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 id="2147483655" r:id="rId5"/>
  </p:sldMasterIdLst>
  <p:notesMasterIdLst>
    <p:notesMasterId r:id="rId45"/>
  </p:notesMasterIdLst>
  <p:handoutMasterIdLst>
    <p:handoutMasterId r:id="rId46"/>
  </p:handoutMasterIdLst>
  <p:sldIdLst>
    <p:sldId id="380" r:id="rId6"/>
    <p:sldId id="2002" r:id="rId7"/>
    <p:sldId id="2134806290" r:id="rId8"/>
    <p:sldId id="2134806276" r:id="rId9"/>
    <p:sldId id="2134806279" r:id="rId10"/>
    <p:sldId id="2134806291" r:id="rId11"/>
    <p:sldId id="2134806280" r:id="rId12"/>
    <p:sldId id="2134806210" r:id="rId13"/>
    <p:sldId id="2134806268" r:id="rId14"/>
    <p:sldId id="2134806287" r:id="rId15"/>
    <p:sldId id="2134806292" r:id="rId16"/>
    <p:sldId id="2134806288" r:id="rId17"/>
    <p:sldId id="2134806282" r:id="rId18"/>
    <p:sldId id="2134806283" r:id="rId19"/>
    <p:sldId id="2134806284" r:id="rId20"/>
    <p:sldId id="992" r:id="rId21"/>
    <p:sldId id="2134806289" r:id="rId22"/>
    <p:sldId id="2134806271" r:id="rId23"/>
    <p:sldId id="2134806272" r:id="rId24"/>
    <p:sldId id="2134806273" r:id="rId25"/>
    <p:sldId id="2134806293" r:id="rId26"/>
    <p:sldId id="2134806274" r:id="rId27"/>
    <p:sldId id="455" r:id="rId28"/>
    <p:sldId id="2134806270" r:id="rId29"/>
    <p:sldId id="310" r:id="rId30"/>
    <p:sldId id="1453" r:id="rId31"/>
    <p:sldId id="589" r:id="rId32"/>
    <p:sldId id="2094" r:id="rId33"/>
    <p:sldId id="2048" r:id="rId34"/>
    <p:sldId id="781" r:id="rId35"/>
    <p:sldId id="2096" r:id="rId36"/>
    <p:sldId id="2093" r:id="rId37"/>
    <p:sldId id="2097" r:id="rId38"/>
    <p:sldId id="2134806285" r:id="rId39"/>
    <p:sldId id="2134806200" r:id="rId40"/>
    <p:sldId id="2050" r:id="rId41"/>
    <p:sldId id="745" r:id="rId42"/>
    <p:sldId id="2010" r:id="rId43"/>
    <p:sldId id="2043" r:id="rId44"/>
  </p:sldIdLst>
  <p:sldSz cx="12192000" cy="6858000"/>
  <p:notesSz cx="6797675" cy="9928225"/>
  <p:defaultTextStyle>
    <a:defPPr>
      <a:defRPr lang="en-US"/>
    </a:defPPr>
    <a:lvl1pPr algn="l" rtl="0" fontAlgn="base">
      <a:spcBef>
        <a:spcPct val="50000"/>
      </a:spcBef>
      <a:spcAft>
        <a:spcPct val="0"/>
      </a:spcAft>
      <a:defRPr kern="1200">
        <a:solidFill>
          <a:schemeClr val="tx1"/>
        </a:solidFill>
        <a:latin typeface="Verdana" pitchFamily="34" charset="0"/>
        <a:ea typeface="+mn-ea"/>
        <a:cs typeface="+mn-cs"/>
      </a:defRPr>
    </a:lvl1pPr>
    <a:lvl2pPr marL="457200" algn="l" rtl="0" fontAlgn="base">
      <a:spcBef>
        <a:spcPct val="50000"/>
      </a:spcBef>
      <a:spcAft>
        <a:spcPct val="0"/>
      </a:spcAft>
      <a:defRPr kern="1200">
        <a:solidFill>
          <a:schemeClr val="tx1"/>
        </a:solidFill>
        <a:latin typeface="Verdana" pitchFamily="34" charset="0"/>
        <a:ea typeface="+mn-ea"/>
        <a:cs typeface="+mn-cs"/>
      </a:defRPr>
    </a:lvl2pPr>
    <a:lvl3pPr marL="914400" algn="l" rtl="0" fontAlgn="base">
      <a:spcBef>
        <a:spcPct val="50000"/>
      </a:spcBef>
      <a:spcAft>
        <a:spcPct val="0"/>
      </a:spcAft>
      <a:defRPr kern="1200">
        <a:solidFill>
          <a:schemeClr val="tx1"/>
        </a:solidFill>
        <a:latin typeface="Verdana" pitchFamily="34" charset="0"/>
        <a:ea typeface="+mn-ea"/>
        <a:cs typeface="+mn-cs"/>
      </a:defRPr>
    </a:lvl3pPr>
    <a:lvl4pPr marL="1371600" algn="l" rtl="0" fontAlgn="base">
      <a:spcBef>
        <a:spcPct val="50000"/>
      </a:spcBef>
      <a:spcAft>
        <a:spcPct val="0"/>
      </a:spcAft>
      <a:defRPr kern="1200">
        <a:solidFill>
          <a:schemeClr val="tx1"/>
        </a:solidFill>
        <a:latin typeface="Verdana" pitchFamily="34" charset="0"/>
        <a:ea typeface="+mn-ea"/>
        <a:cs typeface="+mn-cs"/>
      </a:defRPr>
    </a:lvl4pPr>
    <a:lvl5pPr marL="1828800" algn="l" rtl="0" fontAlgn="base">
      <a:spcBef>
        <a:spcPct val="5000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5B9BD5"/>
    <a:srgbClr val="0070C0"/>
    <a:srgbClr val="EAEFF7"/>
    <a:srgbClr val="094183"/>
    <a:srgbClr val="003E86"/>
    <a:srgbClr val="959597"/>
    <a:srgbClr val="4D2183"/>
    <a:srgbClr val="FBE42B"/>
    <a:srgbClr val="D6CC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3" autoAdjust="0"/>
    <p:restoredTop sz="61905" autoAdjust="0"/>
  </p:normalViewPr>
  <p:slideViewPr>
    <p:cSldViewPr snapToGrid="0" snapToObjects="1">
      <p:cViewPr varScale="1">
        <p:scale>
          <a:sx n="40" d="100"/>
          <a:sy n="40" d="100"/>
        </p:scale>
        <p:origin x="808" y="2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0500"/>
    </p:cViewPr>
  </p:sorterViewPr>
  <p:notesViewPr>
    <p:cSldViewPr snapToGrid="0" snapToObjects="1">
      <p:cViewPr>
        <p:scale>
          <a:sx n="65" d="100"/>
          <a:sy n="65" d="100"/>
        </p:scale>
        <p:origin x="6816" y="75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D31A993-0C77-4F38-ADDD-845E40F3F78B}" type="datetimeFigureOut">
              <a:rPr lang="en-GB" smtClean="0"/>
              <a:pPr/>
              <a:t>16/10/2024</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B03FDE2-B6AE-467E-9A5A-4F34E9295F0E}" type="slidenum">
              <a:rPr lang="en-GB" smtClean="0"/>
              <a:pPr/>
              <a:t>‹#›</a:t>
            </a:fld>
            <a:endParaRPr lang="en-GB"/>
          </a:p>
        </p:txBody>
      </p:sp>
    </p:spTree>
    <p:extLst>
      <p:ext uri="{BB962C8B-B14F-4D97-AF65-F5344CB8AC3E}">
        <p14:creationId xmlns:p14="http://schemas.microsoft.com/office/powerpoint/2010/main" val="2487818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4" name="Rectangle 4"/>
          <p:cNvSpPr>
            <a:spLocks noGrp="1" noRot="1" noChangeAspect="1" noChangeArrowheads="1" noTextEdit="1"/>
          </p:cNvSpPr>
          <p:nvPr>
            <p:ph type="sldImg" idx="2"/>
          </p:nvPr>
        </p:nvSpPr>
        <p:spPr bwMode="auto">
          <a:xfrm>
            <a:off x="-571500" y="373063"/>
            <a:ext cx="7940675" cy="4467225"/>
          </a:xfrm>
          <a:prstGeom prst="rect">
            <a:avLst/>
          </a:prstGeom>
          <a:noFill/>
          <a:ln w="9525">
            <a:solidFill>
              <a:srgbClr val="000000"/>
            </a:solidFill>
            <a:miter lim="800000"/>
            <a:headEnd/>
            <a:tailEnd/>
          </a:ln>
          <a:effectLst/>
        </p:spPr>
      </p:sp>
      <p:sp>
        <p:nvSpPr>
          <p:cNvPr id="189445" name="Rectangle 5"/>
          <p:cNvSpPr>
            <a:spLocks noGrp="1" noChangeArrowheads="1"/>
          </p:cNvSpPr>
          <p:nvPr>
            <p:ph type="body" sz="quarter" idx="3"/>
          </p:nvPr>
        </p:nvSpPr>
        <p:spPr bwMode="auto">
          <a:xfrm>
            <a:off x="420688" y="5212318"/>
            <a:ext cx="5956300" cy="3971291"/>
          </a:xfrm>
          <a:prstGeom prst="rect">
            <a:avLst/>
          </a:prstGeom>
          <a:noFill/>
          <a:ln w="3175">
            <a:solidFill>
              <a:schemeClr val="tx1"/>
            </a:solidFill>
            <a:prstDash val="sysDash"/>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9447" name="Rectangle 7"/>
          <p:cNvSpPr>
            <a:spLocks noGrp="1" noChangeArrowheads="1"/>
          </p:cNvSpPr>
          <p:nvPr>
            <p:ph type="sldNum" sz="quarter" idx="5"/>
          </p:nvPr>
        </p:nvSpPr>
        <p:spPr bwMode="auto">
          <a:xfrm>
            <a:off x="6117905" y="9590389"/>
            <a:ext cx="678196" cy="3361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000">
                <a:latin typeface="Verdana" pitchFamily="34" charset="0"/>
                <a:ea typeface="Verdana" pitchFamily="34" charset="0"/>
                <a:cs typeface="Verdana" pitchFamily="34" charset="0"/>
              </a:defRPr>
            </a:lvl1pPr>
          </a:lstStyle>
          <a:p>
            <a:fld id="{103502CE-52C8-4094-A020-2C766B6CDC2F}" type="slidenum">
              <a:rPr lang="en-US" smtClean="0"/>
              <a:pPr/>
              <a:t>‹#›</a:t>
            </a:fld>
            <a:endParaRPr lang="en-US" dirty="0"/>
          </a:p>
        </p:txBody>
      </p:sp>
      <p:sp>
        <p:nvSpPr>
          <p:cNvPr id="16" name="TextBox 15"/>
          <p:cNvSpPr txBox="1"/>
          <p:nvPr/>
        </p:nvSpPr>
        <p:spPr>
          <a:xfrm>
            <a:off x="420688" y="5027652"/>
            <a:ext cx="715962" cy="184666"/>
          </a:xfrm>
          <a:prstGeom prst="rect">
            <a:avLst/>
          </a:prstGeom>
          <a:noFill/>
        </p:spPr>
        <p:txBody>
          <a:bodyPr wrap="square" lIns="0" tIns="0" rIns="0" bIns="0" rtlCol="0">
            <a:spAutoFit/>
          </a:bodyPr>
          <a:lstStyle/>
          <a:p>
            <a:r>
              <a:rPr lang="en-GB" sz="1200" dirty="0"/>
              <a:t>Notes</a:t>
            </a:r>
          </a:p>
        </p:txBody>
      </p:sp>
    </p:spTree>
    <p:extLst>
      <p:ext uri="{BB962C8B-B14F-4D97-AF65-F5344CB8AC3E}">
        <p14:creationId xmlns:p14="http://schemas.microsoft.com/office/powerpoint/2010/main" val="10935829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373063"/>
            <a:ext cx="7940675" cy="4467225"/>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03502CE-52C8-4094-A020-2C766B6CDC2F}" type="slidenum">
              <a:rPr lang="en-US" smtClean="0"/>
              <a:pPr/>
              <a:t>1</a:t>
            </a:fld>
            <a:endParaRPr lang="en-US" dirty="0"/>
          </a:p>
        </p:txBody>
      </p:sp>
    </p:spTree>
    <p:extLst>
      <p:ext uri="{BB962C8B-B14F-4D97-AF65-F5344CB8AC3E}">
        <p14:creationId xmlns:p14="http://schemas.microsoft.com/office/powerpoint/2010/main" val="413727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3502CE-52C8-4094-A020-2C766B6CDC2F}" type="slidenum">
              <a:rPr lang="en-US" smtClean="0"/>
              <a:pPr/>
              <a:t>21</a:t>
            </a:fld>
            <a:endParaRPr lang="en-US"/>
          </a:p>
        </p:txBody>
      </p:sp>
    </p:spTree>
    <p:extLst>
      <p:ext uri="{BB962C8B-B14F-4D97-AF65-F5344CB8AC3E}">
        <p14:creationId xmlns:p14="http://schemas.microsoft.com/office/powerpoint/2010/main" val="396183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Cost function methodology</a:t>
            </a:r>
          </a:p>
          <a:p>
            <a:r>
              <a:rPr lang="en-AU" dirty="0"/>
              <a:t>Passive planning</a:t>
            </a:r>
          </a:p>
          <a:p>
            <a:r>
              <a:rPr lang="en-AU" dirty="0"/>
              <a:t>Active distribution system management</a:t>
            </a:r>
          </a:p>
          <a:p>
            <a:r>
              <a:rPr lang="en-AU" dirty="0"/>
              <a:t>Different types of storage (incl. community) and CER orchestration</a:t>
            </a:r>
          </a:p>
          <a:p>
            <a:pPr lvl="1"/>
            <a:r>
              <a:rPr lang="en-AU" dirty="0"/>
              <a:t>Non-network solutions</a:t>
            </a:r>
          </a:p>
          <a:p>
            <a:pPr lvl="1"/>
            <a:r>
              <a:rPr lang="en-AU" dirty="0"/>
              <a:t>EV and EHP orchestration</a:t>
            </a:r>
          </a:p>
          <a:p>
            <a:r>
              <a:rPr lang="en-AU" dirty="0"/>
              <a:t>Cost of orchestration and ADSM</a:t>
            </a:r>
          </a:p>
          <a:p>
            <a:endParaRPr lang="en-AU" dirty="0"/>
          </a:p>
          <a:p>
            <a:r>
              <a:rPr lang="en-AU" dirty="0"/>
              <a:t>Importance of community “generation” and FOM storage – see recent ENA report</a:t>
            </a:r>
          </a:p>
          <a:p>
            <a:endParaRPr lang="en-US" dirty="0"/>
          </a:p>
        </p:txBody>
      </p:sp>
      <p:sp>
        <p:nvSpPr>
          <p:cNvPr id="4" name="Slide Number Placeholder 3"/>
          <p:cNvSpPr>
            <a:spLocks noGrp="1"/>
          </p:cNvSpPr>
          <p:nvPr>
            <p:ph type="sldNum" sz="quarter" idx="5"/>
          </p:nvPr>
        </p:nvSpPr>
        <p:spPr/>
        <p:txBody>
          <a:bodyPr/>
          <a:lstStyle/>
          <a:p>
            <a:fld id="{103502CE-52C8-4094-A020-2C766B6CDC2F}" type="slidenum">
              <a:rPr lang="en-US" smtClean="0"/>
              <a:pPr/>
              <a:t>22</a:t>
            </a:fld>
            <a:endParaRPr lang="en-US"/>
          </a:p>
        </p:txBody>
      </p:sp>
    </p:spTree>
    <p:extLst>
      <p:ext uri="{BB962C8B-B14F-4D97-AF65-F5344CB8AC3E}">
        <p14:creationId xmlns:p14="http://schemas.microsoft.com/office/powerpoint/2010/main" val="134760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Central scenario: reduction of consumption forecast growth in EE savings, lower EV impact, and improved representation of structural shifts in energy consumption </a:t>
            </a:r>
          </a:p>
          <a:p>
            <a:endParaRPr lang="en-US" dirty="0"/>
          </a:p>
          <a:p>
            <a:r>
              <a:rPr lang="en-US" dirty="0"/>
              <a:t>Step change scenario:</a:t>
            </a:r>
            <a:r>
              <a:rPr lang="en-US" baseline="0" dirty="0"/>
              <a:t> </a:t>
            </a:r>
            <a:r>
              <a:rPr lang="en-US" dirty="0"/>
              <a:t>higher economic activity, population growth, and greater electrification of the transport sector are forecast to be balanced by consumer-led investment in PV, EE measures, and a greater orientation towards economic activity from less energy-intensive manufacturing activities</a:t>
            </a:r>
            <a:endParaRPr lang="en-AU" dirty="0"/>
          </a:p>
        </p:txBody>
      </p:sp>
      <p:sp>
        <p:nvSpPr>
          <p:cNvPr id="4" name="Slide Number Placeholder 3"/>
          <p:cNvSpPr>
            <a:spLocks noGrp="1"/>
          </p:cNvSpPr>
          <p:nvPr>
            <p:ph type="sldNum" sz="quarter" idx="10"/>
          </p:nvPr>
        </p:nvSpPr>
        <p:spPr/>
        <p:txBody>
          <a:bodyPr/>
          <a:lstStyle/>
          <a:p>
            <a:fld id="{103502CE-52C8-4094-A020-2C766B6CDC2F}" type="slidenum">
              <a:rPr lang="en-US" smtClean="0"/>
              <a:pPr/>
              <a:t>23</a:t>
            </a:fld>
            <a:endParaRPr lang="en-US" dirty="0"/>
          </a:p>
        </p:txBody>
      </p:sp>
    </p:spTree>
    <p:extLst>
      <p:ext uri="{BB962C8B-B14F-4D97-AF65-F5344CB8AC3E}">
        <p14:creationId xmlns:p14="http://schemas.microsoft.com/office/powerpoint/2010/main" val="259192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DER also allows</a:t>
            </a:r>
          </a:p>
        </p:txBody>
      </p:sp>
      <p:sp>
        <p:nvSpPr>
          <p:cNvPr id="4" name="Slide Number Placeholder 3"/>
          <p:cNvSpPr>
            <a:spLocks noGrp="1"/>
          </p:cNvSpPr>
          <p:nvPr>
            <p:ph type="sldNum" sz="quarter" idx="5"/>
          </p:nvPr>
        </p:nvSpPr>
        <p:spPr/>
        <p:txBody>
          <a:bodyPr/>
          <a:lstStyle/>
          <a:p>
            <a:pPr>
              <a:defRPr/>
            </a:pPr>
            <a:fld id="{3A2F8967-52BE-4C95-B444-CBA5B2C316EA}" type="slidenum">
              <a:rPr lang="en-US" smtClean="0"/>
              <a:pPr>
                <a:defRPr/>
              </a:pPr>
              <a:t>24</a:t>
            </a:fld>
            <a:endParaRPr lang="en-US" dirty="0"/>
          </a:p>
        </p:txBody>
      </p:sp>
    </p:spTree>
    <p:extLst>
      <p:ext uri="{BB962C8B-B14F-4D97-AF65-F5344CB8AC3E}">
        <p14:creationId xmlns:p14="http://schemas.microsoft.com/office/powerpoint/2010/main" val="454034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Extreme is technical and economic</a:t>
            </a:r>
          </a:p>
        </p:txBody>
      </p:sp>
      <p:sp>
        <p:nvSpPr>
          <p:cNvPr id="4" name="Slide Number Placeholder 3"/>
          <p:cNvSpPr>
            <a:spLocks noGrp="1"/>
          </p:cNvSpPr>
          <p:nvPr>
            <p:ph type="sldNum" sz="quarter" idx="5"/>
          </p:nvPr>
        </p:nvSpPr>
        <p:spPr/>
        <p:txBody>
          <a:bodyPr/>
          <a:lstStyle/>
          <a:p>
            <a:fld id="{103502CE-52C8-4094-A020-2C766B6CDC2F}" type="slidenum">
              <a:rPr lang="en-US" smtClean="0"/>
              <a:pPr/>
              <a:t>26</a:t>
            </a:fld>
            <a:endParaRPr lang="en-US" dirty="0"/>
          </a:p>
        </p:txBody>
      </p:sp>
    </p:spTree>
    <p:extLst>
      <p:ext uri="{BB962C8B-B14F-4D97-AF65-F5344CB8AC3E}">
        <p14:creationId xmlns:p14="http://schemas.microsoft.com/office/powerpoint/2010/main" val="347087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502CE-52C8-4094-A020-2C766B6CDC2F}" type="slidenum">
              <a:rPr lang="en-US" smtClean="0"/>
              <a:pPr/>
              <a:t>27</a:t>
            </a:fld>
            <a:endParaRPr lang="en-US" dirty="0"/>
          </a:p>
        </p:txBody>
      </p:sp>
    </p:spTree>
    <p:extLst>
      <p:ext uri="{BB962C8B-B14F-4D97-AF65-F5344CB8AC3E}">
        <p14:creationId xmlns:p14="http://schemas.microsoft.com/office/powerpoint/2010/main" val="30721982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RES takes one year, transmission five years</a:t>
            </a:r>
          </a:p>
          <a:p>
            <a:r>
              <a:rPr lang="en-AU" dirty="0"/>
              <a:t>We then need anticipatory investment</a:t>
            </a:r>
          </a:p>
          <a:p>
            <a:r>
              <a:rPr lang="en-AU" dirty="0"/>
              <a:t>But in the classical chicken and egg problem we need risk analysis, particularly to avoid large risk in stranded asset, we</a:t>
            </a:r>
          </a:p>
          <a:p>
            <a:endParaRPr lang="en-AU" dirty="0"/>
          </a:p>
          <a:p>
            <a:r>
              <a:rPr lang="en-AU" dirty="0"/>
              <a:t>Distt networks and DER has the same problems because of the regulatory cycles</a:t>
            </a:r>
          </a:p>
          <a:p>
            <a:r>
              <a:rPr lang="en-AU" dirty="0">
                <a:solidFill>
                  <a:srgbClr val="FF0000"/>
                </a:solidFill>
              </a:rPr>
              <a:t>DER can be built very fast</a:t>
            </a:r>
          </a:p>
          <a:p>
            <a:r>
              <a:rPr lang="en-AU" dirty="0">
                <a:solidFill>
                  <a:srgbClr val="FF0000"/>
                </a:solidFill>
              </a:rPr>
              <a:t>Distribution networks cannot</a:t>
            </a:r>
          </a:p>
          <a:p>
            <a:pPr lvl="1"/>
            <a:r>
              <a:rPr lang="en-AU" dirty="0">
                <a:solidFill>
                  <a:srgbClr val="FF0000"/>
                </a:solidFill>
              </a:rPr>
              <a:t>Subject to regulatory processes and cycles</a:t>
            </a:r>
          </a:p>
          <a:p>
            <a:r>
              <a:rPr lang="en-AU" dirty="0">
                <a:solidFill>
                  <a:srgbClr val="FF0000"/>
                </a:solidFill>
              </a:rPr>
              <a:t>Several issues not captured at the transmission level </a:t>
            </a:r>
          </a:p>
          <a:p>
            <a:r>
              <a:rPr lang="en-AU" dirty="0">
                <a:solidFill>
                  <a:srgbClr val="FF0000"/>
                </a:solidFill>
              </a:rPr>
              <a:t>Distribution network planning is very complex when considering active distribution system management and non-network solutions, incl. DER and CER</a:t>
            </a:r>
          </a:p>
          <a:p>
            <a:endParaRPr lang="en-AU" dirty="0"/>
          </a:p>
          <a:p>
            <a:endParaRPr lang="en-AU" dirty="0"/>
          </a:p>
        </p:txBody>
      </p:sp>
      <p:sp>
        <p:nvSpPr>
          <p:cNvPr id="4" name="Slide Number Placeholder 3"/>
          <p:cNvSpPr>
            <a:spLocks noGrp="1"/>
          </p:cNvSpPr>
          <p:nvPr>
            <p:ph type="sldNum" sz="quarter" idx="5"/>
          </p:nvPr>
        </p:nvSpPr>
        <p:spPr/>
        <p:txBody>
          <a:bodyPr/>
          <a:lstStyle/>
          <a:p>
            <a:fld id="{103502CE-52C8-4094-A020-2C766B6CDC2F}" type="slidenum">
              <a:rPr lang="en-US" smtClean="0"/>
              <a:pPr/>
              <a:t>29</a:t>
            </a:fld>
            <a:endParaRPr lang="en-US" dirty="0"/>
          </a:p>
        </p:txBody>
      </p:sp>
    </p:spTree>
    <p:extLst>
      <p:ext uri="{BB962C8B-B14F-4D97-AF65-F5344CB8AC3E}">
        <p14:creationId xmlns:p14="http://schemas.microsoft.com/office/powerpoint/2010/main" val="145708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AU" dirty="0"/>
              <a:t>Stochastic planning gives you the ODP across all potential combination of scenarios</a:t>
            </a:r>
          </a:p>
          <a:p>
            <a:r>
              <a:rPr lang="en-AU" dirty="0"/>
              <a:t>Much more robust investment</a:t>
            </a:r>
          </a:p>
          <a:p>
            <a:r>
              <a:rPr lang="en-AU" dirty="0"/>
              <a:t>More certain here and now investment </a:t>
            </a:r>
          </a:p>
          <a:p>
            <a:r>
              <a:rPr lang="en-AU" dirty="0"/>
              <a:t>Anticipatory investment</a:t>
            </a:r>
          </a:p>
          <a:p>
            <a:r>
              <a:rPr lang="en-AU" dirty="0"/>
              <a:t>DER to manage uncertainty</a:t>
            </a:r>
          </a:p>
          <a:p>
            <a:pPr eaLnBrk="1" hangingPunct="1"/>
            <a:endParaRPr lang="en-GB" alt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ACBA67F-23BA-4865-AD22-4D39188998D0}" type="slidenum">
              <a:rPr lang="en-US" altLang="en-US" smtClean="0"/>
              <a:pPr eaLnBrk="1" hangingPunct="1"/>
              <a:t>30</a:t>
            </a:fld>
            <a:endParaRPr lang="en-US" altLang="en-US"/>
          </a:p>
        </p:txBody>
      </p:sp>
    </p:spTree>
    <p:extLst>
      <p:ext uri="{BB962C8B-B14F-4D97-AF65-F5344CB8AC3E}">
        <p14:creationId xmlns:p14="http://schemas.microsoft.com/office/powerpoint/2010/main" val="2731874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b="1" i="1" dirty="0">
                <a:solidFill>
                  <a:srgbClr val="00B050"/>
                </a:solidFill>
              </a:rPr>
              <a:t>4-stage tree – 32 nodes</a:t>
            </a:r>
          </a:p>
          <a:p>
            <a:pPr marL="285750" indent="-285750">
              <a:buFont typeface="Arial" panose="020B0604020202020204" pitchFamily="34" charset="0"/>
              <a:buChar char="•"/>
            </a:pPr>
            <a:r>
              <a:rPr lang="en-US" sz="1200" b="1" i="1" dirty="0">
                <a:solidFill>
                  <a:srgbClr val="00B050"/>
                </a:solidFill>
              </a:rPr>
              <a:t>18 equivalent scenarios</a:t>
            </a:r>
          </a:p>
          <a:p>
            <a:endParaRPr lang="en-AU" b="1" dirty="0"/>
          </a:p>
        </p:txBody>
      </p:sp>
      <p:sp>
        <p:nvSpPr>
          <p:cNvPr id="4" name="Slide Number Placeholder 3"/>
          <p:cNvSpPr>
            <a:spLocks noGrp="1"/>
          </p:cNvSpPr>
          <p:nvPr>
            <p:ph type="sldNum" sz="quarter" idx="5"/>
          </p:nvPr>
        </p:nvSpPr>
        <p:spPr/>
        <p:txBody>
          <a:bodyPr/>
          <a:lstStyle/>
          <a:p>
            <a:fld id="{103502CE-52C8-4094-A020-2C766B6CDC2F}" type="slidenum">
              <a:rPr lang="en-US" smtClean="0"/>
              <a:pPr/>
              <a:t>31</a:t>
            </a:fld>
            <a:endParaRPr lang="en-US" dirty="0"/>
          </a:p>
        </p:txBody>
      </p:sp>
    </p:spTree>
    <p:extLst>
      <p:ext uri="{BB962C8B-B14F-4D97-AF65-F5344CB8AC3E}">
        <p14:creationId xmlns:p14="http://schemas.microsoft.com/office/powerpoint/2010/main" val="1405014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Stochastic planning reduces the expected cost</a:t>
            </a:r>
          </a:p>
        </p:txBody>
      </p:sp>
      <p:sp>
        <p:nvSpPr>
          <p:cNvPr id="4" name="Slide Number Placeholder 3"/>
          <p:cNvSpPr>
            <a:spLocks noGrp="1"/>
          </p:cNvSpPr>
          <p:nvPr>
            <p:ph type="sldNum" sz="quarter" idx="5"/>
          </p:nvPr>
        </p:nvSpPr>
        <p:spPr/>
        <p:txBody>
          <a:bodyPr/>
          <a:lstStyle/>
          <a:p>
            <a:fld id="{103502CE-52C8-4094-A020-2C766B6CDC2F}" type="slidenum">
              <a:rPr lang="en-US" smtClean="0"/>
              <a:pPr/>
              <a:t>32</a:t>
            </a:fld>
            <a:endParaRPr lang="en-US" dirty="0"/>
          </a:p>
        </p:txBody>
      </p:sp>
    </p:spTree>
    <p:extLst>
      <p:ext uri="{BB962C8B-B14F-4D97-AF65-F5344CB8AC3E}">
        <p14:creationId xmlns:p14="http://schemas.microsoft.com/office/powerpoint/2010/main" val="1788172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F24E1-87C1-8AE9-0B60-90562DD936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012BA-A594-A70B-9EEE-AEB86A213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062282-819C-B1EC-AE1F-A3CC197C4C75}"/>
              </a:ext>
            </a:extLst>
          </p:cNvPr>
          <p:cNvSpPr>
            <a:spLocks noGrp="1"/>
          </p:cNvSpPr>
          <p:nvPr>
            <p:ph type="body" idx="1"/>
          </p:nvPr>
        </p:nvSpPr>
        <p:spPr/>
        <p:txBody>
          <a:bodyPr/>
          <a:lstStyle/>
          <a:p>
            <a:r>
              <a:rPr lang="en-AU" dirty="0"/>
              <a:t>In the Imperial study, PV was not in the analysis. Now, with PV and batteries, we have huge further opportunities for both decarbonisation and further reduction of energy needed from the transmission grid and of the peak</a:t>
            </a:r>
          </a:p>
        </p:txBody>
      </p:sp>
      <p:sp>
        <p:nvSpPr>
          <p:cNvPr id="4" name="Slide Number Placeholder 3">
            <a:extLst>
              <a:ext uri="{FF2B5EF4-FFF2-40B4-BE49-F238E27FC236}">
                <a16:creationId xmlns:a16="http://schemas.microsoft.com/office/drawing/2014/main" id="{9EBC2787-271C-822A-4A4F-D05A9F28EC34}"/>
              </a:ext>
            </a:extLst>
          </p:cNvPr>
          <p:cNvSpPr>
            <a:spLocks noGrp="1"/>
          </p:cNvSpPr>
          <p:nvPr>
            <p:ph type="sldNum" sz="quarter" idx="5"/>
          </p:nvPr>
        </p:nvSpPr>
        <p:spPr/>
        <p:txBody>
          <a:bodyPr/>
          <a:lstStyle/>
          <a:p>
            <a:pPr>
              <a:defRPr/>
            </a:pPr>
            <a:fld id="{3A2F8967-52BE-4C95-B444-CBA5B2C316EA}" type="slidenum">
              <a:rPr lang="en-US" smtClean="0"/>
              <a:pPr>
                <a:defRPr/>
              </a:pPr>
              <a:t>9</a:t>
            </a:fld>
            <a:endParaRPr lang="en-US" dirty="0"/>
          </a:p>
        </p:txBody>
      </p:sp>
    </p:spTree>
    <p:extLst>
      <p:ext uri="{BB962C8B-B14F-4D97-AF65-F5344CB8AC3E}">
        <p14:creationId xmlns:p14="http://schemas.microsoft.com/office/powerpoint/2010/main" val="4071467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dirty="0"/>
              <a:t>Stochastic planning also reduces the worst case cost (and regrets!)</a:t>
            </a:r>
          </a:p>
        </p:txBody>
      </p:sp>
      <p:sp>
        <p:nvSpPr>
          <p:cNvPr id="4" name="Slide Number Placeholder 3"/>
          <p:cNvSpPr>
            <a:spLocks noGrp="1"/>
          </p:cNvSpPr>
          <p:nvPr>
            <p:ph type="sldNum" sz="quarter" idx="5"/>
          </p:nvPr>
        </p:nvSpPr>
        <p:spPr/>
        <p:txBody>
          <a:bodyPr/>
          <a:lstStyle/>
          <a:p>
            <a:fld id="{103502CE-52C8-4094-A020-2C766B6CDC2F}" type="slidenum">
              <a:rPr lang="en-US" smtClean="0"/>
              <a:pPr/>
              <a:t>33</a:t>
            </a:fld>
            <a:endParaRPr lang="en-US" dirty="0"/>
          </a:p>
        </p:txBody>
      </p:sp>
    </p:spTree>
    <p:extLst>
      <p:ext uri="{BB962C8B-B14F-4D97-AF65-F5344CB8AC3E}">
        <p14:creationId xmlns:p14="http://schemas.microsoft.com/office/powerpoint/2010/main" val="2082575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3502CE-52C8-4094-A020-2C766B6CDC2F}" type="slidenum">
              <a:rPr lang="en-US" smtClean="0"/>
              <a:pPr/>
              <a:t>34</a:t>
            </a:fld>
            <a:endParaRPr lang="en-US"/>
          </a:p>
        </p:txBody>
      </p:sp>
    </p:spTree>
    <p:extLst>
      <p:ext uri="{BB962C8B-B14F-4D97-AF65-F5344CB8AC3E}">
        <p14:creationId xmlns:p14="http://schemas.microsoft.com/office/powerpoint/2010/main" val="26047771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3502CE-52C8-4094-A020-2C766B6CDC2F}" type="slidenum">
              <a:rPr lang="en-US" smtClean="0"/>
              <a:pPr/>
              <a:t>36</a:t>
            </a:fld>
            <a:endParaRPr lang="en-US" dirty="0"/>
          </a:p>
        </p:txBody>
      </p:sp>
    </p:spTree>
    <p:extLst>
      <p:ext uri="{BB962C8B-B14F-4D97-AF65-F5344CB8AC3E}">
        <p14:creationId xmlns:p14="http://schemas.microsoft.com/office/powerpoint/2010/main" val="1352939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103502CE-52C8-4094-A020-2C766B6CDC2F}" type="slidenum">
              <a:rPr lang="en-US" smtClean="0"/>
              <a:pPr/>
              <a:t>37</a:t>
            </a:fld>
            <a:endParaRPr lang="en-US"/>
          </a:p>
        </p:txBody>
      </p:sp>
    </p:spTree>
    <p:extLst>
      <p:ext uri="{BB962C8B-B14F-4D97-AF65-F5344CB8AC3E}">
        <p14:creationId xmlns:p14="http://schemas.microsoft.com/office/powerpoint/2010/main" val="3340424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1500" y="373063"/>
            <a:ext cx="7940675" cy="4467225"/>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103502CE-52C8-4094-A020-2C766B6CDC2F}" type="slidenum">
              <a:rPr lang="en-US" smtClean="0"/>
              <a:pPr/>
              <a:t>39</a:t>
            </a:fld>
            <a:endParaRPr lang="en-US" dirty="0"/>
          </a:p>
        </p:txBody>
      </p:sp>
    </p:spTree>
    <p:extLst>
      <p:ext uri="{BB962C8B-B14F-4D97-AF65-F5344CB8AC3E}">
        <p14:creationId xmlns:p14="http://schemas.microsoft.com/office/powerpoint/2010/main" val="388699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03502CE-52C8-4094-A020-2C766B6CDC2F}" type="slidenum">
              <a:rPr lang="en-US" smtClean="0"/>
              <a:pPr/>
              <a:t>11</a:t>
            </a:fld>
            <a:endParaRPr lang="en-US" dirty="0"/>
          </a:p>
        </p:txBody>
      </p:sp>
    </p:spTree>
    <p:extLst>
      <p:ext uri="{BB962C8B-B14F-4D97-AF65-F5344CB8AC3E}">
        <p14:creationId xmlns:p14="http://schemas.microsoft.com/office/powerpoint/2010/main" val="82706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03502CE-52C8-4094-A020-2C766B6CDC2F}" type="slidenum">
              <a:rPr lang="en-US" smtClean="0"/>
              <a:pPr/>
              <a:t>12</a:t>
            </a:fld>
            <a:endParaRPr lang="en-US" dirty="0"/>
          </a:p>
        </p:txBody>
      </p:sp>
    </p:spTree>
    <p:extLst>
      <p:ext uri="{BB962C8B-B14F-4D97-AF65-F5344CB8AC3E}">
        <p14:creationId xmlns:p14="http://schemas.microsoft.com/office/powerpoint/2010/main" val="250583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0A6F1-72F9-8EC3-02A6-29F6428713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2DE832-9D40-CC4D-4867-5368D99EF0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EAEDD5-4506-9F0F-26FC-DD4087B99E2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B79571F-7435-C219-DB47-506CFE4793E4}"/>
              </a:ext>
            </a:extLst>
          </p:cNvPr>
          <p:cNvSpPr>
            <a:spLocks noGrp="1"/>
          </p:cNvSpPr>
          <p:nvPr>
            <p:ph type="sldNum" sz="quarter" idx="5"/>
          </p:nvPr>
        </p:nvSpPr>
        <p:spPr/>
        <p:txBody>
          <a:bodyPr/>
          <a:lstStyle/>
          <a:p>
            <a:pPr>
              <a:defRPr/>
            </a:pPr>
            <a:fld id="{3A2F8967-52BE-4C95-B444-CBA5B2C316EA}" type="slidenum">
              <a:rPr lang="en-US" smtClean="0"/>
              <a:pPr>
                <a:defRPr/>
              </a:pPr>
              <a:t>13</a:t>
            </a:fld>
            <a:endParaRPr lang="en-US" dirty="0"/>
          </a:p>
        </p:txBody>
      </p:sp>
    </p:spTree>
    <p:extLst>
      <p:ext uri="{BB962C8B-B14F-4D97-AF65-F5344CB8AC3E}">
        <p14:creationId xmlns:p14="http://schemas.microsoft.com/office/powerpoint/2010/main" val="586379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decarbonise heating, hot water and transport, you’ll have massive storage available</a:t>
            </a:r>
          </a:p>
          <a:p>
            <a:r>
              <a:rPr lang="en-AU" dirty="0"/>
              <a:t>Perfect combination with distributed PV, in case with (community) batteries</a:t>
            </a:r>
          </a:p>
          <a:p>
            <a:r>
              <a:rPr lang="en-AU" dirty="0"/>
              <a:t>What is the optimal storage portfolio</a:t>
            </a:r>
          </a:p>
          <a:p>
            <a:r>
              <a:rPr lang="en-AU" dirty="0"/>
              <a:t>The integrated system problem can be seen as an optimal storage portfolio design problem </a:t>
            </a:r>
          </a:p>
          <a:p>
            <a:r>
              <a:rPr lang="en-AU" dirty="0"/>
              <a:t>Talking about pumped hydro completely neglect the problem of networks</a:t>
            </a:r>
          </a:p>
          <a:p>
            <a:pPr lvl="1"/>
            <a:r>
              <a:rPr lang="en-AU" dirty="0"/>
              <a:t>Continues being supply-centric rather than consumer-centric</a:t>
            </a:r>
          </a:p>
          <a:p>
            <a:endParaRPr lang="en-AU" dirty="0"/>
          </a:p>
        </p:txBody>
      </p:sp>
      <p:sp>
        <p:nvSpPr>
          <p:cNvPr id="4" name="Slide Number Placeholder 3"/>
          <p:cNvSpPr>
            <a:spLocks noGrp="1"/>
          </p:cNvSpPr>
          <p:nvPr>
            <p:ph type="sldNum" sz="quarter" idx="5"/>
          </p:nvPr>
        </p:nvSpPr>
        <p:spPr/>
        <p:txBody>
          <a:bodyPr/>
          <a:lstStyle/>
          <a:p>
            <a:fld id="{103502CE-52C8-4094-A020-2C766B6CDC2F}" type="slidenum">
              <a:rPr lang="en-US" smtClean="0"/>
              <a:pPr/>
              <a:t>15</a:t>
            </a:fld>
            <a:endParaRPr lang="en-US" dirty="0"/>
          </a:p>
        </p:txBody>
      </p:sp>
    </p:spTree>
    <p:extLst>
      <p:ext uri="{BB962C8B-B14F-4D97-AF65-F5344CB8AC3E}">
        <p14:creationId xmlns:p14="http://schemas.microsoft.com/office/powerpoint/2010/main" val="3035477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To decarbonise heating, hot water and transport, you’ll have massive storage available</a:t>
            </a:r>
          </a:p>
          <a:p>
            <a:r>
              <a:rPr lang="en-AU" dirty="0"/>
              <a:t>Perfect combination with distributed PV, in case with (community) batteries</a:t>
            </a:r>
          </a:p>
          <a:p>
            <a:r>
              <a:rPr lang="en-AU" dirty="0"/>
              <a:t>What is the optimal storage portfolio</a:t>
            </a:r>
          </a:p>
          <a:p>
            <a:r>
              <a:rPr lang="en-AU" dirty="0"/>
              <a:t>The integrated system problem can be seen as an optimal storage portfolio design problem </a:t>
            </a:r>
          </a:p>
          <a:p>
            <a:r>
              <a:rPr lang="en-AU" dirty="0"/>
              <a:t>Talking about pumped hydro completely neglect the problem of networks</a:t>
            </a:r>
          </a:p>
          <a:p>
            <a:pPr lvl="1"/>
            <a:r>
              <a:rPr lang="en-AU" dirty="0"/>
              <a:t>Continues being supply-centric rather than consumer-centric</a:t>
            </a:r>
          </a:p>
          <a:p>
            <a:endParaRPr lang="en-AU" dirty="0"/>
          </a:p>
        </p:txBody>
      </p:sp>
      <p:sp>
        <p:nvSpPr>
          <p:cNvPr id="4" name="Slide Number Placeholder 3"/>
          <p:cNvSpPr>
            <a:spLocks noGrp="1"/>
          </p:cNvSpPr>
          <p:nvPr>
            <p:ph type="sldNum" sz="quarter" idx="5"/>
          </p:nvPr>
        </p:nvSpPr>
        <p:spPr/>
        <p:txBody>
          <a:bodyPr/>
          <a:lstStyle/>
          <a:p>
            <a:fld id="{103502CE-52C8-4094-A020-2C766B6CDC2F}" type="slidenum">
              <a:rPr lang="en-US" smtClean="0"/>
              <a:pPr/>
              <a:t>17</a:t>
            </a:fld>
            <a:endParaRPr lang="en-US" dirty="0"/>
          </a:p>
        </p:txBody>
      </p:sp>
    </p:spTree>
    <p:extLst>
      <p:ext uri="{BB962C8B-B14F-4D97-AF65-F5344CB8AC3E}">
        <p14:creationId xmlns:p14="http://schemas.microsoft.com/office/powerpoint/2010/main" val="2760893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3502CE-52C8-4094-A020-2C766B6CDC2F}" type="slidenum">
              <a:rPr lang="en-US" smtClean="0"/>
              <a:pPr/>
              <a:t>18</a:t>
            </a:fld>
            <a:endParaRPr lang="en-US"/>
          </a:p>
        </p:txBody>
      </p:sp>
    </p:spTree>
    <p:extLst>
      <p:ext uri="{BB962C8B-B14F-4D97-AF65-F5344CB8AC3E}">
        <p14:creationId xmlns:p14="http://schemas.microsoft.com/office/powerpoint/2010/main" val="3740407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3502CE-52C8-4094-A020-2C766B6CDC2F}" type="slidenum">
              <a:rPr lang="en-US" smtClean="0"/>
              <a:pPr/>
              <a:t>19</a:t>
            </a:fld>
            <a:endParaRPr lang="en-US"/>
          </a:p>
        </p:txBody>
      </p:sp>
    </p:spTree>
    <p:extLst>
      <p:ext uri="{BB962C8B-B14F-4D97-AF65-F5344CB8AC3E}">
        <p14:creationId xmlns:p14="http://schemas.microsoft.com/office/powerpoint/2010/main" val="2434995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txBox="1">
            <a:spLocks noChangeArrowheads="1"/>
          </p:cNvSpPr>
          <p:nvPr userDrawn="1"/>
        </p:nvSpPr>
        <p:spPr bwMode="auto">
          <a:xfrm>
            <a:off x="0" y="1236777"/>
            <a:ext cx="12192000" cy="896761"/>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1" fontAlgn="base" latinLnBrk="0" hangingPunct="1">
              <a:lnSpc>
                <a:spcPts val="4000"/>
              </a:lnSpc>
              <a:spcBef>
                <a:spcPts val="0"/>
              </a:spcBef>
              <a:spcAft>
                <a:spcPts val="0"/>
              </a:spcAft>
              <a:buClrTx/>
              <a:buSzTx/>
              <a:buFontTx/>
              <a:buNone/>
              <a:tabLst/>
              <a:defRPr/>
            </a:pPr>
            <a:r>
              <a:rPr lang="en-GB" sz="5400" b="1" kern="1200" dirty="0">
                <a:solidFill>
                  <a:srgbClr val="0070C0"/>
                </a:solidFill>
                <a:latin typeface="Calibri" charset="0"/>
                <a:ea typeface="Calibri" panose="020F0502020204030204" pitchFamily="34" charset="0"/>
                <a:cs typeface="Calibri" charset="0"/>
              </a:rPr>
              <a:t>Integrated </a:t>
            </a:r>
          </a:p>
          <a:p>
            <a:pPr marL="0" marR="0" lvl="0" indent="0" algn="ctr" defTabSz="914400" rtl="0" eaLnBrk="1" fontAlgn="base" latinLnBrk="0" hangingPunct="1">
              <a:lnSpc>
                <a:spcPts val="4000"/>
              </a:lnSpc>
              <a:spcBef>
                <a:spcPts val="0"/>
              </a:spcBef>
              <a:spcAft>
                <a:spcPts val="0"/>
              </a:spcAft>
              <a:buClrTx/>
              <a:buSzTx/>
              <a:buFontTx/>
              <a:buNone/>
              <a:tabLst/>
              <a:defRPr/>
            </a:pPr>
            <a:r>
              <a:rPr lang="en-GB" sz="5400" b="1" kern="1200" dirty="0">
                <a:solidFill>
                  <a:srgbClr val="0070C0"/>
                </a:solidFill>
                <a:latin typeface="Calibri" charset="0"/>
                <a:ea typeface="Calibri" panose="020F0502020204030204" pitchFamily="34" charset="0"/>
                <a:cs typeface="Calibri" charset="0"/>
              </a:rPr>
              <a:t>whole-system planning </a:t>
            </a:r>
          </a:p>
          <a:p>
            <a:pPr marL="0" marR="0" lvl="0" indent="0" algn="ctr" defTabSz="914400" rtl="0" eaLnBrk="1" fontAlgn="base" latinLnBrk="0" hangingPunct="1">
              <a:lnSpc>
                <a:spcPts val="4000"/>
              </a:lnSpc>
              <a:spcBef>
                <a:spcPts val="0"/>
              </a:spcBef>
              <a:spcAft>
                <a:spcPts val="0"/>
              </a:spcAft>
              <a:buClrTx/>
              <a:buSzTx/>
              <a:buFontTx/>
              <a:buNone/>
              <a:tabLst/>
              <a:defRPr/>
            </a:pPr>
            <a:r>
              <a:rPr lang="en-GB" sz="5400" b="1" kern="1200" dirty="0">
                <a:solidFill>
                  <a:srgbClr val="0070C0"/>
                </a:solidFill>
                <a:latin typeface="Calibri" charset="0"/>
                <a:ea typeface="Calibri" panose="020F0502020204030204" pitchFamily="34" charset="0"/>
                <a:cs typeface="Calibri" charset="0"/>
              </a:rPr>
              <a:t>under uncertainty</a:t>
            </a:r>
            <a:endParaRPr lang="en-AU" sz="5400" b="1" kern="1200" dirty="0">
              <a:solidFill>
                <a:srgbClr val="0070C0"/>
              </a:solidFill>
              <a:latin typeface="Calibri" charset="0"/>
              <a:ea typeface="Calibri" panose="020F0502020204030204" pitchFamily="34" charset="0"/>
              <a:cs typeface="Calibri" charset="0"/>
            </a:endParaRPr>
          </a:p>
        </p:txBody>
      </p:sp>
      <p:sp>
        <p:nvSpPr>
          <p:cNvPr id="6" name="Rectangle 14"/>
          <p:cNvSpPr>
            <a:spLocks noChangeArrowheads="1"/>
          </p:cNvSpPr>
          <p:nvPr userDrawn="1"/>
        </p:nvSpPr>
        <p:spPr bwMode="auto">
          <a:xfrm>
            <a:off x="12700" y="5574153"/>
            <a:ext cx="12192000" cy="381000"/>
          </a:xfrm>
          <a:prstGeom prst="rect">
            <a:avLst/>
          </a:prstGeom>
          <a:noFill/>
          <a:ln w="9525" algn="ctr">
            <a:noFill/>
            <a:miter lim="800000"/>
            <a:headEnd/>
            <a:tailEnd/>
          </a:ln>
          <a:effectLst/>
        </p:spPr>
        <p:txBody>
          <a:bodyPr/>
          <a:lstStyle/>
          <a:p>
            <a:pPr algn="ctr">
              <a:spcBef>
                <a:spcPct val="20000"/>
              </a:spcBef>
              <a:spcAft>
                <a:spcPct val="20000"/>
              </a:spcAft>
            </a:pPr>
            <a:r>
              <a:rPr lang="en-AU" sz="2000" b="1" i="1" dirty="0"/>
              <a:t>“Managing system security and reliability with increased renewable generation”</a:t>
            </a:r>
          </a:p>
          <a:p>
            <a:pPr algn="ctr">
              <a:spcBef>
                <a:spcPct val="20000"/>
              </a:spcBef>
              <a:spcAft>
                <a:spcPct val="20000"/>
              </a:spcAft>
            </a:pPr>
            <a:r>
              <a:rPr lang="en-AU" sz="2000" b="0" dirty="0"/>
              <a:t>Melbourne, </a:t>
            </a:r>
            <a:r>
              <a:rPr lang="en-GB" sz="2000" dirty="0"/>
              <a:t>16-18</a:t>
            </a:r>
            <a:r>
              <a:rPr lang="en-GB" sz="2000" baseline="30000" dirty="0"/>
              <a:t>th</a:t>
            </a:r>
            <a:r>
              <a:rPr lang="en-GB" sz="2000" dirty="0"/>
              <a:t> October 2024</a:t>
            </a:r>
          </a:p>
        </p:txBody>
      </p:sp>
      <p:sp>
        <p:nvSpPr>
          <p:cNvPr id="7" name="Rectangle 15"/>
          <p:cNvSpPr>
            <a:spLocks noChangeArrowheads="1"/>
          </p:cNvSpPr>
          <p:nvPr userDrawn="1"/>
        </p:nvSpPr>
        <p:spPr bwMode="auto">
          <a:xfrm>
            <a:off x="12700" y="2737090"/>
            <a:ext cx="12192000" cy="474663"/>
          </a:xfrm>
          <a:prstGeom prst="rect">
            <a:avLst/>
          </a:prstGeom>
          <a:noFill/>
          <a:ln w="9525">
            <a:noFill/>
            <a:miter lim="800000"/>
            <a:headEnd/>
            <a:tailEnd/>
          </a:ln>
          <a:effectLst/>
        </p:spPr>
        <p:txBody>
          <a:bodyPr anchor="ctr"/>
          <a:lstStyle/>
          <a:p>
            <a:pPr algn="ctr">
              <a:spcBef>
                <a:spcPct val="20000"/>
              </a:spcBef>
              <a:spcAft>
                <a:spcPct val="20000"/>
              </a:spcAft>
            </a:pPr>
            <a:endParaRPr lang="en-GB" sz="3200" b="1" i="1" dirty="0"/>
          </a:p>
        </p:txBody>
      </p:sp>
      <p:sp>
        <p:nvSpPr>
          <p:cNvPr id="8" name="Rectangle 16"/>
          <p:cNvSpPr>
            <a:spLocks noChangeArrowheads="1"/>
          </p:cNvSpPr>
          <p:nvPr userDrawn="1"/>
        </p:nvSpPr>
        <p:spPr bwMode="auto">
          <a:xfrm>
            <a:off x="-12700" y="3006998"/>
            <a:ext cx="12192000" cy="1242484"/>
          </a:xfrm>
          <a:prstGeom prst="rect">
            <a:avLst/>
          </a:prstGeom>
          <a:noFill/>
          <a:ln w="9525">
            <a:noFill/>
            <a:miter lim="800000"/>
            <a:headEnd/>
            <a:tailEnd/>
          </a:ln>
          <a:effectLst/>
        </p:spPr>
        <p:txBody>
          <a:bodyPr anchor="ctr"/>
          <a:lstStyle/>
          <a:p>
            <a:pPr algn="ctr">
              <a:spcBef>
                <a:spcPct val="20000"/>
              </a:spcBef>
              <a:spcAft>
                <a:spcPct val="20000"/>
              </a:spcAft>
            </a:pPr>
            <a:r>
              <a:rPr lang="en-GB" sz="2800" b="1" i="1" kern="1200" dirty="0">
                <a:solidFill>
                  <a:schemeClr val="tx1"/>
                </a:solidFill>
                <a:latin typeface="Verdana" pitchFamily="34" charset="0"/>
                <a:ea typeface="+mn-ea"/>
                <a:cs typeface="+mn-cs"/>
              </a:rPr>
              <a:t>Prof Pierluigi Mancarella, FIEEE</a:t>
            </a:r>
          </a:p>
          <a:p>
            <a:pPr algn="ctr">
              <a:spcBef>
                <a:spcPct val="20000"/>
              </a:spcBef>
              <a:spcAft>
                <a:spcPct val="20000"/>
              </a:spcAft>
            </a:pPr>
            <a:r>
              <a:rPr lang="en-GB" sz="2400" kern="1200" dirty="0">
                <a:solidFill>
                  <a:schemeClr val="tx1"/>
                </a:solidFill>
                <a:latin typeface="Verdana" pitchFamily="34" charset="0"/>
                <a:ea typeface="+mn-ea"/>
                <a:cs typeface="+mn-cs"/>
              </a:rPr>
              <a:t>Chair of Electrical Power Systems, The University of Melbourne</a:t>
            </a:r>
          </a:p>
          <a:p>
            <a:pPr algn="ctr">
              <a:spcBef>
                <a:spcPct val="20000"/>
              </a:spcBef>
              <a:spcAft>
                <a:spcPct val="20000"/>
              </a:spcAft>
            </a:pPr>
            <a:r>
              <a:rPr lang="en-GB" sz="2400" kern="1200" dirty="0">
                <a:solidFill>
                  <a:schemeClr val="tx1"/>
                </a:solidFill>
                <a:latin typeface="Verdana" pitchFamily="34" charset="0"/>
                <a:ea typeface="+mn-ea"/>
                <a:cs typeface="+mn-cs"/>
              </a:rPr>
              <a:t>Professor of Smart Energy Systems, The University of Manchester, UK </a:t>
            </a:r>
          </a:p>
          <a:p>
            <a:pPr algn="ctr">
              <a:spcBef>
                <a:spcPct val="20000"/>
              </a:spcBef>
              <a:spcAft>
                <a:spcPct val="20000"/>
              </a:spcAft>
            </a:pPr>
            <a:r>
              <a:rPr lang="en-GB" sz="2200" kern="1200" dirty="0">
                <a:solidFill>
                  <a:schemeClr val="tx1"/>
                </a:solidFill>
                <a:latin typeface="Verdana" pitchFamily="34" charset="0"/>
                <a:ea typeface="+mn-ea"/>
                <a:cs typeface="+mn-cs"/>
              </a:rPr>
              <a:t>pierluigi.mancarella@unimelb.edu.au</a:t>
            </a:r>
          </a:p>
        </p:txBody>
      </p:sp>
      <p:pic>
        <p:nvPicPr>
          <p:cNvPr id="4" name="Graphic 3">
            <a:extLst>
              <a:ext uri="{FF2B5EF4-FFF2-40B4-BE49-F238E27FC236}">
                <a16:creationId xmlns:a16="http://schemas.microsoft.com/office/drawing/2014/main" id="{AE6D2143-2AA3-4330-AAB7-25EA820FBB5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84165" y="0"/>
            <a:ext cx="1604259" cy="1601999"/>
          </a:xfrm>
          <a:prstGeom prst="rect">
            <a:avLst/>
          </a:prstGeom>
        </p:spPr>
      </p:pic>
      <p:pic>
        <p:nvPicPr>
          <p:cNvPr id="9" name="Picture 8" descr="TUOM_4COL_cropped_300">
            <a:extLst>
              <a:ext uri="{FF2B5EF4-FFF2-40B4-BE49-F238E27FC236}">
                <a16:creationId xmlns:a16="http://schemas.microsoft.com/office/drawing/2014/main" id="{08E5E480-662E-F601-45BB-4830C7B55080}"/>
              </a:ext>
            </a:extLst>
          </p:cNvPr>
          <p:cNvPicPr>
            <a:picLocks noChangeAspect="1" noChangeArrowheads="1"/>
          </p:cNvPicPr>
          <p:nvPr userDrawn="1"/>
        </p:nvPicPr>
        <p:blipFill>
          <a:blip r:embed="rId4" cstate="print"/>
          <a:srcRect/>
          <a:stretch>
            <a:fillRect/>
          </a:stretch>
        </p:blipFill>
        <p:spPr bwMode="auto">
          <a:xfrm>
            <a:off x="17567" y="3015"/>
            <a:ext cx="2154241" cy="1692619"/>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30388"/>
            <a:ext cx="12192000" cy="792162"/>
          </a:xfrm>
        </p:spPr>
        <p:txBody>
          <a:bodyPr/>
          <a:lstStyle>
            <a:lvl1pPr algn="ctr">
              <a:defRPr sz="2800">
                <a:solidFill>
                  <a:srgbClr val="0070C0"/>
                </a:solidFill>
              </a:defRPr>
            </a:lvl1pPr>
          </a:lstStyle>
          <a:p>
            <a:r>
              <a:rPr lang="en-GB" dirty="0"/>
              <a:t>Click to edit Master title style</a:t>
            </a:r>
          </a:p>
        </p:txBody>
      </p:sp>
      <p:sp>
        <p:nvSpPr>
          <p:cNvPr id="3" name="Content Placeholder 2"/>
          <p:cNvSpPr>
            <a:spLocks noGrp="1"/>
          </p:cNvSpPr>
          <p:nvPr>
            <p:ph idx="1"/>
          </p:nvPr>
        </p:nvSpPr>
        <p:spPr/>
        <p:txBody>
          <a:bodyPr/>
          <a:lstStyle>
            <a:lvl1pPr>
              <a:buSzPct val="120000"/>
              <a:buFont typeface="Wingdings"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Graphic 6">
            <a:extLst>
              <a:ext uri="{FF2B5EF4-FFF2-40B4-BE49-F238E27FC236}">
                <a16:creationId xmlns:a16="http://schemas.microsoft.com/office/drawing/2014/main" id="{3A1BE97A-24C7-466E-8F99-2DE44BA8BCB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7577" y="0"/>
            <a:ext cx="1054423" cy="1052937"/>
          </a:xfrm>
          <a:prstGeom prst="rect">
            <a:avLst/>
          </a:prstGeom>
        </p:spPr>
      </p:pic>
      <p:pic>
        <p:nvPicPr>
          <p:cNvPr id="4" name="Picture 3" descr="TUOM_4COL_cropped_300">
            <a:extLst>
              <a:ext uri="{FF2B5EF4-FFF2-40B4-BE49-F238E27FC236}">
                <a16:creationId xmlns:a16="http://schemas.microsoft.com/office/drawing/2014/main" id="{F2560A72-C0FB-A68B-536D-173836712F05}"/>
              </a:ext>
            </a:extLst>
          </p:cNvPr>
          <p:cNvPicPr>
            <a:picLocks noChangeAspect="1" noChangeArrowheads="1"/>
          </p:cNvPicPr>
          <p:nvPr userDrawn="1"/>
        </p:nvPicPr>
        <p:blipFill>
          <a:blip r:embed="rId4" cstate="print"/>
          <a:srcRect/>
          <a:stretch>
            <a:fillRect/>
          </a:stretch>
        </p:blipFill>
        <p:spPr bwMode="auto">
          <a:xfrm>
            <a:off x="17568" y="3016"/>
            <a:ext cx="1336264" cy="1049922"/>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60777"/>
            <a:ext cx="12192000" cy="792162"/>
          </a:xfrm>
        </p:spPr>
        <p:txBody>
          <a:bodyPr/>
          <a:lstStyle>
            <a:lvl1pPr algn="ctr">
              <a:defRPr>
                <a:solidFill>
                  <a:srgbClr val="0070C0"/>
                </a:solidFill>
              </a:defRPr>
            </a:lvl1pPr>
          </a:lstStyle>
          <a:p>
            <a:endParaRPr lang="en-GB" dirty="0"/>
          </a:p>
        </p:txBody>
      </p:sp>
      <p:pic>
        <p:nvPicPr>
          <p:cNvPr id="3" name="Graphic 6">
            <a:extLst>
              <a:ext uri="{FF2B5EF4-FFF2-40B4-BE49-F238E27FC236}">
                <a16:creationId xmlns:a16="http://schemas.microsoft.com/office/drawing/2014/main" id="{4A4B8867-06EC-4BCF-9518-1552570BDD8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7577" y="0"/>
            <a:ext cx="1054423" cy="1052937"/>
          </a:xfrm>
          <a:prstGeom prst="rect">
            <a:avLst/>
          </a:prstGeom>
        </p:spPr>
      </p:pic>
      <p:pic>
        <p:nvPicPr>
          <p:cNvPr id="4" name="Picture 3" descr="TUOM_4COL_cropped_300">
            <a:extLst>
              <a:ext uri="{FF2B5EF4-FFF2-40B4-BE49-F238E27FC236}">
                <a16:creationId xmlns:a16="http://schemas.microsoft.com/office/drawing/2014/main" id="{9154717E-27B9-3D08-E744-0DAC8BB19A65}"/>
              </a:ext>
            </a:extLst>
          </p:cNvPr>
          <p:cNvPicPr>
            <a:picLocks noChangeAspect="1" noChangeArrowheads="1"/>
          </p:cNvPicPr>
          <p:nvPr userDrawn="1"/>
        </p:nvPicPr>
        <p:blipFill>
          <a:blip r:embed="rId4" cstate="print"/>
          <a:srcRect/>
          <a:stretch>
            <a:fillRect/>
          </a:stretch>
        </p:blipFill>
        <p:spPr bwMode="auto">
          <a:xfrm>
            <a:off x="17568" y="3016"/>
            <a:ext cx="1336264" cy="1049922"/>
          </a:xfrm>
          <a:prstGeom prst="rect">
            <a:avLst/>
          </a:prstGeom>
          <a:noFill/>
        </p:spPr>
      </p:pic>
    </p:spTree>
    <p:extLst>
      <p:ext uri="{BB962C8B-B14F-4D97-AF65-F5344CB8AC3E}">
        <p14:creationId xmlns:p14="http://schemas.microsoft.com/office/powerpoint/2010/main" val="325805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772AB3B-0FCD-4160-9080-EB431D8B0C50}"/>
              </a:ext>
            </a:extLst>
          </p:cNvPr>
          <p:cNvSpPr>
            <a:spLocks noGrp="1"/>
          </p:cNvSpPr>
          <p:nvPr>
            <p:ph type="title"/>
          </p:nvPr>
        </p:nvSpPr>
        <p:spPr>
          <a:xfrm>
            <a:off x="0" y="2766218"/>
            <a:ext cx="12192000" cy="1325563"/>
          </a:xfrm>
          <a:prstGeom prst="rect">
            <a:avLst/>
          </a:prstGeom>
        </p:spPr>
        <p:txBody>
          <a:bodyPr vert="horz" lIns="91440" tIns="45720" rIns="91440" bIns="45720" rtlCol="0" anchor="ctr">
            <a:normAutofit/>
          </a:bodyPr>
          <a:lstStyle>
            <a:lvl1pPr algn="ctr">
              <a:defRPr b="1"/>
            </a:lvl1pPr>
          </a:lstStyle>
          <a:p>
            <a:r>
              <a:rPr lang="en-US"/>
              <a:t>Click to edit Master title style</a:t>
            </a:r>
            <a:endParaRPr lang="en-AU"/>
          </a:p>
        </p:txBody>
      </p:sp>
    </p:spTree>
    <p:extLst>
      <p:ext uri="{BB962C8B-B14F-4D97-AF65-F5344CB8AC3E}">
        <p14:creationId xmlns:p14="http://schemas.microsoft.com/office/powerpoint/2010/main" val="270371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bwMode="auto">
          <a:xfrm>
            <a:off x="0" y="260777"/>
            <a:ext cx="12192000" cy="792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208899" name="Rectangle 3"/>
          <p:cNvSpPr>
            <a:spLocks noGrp="1" noChangeArrowheads="1"/>
          </p:cNvSpPr>
          <p:nvPr>
            <p:ph type="body" idx="1"/>
          </p:nvPr>
        </p:nvSpPr>
        <p:spPr bwMode="auto">
          <a:xfrm>
            <a:off x="431801" y="1391055"/>
            <a:ext cx="11521017" cy="4735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bwMode="auto">
          <a:xfrm>
            <a:off x="0" y="6667760"/>
            <a:ext cx="12192000" cy="190240"/>
          </a:xfrm>
          <a:prstGeom prst="rect">
            <a:avLst/>
          </a:prstGeom>
          <a:solidFill>
            <a:srgbClr val="094183"/>
          </a:solidFill>
          <a:ln w="9525" algn="ctr">
            <a:noFill/>
            <a:miter lim="800000"/>
            <a:headEnd/>
            <a:tailEnd/>
          </a:ln>
          <a:effectLst/>
        </p:spPr>
        <p:txBody>
          <a:bodyPr wrap="square" lIns="144000" tIns="18000" rIns="0" bIns="18000" anchor="ctr">
            <a:spAutoFit/>
          </a:bodyPr>
          <a:lstStyle/>
          <a:p>
            <a:pPr marL="0" marR="0" lvl="0" indent="0" algn="ctr" defTabSz="914400" eaLnBrk="1" latinLnBrk="0" hangingPunct="1">
              <a:lnSpc>
                <a:spcPct val="100000"/>
              </a:lnSpc>
              <a:buClrTx/>
              <a:buSzTx/>
              <a:buFontTx/>
              <a:buNone/>
              <a:tabLst/>
            </a:pPr>
            <a:endParaRPr lang="en-GB" sz="1000" dirty="0">
              <a:solidFill>
                <a:schemeClr val="bg1"/>
              </a:solidFill>
            </a:endParaRPr>
          </a:p>
        </p:txBody>
      </p:sp>
      <p:sp>
        <p:nvSpPr>
          <p:cNvPr id="17" name="Rectangle 16">
            <a:extLst>
              <a:ext uri="{FF2B5EF4-FFF2-40B4-BE49-F238E27FC236}">
                <a16:creationId xmlns:a16="http://schemas.microsoft.com/office/drawing/2014/main" id="{031D2987-309C-4AF1-942B-DB35D7271679}"/>
              </a:ext>
            </a:extLst>
          </p:cNvPr>
          <p:cNvSpPr>
            <a:spLocks noChangeArrowheads="1"/>
          </p:cNvSpPr>
          <p:nvPr userDrawn="1"/>
        </p:nvSpPr>
        <p:spPr bwMode="auto">
          <a:xfrm>
            <a:off x="0" y="6667760"/>
            <a:ext cx="4199137" cy="190240"/>
          </a:xfrm>
          <a:prstGeom prst="rect">
            <a:avLst/>
          </a:prstGeom>
          <a:noFill/>
          <a:ln w="9525" algn="ctr">
            <a:noFill/>
            <a:miter lim="800000"/>
            <a:headEnd/>
            <a:tailEnd/>
          </a:ln>
          <a:effectLst/>
        </p:spPr>
        <p:txBody>
          <a:bodyPr wrap="square" lIns="144000" tIns="18000" rIns="0" bIns="18000" anchor="ctr">
            <a:spAutoFit/>
          </a:bodyPr>
          <a:lstStyle/>
          <a:p>
            <a:pPr algn="l" rtl="0" fontAlgn="base">
              <a:spcBef>
                <a:spcPct val="50000"/>
              </a:spcBef>
              <a:spcAft>
                <a:spcPct val="0"/>
              </a:spcAft>
            </a:pPr>
            <a:r>
              <a:rPr lang="en-GB" sz="1000" kern="1200" dirty="0">
                <a:solidFill>
                  <a:schemeClr val="bg1"/>
                </a:solidFill>
                <a:latin typeface="Verdana" pitchFamily="34" charset="0"/>
                <a:ea typeface="+mn-ea"/>
                <a:cs typeface="+mn-cs"/>
              </a:rPr>
              <a:t>© 2024 – P. Mancarella, The University of Melbourne</a:t>
            </a:r>
          </a:p>
        </p:txBody>
      </p:sp>
      <p:sp>
        <p:nvSpPr>
          <p:cNvPr id="18" name="Rectangle 12">
            <a:extLst>
              <a:ext uri="{FF2B5EF4-FFF2-40B4-BE49-F238E27FC236}">
                <a16:creationId xmlns:a16="http://schemas.microsoft.com/office/drawing/2014/main" id="{3076A3EC-F607-4FA9-9F93-3815C11D4CBE}"/>
              </a:ext>
            </a:extLst>
          </p:cNvPr>
          <p:cNvSpPr>
            <a:spLocks noChangeArrowheads="1"/>
          </p:cNvSpPr>
          <p:nvPr userDrawn="1"/>
        </p:nvSpPr>
        <p:spPr bwMode="auto">
          <a:xfrm>
            <a:off x="4514218" y="6666644"/>
            <a:ext cx="7679591" cy="421072"/>
          </a:xfrm>
          <a:prstGeom prst="rect">
            <a:avLst/>
          </a:prstGeom>
          <a:noFill/>
          <a:ln w="9525" algn="ctr">
            <a:noFill/>
            <a:miter lim="800000"/>
            <a:headEnd/>
            <a:tailEnd/>
          </a:ln>
          <a:effectLst/>
        </p:spPr>
        <p:txBody>
          <a:bodyPr wrap="square" lIns="144000" tIns="18000" rIns="0" bIns="18000" anchor="ctr">
            <a:spAutoFit/>
          </a:bodyPr>
          <a:lstStyle/>
          <a:p>
            <a:pPr algn="ctr" rtl="0" fontAlgn="base">
              <a:spcBef>
                <a:spcPct val="50000"/>
              </a:spcBef>
              <a:spcAft>
                <a:spcPct val="0"/>
              </a:spcAft>
            </a:pPr>
            <a:r>
              <a:rPr lang="en-GB" sz="1000" kern="1200" dirty="0">
                <a:solidFill>
                  <a:schemeClr val="bg1"/>
                </a:solidFill>
                <a:latin typeface="Verdana" pitchFamily="34" charset="0"/>
                <a:ea typeface="+mn-ea"/>
                <a:cs typeface="+mn-cs"/>
              </a:rPr>
              <a:t>Integrated whole-system planning under uncertainty, Oct 2024</a:t>
            </a:r>
          </a:p>
          <a:p>
            <a:pPr algn="ctr" rtl="0" fontAlgn="base">
              <a:spcBef>
                <a:spcPct val="50000"/>
              </a:spcBef>
              <a:spcAft>
                <a:spcPct val="0"/>
              </a:spcAft>
            </a:pPr>
            <a:endParaRPr lang="en-GB" sz="1000" kern="1200" dirty="0">
              <a:solidFill>
                <a:schemeClr val="bg1"/>
              </a:solidFill>
              <a:latin typeface="Verdana" pitchFamily="34" charset="0"/>
              <a:ea typeface="+mn-ea"/>
              <a:cs typeface="+mn-cs"/>
            </a:endParaRPr>
          </a:p>
        </p:txBody>
      </p:sp>
      <p:sp>
        <p:nvSpPr>
          <p:cNvPr id="19" name="Rectangle 12">
            <a:extLst>
              <a:ext uri="{FF2B5EF4-FFF2-40B4-BE49-F238E27FC236}">
                <a16:creationId xmlns:a16="http://schemas.microsoft.com/office/drawing/2014/main" id="{A9567470-9592-4B20-A76A-8234087A9996}"/>
              </a:ext>
            </a:extLst>
          </p:cNvPr>
          <p:cNvSpPr>
            <a:spLocks noChangeArrowheads="1"/>
          </p:cNvSpPr>
          <p:nvPr userDrawn="1"/>
        </p:nvSpPr>
        <p:spPr bwMode="auto">
          <a:xfrm>
            <a:off x="11214100" y="6667760"/>
            <a:ext cx="545282" cy="190240"/>
          </a:xfrm>
          <a:prstGeom prst="rect">
            <a:avLst/>
          </a:prstGeom>
          <a:noFill/>
          <a:ln w="9525" algn="ctr">
            <a:noFill/>
            <a:miter lim="800000"/>
            <a:headEnd/>
            <a:tailEnd/>
          </a:ln>
          <a:effectLst/>
        </p:spPr>
        <p:txBody>
          <a:bodyPr wrap="square" lIns="144000" tIns="18000" rIns="144000" bIns="18000" anchor="ctr">
            <a:spAutoFit/>
          </a:bodyPr>
          <a:lstStyle/>
          <a:p>
            <a:pPr algn="r" rtl="0" fontAlgn="base">
              <a:spcBef>
                <a:spcPct val="50000"/>
              </a:spcBef>
              <a:spcAft>
                <a:spcPct val="0"/>
              </a:spcAft>
            </a:pPr>
            <a:fld id="{DD66372E-13DB-4F9F-A88A-24C21B8154AE}" type="slidenum">
              <a:rPr lang="en-GB" sz="1000" kern="1200" smtClean="0">
                <a:solidFill>
                  <a:schemeClr val="bg1"/>
                </a:solidFill>
                <a:latin typeface="Verdana" pitchFamily="34" charset="0"/>
                <a:ea typeface="+mn-ea"/>
                <a:cs typeface="+mn-cs"/>
              </a:rPr>
              <a:pPr algn="r" rtl="0" fontAlgn="base">
                <a:spcBef>
                  <a:spcPct val="50000"/>
                </a:spcBef>
                <a:spcAft>
                  <a:spcPct val="0"/>
                </a:spcAft>
              </a:pPr>
              <a:t>‹#›</a:t>
            </a:fld>
            <a:endParaRPr lang="en-GB" sz="1000" kern="1200" dirty="0">
              <a:solidFill>
                <a:schemeClr val="bg1"/>
              </a:solidFill>
              <a:latin typeface="Verdana"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63" r:id="rId3"/>
  </p:sldLayoutIdLst>
  <p:hf hdr="0" ftr="0" dt="0"/>
  <p:txStyles>
    <p:titleStyle>
      <a:lvl1pPr algn="ctr"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a:solidFill>
            <a:schemeClr val="tx1"/>
          </a:solidFill>
          <a:latin typeface="Verdana" pitchFamily="34" charset="0"/>
        </a:defRPr>
      </a:lvl2pPr>
      <a:lvl3pPr algn="l" rtl="0" fontAlgn="base">
        <a:spcBef>
          <a:spcPct val="0"/>
        </a:spcBef>
        <a:spcAft>
          <a:spcPct val="0"/>
        </a:spcAft>
        <a:defRPr sz="2400">
          <a:solidFill>
            <a:schemeClr val="tx1"/>
          </a:solidFill>
          <a:latin typeface="Verdana" pitchFamily="34" charset="0"/>
        </a:defRPr>
      </a:lvl3pPr>
      <a:lvl4pPr algn="l" rtl="0" fontAlgn="base">
        <a:spcBef>
          <a:spcPct val="0"/>
        </a:spcBef>
        <a:spcAft>
          <a:spcPct val="0"/>
        </a:spcAft>
        <a:defRPr sz="2400">
          <a:solidFill>
            <a:schemeClr val="tx1"/>
          </a:solidFill>
          <a:latin typeface="Verdana" pitchFamily="34" charset="0"/>
        </a:defRPr>
      </a:lvl4pPr>
      <a:lvl5pPr algn="l" rtl="0" fontAlgn="base">
        <a:spcBef>
          <a:spcPct val="0"/>
        </a:spcBef>
        <a:spcAft>
          <a:spcPct val="0"/>
        </a:spcAft>
        <a:defRPr sz="2400">
          <a:solidFill>
            <a:schemeClr val="tx1"/>
          </a:solidFill>
          <a:latin typeface="Verdana" pitchFamily="34" charset="0"/>
        </a:defRPr>
      </a:lvl5pPr>
      <a:lvl6pPr marL="457200" algn="l" rtl="0" fontAlgn="base">
        <a:spcBef>
          <a:spcPct val="0"/>
        </a:spcBef>
        <a:spcAft>
          <a:spcPct val="0"/>
        </a:spcAft>
        <a:defRPr sz="2400">
          <a:solidFill>
            <a:schemeClr val="tx1"/>
          </a:solidFill>
          <a:latin typeface="Verdana" pitchFamily="34" charset="0"/>
        </a:defRPr>
      </a:lvl6pPr>
      <a:lvl7pPr marL="914400" algn="l" rtl="0" fontAlgn="base">
        <a:spcBef>
          <a:spcPct val="0"/>
        </a:spcBef>
        <a:spcAft>
          <a:spcPct val="0"/>
        </a:spcAft>
        <a:defRPr sz="2400">
          <a:solidFill>
            <a:schemeClr val="tx1"/>
          </a:solidFill>
          <a:latin typeface="Verdana" pitchFamily="34" charset="0"/>
        </a:defRPr>
      </a:lvl7pPr>
      <a:lvl8pPr marL="1371600" algn="l" rtl="0" fontAlgn="base">
        <a:spcBef>
          <a:spcPct val="0"/>
        </a:spcBef>
        <a:spcAft>
          <a:spcPct val="0"/>
        </a:spcAft>
        <a:defRPr sz="2400">
          <a:solidFill>
            <a:schemeClr val="tx1"/>
          </a:solidFill>
          <a:latin typeface="Verdana" pitchFamily="34" charset="0"/>
        </a:defRPr>
      </a:lvl8pPr>
      <a:lvl9pPr marL="1828800" algn="l" rtl="0" fontAlgn="base">
        <a:spcBef>
          <a:spcPct val="0"/>
        </a:spcBef>
        <a:spcAft>
          <a:spcPct val="0"/>
        </a:spcAft>
        <a:defRPr sz="2400">
          <a:solidFill>
            <a:schemeClr val="tx1"/>
          </a:solidFill>
          <a:latin typeface="Verdana" pitchFamily="34" charset="0"/>
        </a:defRPr>
      </a:lvl9pPr>
    </p:titleStyle>
    <p:bodyStyle>
      <a:lvl1pPr marL="342900" indent="-342900" algn="l" rtl="0" fontAlgn="base">
        <a:spcBef>
          <a:spcPct val="20000"/>
        </a:spcBef>
        <a:spcAft>
          <a:spcPct val="20000"/>
        </a:spcAft>
        <a:buSzPct val="120000"/>
        <a:buFont typeface="Wingdings" pitchFamily="2" charset="2"/>
        <a:buChar char="§"/>
        <a:defRPr sz="2000">
          <a:solidFill>
            <a:schemeClr val="tx1"/>
          </a:solidFill>
          <a:latin typeface="+mn-lt"/>
          <a:ea typeface="+mn-ea"/>
          <a:cs typeface="+mn-cs"/>
        </a:defRPr>
      </a:lvl1pPr>
      <a:lvl2pPr marL="742950" indent="-285750" algn="l" rtl="0" fontAlgn="base">
        <a:spcBef>
          <a:spcPct val="20000"/>
        </a:spcBef>
        <a:spcAft>
          <a:spcPct val="20000"/>
        </a:spcAft>
        <a:buChar char="–"/>
        <a:defRPr>
          <a:solidFill>
            <a:schemeClr val="tx1"/>
          </a:solidFill>
          <a:latin typeface="+mn-lt"/>
        </a:defRPr>
      </a:lvl2pPr>
      <a:lvl3pPr marL="1143000" indent="-228600" algn="l" rtl="0" fontAlgn="base">
        <a:spcBef>
          <a:spcPct val="20000"/>
        </a:spcBef>
        <a:spcAft>
          <a:spcPct val="20000"/>
        </a:spcAft>
        <a:buChar char="•"/>
        <a:defRPr>
          <a:solidFill>
            <a:schemeClr val="tx1"/>
          </a:solidFill>
          <a:latin typeface="+mn-lt"/>
        </a:defRPr>
      </a:lvl3pPr>
      <a:lvl4pPr marL="1600200" indent="-228600" algn="l" rtl="0" fontAlgn="base">
        <a:spcBef>
          <a:spcPct val="20000"/>
        </a:spcBef>
        <a:spcAft>
          <a:spcPct val="20000"/>
        </a:spcAft>
        <a:buChar char="–"/>
        <a:defRPr>
          <a:solidFill>
            <a:schemeClr val="tx1"/>
          </a:solidFill>
          <a:latin typeface="+mn-lt"/>
        </a:defRPr>
      </a:lvl4pPr>
      <a:lvl5pPr marL="2057400" indent="-228600" algn="l" rtl="0" fontAlgn="base">
        <a:spcBef>
          <a:spcPct val="20000"/>
        </a:spcBef>
        <a:spcAft>
          <a:spcPct val="20000"/>
        </a:spcAft>
        <a:buChar char="»"/>
        <a:defRPr>
          <a:solidFill>
            <a:schemeClr val="tx1"/>
          </a:solidFill>
          <a:latin typeface="+mn-lt"/>
        </a:defRPr>
      </a:lvl5pPr>
      <a:lvl6pPr marL="2514600" indent="-228600" algn="l" rtl="0" fontAlgn="base">
        <a:spcBef>
          <a:spcPct val="20000"/>
        </a:spcBef>
        <a:spcAft>
          <a:spcPct val="20000"/>
        </a:spcAft>
        <a:buChar char="»"/>
        <a:defRPr>
          <a:solidFill>
            <a:schemeClr val="tx1"/>
          </a:solidFill>
          <a:latin typeface="+mn-lt"/>
        </a:defRPr>
      </a:lvl6pPr>
      <a:lvl7pPr marL="2971800" indent="-228600" algn="l" rtl="0" fontAlgn="base">
        <a:spcBef>
          <a:spcPct val="20000"/>
        </a:spcBef>
        <a:spcAft>
          <a:spcPct val="20000"/>
        </a:spcAft>
        <a:buChar char="»"/>
        <a:defRPr>
          <a:solidFill>
            <a:schemeClr val="tx1"/>
          </a:solidFill>
          <a:latin typeface="+mn-lt"/>
        </a:defRPr>
      </a:lvl7pPr>
      <a:lvl8pPr marL="3429000" indent="-228600" algn="l" rtl="0" fontAlgn="base">
        <a:spcBef>
          <a:spcPct val="20000"/>
        </a:spcBef>
        <a:spcAft>
          <a:spcPct val="20000"/>
        </a:spcAft>
        <a:buChar char="»"/>
        <a:defRPr>
          <a:solidFill>
            <a:schemeClr val="tx1"/>
          </a:solidFill>
          <a:latin typeface="+mn-lt"/>
        </a:defRPr>
      </a:lvl8pPr>
      <a:lvl9pPr marL="3886200" indent="-228600" algn="l" rtl="0" fontAlgn="base">
        <a:spcBef>
          <a:spcPct val="2000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3691883"/>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emf"/><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tiff"/><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emf"/><Relationship Id="rId7"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tiff"/><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5.jp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emf"/><Relationship Id="rId7"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5.jpg"/><Relationship Id="rId4" Type="http://schemas.openxmlformats.org/officeDocument/2006/relationships/image" Target="../media/image6.tiff"/><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emf"/><Relationship Id="rId7"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5.jpg"/><Relationship Id="rId4" Type="http://schemas.openxmlformats.org/officeDocument/2006/relationships/image" Target="../media/image6.tiff"/><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2.svg"/><Relationship Id="rId18" Type="http://schemas.openxmlformats.org/officeDocument/2006/relationships/image" Target="../media/image37.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6.png"/><Relationship Id="rId2" Type="http://schemas.openxmlformats.org/officeDocument/2006/relationships/notesSlide" Target="../notesSlides/notesSlide11.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4.emf"/><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3.sv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9.sv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image" Target="../media/image50.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oleObject" Target="../embeddings/oleObject2.bin"/><Relationship Id="rId4" Type="http://schemas.openxmlformats.org/officeDocument/2006/relationships/image" Target="../media/image52.emf"/></Relationships>
</file>

<file path=ppt/slides/_rels/slide3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3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2.svg"/><Relationship Id="rId18" Type="http://schemas.openxmlformats.org/officeDocument/2006/relationships/image" Target="../media/image37.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6.png"/><Relationship Id="rId2" Type="http://schemas.openxmlformats.org/officeDocument/2006/relationships/notesSlide" Target="../notesSlides/notesSlide21.xml"/><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4.emf"/><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3.svg"/></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tiff"/><Relationship Id="rId7"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6" name="Picture 4"/>
          <p:cNvPicPr>
            <a:picLocks noChangeAspect="1" noChangeArrowheads="1"/>
          </p:cNvPicPr>
          <p:nvPr/>
        </p:nvPicPr>
        <p:blipFill rotWithShape="1">
          <a:blip r:embed="rId2"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pic>
        <p:nvPicPr>
          <p:cNvPr id="11" name="Picture 10" descr="A car parked in front of a building&#10;&#10;Description automatically generated with medium confidence">
            <a:extLst>
              <a:ext uri="{FF2B5EF4-FFF2-40B4-BE49-F238E27FC236}">
                <a16:creationId xmlns:a16="http://schemas.microsoft.com/office/drawing/2014/main" id="{9230EF82-2E46-4A12-72DE-501454BD96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971" t="42942" b="18640"/>
          <a:stretch/>
        </p:blipFill>
        <p:spPr>
          <a:xfrm>
            <a:off x="8404114" y="2590891"/>
            <a:ext cx="753895" cy="1031156"/>
          </a:xfrm>
          <a:prstGeom prst="rect">
            <a:avLst/>
          </a:prstGeom>
        </p:spPr>
      </p:pic>
      <p:pic>
        <p:nvPicPr>
          <p:cNvPr id="13" name="Picture 15" descr="http://www.arcat.com/bim/arcat/Wind_Turbine.jpg">
            <a:extLst>
              <a:ext uri="{FF2B5EF4-FFF2-40B4-BE49-F238E27FC236}">
                <a16:creationId xmlns:a16="http://schemas.microsoft.com/office/drawing/2014/main" id="{173095BE-C692-2057-84B7-FB06CF910B1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944366" y="2528472"/>
            <a:ext cx="753895" cy="1256104"/>
          </a:xfrm>
          <a:prstGeom prst="rect">
            <a:avLst/>
          </a:prstGeom>
          <a:gradFill>
            <a:gsLst>
              <a:gs pos="0">
                <a:srgbClr val="5E9EFF"/>
              </a:gs>
              <a:gs pos="39999">
                <a:srgbClr val="85C2FF"/>
              </a:gs>
              <a:gs pos="70000">
                <a:srgbClr val="C4D6EB"/>
              </a:gs>
              <a:gs pos="100000">
                <a:srgbClr val="FFEBFA"/>
              </a:gs>
            </a:gsLst>
            <a:lin ang="5400000" scaled="0"/>
          </a:gradFill>
        </p:spPr>
      </p:pic>
      <p:sp>
        <p:nvSpPr>
          <p:cNvPr id="16" name="TextBox 15">
            <a:extLst>
              <a:ext uri="{FF2B5EF4-FFF2-40B4-BE49-F238E27FC236}">
                <a16:creationId xmlns:a16="http://schemas.microsoft.com/office/drawing/2014/main" id="{7B69D06F-6662-716C-A3F5-7918C4DBEE37}"/>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9" name="TextBox 28">
            <a:extLst>
              <a:ext uri="{FF2B5EF4-FFF2-40B4-BE49-F238E27FC236}">
                <a16:creationId xmlns:a16="http://schemas.microsoft.com/office/drawing/2014/main" id="{2D465AC0-20D0-95C2-AF9B-E8A35D4BE289}"/>
              </a:ext>
            </a:extLst>
          </p:cNvPr>
          <p:cNvSpPr txBox="1"/>
          <p:nvPr/>
        </p:nvSpPr>
        <p:spPr>
          <a:xfrm>
            <a:off x="9331945" y="2433671"/>
            <a:ext cx="1977603" cy="2031325"/>
          </a:xfrm>
          <a:prstGeom prst="rect">
            <a:avLst/>
          </a:prstGeom>
          <a:solidFill>
            <a:schemeClr val="bg1"/>
          </a:solidFill>
        </p:spPr>
        <p:txBody>
          <a:bodyPr wrap="square" rtlCol="0">
            <a:spAutoFit/>
          </a:bodyPr>
          <a:lstStyle/>
          <a:p>
            <a:pPr algn="ctr"/>
            <a:r>
              <a:rPr lang="en-AU" i="1" dirty="0">
                <a:solidFill>
                  <a:srgbClr val="C00000"/>
                </a:solidFill>
              </a:rPr>
              <a:t>Invisible                   </a:t>
            </a:r>
            <a:r>
              <a:rPr lang="en-AU" b="1" i="1" dirty="0">
                <a:solidFill>
                  <a:srgbClr val="C00000"/>
                </a:solidFill>
              </a:rPr>
              <a:t>embedded generation </a:t>
            </a:r>
          </a:p>
          <a:p>
            <a:pPr algn="ctr"/>
            <a:r>
              <a:rPr lang="en-AU" b="1" i="1" dirty="0">
                <a:solidFill>
                  <a:srgbClr val="C00000"/>
                </a:solidFill>
              </a:rPr>
              <a:t>=</a:t>
            </a:r>
          </a:p>
          <a:p>
            <a:pPr algn="ctr"/>
            <a:r>
              <a:rPr lang="en-AU" b="1" i="1" dirty="0">
                <a:solidFill>
                  <a:srgbClr val="C00000"/>
                </a:solidFill>
              </a:rPr>
              <a:t>Negative demand</a:t>
            </a:r>
          </a:p>
        </p:txBody>
      </p:sp>
      <p:sp>
        <p:nvSpPr>
          <p:cNvPr id="30" name="TextBox 29">
            <a:extLst>
              <a:ext uri="{FF2B5EF4-FFF2-40B4-BE49-F238E27FC236}">
                <a16:creationId xmlns:a16="http://schemas.microsoft.com/office/drawing/2014/main" id="{551ED05A-1341-20C1-2A42-2D86648D3C50}"/>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a:t>
            </a:r>
            <a:r>
              <a:rPr lang="en-AU" sz="2200" b="1" i="1" dirty="0">
                <a:solidFill>
                  <a:srgbClr val="00B0F0"/>
                </a:solidFill>
                <a:highlight>
                  <a:srgbClr val="FFFF00"/>
                </a:highlight>
              </a:rPr>
              <a:t>Active</a:t>
            </a:r>
            <a:r>
              <a:rPr lang="en-AU" sz="2200" b="1" i="1" dirty="0">
                <a:solidFill>
                  <a:srgbClr val="7030A0"/>
                </a:solidFill>
                <a:highlight>
                  <a:srgbClr val="FFFF00"/>
                </a:highlight>
              </a:rPr>
              <a:t>” network</a:t>
            </a:r>
          </a:p>
        </p:txBody>
      </p:sp>
      <p:pic>
        <p:nvPicPr>
          <p:cNvPr id="3" name="Picture 2" descr="battery.jpg">
            <a:extLst>
              <a:ext uri="{FF2B5EF4-FFF2-40B4-BE49-F238E27FC236}">
                <a16:creationId xmlns:a16="http://schemas.microsoft.com/office/drawing/2014/main" id="{28E54B67-0684-FD2A-AEBD-92442507A36D}"/>
              </a:ext>
            </a:extLst>
          </p:cNvPr>
          <p:cNvPicPr>
            <a:picLocks noChangeAspect="1"/>
          </p:cNvPicPr>
          <p:nvPr/>
        </p:nvPicPr>
        <p:blipFill>
          <a:blip r:embed="rId5" cstate="print"/>
          <a:srcRect/>
          <a:stretch>
            <a:fillRect/>
          </a:stretch>
        </p:blipFill>
        <p:spPr bwMode="auto">
          <a:xfrm>
            <a:off x="8838425" y="3742535"/>
            <a:ext cx="549183" cy="412464"/>
          </a:xfrm>
          <a:prstGeom prst="rect">
            <a:avLst/>
          </a:prstGeom>
          <a:noFill/>
          <a:ln w="9525">
            <a:noFill/>
            <a:miter lim="800000"/>
            <a:headEnd/>
            <a:tailEnd/>
          </a:ln>
        </p:spPr>
      </p:pic>
      <p:pic>
        <p:nvPicPr>
          <p:cNvPr id="5" name="Picture 4">
            <a:extLst>
              <a:ext uri="{FF2B5EF4-FFF2-40B4-BE49-F238E27FC236}">
                <a16:creationId xmlns:a16="http://schemas.microsoft.com/office/drawing/2014/main" id="{4179E17B-5F7D-F3B9-C5DD-7521F10F112F}"/>
              </a:ext>
            </a:extLst>
          </p:cNvPr>
          <p:cNvPicPr>
            <a:picLocks noChangeAspect="1"/>
          </p:cNvPicPr>
          <p:nvPr/>
        </p:nvPicPr>
        <p:blipFill>
          <a:blip r:embed="rId6"/>
          <a:stretch>
            <a:fillRect/>
          </a:stretch>
        </p:blipFill>
        <p:spPr>
          <a:xfrm>
            <a:off x="7901868" y="3492434"/>
            <a:ext cx="939806" cy="836302"/>
          </a:xfrm>
          <a:prstGeom prst="rect">
            <a:avLst/>
          </a:prstGeom>
        </p:spPr>
      </p:pic>
      <p:pic>
        <p:nvPicPr>
          <p:cNvPr id="9" name="Picture 8" descr="battery.jpg">
            <a:extLst>
              <a:ext uri="{FF2B5EF4-FFF2-40B4-BE49-F238E27FC236}">
                <a16:creationId xmlns:a16="http://schemas.microsoft.com/office/drawing/2014/main" id="{6B2331FC-4B52-2B8D-25FA-2F27A4E849D6}"/>
              </a:ext>
            </a:extLst>
          </p:cNvPr>
          <p:cNvPicPr>
            <a:picLocks noChangeAspect="1"/>
          </p:cNvPicPr>
          <p:nvPr/>
        </p:nvPicPr>
        <p:blipFill>
          <a:blip r:embed="rId5" cstate="print"/>
          <a:srcRect/>
          <a:stretch>
            <a:fillRect/>
          </a:stretch>
        </p:blipFill>
        <p:spPr bwMode="auto">
          <a:xfrm>
            <a:off x="6798654" y="3807212"/>
            <a:ext cx="1113510" cy="836302"/>
          </a:xfrm>
          <a:prstGeom prst="rect">
            <a:avLst/>
          </a:prstGeom>
          <a:noFill/>
          <a:ln w="9525">
            <a:noFill/>
            <a:miter lim="800000"/>
            <a:headEnd/>
            <a:tailEnd/>
          </a:ln>
        </p:spPr>
      </p:pic>
      <p:pic>
        <p:nvPicPr>
          <p:cNvPr id="22" name="Picture 21">
            <a:extLst>
              <a:ext uri="{FF2B5EF4-FFF2-40B4-BE49-F238E27FC236}">
                <a16:creationId xmlns:a16="http://schemas.microsoft.com/office/drawing/2014/main" id="{A9D7D900-56C2-25AD-2B4A-CA4A55505460}"/>
              </a:ext>
            </a:extLst>
          </p:cNvPr>
          <p:cNvPicPr>
            <a:picLocks noChangeAspect="1"/>
          </p:cNvPicPr>
          <p:nvPr/>
        </p:nvPicPr>
        <p:blipFill rotWithShape="1">
          <a:blip r:embed="rId7"/>
          <a:srcRect l="20572" t="57321" r="72537" b="14679"/>
          <a:stretch/>
        </p:blipFill>
        <p:spPr>
          <a:xfrm>
            <a:off x="8048535" y="2990897"/>
            <a:ext cx="260981" cy="644013"/>
          </a:xfrm>
          <a:prstGeom prst="rect">
            <a:avLst/>
          </a:prstGeom>
          <a:ln>
            <a:solidFill>
              <a:srgbClr val="0000FF"/>
            </a:solidFill>
          </a:ln>
        </p:spPr>
      </p:pic>
      <p:grpSp>
        <p:nvGrpSpPr>
          <p:cNvPr id="31" name="Group 30">
            <a:extLst>
              <a:ext uri="{FF2B5EF4-FFF2-40B4-BE49-F238E27FC236}">
                <a16:creationId xmlns:a16="http://schemas.microsoft.com/office/drawing/2014/main" id="{EE43B7C6-3EDD-A79F-3DDA-40913DA044E5}"/>
              </a:ext>
            </a:extLst>
          </p:cNvPr>
          <p:cNvGrpSpPr/>
          <p:nvPr/>
        </p:nvGrpSpPr>
        <p:grpSpPr>
          <a:xfrm>
            <a:off x="2871359" y="3006995"/>
            <a:ext cx="1572661" cy="913657"/>
            <a:chOff x="5410199" y="4406451"/>
            <a:chExt cx="997075" cy="477061"/>
          </a:xfrm>
          <a:solidFill>
            <a:srgbClr val="FFFF00"/>
          </a:solidFill>
        </p:grpSpPr>
        <p:pic>
          <p:nvPicPr>
            <p:cNvPr id="32" name="Picture 31" descr="http://icons.iconarchive.com/icons/icons8/ios7/256/Industry-Solar-Panel-icon.png">
              <a:extLst>
                <a:ext uri="{FF2B5EF4-FFF2-40B4-BE49-F238E27FC236}">
                  <a16:creationId xmlns:a16="http://schemas.microsoft.com/office/drawing/2014/main" id="{DA1944D5-2EA5-EE2C-BA05-1AF47459DA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199" y="4648593"/>
              <a:ext cx="237707" cy="224136"/>
            </a:xfrm>
            <a:prstGeom prst="rect">
              <a:avLst/>
            </a:prstGeom>
            <a:grpFill/>
          </p:spPr>
        </p:pic>
        <p:pic>
          <p:nvPicPr>
            <p:cNvPr id="33" name="Picture 11" descr="http://icons.iconarchive.com/icons/icons8/ios7/256/Industry-Solar-Panel-icon.png">
              <a:extLst>
                <a:ext uri="{FF2B5EF4-FFF2-40B4-BE49-F238E27FC236}">
                  <a16:creationId xmlns:a16="http://schemas.microsoft.com/office/drawing/2014/main" id="{50F941F3-10D4-5478-6344-43146299E4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4569" y="4650189"/>
              <a:ext cx="237707" cy="224136"/>
            </a:xfrm>
            <a:prstGeom prst="rect">
              <a:avLst/>
            </a:prstGeom>
            <a:grpFill/>
          </p:spPr>
        </p:pic>
        <p:pic>
          <p:nvPicPr>
            <p:cNvPr id="34" name="Picture 11" descr="http://icons.iconarchive.com/icons/icons8/ios7/256/Industry-Solar-Panel-icon.png">
              <a:extLst>
                <a:ext uri="{FF2B5EF4-FFF2-40B4-BE49-F238E27FC236}">
                  <a16:creationId xmlns:a16="http://schemas.microsoft.com/office/drawing/2014/main" id="{E1EB8F64-FDA6-FFD7-1682-FCF684FD6A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197" y="4657780"/>
              <a:ext cx="237707" cy="224136"/>
            </a:xfrm>
            <a:prstGeom prst="rect">
              <a:avLst/>
            </a:prstGeom>
            <a:grpFill/>
          </p:spPr>
        </p:pic>
        <p:pic>
          <p:nvPicPr>
            <p:cNvPr id="35" name="Picture 11" descr="http://icons.iconarchive.com/icons/icons8/ios7/256/Industry-Solar-Panel-icon.png">
              <a:extLst>
                <a:ext uri="{FF2B5EF4-FFF2-40B4-BE49-F238E27FC236}">
                  <a16:creationId xmlns:a16="http://schemas.microsoft.com/office/drawing/2014/main" id="{C86B7F50-01F2-A8D3-4932-321A3EE720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9567" y="4659376"/>
              <a:ext cx="237707" cy="224136"/>
            </a:xfrm>
            <a:prstGeom prst="rect">
              <a:avLst/>
            </a:prstGeom>
            <a:grpFill/>
          </p:spPr>
        </p:pic>
        <p:pic>
          <p:nvPicPr>
            <p:cNvPr id="36" name="Picture 35" descr="http://icons.iconarchive.com/icons/icons8/ios7/256/Industry-Solar-Panel-icon.png">
              <a:extLst>
                <a:ext uri="{FF2B5EF4-FFF2-40B4-BE49-F238E27FC236}">
                  <a16:creationId xmlns:a16="http://schemas.microsoft.com/office/drawing/2014/main" id="{EF3F9AE3-11A0-9D58-045F-5869F9F095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199" y="4406451"/>
              <a:ext cx="237707" cy="224136"/>
            </a:xfrm>
            <a:prstGeom prst="rect">
              <a:avLst/>
            </a:prstGeom>
            <a:grpFill/>
          </p:spPr>
        </p:pic>
        <p:pic>
          <p:nvPicPr>
            <p:cNvPr id="37" name="Picture 11" descr="http://icons.iconarchive.com/icons/icons8/ios7/256/Industry-Solar-Panel-icon.png">
              <a:extLst>
                <a:ext uri="{FF2B5EF4-FFF2-40B4-BE49-F238E27FC236}">
                  <a16:creationId xmlns:a16="http://schemas.microsoft.com/office/drawing/2014/main" id="{39FC4C01-54FC-C172-0C62-FFF25EFF036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4569" y="4408047"/>
              <a:ext cx="237707" cy="224136"/>
            </a:xfrm>
            <a:prstGeom prst="rect">
              <a:avLst/>
            </a:prstGeom>
            <a:grpFill/>
          </p:spPr>
        </p:pic>
        <p:pic>
          <p:nvPicPr>
            <p:cNvPr id="38" name="Picture 11" descr="http://icons.iconarchive.com/icons/icons8/ios7/256/Industry-Solar-Panel-icon.png">
              <a:extLst>
                <a:ext uri="{FF2B5EF4-FFF2-40B4-BE49-F238E27FC236}">
                  <a16:creationId xmlns:a16="http://schemas.microsoft.com/office/drawing/2014/main" id="{35CAFFD6-571E-0EE5-4912-DB1A64EF70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197" y="4415638"/>
              <a:ext cx="237707" cy="224136"/>
            </a:xfrm>
            <a:prstGeom prst="rect">
              <a:avLst/>
            </a:prstGeom>
            <a:grpFill/>
          </p:spPr>
        </p:pic>
        <p:pic>
          <p:nvPicPr>
            <p:cNvPr id="39" name="Picture 11" descr="http://icons.iconarchive.com/icons/icons8/ios7/256/Industry-Solar-Panel-icon.png">
              <a:extLst>
                <a:ext uri="{FF2B5EF4-FFF2-40B4-BE49-F238E27FC236}">
                  <a16:creationId xmlns:a16="http://schemas.microsoft.com/office/drawing/2014/main" id="{5175F435-5DB3-FD8F-41DB-8E21DAC970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9567" y="4417234"/>
              <a:ext cx="237707" cy="224136"/>
            </a:xfrm>
            <a:prstGeom prst="rect">
              <a:avLst/>
            </a:prstGeom>
            <a:grpFill/>
          </p:spPr>
        </p:pic>
      </p:grpSp>
      <p:pic>
        <p:nvPicPr>
          <p:cNvPr id="40" name="Picture 15" descr="http://www.arcat.com/bim/arcat/Wind_Turbine.jpg">
            <a:extLst>
              <a:ext uri="{FF2B5EF4-FFF2-40B4-BE49-F238E27FC236}">
                <a16:creationId xmlns:a16="http://schemas.microsoft.com/office/drawing/2014/main" id="{47D96D74-3668-9F17-5B68-84184A6B781A}"/>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1592157" y="1051710"/>
            <a:ext cx="1265343" cy="2108254"/>
          </a:xfrm>
          <a:prstGeom prst="rect">
            <a:avLst/>
          </a:prstGeom>
          <a:gradFill>
            <a:gsLst>
              <a:gs pos="0">
                <a:srgbClr val="5E9EFF"/>
              </a:gs>
              <a:gs pos="39999">
                <a:srgbClr val="85C2FF"/>
              </a:gs>
              <a:gs pos="70000">
                <a:srgbClr val="C4D6EB"/>
              </a:gs>
              <a:gs pos="100000">
                <a:srgbClr val="FFEBFA"/>
              </a:gs>
            </a:gsLst>
            <a:lin ang="5400000" scaled="0"/>
          </a:gradFill>
        </p:spPr>
      </p:pic>
      <p:sp>
        <p:nvSpPr>
          <p:cNvPr id="41" name="TextBox 40">
            <a:extLst>
              <a:ext uri="{FF2B5EF4-FFF2-40B4-BE49-F238E27FC236}">
                <a16:creationId xmlns:a16="http://schemas.microsoft.com/office/drawing/2014/main" id="{6BDD4FCA-E137-BD5A-8648-E049FA780120}"/>
              </a:ext>
            </a:extLst>
          </p:cNvPr>
          <p:cNvSpPr txBox="1"/>
          <p:nvPr/>
        </p:nvSpPr>
        <p:spPr>
          <a:xfrm>
            <a:off x="667612" y="4037060"/>
            <a:ext cx="5014514" cy="400110"/>
          </a:xfrm>
          <a:prstGeom prst="rect">
            <a:avLst/>
          </a:prstGeom>
          <a:noFill/>
        </p:spPr>
        <p:txBody>
          <a:bodyPr wrap="none" rtlCol="0">
            <a:spAutoFit/>
          </a:bodyPr>
          <a:lstStyle/>
          <a:p>
            <a:r>
              <a:rPr lang="en-AU" sz="2000" b="1" i="1" dirty="0">
                <a:solidFill>
                  <a:srgbClr val="FF0000"/>
                </a:solidFill>
              </a:rPr>
              <a:t>Variable and partly unpredictable</a:t>
            </a:r>
          </a:p>
        </p:txBody>
      </p:sp>
      <p:sp>
        <p:nvSpPr>
          <p:cNvPr id="42" name="TextBox 41">
            <a:extLst>
              <a:ext uri="{FF2B5EF4-FFF2-40B4-BE49-F238E27FC236}">
                <a16:creationId xmlns:a16="http://schemas.microsoft.com/office/drawing/2014/main" id="{B2DB4871-CD33-E49E-BF7E-D503AC5FE484}"/>
              </a:ext>
            </a:extLst>
          </p:cNvPr>
          <p:cNvSpPr txBox="1"/>
          <p:nvPr/>
        </p:nvSpPr>
        <p:spPr>
          <a:xfrm>
            <a:off x="6093894" y="912639"/>
            <a:ext cx="2885726" cy="369332"/>
          </a:xfrm>
          <a:prstGeom prst="rect">
            <a:avLst/>
          </a:prstGeom>
          <a:noFill/>
        </p:spPr>
        <p:txBody>
          <a:bodyPr wrap="none" rtlCol="0">
            <a:spAutoFit/>
          </a:bodyPr>
          <a:lstStyle/>
          <a:p>
            <a:r>
              <a:rPr lang="en-AU" b="1" i="1" dirty="0">
                <a:solidFill>
                  <a:srgbClr val="7030A0"/>
                </a:solidFill>
              </a:rPr>
              <a:t>Distribution network</a:t>
            </a:r>
            <a:endParaRPr lang="en-AU" b="1" i="1" dirty="0">
              <a:solidFill>
                <a:srgbClr val="00B0F0"/>
              </a:solidFill>
            </a:endParaRPr>
          </a:p>
        </p:txBody>
      </p:sp>
      <p:sp>
        <p:nvSpPr>
          <p:cNvPr id="8" name="TextBox 7">
            <a:extLst>
              <a:ext uri="{FF2B5EF4-FFF2-40B4-BE49-F238E27FC236}">
                <a16:creationId xmlns:a16="http://schemas.microsoft.com/office/drawing/2014/main" id="{37CBB2BE-512D-EEE7-8F50-B31E87049518}"/>
              </a:ext>
            </a:extLst>
          </p:cNvPr>
          <p:cNvSpPr txBox="1"/>
          <p:nvPr/>
        </p:nvSpPr>
        <p:spPr>
          <a:xfrm>
            <a:off x="9427642" y="1244522"/>
            <a:ext cx="1778588" cy="923330"/>
          </a:xfrm>
          <a:prstGeom prst="rect">
            <a:avLst/>
          </a:prstGeom>
          <a:noFill/>
        </p:spPr>
        <p:txBody>
          <a:bodyPr wrap="square" rtlCol="0">
            <a:spAutoFit/>
          </a:bodyPr>
          <a:lstStyle/>
          <a:p>
            <a:pPr algn="ctr"/>
            <a:r>
              <a:rPr lang="en-GB" b="1" dirty="0">
                <a:solidFill>
                  <a:srgbClr val="00B0F0"/>
                </a:solidFill>
              </a:rPr>
              <a:t>Flexible </a:t>
            </a:r>
            <a:r>
              <a:rPr lang="en-GB" b="1" dirty="0">
                <a:solidFill>
                  <a:srgbClr val="FF0000"/>
                </a:solidFill>
              </a:rPr>
              <a:t>demand side</a:t>
            </a:r>
          </a:p>
        </p:txBody>
      </p:sp>
    </p:spTree>
    <p:extLst>
      <p:ext uri="{BB962C8B-B14F-4D97-AF65-F5344CB8AC3E}">
        <p14:creationId xmlns:p14="http://schemas.microsoft.com/office/powerpoint/2010/main" val="24025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6" name="Picture 4"/>
          <p:cNvPicPr>
            <a:picLocks noChangeAspect="1" noChangeArrowheads="1"/>
          </p:cNvPicPr>
          <p:nvPr/>
        </p:nvPicPr>
        <p:blipFill rotWithShape="1">
          <a:blip r:embed="rId3"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pic>
        <p:nvPicPr>
          <p:cNvPr id="11" name="Picture 10" descr="A car parked in front of a building&#10;&#10;Description automatically generated with medium confidence">
            <a:extLst>
              <a:ext uri="{FF2B5EF4-FFF2-40B4-BE49-F238E27FC236}">
                <a16:creationId xmlns:a16="http://schemas.microsoft.com/office/drawing/2014/main" id="{9230EF82-2E46-4A12-72DE-501454BD96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9971" t="42942" b="18640"/>
          <a:stretch/>
        </p:blipFill>
        <p:spPr>
          <a:xfrm>
            <a:off x="8404114" y="2590891"/>
            <a:ext cx="753895" cy="1031156"/>
          </a:xfrm>
          <a:prstGeom prst="rect">
            <a:avLst/>
          </a:prstGeom>
        </p:spPr>
      </p:pic>
      <p:pic>
        <p:nvPicPr>
          <p:cNvPr id="13" name="Picture 15" descr="http://www.arcat.com/bim/arcat/Wind_Turbine.jpg">
            <a:extLst>
              <a:ext uri="{FF2B5EF4-FFF2-40B4-BE49-F238E27FC236}">
                <a16:creationId xmlns:a16="http://schemas.microsoft.com/office/drawing/2014/main" id="{173095BE-C692-2057-84B7-FB06CF910B12}"/>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944366" y="2528472"/>
            <a:ext cx="753895" cy="1256104"/>
          </a:xfrm>
          <a:prstGeom prst="rect">
            <a:avLst/>
          </a:prstGeom>
          <a:gradFill>
            <a:gsLst>
              <a:gs pos="0">
                <a:srgbClr val="5E9EFF"/>
              </a:gs>
              <a:gs pos="39999">
                <a:srgbClr val="85C2FF"/>
              </a:gs>
              <a:gs pos="70000">
                <a:srgbClr val="C4D6EB"/>
              </a:gs>
              <a:gs pos="100000">
                <a:srgbClr val="FFEBFA"/>
              </a:gs>
            </a:gsLst>
            <a:lin ang="5400000" scaled="0"/>
          </a:gradFill>
        </p:spPr>
      </p:pic>
      <p:sp>
        <p:nvSpPr>
          <p:cNvPr id="16" name="TextBox 15">
            <a:extLst>
              <a:ext uri="{FF2B5EF4-FFF2-40B4-BE49-F238E27FC236}">
                <a16:creationId xmlns:a16="http://schemas.microsoft.com/office/drawing/2014/main" id="{7B69D06F-6662-716C-A3F5-7918C4DBEE37}"/>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8" name="TextBox 27">
            <a:extLst>
              <a:ext uri="{FF2B5EF4-FFF2-40B4-BE49-F238E27FC236}">
                <a16:creationId xmlns:a16="http://schemas.microsoft.com/office/drawing/2014/main" id="{4E281DAC-1E45-6CFC-7277-0C74439C2C54}"/>
              </a:ext>
            </a:extLst>
          </p:cNvPr>
          <p:cNvSpPr txBox="1"/>
          <p:nvPr/>
        </p:nvSpPr>
        <p:spPr>
          <a:xfrm>
            <a:off x="9427642" y="1244522"/>
            <a:ext cx="1778588" cy="923330"/>
          </a:xfrm>
          <a:prstGeom prst="rect">
            <a:avLst/>
          </a:prstGeom>
          <a:noFill/>
        </p:spPr>
        <p:txBody>
          <a:bodyPr wrap="square" rtlCol="0">
            <a:spAutoFit/>
          </a:bodyPr>
          <a:lstStyle/>
          <a:p>
            <a:pPr algn="ctr"/>
            <a:r>
              <a:rPr lang="en-GB" b="1" dirty="0">
                <a:solidFill>
                  <a:srgbClr val="00B0F0"/>
                </a:solidFill>
              </a:rPr>
              <a:t>Flexible </a:t>
            </a:r>
            <a:r>
              <a:rPr lang="en-GB" b="1" dirty="0">
                <a:solidFill>
                  <a:srgbClr val="FF0000"/>
                </a:solidFill>
              </a:rPr>
              <a:t>demand side</a:t>
            </a:r>
          </a:p>
        </p:txBody>
      </p:sp>
      <p:sp>
        <p:nvSpPr>
          <p:cNvPr id="29" name="TextBox 28">
            <a:extLst>
              <a:ext uri="{FF2B5EF4-FFF2-40B4-BE49-F238E27FC236}">
                <a16:creationId xmlns:a16="http://schemas.microsoft.com/office/drawing/2014/main" id="{2D465AC0-20D0-95C2-AF9B-E8A35D4BE289}"/>
              </a:ext>
            </a:extLst>
          </p:cNvPr>
          <p:cNvSpPr txBox="1"/>
          <p:nvPr/>
        </p:nvSpPr>
        <p:spPr>
          <a:xfrm>
            <a:off x="9331945" y="2433671"/>
            <a:ext cx="1977603" cy="1477328"/>
          </a:xfrm>
          <a:prstGeom prst="rect">
            <a:avLst/>
          </a:prstGeom>
          <a:solidFill>
            <a:schemeClr val="bg1"/>
          </a:solidFill>
        </p:spPr>
        <p:txBody>
          <a:bodyPr wrap="square" rtlCol="0">
            <a:spAutoFit/>
          </a:bodyPr>
          <a:lstStyle/>
          <a:p>
            <a:pPr algn="ctr"/>
            <a:r>
              <a:rPr lang="en-AU" i="1" dirty="0">
                <a:solidFill>
                  <a:srgbClr val="C00000"/>
                </a:solidFill>
              </a:rPr>
              <a:t>Potentially </a:t>
            </a:r>
            <a:r>
              <a:rPr lang="en-AU" b="1" i="1" dirty="0">
                <a:solidFill>
                  <a:srgbClr val="00B0F0"/>
                </a:solidFill>
              </a:rPr>
              <a:t>visible, controllable and dispatchable</a:t>
            </a:r>
          </a:p>
        </p:txBody>
      </p:sp>
      <p:pic>
        <p:nvPicPr>
          <p:cNvPr id="3" name="Picture 2" descr="battery.jpg">
            <a:extLst>
              <a:ext uri="{FF2B5EF4-FFF2-40B4-BE49-F238E27FC236}">
                <a16:creationId xmlns:a16="http://schemas.microsoft.com/office/drawing/2014/main" id="{28E54B67-0684-FD2A-AEBD-92442507A36D}"/>
              </a:ext>
            </a:extLst>
          </p:cNvPr>
          <p:cNvPicPr>
            <a:picLocks noChangeAspect="1"/>
          </p:cNvPicPr>
          <p:nvPr/>
        </p:nvPicPr>
        <p:blipFill>
          <a:blip r:embed="rId6" cstate="print"/>
          <a:srcRect/>
          <a:stretch>
            <a:fillRect/>
          </a:stretch>
        </p:blipFill>
        <p:spPr bwMode="auto">
          <a:xfrm>
            <a:off x="8838425" y="3742535"/>
            <a:ext cx="549183" cy="412464"/>
          </a:xfrm>
          <a:prstGeom prst="rect">
            <a:avLst/>
          </a:prstGeom>
          <a:noFill/>
          <a:ln w="9525">
            <a:noFill/>
            <a:miter lim="800000"/>
            <a:headEnd/>
            <a:tailEnd/>
          </a:ln>
        </p:spPr>
      </p:pic>
      <p:pic>
        <p:nvPicPr>
          <p:cNvPr id="5" name="Picture 4">
            <a:extLst>
              <a:ext uri="{FF2B5EF4-FFF2-40B4-BE49-F238E27FC236}">
                <a16:creationId xmlns:a16="http://schemas.microsoft.com/office/drawing/2014/main" id="{4179E17B-5F7D-F3B9-C5DD-7521F10F112F}"/>
              </a:ext>
            </a:extLst>
          </p:cNvPr>
          <p:cNvPicPr>
            <a:picLocks noChangeAspect="1"/>
          </p:cNvPicPr>
          <p:nvPr/>
        </p:nvPicPr>
        <p:blipFill>
          <a:blip r:embed="rId7"/>
          <a:stretch>
            <a:fillRect/>
          </a:stretch>
        </p:blipFill>
        <p:spPr>
          <a:xfrm>
            <a:off x="7901868" y="3492434"/>
            <a:ext cx="939806" cy="836302"/>
          </a:xfrm>
          <a:prstGeom prst="rect">
            <a:avLst/>
          </a:prstGeom>
        </p:spPr>
      </p:pic>
      <p:pic>
        <p:nvPicPr>
          <p:cNvPr id="9" name="Picture 8" descr="battery.jpg">
            <a:extLst>
              <a:ext uri="{FF2B5EF4-FFF2-40B4-BE49-F238E27FC236}">
                <a16:creationId xmlns:a16="http://schemas.microsoft.com/office/drawing/2014/main" id="{6B2331FC-4B52-2B8D-25FA-2F27A4E849D6}"/>
              </a:ext>
            </a:extLst>
          </p:cNvPr>
          <p:cNvPicPr>
            <a:picLocks noChangeAspect="1"/>
          </p:cNvPicPr>
          <p:nvPr/>
        </p:nvPicPr>
        <p:blipFill>
          <a:blip r:embed="rId6" cstate="print"/>
          <a:srcRect/>
          <a:stretch>
            <a:fillRect/>
          </a:stretch>
        </p:blipFill>
        <p:spPr bwMode="auto">
          <a:xfrm>
            <a:off x="6798654" y="3807212"/>
            <a:ext cx="1113510" cy="836302"/>
          </a:xfrm>
          <a:prstGeom prst="rect">
            <a:avLst/>
          </a:prstGeom>
          <a:noFill/>
          <a:ln w="9525">
            <a:noFill/>
            <a:miter lim="800000"/>
            <a:headEnd/>
            <a:tailEnd/>
          </a:ln>
        </p:spPr>
      </p:pic>
      <p:sp>
        <p:nvSpPr>
          <p:cNvPr id="12" name="TextBox 11">
            <a:extLst>
              <a:ext uri="{FF2B5EF4-FFF2-40B4-BE49-F238E27FC236}">
                <a16:creationId xmlns:a16="http://schemas.microsoft.com/office/drawing/2014/main" id="{C8D2B3C7-39C9-D37E-9A6B-F948859CA3E2}"/>
              </a:ext>
            </a:extLst>
          </p:cNvPr>
          <p:cNvSpPr txBox="1"/>
          <p:nvPr/>
        </p:nvSpPr>
        <p:spPr>
          <a:xfrm>
            <a:off x="5123667" y="4500780"/>
            <a:ext cx="5804795" cy="369332"/>
          </a:xfrm>
          <a:prstGeom prst="rect">
            <a:avLst/>
          </a:prstGeom>
          <a:noFill/>
        </p:spPr>
        <p:txBody>
          <a:bodyPr wrap="none" rtlCol="0">
            <a:spAutoFit/>
          </a:bodyPr>
          <a:lstStyle/>
          <a:p>
            <a:pPr algn="ctr"/>
            <a:r>
              <a:rPr lang="en-AU" b="1" i="1" dirty="0">
                <a:solidFill>
                  <a:srgbClr val="0070C0"/>
                </a:solidFill>
              </a:rPr>
              <a:t>DER, VPP, Energy communities, Microgrids </a:t>
            </a:r>
          </a:p>
        </p:txBody>
      </p:sp>
      <p:pic>
        <p:nvPicPr>
          <p:cNvPr id="14" name="Picture 13">
            <a:extLst>
              <a:ext uri="{FF2B5EF4-FFF2-40B4-BE49-F238E27FC236}">
                <a16:creationId xmlns:a16="http://schemas.microsoft.com/office/drawing/2014/main" id="{CA0A969D-74EB-E95F-F11D-E46694BB0078}"/>
              </a:ext>
            </a:extLst>
          </p:cNvPr>
          <p:cNvPicPr>
            <a:picLocks noChangeAspect="1"/>
          </p:cNvPicPr>
          <p:nvPr/>
        </p:nvPicPr>
        <p:blipFill rotWithShape="1">
          <a:blip r:embed="rId8"/>
          <a:srcRect l="20572" t="57321" r="72537" b="14679"/>
          <a:stretch/>
        </p:blipFill>
        <p:spPr>
          <a:xfrm>
            <a:off x="8048535" y="2990897"/>
            <a:ext cx="260981" cy="644013"/>
          </a:xfrm>
          <a:prstGeom prst="rect">
            <a:avLst/>
          </a:prstGeom>
          <a:ln>
            <a:solidFill>
              <a:srgbClr val="0000FF"/>
            </a:solidFill>
          </a:ln>
        </p:spPr>
      </p:pic>
      <p:grpSp>
        <p:nvGrpSpPr>
          <p:cNvPr id="15" name="Group 14">
            <a:extLst>
              <a:ext uri="{FF2B5EF4-FFF2-40B4-BE49-F238E27FC236}">
                <a16:creationId xmlns:a16="http://schemas.microsoft.com/office/drawing/2014/main" id="{E39720B6-B272-53BB-2444-FD7F80478899}"/>
              </a:ext>
            </a:extLst>
          </p:cNvPr>
          <p:cNvGrpSpPr/>
          <p:nvPr/>
        </p:nvGrpSpPr>
        <p:grpSpPr>
          <a:xfrm>
            <a:off x="2871359" y="3006995"/>
            <a:ext cx="1572661" cy="913657"/>
            <a:chOff x="5410199" y="4406451"/>
            <a:chExt cx="997075" cy="477061"/>
          </a:xfrm>
          <a:solidFill>
            <a:srgbClr val="FFFF00"/>
          </a:solidFill>
        </p:grpSpPr>
        <p:pic>
          <p:nvPicPr>
            <p:cNvPr id="18" name="Picture 17" descr="http://icons.iconarchive.com/icons/icons8/ios7/256/Industry-Solar-Panel-icon.png">
              <a:extLst>
                <a:ext uri="{FF2B5EF4-FFF2-40B4-BE49-F238E27FC236}">
                  <a16:creationId xmlns:a16="http://schemas.microsoft.com/office/drawing/2014/main" id="{22020828-50CB-AD2D-8AF1-C9B76F904E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0199" y="4648593"/>
              <a:ext cx="237707" cy="224136"/>
            </a:xfrm>
            <a:prstGeom prst="rect">
              <a:avLst/>
            </a:prstGeom>
            <a:grpFill/>
          </p:spPr>
        </p:pic>
        <p:pic>
          <p:nvPicPr>
            <p:cNvPr id="19" name="Picture 11" descr="http://icons.iconarchive.com/icons/icons8/ios7/256/Industry-Solar-Panel-icon.png">
              <a:extLst>
                <a:ext uri="{FF2B5EF4-FFF2-40B4-BE49-F238E27FC236}">
                  <a16:creationId xmlns:a16="http://schemas.microsoft.com/office/drawing/2014/main" id="{20913EF3-B28D-7F74-80FB-D2DD61A9B3E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4569" y="4650189"/>
              <a:ext cx="237707" cy="224136"/>
            </a:xfrm>
            <a:prstGeom prst="rect">
              <a:avLst/>
            </a:prstGeom>
            <a:grpFill/>
          </p:spPr>
        </p:pic>
        <p:pic>
          <p:nvPicPr>
            <p:cNvPr id="20" name="Picture 11" descr="http://icons.iconarchive.com/icons/icons8/ios7/256/Industry-Solar-Panel-icon.png">
              <a:extLst>
                <a:ext uri="{FF2B5EF4-FFF2-40B4-BE49-F238E27FC236}">
                  <a16:creationId xmlns:a16="http://schemas.microsoft.com/office/drawing/2014/main" id="{1B31C2F0-1BCC-8FCC-F796-22F46C62A1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5197" y="4657780"/>
              <a:ext cx="237707" cy="224136"/>
            </a:xfrm>
            <a:prstGeom prst="rect">
              <a:avLst/>
            </a:prstGeom>
            <a:grpFill/>
          </p:spPr>
        </p:pic>
        <p:pic>
          <p:nvPicPr>
            <p:cNvPr id="22" name="Picture 11" descr="http://icons.iconarchive.com/icons/icons8/ios7/256/Industry-Solar-Panel-icon.png">
              <a:extLst>
                <a:ext uri="{FF2B5EF4-FFF2-40B4-BE49-F238E27FC236}">
                  <a16:creationId xmlns:a16="http://schemas.microsoft.com/office/drawing/2014/main" id="{C2C452A0-84A3-9E7C-95D0-BD40149DB92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567" y="4659376"/>
              <a:ext cx="237707" cy="224136"/>
            </a:xfrm>
            <a:prstGeom prst="rect">
              <a:avLst/>
            </a:prstGeom>
            <a:grpFill/>
          </p:spPr>
        </p:pic>
        <p:pic>
          <p:nvPicPr>
            <p:cNvPr id="23" name="Picture 22" descr="http://icons.iconarchive.com/icons/icons8/ios7/256/Industry-Solar-Panel-icon.png">
              <a:extLst>
                <a:ext uri="{FF2B5EF4-FFF2-40B4-BE49-F238E27FC236}">
                  <a16:creationId xmlns:a16="http://schemas.microsoft.com/office/drawing/2014/main" id="{F5685F41-1471-EC67-77E4-DF36D646F6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0199" y="4406451"/>
              <a:ext cx="237707" cy="224136"/>
            </a:xfrm>
            <a:prstGeom prst="rect">
              <a:avLst/>
            </a:prstGeom>
            <a:grpFill/>
          </p:spPr>
        </p:pic>
        <p:pic>
          <p:nvPicPr>
            <p:cNvPr id="24" name="Picture 11" descr="http://icons.iconarchive.com/icons/icons8/ios7/256/Industry-Solar-Panel-icon.png">
              <a:extLst>
                <a:ext uri="{FF2B5EF4-FFF2-40B4-BE49-F238E27FC236}">
                  <a16:creationId xmlns:a16="http://schemas.microsoft.com/office/drawing/2014/main" id="{0A5A4B38-2166-1E3D-910C-C5F20A2231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4569" y="4408047"/>
              <a:ext cx="237707" cy="224136"/>
            </a:xfrm>
            <a:prstGeom prst="rect">
              <a:avLst/>
            </a:prstGeom>
            <a:grpFill/>
          </p:spPr>
        </p:pic>
        <p:pic>
          <p:nvPicPr>
            <p:cNvPr id="25" name="Picture 11" descr="http://icons.iconarchive.com/icons/icons8/ios7/256/Industry-Solar-Panel-icon.png">
              <a:extLst>
                <a:ext uri="{FF2B5EF4-FFF2-40B4-BE49-F238E27FC236}">
                  <a16:creationId xmlns:a16="http://schemas.microsoft.com/office/drawing/2014/main" id="{9E0FFECE-0E78-7A59-6F05-D92EAB0834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5197" y="4415638"/>
              <a:ext cx="237707" cy="224136"/>
            </a:xfrm>
            <a:prstGeom prst="rect">
              <a:avLst/>
            </a:prstGeom>
            <a:grpFill/>
          </p:spPr>
        </p:pic>
        <p:pic>
          <p:nvPicPr>
            <p:cNvPr id="26" name="Picture 11" descr="http://icons.iconarchive.com/icons/icons8/ios7/256/Industry-Solar-Panel-icon.png">
              <a:extLst>
                <a:ext uri="{FF2B5EF4-FFF2-40B4-BE49-F238E27FC236}">
                  <a16:creationId xmlns:a16="http://schemas.microsoft.com/office/drawing/2014/main" id="{A73F51DF-418E-CAFE-73FB-30E2A886277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567" y="4417234"/>
              <a:ext cx="237707" cy="224136"/>
            </a:xfrm>
            <a:prstGeom prst="rect">
              <a:avLst/>
            </a:prstGeom>
            <a:grpFill/>
          </p:spPr>
        </p:pic>
      </p:grpSp>
      <p:pic>
        <p:nvPicPr>
          <p:cNvPr id="27" name="Picture 15" descr="http://www.arcat.com/bim/arcat/Wind_Turbine.jpg">
            <a:extLst>
              <a:ext uri="{FF2B5EF4-FFF2-40B4-BE49-F238E27FC236}">
                <a16:creationId xmlns:a16="http://schemas.microsoft.com/office/drawing/2014/main" id="{FFBB63BB-9201-729B-9D82-671FC975AF36}"/>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1592157" y="1051710"/>
            <a:ext cx="1265343" cy="2108254"/>
          </a:xfrm>
          <a:prstGeom prst="rect">
            <a:avLst/>
          </a:prstGeom>
          <a:gradFill>
            <a:gsLst>
              <a:gs pos="0">
                <a:srgbClr val="5E9EFF"/>
              </a:gs>
              <a:gs pos="39999">
                <a:srgbClr val="85C2FF"/>
              </a:gs>
              <a:gs pos="70000">
                <a:srgbClr val="C4D6EB"/>
              </a:gs>
              <a:gs pos="100000">
                <a:srgbClr val="FFEBFA"/>
              </a:gs>
            </a:gsLst>
            <a:lin ang="5400000" scaled="0"/>
          </a:gradFill>
        </p:spPr>
      </p:pic>
      <p:sp>
        <p:nvSpPr>
          <p:cNvPr id="31" name="TextBox 30">
            <a:extLst>
              <a:ext uri="{FF2B5EF4-FFF2-40B4-BE49-F238E27FC236}">
                <a16:creationId xmlns:a16="http://schemas.microsoft.com/office/drawing/2014/main" id="{F9AE58C5-B1D4-6B34-724D-D25B5C838784}"/>
              </a:ext>
            </a:extLst>
          </p:cNvPr>
          <p:cNvSpPr txBox="1"/>
          <p:nvPr/>
        </p:nvSpPr>
        <p:spPr>
          <a:xfrm>
            <a:off x="667612" y="4037060"/>
            <a:ext cx="5014514" cy="400110"/>
          </a:xfrm>
          <a:prstGeom prst="rect">
            <a:avLst/>
          </a:prstGeom>
          <a:noFill/>
        </p:spPr>
        <p:txBody>
          <a:bodyPr wrap="none" rtlCol="0">
            <a:spAutoFit/>
          </a:bodyPr>
          <a:lstStyle/>
          <a:p>
            <a:r>
              <a:rPr lang="en-AU" sz="2000" b="1" i="1" dirty="0">
                <a:solidFill>
                  <a:srgbClr val="FF0000"/>
                </a:solidFill>
              </a:rPr>
              <a:t>Variable and partly unpredictable</a:t>
            </a:r>
          </a:p>
        </p:txBody>
      </p:sp>
      <p:sp>
        <p:nvSpPr>
          <p:cNvPr id="32" name="Down Arrow 14">
            <a:extLst>
              <a:ext uri="{FF2B5EF4-FFF2-40B4-BE49-F238E27FC236}">
                <a16:creationId xmlns:a16="http://schemas.microsoft.com/office/drawing/2014/main" id="{C3F2CE6C-DD7C-4BD2-E98B-86C1AE7BD80F}"/>
              </a:ext>
            </a:extLst>
          </p:cNvPr>
          <p:cNvSpPr/>
          <p:nvPr/>
        </p:nvSpPr>
        <p:spPr>
          <a:xfrm rot="5400000">
            <a:off x="5676343" y="2544041"/>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9429A023-1F1C-B3F0-EBC0-2A7AA7960BD5}"/>
              </a:ext>
            </a:extLst>
          </p:cNvPr>
          <p:cNvSpPr txBox="1"/>
          <p:nvPr/>
        </p:nvSpPr>
        <p:spPr>
          <a:xfrm>
            <a:off x="4913596" y="3387168"/>
            <a:ext cx="2001505" cy="430887"/>
          </a:xfrm>
          <a:prstGeom prst="rect">
            <a:avLst/>
          </a:prstGeom>
          <a:solidFill>
            <a:schemeClr val="bg1"/>
          </a:solidFill>
        </p:spPr>
        <p:txBody>
          <a:bodyPr wrap="square" rtlCol="0">
            <a:spAutoFit/>
          </a:bodyPr>
          <a:lstStyle/>
          <a:p>
            <a:pPr algn="ctr"/>
            <a:r>
              <a:rPr lang="en-GB" sz="2200" b="1" i="1" dirty="0">
                <a:solidFill>
                  <a:srgbClr val="00B050"/>
                </a:solidFill>
              </a:rPr>
              <a:t>Flexibility</a:t>
            </a:r>
          </a:p>
        </p:txBody>
      </p:sp>
      <p:sp>
        <p:nvSpPr>
          <p:cNvPr id="8" name="TextBox 7">
            <a:extLst>
              <a:ext uri="{FF2B5EF4-FFF2-40B4-BE49-F238E27FC236}">
                <a16:creationId xmlns:a16="http://schemas.microsoft.com/office/drawing/2014/main" id="{962106C8-8457-2B65-8B42-2820655B19EF}"/>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a:t>
            </a:r>
            <a:r>
              <a:rPr lang="en-AU" sz="2200" b="1" i="1" dirty="0">
                <a:solidFill>
                  <a:srgbClr val="00B0F0"/>
                </a:solidFill>
                <a:highlight>
                  <a:srgbClr val="FFFF00"/>
                </a:highlight>
              </a:rPr>
              <a:t>Active</a:t>
            </a:r>
            <a:r>
              <a:rPr lang="en-AU" sz="2200" b="1" i="1" dirty="0">
                <a:solidFill>
                  <a:srgbClr val="7030A0"/>
                </a:solidFill>
                <a:highlight>
                  <a:srgbClr val="FFFF00"/>
                </a:highlight>
              </a:rPr>
              <a:t>” network</a:t>
            </a:r>
          </a:p>
        </p:txBody>
      </p:sp>
      <p:sp>
        <p:nvSpPr>
          <p:cNvPr id="10" name="TextBox 9">
            <a:extLst>
              <a:ext uri="{FF2B5EF4-FFF2-40B4-BE49-F238E27FC236}">
                <a16:creationId xmlns:a16="http://schemas.microsoft.com/office/drawing/2014/main" id="{E2048CA8-4BB5-99F1-6BAE-87E0C10F0714}"/>
              </a:ext>
            </a:extLst>
          </p:cNvPr>
          <p:cNvSpPr txBox="1"/>
          <p:nvPr/>
        </p:nvSpPr>
        <p:spPr>
          <a:xfrm>
            <a:off x="6093894" y="912639"/>
            <a:ext cx="2885726" cy="369332"/>
          </a:xfrm>
          <a:prstGeom prst="rect">
            <a:avLst/>
          </a:prstGeom>
          <a:noFill/>
        </p:spPr>
        <p:txBody>
          <a:bodyPr wrap="none" rtlCol="0">
            <a:spAutoFit/>
          </a:bodyPr>
          <a:lstStyle/>
          <a:p>
            <a:r>
              <a:rPr lang="en-AU" b="1" i="1" dirty="0">
                <a:solidFill>
                  <a:srgbClr val="7030A0"/>
                </a:solidFill>
              </a:rPr>
              <a:t>Distribution network</a:t>
            </a:r>
            <a:endParaRPr lang="en-AU" b="1" i="1" dirty="0">
              <a:solidFill>
                <a:srgbClr val="00B0F0"/>
              </a:solidFill>
            </a:endParaRPr>
          </a:p>
        </p:txBody>
      </p:sp>
    </p:spTree>
    <p:extLst>
      <p:ext uri="{BB962C8B-B14F-4D97-AF65-F5344CB8AC3E}">
        <p14:creationId xmlns:p14="http://schemas.microsoft.com/office/powerpoint/2010/main" val="3180550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6" name="Picture 4"/>
          <p:cNvPicPr>
            <a:picLocks noChangeAspect="1" noChangeArrowheads="1"/>
          </p:cNvPicPr>
          <p:nvPr/>
        </p:nvPicPr>
        <p:blipFill rotWithShape="1">
          <a:blip r:embed="rId3"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pic>
        <p:nvPicPr>
          <p:cNvPr id="11" name="Picture 10" descr="A car parked in front of a building&#10;&#10;Description automatically generated with medium confidence">
            <a:extLst>
              <a:ext uri="{FF2B5EF4-FFF2-40B4-BE49-F238E27FC236}">
                <a16:creationId xmlns:a16="http://schemas.microsoft.com/office/drawing/2014/main" id="{9230EF82-2E46-4A12-72DE-501454BD96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9971" t="42942" b="18640"/>
          <a:stretch/>
        </p:blipFill>
        <p:spPr>
          <a:xfrm>
            <a:off x="8404114" y="2590891"/>
            <a:ext cx="753895" cy="1031156"/>
          </a:xfrm>
          <a:prstGeom prst="rect">
            <a:avLst/>
          </a:prstGeom>
        </p:spPr>
      </p:pic>
      <p:pic>
        <p:nvPicPr>
          <p:cNvPr id="13" name="Picture 15" descr="http://www.arcat.com/bim/arcat/Wind_Turbine.jpg">
            <a:extLst>
              <a:ext uri="{FF2B5EF4-FFF2-40B4-BE49-F238E27FC236}">
                <a16:creationId xmlns:a16="http://schemas.microsoft.com/office/drawing/2014/main" id="{173095BE-C692-2057-84B7-FB06CF910B12}"/>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944366" y="2528472"/>
            <a:ext cx="753895" cy="1256104"/>
          </a:xfrm>
          <a:prstGeom prst="rect">
            <a:avLst/>
          </a:prstGeom>
          <a:gradFill>
            <a:gsLst>
              <a:gs pos="0">
                <a:srgbClr val="5E9EFF"/>
              </a:gs>
              <a:gs pos="39999">
                <a:srgbClr val="85C2FF"/>
              </a:gs>
              <a:gs pos="70000">
                <a:srgbClr val="C4D6EB"/>
              </a:gs>
              <a:gs pos="100000">
                <a:srgbClr val="FFEBFA"/>
              </a:gs>
            </a:gsLst>
            <a:lin ang="5400000" scaled="0"/>
          </a:gradFill>
        </p:spPr>
      </p:pic>
      <p:sp>
        <p:nvSpPr>
          <p:cNvPr id="16" name="TextBox 15">
            <a:extLst>
              <a:ext uri="{FF2B5EF4-FFF2-40B4-BE49-F238E27FC236}">
                <a16:creationId xmlns:a16="http://schemas.microsoft.com/office/drawing/2014/main" id="{7B69D06F-6662-716C-A3F5-7918C4DBEE37}"/>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1" name="TextBox 20">
            <a:extLst>
              <a:ext uri="{FF2B5EF4-FFF2-40B4-BE49-F238E27FC236}">
                <a16:creationId xmlns:a16="http://schemas.microsoft.com/office/drawing/2014/main" id="{4A12EA18-B59F-F4A1-0F50-1484E7AD2E28}"/>
              </a:ext>
            </a:extLst>
          </p:cNvPr>
          <p:cNvSpPr txBox="1"/>
          <p:nvPr/>
        </p:nvSpPr>
        <p:spPr>
          <a:xfrm>
            <a:off x="6093894" y="912639"/>
            <a:ext cx="2731838" cy="369332"/>
          </a:xfrm>
          <a:prstGeom prst="rect">
            <a:avLst/>
          </a:prstGeom>
          <a:noFill/>
        </p:spPr>
        <p:txBody>
          <a:bodyPr wrap="none" rtlCol="0">
            <a:spAutoFit/>
          </a:bodyPr>
          <a:lstStyle/>
          <a:p>
            <a:r>
              <a:rPr lang="en-AU" b="1" i="1" dirty="0">
                <a:solidFill>
                  <a:srgbClr val="7030A0"/>
                </a:solidFill>
              </a:rPr>
              <a:t>Distribution </a:t>
            </a:r>
            <a:r>
              <a:rPr lang="en-AU" b="1" i="1" dirty="0">
                <a:solidFill>
                  <a:srgbClr val="00B0F0"/>
                </a:solidFill>
              </a:rPr>
              <a:t>system</a:t>
            </a:r>
          </a:p>
        </p:txBody>
      </p:sp>
      <p:sp>
        <p:nvSpPr>
          <p:cNvPr id="28" name="TextBox 27">
            <a:extLst>
              <a:ext uri="{FF2B5EF4-FFF2-40B4-BE49-F238E27FC236}">
                <a16:creationId xmlns:a16="http://schemas.microsoft.com/office/drawing/2014/main" id="{4E281DAC-1E45-6CFC-7277-0C74439C2C54}"/>
              </a:ext>
            </a:extLst>
          </p:cNvPr>
          <p:cNvSpPr txBox="1"/>
          <p:nvPr/>
        </p:nvSpPr>
        <p:spPr>
          <a:xfrm>
            <a:off x="9427642" y="1244522"/>
            <a:ext cx="1778588" cy="923330"/>
          </a:xfrm>
          <a:prstGeom prst="rect">
            <a:avLst/>
          </a:prstGeom>
          <a:noFill/>
        </p:spPr>
        <p:txBody>
          <a:bodyPr wrap="square" rtlCol="0">
            <a:spAutoFit/>
          </a:bodyPr>
          <a:lstStyle/>
          <a:p>
            <a:pPr algn="ctr"/>
            <a:r>
              <a:rPr lang="en-GB" b="1" dirty="0">
                <a:solidFill>
                  <a:srgbClr val="00B0F0"/>
                </a:solidFill>
              </a:rPr>
              <a:t>Flexible </a:t>
            </a:r>
            <a:r>
              <a:rPr lang="en-GB" b="1" dirty="0">
                <a:solidFill>
                  <a:srgbClr val="FF0000"/>
                </a:solidFill>
              </a:rPr>
              <a:t>demand side</a:t>
            </a:r>
          </a:p>
        </p:txBody>
      </p:sp>
      <p:sp>
        <p:nvSpPr>
          <p:cNvPr id="29" name="TextBox 28">
            <a:extLst>
              <a:ext uri="{FF2B5EF4-FFF2-40B4-BE49-F238E27FC236}">
                <a16:creationId xmlns:a16="http://schemas.microsoft.com/office/drawing/2014/main" id="{2D465AC0-20D0-95C2-AF9B-E8A35D4BE289}"/>
              </a:ext>
            </a:extLst>
          </p:cNvPr>
          <p:cNvSpPr txBox="1"/>
          <p:nvPr/>
        </p:nvSpPr>
        <p:spPr>
          <a:xfrm>
            <a:off x="9331945" y="2433671"/>
            <a:ext cx="1977603" cy="1477328"/>
          </a:xfrm>
          <a:prstGeom prst="rect">
            <a:avLst/>
          </a:prstGeom>
          <a:solidFill>
            <a:schemeClr val="bg1"/>
          </a:solidFill>
        </p:spPr>
        <p:txBody>
          <a:bodyPr wrap="square" rtlCol="0">
            <a:spAutoFit/>
          </a:bodyPr>
          <a:lstStyle/>
          <a:p>
            <a:pPr algn="ctr"/>
            <a:r>
              <a:rPr lang="en-AU" i="1" dirty="0">
                <a:solidFill>
                  <a:srgbClr val="C00000"/>
                </a:solidFill>
              </a:rPr>
              <a:t>Potentially </a:t>
            </a:r>
            <a:r>
              <a:rPr lang="en-AU" b="1" i="1" dirty="0">
                <a:solidFill>
                  <a:srgbClr val="00B0F0"/>
                </a:solidFill>
              </a:rPr>
              <a:t>visible, controllable and dispatchable</a:t>
            </a:r>
          </a:p>
        </p:txBody>
      </p:sp>
      <p:sp>
        <p:nvSpPr>
          <p:cNvPr id="30" name="TextBox 29">
            <a:extLst>
              <a:ext uri="{FF2B5EF4-FFF2-40B4-BE49-F238E27FC236}">
                <a16:creationId xmlns:a16="http://schemas.microsoft.com/office/drawing/2014/main" id="{551ED05A-1341-20C1-2A42-2D86648D3C50}"/>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a:t>
            </a:r>
            <a:r>
              <a:rPr lang="en-AU" sz="2200" b="1" i="1" dirty="0">
                <a:solidFill>
                  <a:srgbClr val="00B0F0"/>
                </a:solidFill>
                <a:highlight>
                  <a:srgbClr val="FFFF00"/>
                </a:highlight>
              </a:rPr>
              <a:t>Active</a:t>
            </a:r>
            <a:r>
              <a:rPr lang="en-AU" sz="2200" b="1" i="1" dirty="0">
                <a:solidFill>
                  <a:srgbClr val="7030A0"/>
                </a:solidFill>
                <a:highlight>
                  <a:srgbClr val="FFFF00"/>
                </a:highlight>
              </a:rPr>
              <a:t>” </a:t>
            </a:r>
            <a:r>
              <a:rPr lang="en-AU" sz="2200" b="1" i="1" dirty="0">
                <a:solidFill>
                  <a:srgbClr val="00B0F0"/>
                </a:solidFill>
                <a:highlight>
                  <a:srgbClr val="FFFF00"/>
                </a:highlight>
              </a:rPr>
              <a:t>system</a:t>
            </a:r>
          </a:p>
        </p:txBody>
      </p:sp>
      <p:pic>
        <p:nvPicPr>
          <p:cNvPr id="3" name="Picture 2" descr="battery.jpg">
            <a:extLst>
              <a:ext uri="{FF2B5EF4-FFF2-40B4-BE49-F238E27FC236}">
                <a16:creationId xmlns:a16="http://schemas.microsoft.com/office/drawing/2014/main" id="{28E54B67-0684-FD2A-AEBD-92442507A36D}"/>
              </a:ext>
            </a:extLst>
          </p:cNvPr>
          <p:cNvPicPr>
            <a:picLocks noChangeAspect="1"/>
          </p:cNvPicPr>
          <p:nvPr/>
        </p:nvPicPr>
        <p:blipFill>
          <a:blip r:embed="rId6" cstate="print"/>
          <a:srcRect/>
          <a:stretch>
            <a:fillRect/>
          </a:stretch>
        </p:blipFill>
        <p:spPr bwMode="auto">
          <a:xfrm>
            <a:off x="8838425" y="3742535"/>
            <a:ext cx="549183" cy="412464"/>
          </a:xfrm>
          <a:prstGeom prst="rect">
            <a:avLst/>
          </a:prstGeom>
          <a:noFill/>
          <a:ln w="9525">
            <a:noFill/>
            <a:miter lim="800000"/>
            <a:headEnd/>
            <a:tailEnd/>
          </a:ln>
        </p:spPr>
      </p:pic>
      <p:pic>
        <p:nvPicPr>
          <p:cNvPr id="5" name="Picture 4">
            <a:extLst>
              <a:ext uri="{FF2B5EF4-FFF2-40B4-BE49-F238E27FC236}">
                <a16:creationId xmlns:a16="http://schemas.microsoft.com/office/drawing/2014/main" id="{4179E17B-5F7D-F3B9-C5DD-7521F10F112F}"/>
              </a:ext>
            </a:extLst>
          </p:cNvPr>
          <p:cNvPicPr>
            <a:picLocks noChangeAspect="1"/>
          </p:cNvPicPr>
          <p:nvPr/>
        </p:nvPicPr>
        <p:blipFill>
          <a:blip r:embed="rId7"/>
          <a:stretch>
            <a:fillRect/>
          </a:stretch>
        </p:blipFill>
        <p:spPr>
          <a:xfrm>
            <a:off x="7901868" y="3492434"/>
            <a:ext cx="939806" cy="836302"/>
          </a:xfrm>
          <a:prstGeom prst="rect">
            <a:avLst/>
          </a:prstGeom>
        </p:spPr>
      </p:pic>
      <p:pic>
        <p:nvPicPr>
          <p:cNvPr id="9" name="Picture 8" descr="battery.jpg">
            <a:extLst>
              <a:ext uri="{FF2B5EF4-FFF2-40B4-BE49-F238E27FC236}">
                <a16:creationId xmlns:a16="http://schemas.microsoft.com/office/drawing/2014/main" id="{6B2331FC-4B52-2B8D-25FA-2F27A4E849D6}"/>
              </a:ext>
            </a:extLst>
          </p:cNvPr>
          <p:cNvPicPr>
            <a:picLocks noChangeAspect="1"/>
          </p:cNvPicPr>
          <p:nvPr/>
        </p:nvPicPr>
        <p:blipFill>
          <a:blip r:embed="rId6" cstate="print"/>
          <a:srcRect/>
          <a:stretch>
            <a:fillRect/>
          </a:stretch>
        </p:blipFill>
        <p:spPr bwMode="auto">
          <a:xfrm>
            <a:off x="6798654" y="3807212"/>
            <a:ext cx="1113510" cy="836302"/>
          </a:xfrm>
          <a:prstGeom prst="rect">
            <a:avLst/>
          </a:prstGeom>
          <a:noFill/>
          <a:ln w="9525">
            <a:noFill/>
            <a:miter lim="800000"/>
            <a:headEnd/>
            <a:tailEnd/>
          </a:ln>
        </p:spPr>
      </p:pic>
      <p:sp>
        <p:nvSpPr>
          <p:cNvPr id="12" name="TextBox 11">
            <a:extLst>
              <a:ext uri="{FF2B5EF4-FFF2-40B4-BE49-F238E27FC236}">
                <a16:creationId xmlns:a16="http://schemas.microsoft.com/office/drawing/2014/main" id="{C8D2B3C7-39C9-D37E-9A6B-F948859CA3E2}"/>
              </a:ext>
            </a:extLst>
          </p:cNvPr>
          <p:cNvSpPr txBox="1"/>
          <p:nvPr/>
        </p:nvSpPr>
        <p:spPr>
          <a:xfrm>
            <a:off x="5123667" y="4500780"/>
            <a:ext cx="5804795" cy="369332"/>
          </a:xfrm>
          <a:prstGeom prst="rect">
            <a:avLst/>
          </a:prstGeom>
          <a:noFill/>
        </p:spPr>
        <p:txBody>
          <a:bodyPr wrap="none" rtlCol="0">
            <a:spAutoFit/>
          </a:bodyPr>
          <a:lstStyle/>
          <a:p>
            <a:pPr algn="ctr"/>
            <a:r>
              <a:rPr lang="en-AU" b="1" i="1" dirty="0">
                <a:solidFill>
                  <a:srgbClr val="0070C0"/>
                </a:solidFill>
              </a:rPr>
              <a:t>DER, VPP, Energy communities, Microgrids </a:t>
            </a:r>
          </a:p>
        </p:txBody>
      </p:sp>
      <p:pic>
        <p:nvPicPr>
          <p:cNvPr id="14" name="Picture 13">
            <a:extLst>
              <a:ext uri="{FF2B5EF4-FFF2-40B4-BE49-F238E27FC236}">
                <a16:creationId xmlns:a16="http://schemas.microsoft.com/office/drawing/2014/main" id="{CA0A969D-74EB-E95F-F11D-E46694BB0078}"/>
              </a:ext>
            </a:extLst>
          </p:cNvPr>
          <p:cNvPicPr>
            <a:picLocks noChangeAspect="1"/>
          </p:cNvPicPr>
          <p:nvPr/>
        </p:nvPicPr>
        <p:blipFill rotWithShape="1">
          <a:blip r:embed="rId8"/>
          <a:srcRect l="20572" t="57321" r="72537" b="14679"/>
          <a:stretch/>
        </p:blipFill>
        <p:spPr>
          <a:xfrm>
            <a:off x="8048535" y="2990897"/>
            <a:ext cx="260981" cy="644013"/>
          </a:xfrm>
          <a:prstGeom prst="rect">
            <a:avLst/>
          </a:prstGeom>
          <a:ln>
            <a:solidFill>
              <a:srgbClr val="0000FF"/>
            </a:solidFill>
          </a:ln>
        </p:spPr>
      </p:pic>
      <p:grpSp>
        <p:nvGrpSpPr>
          <p:cNvPr id="15" name="Group 14">
            <a:extLst>
              <a:ext uri="{FF2B5EF4-FFF2-40B4-BE49-F238E27FC236}">
                <a16:creationId xmlns:a16="http://schemas.microsoft.com/office/drawing/2014/main" id="{E39720B6-B272-53BB-2444-FD7F80478899}"/>
              </a:ext>
            </a:extLst>
          </p:cNvPr>
          <p:cNvGrpSpPr/>
          <p:nvPr/>
        </p:nvGrpSpPr>
        <p:grpSpPr>
          <a:xfrm>
            <a:off x="2871359" y="3006995"/>
            <a:ext cx="1572661" cy="913657"/>
            <a:chOff x="5410199" y="4406451"/>
            <a:chExt cx="997075" cy="477061"/>
          </a:xfrm>
          <a:solidFill>
            <a:srgbClr val="FFFF00"/>
          </a:solidFill>
        </p:grpSpPr>
        <p:pic>
          <p:nvPicPr>
            <p:cNvPr id="18" name="Picture 17" descr="http://icons.iconarchive.com/icons/icons8/ios7/256/Industry-Solar-Panel-icon.png">
              <a:extLst>
                <a:ext uri="{FF2B5EF4-FFF2-40B4-BE49-F238E27FC236}">
                  <a16:creationId xmlns:a16="http://schemas.microsoft.com/office/drawing/2014/main" id="{22020828-50CB-AD2D-8AF1-C9B76F904E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0199" y="4648593"/>
              <a:ext cx="237707" cy="224136"/>
            </a:xfrm>
            <a:prstGeom prst="rect">
              <a:avLst/>
            </a:prstGeom>
            <a:grpFill/>
          </p:spPr>
        </p:pic>
        <p:pic>
          <p:nvPicPr>
            <p:cNvPr id="19" name="Picture 11" descr="http://icons.iconarchive.com/icons/icons8/ios7/256/Industry-Solar-Panel-icon.png">
              <a:extLst>
                <a:ext uri="{FF2B5EF4-FFF2-40B4-BE49-F238E27FC236}">
                  <a16:creationId xmlns:a16="http://schemas.microsoft.com/office/drawing/2014/main" id="{20913EF3-B28D-7F74-80FB-D2DD61A9B3E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4569" y="4650189"/>
              <a:ext cx="237707" cy="224136"/>
            </a:xfrm>
            <a:prstGeom prst="rect">
              <a:avLst/>
            </a:prstGeom>
            <a:grpFill/>
          </p:spPr>
        </p:pic>
        <p:pic>
          <p:nvPicPr>
            <p:cNvPr id="20" name="Picture 11" descr="http://icons.iconarchive.com/icons/icons8/ios7/256/Industry-Solar-Panel-icon.png">
              <a:extLst>
                <a:ext uri="{FF2B5EF4-FFF2-40B4-BE49-F238E27FC236}">
                  <a16:creationId xmlns:a16="http://schemas.microsoft.com/office/drawing/2014/main" id="{1B31C2F0-1BCC-8FCC-F796-22F46C62A1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5197" y="4657780"/>
              <a:ext cx="237707" cy="224136"/>
            </a:xfrm>
            <a:prstGeom prst="rect">
              <a:avLst/>
            </a:prstGeom>
            <a:grpFill/>
          </p:spPr>
        </p:pic>
        <p:pic>
          <p:nvPicPr>
            <p:cNvPr id="22" name="Picture 11" descr="http://icons.iconarchive.com/icons/icons8/ios7/256/Industry-Solar-Panel-icon.png">
              <a:extLst>
                <a:ext uri="{FF2B5EF4-FFF2-40B4-BE49-F238E27FC236}">
                  <a16:creationId xmlns:a16="http://schemas.microsoft.com/office/drawing/2014/main" id="{C2C452A0-84A3-9E7C-95D0-BD40149DB92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567" y="4659376"/>
              <a:ext cx="237707" cy="224136"/>
            </a:xfrm>
            <a:prstGeom prst="rect">
              <a:avLst/>
            </a:prstGeom>
            <a:grpFill/>
          </p:spPr>
        </p:pic>
        <p:pic>
          <p:nvPicPr>
            <p:cNvPr id="23" name="Picture 22" descr="http://icons.iconarchive.com/icons/icons8/ios7/256/Industry-Solar-Panel-icon.png">
              <a:extLst>
                <a:ext uri="{FF2B5EF4-FFF2-40B4-BE49-F238E27FC236}">
                  <a16:creationId xmlns:a16="http://schemas.microsoft.com/office/drawing/2014/main" id="{F5685F41-1471-EC67-77E4-DF36D646F6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0199" y="4406451"/>
              <a:ext cx="237707" cy="224136"/>
            </a:xfrm>
            <a:prstGeom prst="rect">
              <a:avLst/>
            </a:prstGeom>
            <a:grpFill/>
          </p:spPr>
        </p:pic>
        <p:pic>
          <p:nvPicPr>
            <p:cNvPr id="24" name="Picture 11" descr="http://icons.iconarchive.com/icons/icons8/ios7/256/Industry-Solar-Panel-icon.png">
              <a:extLst>
                <a:ext uri="{FF2B5EF4-FFF2-40B4-BE49-F238E27FC236}">
                  <a16:creationId xmlns:a16="http://schemas.microsoft.com/office/drawing/2014/main" id="{0A5A4B38-2166-1E3D-910C-C5F20A2231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4569" y="4408047"/>
              <a:ext cx="237707" cy="224136"/>
            </a:xfrm>
            <a:prstGeom prst="rect">
              <a:avLst/>
            </a:prstGeom>
            <a:grpFill/>
          </p:spPr>
        </p:pic>
        <p:pic>
          <p:nvPicPr>
            <p:cNvPr id="25" name="Picture 11" descr="http://icons.iconarchive.com/icons/icons8/ios7/256/Industry-Solar-Panel-icon.png">
              <a:extLst>
                <a:ext uri="{FF2B5EF4-FFF2-40B4-BE49-F238E27FC236}">
                  <a16:creationId xmlns:a16="http://schemas.microsoft.com/office/drawing/2014/main" id="{9E0FFECE-0E78-7A59-6F05-D92EAB0834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5197" y="4415638"/>
              <a:ext cx="237707" cy="224136"/>
            </a:xfrm>
            <a:prstGeom prst="rect">
              <a:avLst/>
            </a:prstGeom>
            <a:grpFill/>
          </p:spPr>
        </p:pic>
        <p:pic>
          <p:nvPicPr>
            <p:cNvPr id="26" name="Picture 11" descr="http://icons.iconarchive.com/icons/icons8/ios7/256/Industry-Solar-Panel-icon.png">
              <a:extLst>
                <a:ext uri="{FF2B5EF4-FFF2-40B4-BE49-F238E27FC236}">
                  <a16:creationId xmlns:a16="http://schemas.microsoft.com/office/drawing/2014/main" id="{A73F51DF-418E-CAFE-73FB-30E2A886277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567" y="4417234"/>
              <a:ext cx="237707" cy="224136"/>
            </a:xfrm>
            <a:prstGeom prst="rect">
              <a:avLst/>
            </a:prstGeom>
            <a:grpFill/>
          </p:spPr>
        </p:pic>
      </p:grpSp>
      <p:pic>
        <p:nvPicPr>
          <p:cNvPr id="27" name="Picture 15" descr="http://www.arcat.com/bim/arcat/Wind_Turbine.jpg">
            <a:extLst>
              <a:ext uri="{FF2B5EF4-FFF2-40B4-BE49-F238E27FC236}">
                <a16:creationId xmlns:a16="http://schemas.microsoft.com/office/drawing/2014/main" id="{FFBB63BB-9201-729B-9D82-671FC975AF36}"/>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1592157" y="1051710"/>
            <a:ext cx="1265343" cy="2108254"/>
          </a:xfrm>
          <a:prstGeom prst="rect">
            <a:avLst/>
          </a:prstGeom>
          <a:gradFill>
            <a:gsLst>
              <a:gs pos="0">
                <a:srgbClr val="5E9EFF"/>
              </a:gs>
              <a:gs pos="39999">
                <a:srgbClr val="85C2FF"/>
              </a:gs>
              <a:gs pos="70000">
                <a:srgbClr val="C4D6EB"/>
              </a:gs>
              <a:gs pos="100000">
                <a:srgbClr val="FFEBFA"/>
              </a:gs>
            </a:gsLst>
            <a:lin ang="5400000" scaled="0"/>
          </a:gradFill>
        </p:spPr>
      </p:pic>
      <p:sp>
        <p:nvSpPr>
          <p:cNvPr id="31" name="TextBox 30">
            <a:extLst>
              <a:ext uri="{FF2B5EF4-FFF2-40B4-BE49-F238E27FC236}">
                <a16:creationId xmlns:a16="http://schemas.microsoft.com/office/drawing/2014/main" id="{F9AE58C5-B1D4-6B34-724D-D25B5C838784}"/>
              </a:ext>
            </a:extLst>
          </p:cNvPr>
          <p:cNvSpPr txBox="1"/>
          <p:nvPr/>
        </p:nvSpPr>
        <p:spPr>
          <a:xfrm>
            <a:off x="667612" y="4037060"/>
            <a:ext cx="5014514" cy="400110"/>
          </a:xfrm>
          <a:prstGeom prst="rect">
            <a:avLst/>
          </a:prstGeom>
          <a:noFill/>
        </p:spPr>
        <p:txBody>
          <a:bodyPr wrap="none" rtlCol="0">
            <a:spAutoFit/>
          </a:bodyPr>
          <a:lstStyle/>
          <a:p>
            <a:r>
              <a:rPr lang="en-AU" sz="2000" b="1" i="1" dirty="0">
                <a:solidFill>
                  <a:srgbClr val="FF0000"/>
                </a:solidFill>
              </a:rPr>
              <a:t>Variable and partly unpredictable</a:t>
            </a:r>
          </a:p>
        </p:txBody>
      </p:sp>
      <p:sp>
        <p:nvSpPr>
          <p:cNvPr id="32" name="Down Arrow 14">
            <a:extLst>
              <a:ext uri="{FF2B5EF4-FFF2-40B4-BE49-F238E27FC236}">
                <a16:creationId xmlns:a16="http://schemas.microsoft.com/office/drawing/2014/main" id="{C3F2CE6C-DD7C-4BD2-E98B-86C1AE7BD80F}"/>
              </a:ext>
            </a:extLst>
          </p:cNvPr>
          <p:cNvSpPr/>
          <p:nvPr/>
        </p:nvSpPr>
        <p:spPr>
          <a:xfrm rot="5400000">
            <a:off x="5676343" y="2544041"/>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9429A023-1F1C-B3F0-EBC0-2A7AA7960BD5}"/>
              </a:ext>
            </a:extLst>
          </p:cNvPr>
          <p:cNvSpPr txBox="1"/>
          <p:nvPr/>
        </p:nvSpPr>
        <p:spPr>
          <a:xfrm>
            <a:off x="4913596" y="3387168"/>
            <a:ext cx="2001505" cy="430887"/>
          </a:xfrm>
          <a:prstGeom prst="rect">
            <a:avLst/>
          </a:prstGeom>
          <a:solidFill>
            <a:schemeClr val="bg1"/>
          </a:solidFill>
        </p:spPr>
        <p:txBody>
          <a:bodyPr wrap="square" rtlCol="0">
            <a:spAutoFit/>
          </a:bodyPr>
          <a:lstStyle/>
          <a:p>
            <a:pPr algn="ctr"/>
            <a:r>
              <a:rPr lang="en-GB" sz="2200" b="1" i="1" dirty="0">
                <a:solidFill>
                  <a:srgbClr val="00B050"/>
                </a:solidFill>
              </a:rPr>
              <a:t>Flexibility</a:t>
            </a:r>
          </a:p>
        </p:txBody>
      </p:sp>
      <p:sp>
        <p:nvSpPr>
          <p:cNvPr id="34" name="TextBox 33">
            <a:extLst>
              <a:ext uri="{FF2B5EF4-FFF2-40B4-BE49-F238E27FC236}">
                <a16:creationId xmlns:a16="http://schemas.microsoft.com/office/drawing/2014/main" id="{CD13B837-9198-86F1-4A5D-EF0B1DA2E3C1}"/>
              </a:ext>
            </a:extLst>
          </p:cNvPr>
          <p:cNvSpPr txBox="1"/>
          <p:nvPr/>
        </p:nvSpPr>
        <p:spPr>
          <a:xfrm>
            <a:off x="6723714" y="1223256"/>
            <a:ext cx="736099" cy="369332"/>
          </a:xfrm>
          <a:prstGeom prst="rect">
            <a:avLst/>
          </a:prstGeom>
          <a:solidFill>
            <a:schemeClr val="bg1"/>
          </a:solidFill>
        </p:spPr>
        <p:txBody>
          <a:bodyPr wrap="none" rtlCol="0">
            <a:spAutoFit/>
          </a:bodyPr>
          <a:lstStyle/>
          <a:p>
            <a:r>
              <a:rPr lang="en-AU" b="1" i="1" dirty="0">
                <a:solidFill>
                  <a:srgbClr val="00B0F0"/>
                </a:solidFill>
              </a:rPr>
              <a:t>DSO</a:t>
            </a:r>
          </a:p>
        </p:txBody>
      </p:sp>
    </p:spTree>
    <p:extLst>
      <p:ext uri="{BB962C8B-B14F-4D97-AF65-F5344CB8AC3E}">
        <p14:creationId xmlns:p14="http://schemas.microsoft.com/office/powerpoint/2010/main" val="150958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CB04F-CA7A-4424-10F9-D12FD03FA3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86DA0-E011-973A-C9B7-0668369C3F80}"/>
              </a:ext>
            </a:extLst>
          </p:cNvPr>
          <p:cNvSpPr>
            <a:spLocks noGrp="1"/>
          </p:cNvSpPr>
          <p:nvPr>
            <p:ph type="title"/>
          </p:nvPr>
        </p:nvSpPr>
        <p:spPr>
          <a:xfrm>
            <a:off x="1" y="91814"/>
            <a:ext cx="12192000" cy="792162"/>
          </a:xfrm>
        </p:spPr>
        <p:txBody>
          <a:bodyPr>
            <a:normAutofit/>
          </a:bodyPr>
          <a:lstStyle/>
          <a:p>
            <a:r>
              <a:rPr lang="en-AU" dirty="0"/>
              <a:t>R</a:t>
            </a:r>
            <a:r>
              <a:rPr lang="en-AU" dirty="0">
                <a:latin typeface="+mj-lt"/>
              </a:rPr>
              <a:t>ole of the demand side in the future </a:t>
            </a:r>
          </a:p>
        </p:txBody>
      </p:sp>
      <p:pic>
        <p:nvPicPr>
          <p:cNvPr id="5" name="Picture 4">
            <a:extLst>
              <a:ext uri="{FF2B5EF4-FFF2-40B4-BE49-F238E27FC236}">
                <a16:creationId xmlns:a16="http://schemas.microsoft.com/office/drawing/2014/main" id="{DDD90734-BA09-557E-7B1B-B7963DEA5285}"/>
              </a:ext>
            </a:extLst>
          </p:cNvPr>
          <p:cNvPicPr>
            <a:picLocks noChangeAspect="1"/>
          </p:cNvPicPr>
          <p:nvPr/>
        </p:nvPicPr>
        <p:blipFill rotWithShape="1">
          <a:blip r:embed="rId3"/>
          <a:srcRect l="4068" r="3520"/>
          <a:stretch/>
        </p:blipFill>
        <p:spPr>
          <a:xfrm>
            <a:off x="4873606" y="1106275"/>
            <a:ext cx="6919905" cy="5427302"/>
          </a:xfrm>
          <a:prstGeom prst="rect">
            <a:avLst/>
          </a:prstGeom>
        </p:spPr>
      </p:pic>
      <p:sp>
        <p:nvSpPr>
          <p:cNvPr id="7" name="TextBox 6">
            <a:extLst>
              <a:ext uri="{FF2B5EF4-FFF2-40B4-BE49-F238E27FC236}">
                <a16:creationId xmlns:a16="http://schemas.microsoft.com/office/drawing/2014/main" id="{E690B83F-B24A-B364-0D96-1DA9E623DA59}"/>
              </a:ext>
            </a:extLst>
          </p:cNvPr>
          <p:cNvSpPr txBox="1"/>
          <p:nvPr/>
        </p:nvSpPr>
        <p:spPr>
          <a:xfrm>
            <a:off x="4504486" y="851149"/>
            <a:ext cx="5069016" cy="369332"/>
          </a:xfrm>
          <a:prstGeom prst="rect">
            <a:avLst/>
          </a:prstGeom>
          <a:noFill/>
        </p:spPr>
        <p:txBody>
          <a:bodyPr wrap="none" rtlCol="0">
            <a:spAutoFit/>
          </a:bodyPr>
          <a:lstStyle/>
          <a:p>
            <a:r>
              <a:rPr lang="en-AU" b="1" i="1" dirty="0">
                <a:solidFill>
                  <a:srgbClr val="0070C0"/>
                </a:solidFill>
              </a:rPr>
              <a:t>Installed generation capacity, “Step change” scenario </a:t>
            </a:r>
          </a:p>
        </p:txBody>
      </p:sp>
      <p:cxnSp>
        <p:nvCxnSpPr>
          <p:cNvPr id="4" name="Straight Arrow Connector 3">
            <a:extLst>
              <a:ext uri="{FF2B5EF4-FFF2-40B4-BE49-F238E27FC236}">
                <a16:creationId xmlns:a16="http://schemas.microsoft.com/office/drawing/2014/main" id="{258A1E47-D3AD-377F-11B4-07C95ABB76C7}"/>
              </a:ext>
            </a:extLst>
          </p:cNvPr>
          <p:cNvCxnSpPr/>
          <p:nvPr/>
        </p:nvCxnSpPr>
        <p:spPr>
          <a:xfrm>
            <a:off x="10016674" y="1415658"/>
            <a:ext cx="0" cy="1497875"/>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D91D88-C08B-DB8C-674B-B33E89701EBC}"/>
              </a:ext>
            </a:extLst>
          </p:cNvPr>
          <p:cNvCxnSpPr/>
          <p:nvPr/>
        </p:nvCxnSpPr>
        <p:spPr>
          <a:xfrm>
            <a:off x="10473874" y="4983449"/>
            <a:ext cx="0" cy="64800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53209462-AF16-35B0-1D9E-97550B741651}"/>
              </a:ext>
            </a:extLst>
          </p:cNvPr>
          <p:cNvCxnSpPr>
            <a:cxnSpLocks/>
          </p:cNvCxnSpPr>
          <p:nvPr/>
        </p:nvCxnSpPr>
        <p:spPr>
          <a:xfrm>
            <a:off x="10123354" y="6110667"/>
            <a:ext cx="0" cy="145922"/>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277608D-2094-08E8-F1D8-A2C891D0B936}"/>
              </a:ext>
            </a:extLst>
          </p:cNvPr>
          <p:cNvPicPr>
            <a:picLocks noChangeAspect="1"/>
          </p:cNvPicPr>
          <p:nvPr/>
        </p:nvPicPr>
        <p:blipFill>
          <a:blip r:embed="rId4"/>
          <a:stretch>
            <a:fillRect/>
          </a:stretch>
        </p:blipFill>
        <p:spPr>
          <a:xfrm>
            <a:off x="372825" y="1259154"/>
            <a:ext cx="3927577" cy="5274423"/>
          </a:xfrm>
          <a:prstGeom prst="rect">
            <a:avLst/>
          </a:prstGeom>
        </p:spPr>
      </p:pic>
      <p:sp>
        <p:nvSpPr>
          <p:cNvPr id="10" name="TextBox 9">
            <a:extLst>
              <a:ext uri="{FF2B5EF4-FFF2-40B4-BE49-F238E27FC236}">
                <a16:creationId xmlns:a16="http://schemas.microsoft.com/office/drawing/2014/main" id="{358F01CD-0D62-63F0-7417-F52712ECD3E4}"/>
              </a:ext>
            </a:extLst>
          </p:cNvPr>
          <p:cNvSpPr txBox="1"/>
          <p:nvPr/>
        </p:nvSpPr>
        <p:spPr>
          <a:xfrm>
            <a:off x="3274520" y="6405122"/>
            <a:ext cx="1438214" cy="246221"/>
          </a:xfrm>
          <a:prstGeom prst="rect">
            <a:avLst/>
          </a:prstGeom>
          <a:noFill/>
        </p:spPr>
        <p:txBody>
          <a:bodyPr wrap="none" rtlCol="0">
            <a:spAutoFit/>
          </a:bodyPr>
          <a:lstStyle/>
          <a:p>
            <a:r>
              <a:rPr lang="en-AU" sz="1000" dirty="0"/>
              <a:t>Source: AEMO, ISP 2024</a:t>
            </a:r>
          </a:p>
        </p:txBody>
      </p:sp>
    </p:spTree>
    <p:extLst>
      <p:ext uri="{BB962C8B-B14F-4D97-AF65-F5344CB8AC3E}">
        <p14:creationId xmlns:p14="http://schemas.microsoft.com/office/powerpoint/2010/main" val="301084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6" name="Picture 4"/>
          <p:cNvPicPr>
            <a:picLocks noChangeAspect="1" noChangeArrowheads="1"/>
          </p:cNvPicPr>
          <p:nvPr/>
        </p:nvPicPr>
        <p:blipFill rotWithShape="1">
          <a:blip r:embed="rId2"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pic>
        <p:nvPicPr>
          <p:cNvPr id="11" name="Picture 10" descr="A car parked in front of a building&#10;&#10;Description automatically generated with medium confidence">
            <a:extLst>
              <a:ext uri="{FF2B5EF4-FFF2-40B4-BE49-F238E27FC236}">
                <a16:creationId xmlns:a16="http://schemas.microsoft.com/office/drawing/2014/main" id="{9230EF82-2E46-4A12-72DE-501454BD96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971" t="42942" b="18640"/>
          <a:stretch/>
        </p:blipFill>
        <p:spPr>
          <a:xfrm>
            <a:off x="8404114" y="2590891"/>
            <a:ext cx="753895" cy="1031156"/>
          </a:xfrm>
          <a:prstGeom prst="rect">
            <a:avLst/>
          </a:prstGeom>
        </p:spPr>
      </p:pic>
      <p:pic>
        <p:nvPicPr>
          <p:cNvPr id="13" name="Picture 15" descr="http://www.arcat.com/bim/arcat/Wind_Turbine.jpg">
            <a:extLst>
              <a:ext uri="{FF2B5EF4-FFF2-40B4-BE49-F238E27FC236}">
                <a16:creationId xmlns:a16="http://schemas.microsoft.com/office/drawing/2014/main" id="{173095BE-C692-2057-84B7-FB06CF910B1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944366" y="2528472"/>
            <a:ext cx="753895" cy="1256104"/>
          </a:xfrm>
          <a:prstGeom prst="rect">
            <a:avLst/>
          </a:prstGeom>
          <a:gradFill>
            <a:gsLst>
              <a:gs pos="0">
                <a:srgbClr val="5E9EFF"/>
              </a:gs>
              <a:gs pos="39999">
                <a:srgbClr val="85C2FF"/>
              </a:gs>
              <a:gs pos="70000">
                <a:srgbClr val="C4D6EB"/>
              </a:gs>
              <a:gs pos="100000">
                <a:srgbClr val="FFEBFA"/>
              </a:gs>
            </a:gsLst>
            <a:lin ang="5400000" scaled="0"/>
          </a:gradFill>
        </p:spPr>
      </p:pic>
      <p:sp>
        <p:nvSpPr>
          <p:cNvPr id="16" name="TextBox 15">
            <a:extLst>
              <a:ext uri="{FF2B5EF4-FFF2-40B4-BE49-F238E27FC236}">
                <a16:creationId xmlns:a16="http://schemas.microsoft.com/office/drawing/2014/main" id="{7B69D06F-6662-716C-A3F5-7918C4DBEE37}"/>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1" name="TextBox 20">
            <a:extLst>
              <a:ext uri="{FF2B5EF4-FFF2-40B4-BE49-F238E27FC236}">
                <a16:creationId xmlns:a16="http://schemas.microsoft.com/office/drawing/2014/main" id="{4A12EA18-B59F-F4A1-0F50-1484E7AD2E28}"/>
              </a:ext>
            </a:extLst>
          </p:cNvPr>
          <p:cNvSpPr txBox="1"/>
          <p:nvPr/>
        </p:nvSpPr>
        <p:spPr>
          <a:xfrm>
            <a:off x="6093894" y="912639"/>
            <a:ext cx="2731838" cy="369332"/>
          </a:xfrm>
          <a:prstGeom prst="rect">
            <a:avLst/>
          </a:prstGeom>
          <a:noFill/>
        </p:spPr>
        <p:txBody>
          <a:bodyPr wrap="none" rtlCol="0">
            <a:spAutoFit/>
          </a:bodyPr>
          <a:lstStyle/>
          <a:p>
            <a:r>
              <a:rPr lang="en-AU" b="1" i="1" dirty="0">
                <a:solidFill>
                  <a:srgbClr val="7030A0"/>
                </a:solidFill>
              </a:rPr>
              <a:t>Distribution </a:t>
            </a:r>
            <a:r>
              <a:rPr lang="en-AU" b="1" i="1" dirty="0">
                <a:solidFill>
                  <a:srgbClr val="00B0F0"/>
                </a:solidFill>
              </a:rPr>
              <a:t>system</a:t>
            </a:r>
          </a:p>
        </p:txBody>
      </p:sp>
      <p:sp>
        <p:nvSpPr>
          <p:cNvPr id="28" name="TextBox 27">
            <a:extLst>
              <a:ext uri="{FF2B5EF4-FFF2-40B4-BE49-F238E27FC236}">
                <a16:creationId xmlns:a16="http://schemas.microsoft.com/office/drawing/2014/main" id="{4E281DAC-1E45-6CFC-7277-0C74439C2C54}"/>
              </a:ext>
            </a:extLst>
          </p:cNvPr>
          <p:cNvSpPr txBox="1"/>
          <p:nvPr/>
        </p:nvSpPr>
        <p:spPr>
          <a:xfrm>
            <a:off x="9427642" y="1244522"/>
            <a:ext cx="1778588" cy="923330"/>
          </a:xfrm>
          <a:prstGeom prst="rect">
            <a:avLst/>
          </a:prstGeom>
          <a:noFill/>
        </p:spPr>
        <p:txBody>
          <a:bodyPr wrap="square" rtlCol="0">
            <a:spAutoFit/>
          </a:bodyPr>
          <a:lstStyle/>
          <a:p>
            <a:pPr algn="ctr"/>
            <a:r>
              <a:rPr lang="en-GB" b="1" dirty="0">
                <a:solidFill>
                  <a:srgbClr val="00B0F0"/>
                </a:solidFill>
              </a:rPr>
              <a:t>Flexible </a:t>
            </a:r>
            <a:r>
              <a:rPr lang="en-GB" b="1" dirty="0">
                <a:solidFill>
                  <a:srgbClr val="FF0000"/>
                </a:solidFill>
              </a:rPr>
              <a:t>demand side</a:t>
            </a:r>
          </a:p>
        </p:txBody>
      </p:sp>
      <p:sp>
        <p:nvSpPr>
          <p:cNvPr id="29" name="TextBox 28">
            <a:extLst>
              <a:ext uri="{FF2B5EF4-FFF2-40B4-BE49-F238E27FC236}">
                <a16:creationId xmlns:a16="http://schemas.microsoft.com/office/drawing/2014/main" id="{2D465AC0-20D0-95C2-AF9B-E8A35D4BE289}"/>
              </a:ext>
            </a:extLst>
          </p:cNvPr>
          <p:cNvSpPr txBox="1"/>
          <p:nvPr/>
        </p:nvSpPr>
        <p:spPr>
          <a:xfrm>
            <a:off x="9331945" y="2433671"/>
            <a:ext cx="1977603" cy="1477328"/>
          </a:xfrm>
          <a:prstGeom prst="rect">
            <a:avLst/>
          </a:prstGeom>
          <a:solidFill>
            <a:schemeClr val="bg1"/>
          </a:solidFill>
        </p:spPr>
        <p:txBody>
          <a:bodyPr wrap="square" rtlCol="0">
            <a:spAutoFit/>
          </a:bodyPr>
          <a:lstStyle/>
          <a:p>
            <a:pPr algn="ctr"/>
            <a:r>
              <a:rPr lang="en-AU" i="1" dirty="0">
                <a:solidFill>
                  <a:srgbClr val="C00000"/>
                </a:solidFill>
              </a:rPr>
              <a:t>Potentially </a:t>
            </a:r>
            <a:r>
              <a:rPr lang="en-AU" b="1" i="1" dirty="0">
                <a:solidFill>
                  <a:srgbClr val="00B0F0"/>
                </a:solidFill>
              </a:rPr>
              <a:t>visible, controllable and dispatchable</a:t>
            </a:r>
          </a:p>
        </p:txBody>
      </p:sp>
      <p:pic>
        <p:nvPicPr>
          <p:cNvPr id="3" name="Picture 2" descr="battery.jpg">
            <a:extLst>
              <a:ext uri="{FF2B5EF4-FFF2-40B4-BE49-F238E27FC236}">
                <a16:creationId xmlns:a16="http://schemas.microsoft.com/office/drawing/2014/main" id="{28E54B67-0684-FD2A-AEBD-92442507A36D}"/>
              </a:ext>
            </a:extLst>
          </p:cNvPr>
          <p:cNvPicPr>
            <a:picLocks noChangeAspect="1"/>
          </p:cNvPicPr>
          <p:nvPr/>
        </p:nvPicPr>
        <p:blipFill>
          <a:blip r:embed="rId5" cstate="print"/>
          <a:srcRect/>
          <a:stretch>
            <a:fillRect/>
          </a:stretch>
        </p:blipFill>
        <p:spPr bwMode="auto">
          <a:xfrm>
            <a:off x="8838425" y="3742535"/>
            <a:ext cx="549183" cy="412464"/>
          </a:xfrm>
          <a:prstGeom prst="rect">
            <a:avLst/>
          </a:prstGeom>
          <a:noFill/>
          <a:ln w="9525">
            <a:noFill/>
            <a:miter lim="800000"/>
            <a:headEnd/>
            <a:tailEnd/>
          </a:ln>
        </p:spPr>
      </p:pic>
      <p:pic>
        <p:nvPicPr>
          <p:cNvPr id="5" name="Picture 4">
            <a:extLst>
              <a:ext uri="{FF2B5EF4-FFF2-40B4-BE49-F238E27FC236}">
                <a16:creationId xmlns:a16="http://schemas.microsoft.com/office/drawing/2014/main" id="{4179E17B-5F7D-F3B9-C5DD-7521F10F112F}"/>
              </a:ext>
            </a:extLst>
          </p:cNvPr>
          <p:cNvPicPr>
            <a:picLocks noChangeAspect="1"/>
          </p:cNvPicPr>
          <p:nvPr/>
        </p:nvPicPr>
        <p:blipFill>
          <a:blip r:embed="rId6"/>
          <a:stretch>
            <a:fillRect/>
          </a:stretch>
        </p:blipFill>
        <p:spPr>
          <a:xfrm>
            <a:off x="7901868" y="3492434"/>
            <a:ext cx="939806" cy="836302"/>
          </a:xfrm>
          <a:prstGeom prst="rect">
            <a:avLst/>
          </a:prstGeom>
        </p:spPr>
      </p:pic>
      <p:pic>
        <p:nvPicPr>
          <p:cNvPr id="9" name="Picture 8" descr="battery.jpg">
            <a:extLst>
              <a:ext uri="{FF2B5EF4-FFF2-40B4-BE49-F238E27FC236}">
                <a16:creationId xmlns:a16="http://schemas.microsoft.com/office/drawing/2014/main" id="{6B2331FC-4B52-2B8D-25FA-2F27A4E849D6}"/>
              </a:ext>
            </a:extLst>
          </p:cNvPr>
          <p:cNvPicPr>
            <a:picLocks noChangeAspect="1"/>
          </p:cNvPicPr>
          <p:nvPr/>
        </p:nvPicPr>
        <p:blipFill>
          <a:blip r:embed="rId5" cstate="print"/>
          <a:srcRect/>
          <a:stretch>
            <a:fillRect/>
          </a:stretch>
        </p:blipFill>
        <p:spPr bwMode="auto">
          <a:xfrm>
            <a:off x="6798654" y="3807212"/>
            <a:ext cx="1113510" cy="836302"/>
          </a:xfrm>
          <a:prstGeom prst="rect">
            <a:avLst/>
          </a:prstGeom>
          <a:noFill/>
          <a:ln w="9525">
            <a:noFill/>
            <a:miter lim="800000"/>
            <a:headEnd/>
            <a:tailEnd/>
          </a:ln>
        </p:spPr>
      </p:pic>
      <p:pic>
        <p:nvPicPr>
          <p:cNvPr id="14" name="Picture 13">
            <a:extLst>
              <a:ext uri="{FF2B5EF4-FFF2-40B4-BE49-F238E27FC236}">
                <a16:creationId xmlns:a16="http://schemas.microsoft.com/office/drawing/2014/main" id="{CA0A969D-74EB-E95F-F11D-E46694BB0078}"/>
              </a:ext>
            </a:extLst>
          </p:cNvPr>
          <p:cNvPicPr>
            <a:picLocks noChangeAspect="1"/>
          </p:cNvPicPr>
          <p:nvPr/>
        </p:nvPicPr>
        <p:blipFill rotWithShape="1">
          <a:blip r:embed="rId7"/>
          <a:srcRect l="20572" t="57321" r="72537" b="14679"/>
          <a:stretch/>
        </p:blipFill>
        <p:spPr>
          <a:xfrm>
            <a:off x="8048535" y="2990897"/>
            <a:ext cx="260981" cy="644013"/>
          </a:xfrm>
          <a:prstGeom prst="rect">
            <a:avLst/>
          </a:prstGeom>
          <a:ln>
            <a:solidFill>
              <a:srgbClr val="0000FF"/>
            </a:solidFill>
          </a:ln>
        </p:spPr>
      </p:pic>
      <p:grpSp>
        <p:nvGrpSpPr>
          <p:cNvPr id="15" name="Group 14">
            <a:extLst>
              <a:ext uri="{FF2B5EF4-FFF2-40B4-BE49-F238E27FC236}">
                <a16:creationId xmlns:a16="http://schemas.microsoft.com/office/drawing/2014/main" id="{E39720B6-B272-53BB-2444-FD7F80478899}"/>
              </a:ext>
            </a:extLst>
          </p:cNvPr>
          <p:cNvGrpSpPr/>
          <p:nvPr/>
        </p:nvGrpSpPr>
        <p:grpSpPr>
          <a:xfrm>
            <a:off x="2871359" y="3006995"/>
            <a:ext cx="1572661" cy="913657"/>
            <a:chOff x="5410199" y="4406451"/>
            <a:chExt cx="997075" cy="477061"/>
          </a:xfrm>
          <a:solidFill>
            <a:srgbClr val="FFFF00"/>
          </a:solidFill>
        </p:grpSpPr>
        <p:pic>
          <p:nvPicPr>
            <p:cNvPr id="18" name="Picture 17" descr="http://icons.iconarchive.com/icons/icons8/ios7/256/Industry-Solar-Panel-icon.png">
              <a:extLst>
                <a:ext uri="{FF2B5EF4-FFF2-40B4-BE49-F238E27FC236}">
                  <a16:creationId xmlns:a16="http://schemas.microsoft.com/office/drawing/2014/main" id="{22020828-50CB-AD2D-8AF1-C9B76F904E7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199" y="4648593"/>
              <a:ext cx="237707" cy="224136"/>
            </a:xfrm>
            <a:prstGeom prst="rect">
              <a:avLst/>
            </a:prstGeom>
            <a:grpFill/>
          </p:spPr>
        </p:pic>
        <p:pic>
          <p:nvPicPr>
            <p:cNvPr id="19" name="Picture 11" descr="http://icons.iconarchive.com/icons/icons8/ios7/256/Industry-Solar-Panel-icon.png">
              <a:extLst>
                <a:ext uri="{FF2B5EF4-FFF2-40B4-BE49-F238E27FC236}">
                  <a16:creationId xmlns:a16="http://schemas.microsoft.com/office/drawing/2014/main" id="{20913EF3-B28D-7F74-80FB-D2DD61A9B3E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4569" y="4650189"/>
              <a:ext cx="237707" cy="224136"/>
            </a:xfrm>
            <a:prstGeom prst="rect">
              <a:avLst/>
            </a:prstGeom>
            <a:grpFill/>
          </p:spPr>
        </p:pic>
        <p:pic>
          <p:nvPicPr>
            <p:cNvPr id="20" name="Picture 11" descr="http://icons.iconarchive.com/icons/icons8/ios7/256/Industry-Solar-Panel-icon.png">
              <a:extLst>
                <a:ext uri="{FF2B5EF4-FFF2-40B4-BE49-F238E27FC236}">
                  <a16:creationId xmlns:a16="http://schemas.microsoft.com/office/drawing/2014/main" id="{1B31C2F0-1BCC-8FCC-F796-22F46C62A1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197" y="4657780"/>
              <a:ext cx="237707" cy="224136"/>
            </a:xfrm>
            <a:prstGeom prst="rect">
              <a:avLst/>
            </a:prstGeom>
            <a:grpFill/>
          </p:spPr>
        </p:pic>
        <p:pic>
          <p:nvPicPr>
            <p:cNvPr id="22" name="Picture 11" descr="http://icons.iconarchive.com/icons/icons8/ios7/256/Industry-Solar-Panel-icon.png">
              <a:extLst>
                <a:ext uri="{FF2B5EF4-FFF2-40B4-BE49-F238E27FC236}">
                  <a16:creationId xmlns:a16="http://schemas.microsoft.com/office/drawing/2014/main" id="{C2C452A0-84A3-9E7C-95D0-BD40149DB92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9567" y="4659376"/>
              <a:ext cx="237707" cy="224136"/>
            </a:xfrm>
            <a:prstGeom prst="rect">
              <a:avLst/>
            </a:prstGeom>
            <a:grpFill/>
          </p:spPr>
        </p:pic>
        <p:pic>
          <p:nvPicPr>
            <p:cNvPr id="23" name="Picture 22" descr="http://icons.iconarchive.com/icons/icons8/ios7/256/Industry-Solar-Panel-icon.png">
              <a:extLst>
                <a:ext uri="{FF2B5EF4-FFF2-40B4-BE49-F238E27FC236}">
                  <a16:creationId xmlns:a16="http://schemas.microsoft.com/office/drawing/2014/main" id="{F5685F41-1471-EC67-77E4-DF36D646F69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199" y="4406451"/>
              <a:ext cx="237707" cy="224136"/>
            </a:xfrm>
            <a:prstGeom prst="rect">
              <a:avLst/>
            </a:prstGeom>
            <a:grpFill/>
          </p:spPr>
        </p:pic>
        <p:pic>
          <p:nvPicPr>
            <p:cNvPr id="24" name="Picture 11" descr="http://icons.iconarchive.com/icons/icons8/ios7/256/Industry-Solar-Panel-icon.png">
              <a:extLst>
                <a:ext uri="{FF2B5EF4-FFF2-40B4-BE49-F238E27FC236}">
                  <a16:creationId xmlns:a16="http://schemas.microsoft.com/office/drawing/2014/main" id="{0A5A4B38-2166-1E3D-910C-C5F20A22316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4569" y="4408047"/>
              <a:ext cx="237707" cy="224136"/>
            </a:xfrm>
            <a:prstGeom prst="rect">
              <a:avLst/>
            </a:prstGeom>
            <a:grpFill/>
          </p:spPr>
        </p:pic>
        <p:pic>
          <p:nvPicPr>
            <p:cNvPr id="25" name="Picture 11" descr="http://icons.iconarchive.com/icons/icons8/ios7/256/Industry-Solar-Panel-icon.png">
              <a:extLst>
                <a:ext uri="{FF2B5EF4-FFF2-40B4-BE49-F238E27FC236}">
                  <a16:creationId xmlns:a16="http://schemas.microsoft.com/office/drawing/2014/main" id="{9E0FFECE-0E78-7A59-6F05-D92EAB0834B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197" y="4415638"/>
              <a:ext cx="237707" cy="224136"/>
            </a:xfrm>
            <a:prstGeom prst="rect">
              <a:avLst/>
            </a:prstGeom>
            <a:grpFill/>
          </p:spPr>
        </p:pic>
        <p:pic>
          <p:nvPicPr>
            <p:cNvPr id="26" name="Picture 11" descr="http://icons.iconarchive.com/icons/icons8/ios7/256/Industry-Solar-Panel-icon.png">
              <a:extLst>
                <a:ext uri="{FF2B5EF4-FFF2-40B4-BE49-F238E27FC236}">
                  <a16:creationId xmlns:a16="http://schemas.microsoft.com/office/drawing/2014/main" id="{A73F51DF-418E-CAFE-73FB-30E2A886277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9567" y="4417234"/>
              <a:ext cx="237707" cy="224136"/>
            </a:xfrm>
            <a:prstGeom prst="rect">
              <a:avLst/>
            </a:prstGeom>
            <a:grpFill/>
          </p:spPr>
        </p:pic>
      </p:grpSp>
      <p:pic>
        <p:nvPicPr>
          <p:cNvPr id="27" name="Picture 15" descr="http://www.arcat.com/bim/arcat/Wind_Turbine.jpg">
            <a:extLst>
              <a:ext uri="{FF2B5EF4-FFF2-40B4-BE49-F238E27FC236}">
                <a16:creationId xmlns:a16="http://schemas.microsoft.com/office/drawing/2014/main" id="{FFBB63BB-9201-729B-9D82-671FC975AF36}"/>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1592157" y="1051710"/>
            <a:ext cx="1265343" cy="2108254"/>
          </a:xfrm>
          <a:prstGeom prst="rect">
            <a:avLst/>
          </a:prstGeom>
          <a:gradFill>
            <a:gsLst>
              <a:gs pos="0">
                <a:srgbClr val="5E9EFF"/>
              </a:gs>
              <a:gs pos="39999">
                <a:srgbClr val="85C2FF"/>
              </a:gs>
              <a:gs pos="70000">
                <a:srgbClr val="C4D6EB"/>
              </a:gs>
              <a:gs pos="100000">
                <a:srgbClr val="FFEBFA"/>
              </a:gs>
            </a:gsLst>
            <a:lin ang="5400000" scaled="0"/>
          </a:gradFill>
        </p:spPr>
      </p:pic>
      <p:sp>
        <p:nvSpPr>
          <p:cNvPr id="31" name="TextBox 30">
            <a:extLst>
              <a:ext uri="{FF2B5EF4-FFF2-40B4-BE49-F238E27FC236}">
                <a16:creationId xmlns:a16="http://schemas.microsoft.com/office/drawing/2014/main" id="{F9AE58C5-B1D4-6B34-724D-D25B5C838784}"/>
              </a:ext>
            </a:extLst>
          </p:cNvPr>
          <p:cNvSpPr txBox="1"/>
          <p:nvPr/>
        </p:nvSpPr>
        <p:spPr>
          <a:xfrm>
            <a:off x="667612" y="4037060"/>
            <a:ext cx="5014514" cy="400110"/>
          </a:xfrm>
          <a:prstGeom prst="rect">
            <a:avLst/>
          </a:prstGeom>
          <a:noFill/>
        </p:spPr>
        <p:txBody>
          <a:bodyPr wrap="none" rtlCol="0">
            <a:spAutoFit/>
          </a:bodyPr>
          <a:lstStyle/>
          <a:p>
            <a:r>
              <a:rPr lang="en-AU" sz="2000" b="1" i="1" dirty="0">
                <a:solidFill>
                  <a:srgbClr val="FF0000"/>
                </a:solidFill>
              </a:rPr>
              <a:t>Variable and partly unpredictable</a:t>
            </a:r>
          </a:p>
        </p:txBody>
      </p:sp>
      <p:sp>
        <p:nvSpPr>
          <p:cNvPr id="32" name="Down Arrow 14">
            <a:extLst>
              <a:ext uri="{FF2B5EF4-FFF2-40B4-BE49-F238E27FC236}">
                <a16:creationId xmlns:a16="http://schemas.microsoft.com/office/drawing/2014/main" id="{C3F2CE6C-DD7C-4BD2-E98B-86C1AE7BD80F}"/>
              </a:ext>
            </a:extLst>
          </p:cNvPr>
          <p:cNvSpPr/>
          <p:nvPr/>
        </p:nvSpPr>
        <p:spPr>
          <a:xfrm rot="5400000">
            <a:off x="5676343" y="2544041"/>
            <a:ext cx="484632" cy="978408"/>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9429A023-1F1C-B3F0-EBC0-2A7AA7960BD5}"/>
              </a:ext>
            </a:extLst>
          </p:cNvPr>
          <p:cNvSpPr txBox="1"/>
          <p:nvPr/>
        </p:nvSpPr>
        <p:spPr>
          <a:xfrm>
            <a:off x="4913596" y="3387168"/>
            <a:ext cx="2001505" cy="430887"/>
          </a:xfrm>
          <a:prstGeom prst="rect">
            <a:avLst/>
          </a:prstGeom>
          <a:solidFill>
            <a:schemeClr val="bg1"/>
          </a:solidFill>
        </p:spPr>
        <p:txBody>
          <a:bodyPr wrap="square" rtlCol="0">
            <a:spAutoFit/>
          </a:bodyPr>
          <a:lstStyle/>
          <a:p>
            <a:pPr algn="ctr"/>
            <a:r>
              <a:rPr lang="en-GB" sz="2200" b="1" i="1" dirty="0">
                <a:solidFill>
                  <a:srgbClr val="00B050"/>
                </a:solidFill>
              </a:rPr>
              <a:t>Flexibility</a:t>
            </a:r>
          </a:p>
        </p:txBody>
      </p:sp>
      <p:sp>
        <p:nvSpPr>
          <p:cNvPr id="34" name="TextBox 33">
            <a:extLst>
              <a:ext uri="{FF2B5EF4-FFF2-40B4-BE49-F238E27FC236}">
                <a16:creationId xmlns:a16="http://schemas.microsoft.com/office/drawing/2014/main" id="{CD13B837-9198-86F1-4A5D-EF0B1DA2E3C1}"/>
              </a:ext>
            </a:extLst>
          </p:cNvPr>
          <p:cNvSpPr txBox="1"/>
          <p:nvPr/>
        </p:nvSpPr>
        <p:spPr>
          <a:xfrm>
            <a:off x="6723714" y="1223256"/>
            <a:ext cx="736099" cy="369332"/>
          </a:xfrm>
          <a:prstGeom prst="rect">
            <a:avLst/>
          </a:prstGeom>
          <a:solidFill>
            <a:schemeClr val="bg1"/>
          </a:solidFill>
        </p:spPr>
        <p:txBody>
          <a:bodyPr wrap="none" rtlCol="0">
            <a:spAutoFit/>
          </a:bodyPr>
          <a:lstStyle/>
          <a:p>
            <a:r>
              <a:rPr lang="en-AU" b="1" i="1" dirty="0">
                <a:solidFill>
                  <a:srgbClr val="00B0F0"/>
                </a:solidFill>
              </a:rPr>
              <a:t>DSO</a:t>
            </a:r>
          </a:p>
        </p:txBody>
      </p:sp>
      <p:sp>
        <p:nvSpPr>
          <p:cNvPr id="8" name="TextBox 7">
            <a:extLst>
              <a:ext uri="{FF2B5EF4-FFF2-40B4-BE49-F238E27FC236}">
                <a16:creationId xmlns:a16="http://schemas.microsoft.com/office/drawing/2014/main" id="{531CB83C-F0F0-E012-8A5B-47F6D1E2B2B7}"/>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a:t>
            </a:r>
            <a:r>
              <a:rPr lang="en-AU" sz="2200" b="1" i="1" dirty="0">
                <a:solidFill>
                  <a:srgbClr val="00B0F0"/>
                </a:solidFill>
                <a:highlight>
                  <a:srgbClr val="FFFF00"/>
                </a:highlight>
              </a:rPr>
              <a:t>Active</a:t>
            </a:r>
            <a:r>
              <a:rPr lang="en-AU" sz="2200" b="1" i="1" dirty="0">
                <a:solidFill>
                  <a:srgbClr val="7030A0"/>
                </a:solidFill>
                <a:highlight>
                  <a:srgbClr val="FFFF00"/>
                </a:highlight>
              </a:rPr>
              <a:t>” </a:t>
            </a:r>
            <a:r>
              <a:rPr lang="en-AU" sz="2200" b="1" i="1" dirty="0">
                <a:solidFill>
                  <a:srgbClr val="00B0F0"/>
                </a:solidFill>
                <a:highlight>
                  <a:srgbClr val="FFFF00"/>
                </a:highlight>
              </a:rPr>
              <a:t>system</a:t>
            </a:r>
          </a:p>
        </p:txBody>
      </p:sp>
      <p:sp>
        <p:nvSpPr>
          <p:cNvPr id="37" name="TextBox 36">
            <a:extLst>
              <a:ext uri="{FF2B5EF4-FFF2-40B4-BE49-F238E27FC236}">
                <a16:creationId xmlns:a16="http://schemas.microsoft.com/office/drawing/2014/main" id="{86B206FA-39F3-A720-3E0C-80E57FC1CE79}"/>
              </a:ext>
            </a:extLst>
          </p:cNvPr>
          <p:cNvSpPr txBox="1"/>
          <p:nvPr/>
        </p:nvSpPr>
        <p:spPr>
          <a:xfrm>
            <a:off x="5123667" y="4500780"/>
            <a:ext cx="5804795" cy="369332"/>
          </a:xfrm>
          <a:prstGeom prst="rect">
            <a:avLst/>
          </a:prstGeom>
          <a:noFill/>
        </p:spPr>
        <p:txBody>
          <a:bodyPr wrap="none" rtlCol="0">
            <a:spAutoFit/>
          </a:bodyPr>
          <a:lstStyle/>
          <a:p>
            <a:pPr algn="ctr"/>
            <a:r>
              <a:rPr lang="en-AU" b="1" i="1" dirty="0">
                <a:solidFill>
                  <a:srgbClr val="0070C0"/>
                </a:solidFill>
              </a:rPr>
              <a:t>DER, VPP, Energy communities, Microgrids </a:t>
            </a:r>
          </a:p>
        </p:txBody>
      </p:sp>
      <p:pic>
        <p:nvPicPr>
          <p:cNvPr id="38" name="Picture 15" descr="http://www.arcat.com/bim/arcat/Wind_Turbine.jpg">
            <a:extLst>
              <a:ext uri="{FF2B5EF4-FFF2-40B4-BE49-F238E27FC236}">
                <a16:creationId xmlns:a16="http://schemas.microsoft.com/office/drawing/2014/main" id="{95148AFD-330D-106D-B7E0-AD608401F25B}"/>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1592157" y="1051710"/>
            <a:ext cx="1265343" cy="2108254"/>
          </a:xfrm>
          <a:prstGeom prst="rect">
            <a:avLst/>
          </a:prstGeom>
          <a:gradFill>
            <a:gsLst>
              <a:gs pos="0">
                <a:srgbClr val="5E9EFF"/>
              </a:gs>
              <a:gs pos="39999">
                <a:srgbClr val="85C2FF"/>
              </a:gs>
              <a:gs pos="70000">
                <a:srgbClr val="C4D6EB"/>
              </a:gs>
              <a:gs pos="100000">
                <a:srgbClr val="FFEBFA"/>
              </a:gs>
            </a:gsLst>
            <a:lin ang="5400000" scaled="0"/>
          </a:gradFill>
        </p:spPr>
      </p:pic>
      <p:pic>
        <p:nvPicPr>
          <p:cNvPr id="39" name="Picture 38">
            <a:extLst>
              <a:ext uri="{FF2B5EF4-FFF2-40B4-BE49-F238E27FC236}">
                <a16:creationId xmlns:a16="http://schemas.microsoft.com/office/drawing/2014/main" id="{C2741AE5-FA3B-8FA5-C992-8FDF7685D1E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0252" y="2897606"/>
            <a:ext cx="2350305" cy="1175153"/>
          </a:xfrm>
          <a:prstGeom prst="rect">
            <a:avLst/>
          </a:prstGeom>
        </p:spPr>
      </p:pic>
      <p:pic>
        <p:nvPicPr>
          <p:cNvPr id="40" name="Picture 39" descr="battery.jpg">
            <a:extLst>
              <a:ext uri="{FF2B5EF4-FFF2-40B4-BE49-F238E27FC236}">
                <a16:creationId xmlns:a16="http://schemas.microsoft.com/office/drawing/2014/main" id="{057D487D-C610-4706-E57E-726C5B39D892}"/>
              </a:ext>
            </a:extLst>
          </p:cNvPr>
          <p:cNvPicPr>
            <a:picLocks noChangeAspect="1"/>
          </p:cNvPicPr>
          <p:nvPr/>
        </p:nvPicPr>
        <p:blipFill>
          <a:blip r:embed="rId5" cstate="print"/>
          <a:srcRect/>
          <a:stretch>
            <a:fillRect/>
          </a:stretch>
        </p:blipFill>
        <p:spPr bwMode="auto">
          <a:xfrm>
            <a:off x="125844" y="1787211"/>
            <a:ext cx="1466313" cy="1101274"/>
          </a:xfrm>
          <a:prstGeom prst="rect">
            <a:avLst/>
          </a:prstGeom>
          <a:noFill/>
          <a:ln w="9525">
            <a:noFill/>
            <a:miter lim="800000"/>
            <a:headEnd/>
            <a:tailEnd/>
          </a:ln>
        </p:spPr>
      </p:pic>
    </p:spTree>
    <p:extLst>
      <p:ext uri="{BB962C8B-B14F-4D97-AF65-F5344CB8AC3E}">
        <p14:creationId xmlns:p14="http://schemas.microsoft.com/office/powerpoint/2010/main" val="24793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6" name="Picture 4"/>
          <p:cNvPicPr>
            <a:picLocks noChangeAspect="1" noChangeArrowheads="1"/>
          </p:cNvPicPr>
          <p:nvPr/>
        </p:nvPicPr>
        <p:blipFill rotWithShape="1">
          <a:blip r:embed="rId3"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pic>
        <p:nvPicPr>
          <p:cNvPr id="11" name="Picture 10" descr="A car parked in front of a building&#10;&#10;Description automatically generated with medium confidence">
            <a:extLst>
              <a:ext uri="{FF2B5EF4-FFF2-40B4-BE49-F238E27FC236}">
                <a16:creationId xmlns:a16="http://schemas.microsoft.com/office/drawing/2014/main" id="{9230EF82-2E46-4A12-72DE-501454BD96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9971" t="42942" b="18640"/>
          <a:stretch/>
        </p:blipFill>
        <p:spPr>
          <a:xfrm>
            <a:off x="8404114" y="2590891"/>
            <a:ext cx="753895" cy="1031156"/>
          </a:xfrm>
          <a:prstGeom prst="rect">
            <a:avLst/>
          </a:prstGeom>
        </p:spPr>
      </p:pic>
      <p:pic>
        <p:nvPicPr>
          <p:cNvPr id="13" name="Picture 15" descr="http://www.arcat.com/bim/arcat/Wind_Turbine.jpg">
            <a:extLst>
              <a:ext uri="{FF2B5EF4-FFF2-40B4-BE49-F238E27FC236}">
                <a16:creationId xmlns:a16="http://schemas.microsoft.com/office/drawing/2014/main" id="{173095BE-C692-2057-84B7-FB06CF910B12}"/>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944366" y="2528472"/>
            <a:ext cx="753895" cy="1256104"/>
          </a:xfrm>
          <a:prstGeom prst="rect">
            <a:avLst/>
          </a:prstGeom>
          <a:gradFill>
            <a:gsLst>
              <a:gs pos="0">
                <a:srgbClr val="5E9EFF"/>
              </a:gs>
              <a:gs pos="39999">
                <a:srgbClr val="85C2FF"/>
              </a:gs>
              <a:gs pos="70000">
                <a:srgbClr val="C4D6EB"/>
              </a:gs>
              <a:gs pos="100000">
                <a:srgbClr val="FFEBFA"/>
              </a:gs>
            </a:gsLst>
            <a:lin ang="5400000" scaled="0"/>
          </a:gradFill>
        </p:spPr>
      </p:pic>
      <p:sp>
        <p:nvSpPr>
          <p:cNvPr id="16" name="TextBox 15">
            <a:extLst>
              <a:ext uri="{FF2B5EF4-FFF2-40B4-BE49-F238E27FC236}">
                <a16:creationId xmlns:a16="http://schemas.microsoft.com/office/drawing/2014/main" id="{7B69D06F-6662-716C-A3F5-7918C4DBEE37}"/>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1" name="TextBox 20">
            <a:extLst>
              <a:ext uri="{FF2B5EF4-FFF2-40B4-BE49-F238E27FC236}">
                <a16:creationId xmlns:a16="http://schemas.microsoft.com/office/drawing/2014/main" id="{4A12EA18-B59F-F4A1-0F50-1484E7AD2E28}"/>
              </a:ext>
            </a:extLst>
          </p:cNvPr>
          <p:cNvSpPr txBox="1"/>
          <p:nvPr/>
        </p:nvSpPr>
        <p:spPr>
          <a:xfrm>
            <a:off x="6093894" y="912639"/>
            <a:ext cx="2731838" cy="369332"/>
          </a:xfrm>
          <a:prstGeom prst="rect">
            <a:avLst/>
          </a:prstGeom>
          <a:noFill/>
        </p:spPr>
        <p:txBody>
          <a:bodyPr wrap="none" rtlCol="0">
            <a:spAutoFit/>
          </a:bodyPr>
          <a:lstStyle/>
          <a:p>
            <a:r>
              <a:rPr lang="en-AU" b="1" i="1" dirty="0">
                <a:solidFill>
                  <a:srgbClr val="7030A0"/>
                </a:solidFill>
              </a:rPr>
              <a:t>Distribution </a:t>
            </a:r>
            <a:r>
              <a:rPr lang="en-AU" b="1" i="1" dirty="0">
                <a:solidFill>
                  <a:srgbClr val="00B0F0"/>
                </a:solidFill>
              </a:rPr>
              <a:t>system</a:t>
            </a:r>
          </a:p>
        </p:txBody>
      </p:sp>
      <p:sp>
        <p:nvSpPr>
          <p:cNvPr id="28" name="TextBox 27">
            <a:extLst>
              <a:ext uri="{FF2B5EF4-FFF2-40B4-BE49-F238E27FC236}">
                <a16:creationId xmlns:a16="http://schemas.microsoft.com/office/drawing/2014/main" id="{4E281DAC-1E45-6CFC-7277-0C74439C2C54}"/>
              </a:ext>
            </a:extLst>
          </p:cNvPr>
          <p:cNvSpPr txBox="1"/>
          <p:nvPr/>
        </p:nvSpPr>
        <p:spPr>
          <a:xfrm>
            <a:off x="9427642" y="1244522"/>
            <a:ext cx="1778588" cy="923330"/>
          </a:xfrm>
          <a:prstGeom prst="rect">
            <a:avLst/>
          </a:prstGeom>
          <a:noFill/>
        </p:spPr>
        <p:txBody>
          <a:bodyPr wrap="square" rtlCol="0">
            <a:spAutoFit/>
          </a:bodyPr>
          <a:lstStyle/>
          <a:p>
            <a:pPr algn="ctr"/>
            <a:r>
              <a:rPr lang="en-GB" b="1" dirty="0">
                <a:solidFill>
                  <a:srgbClr val="00B0F0"/>
                </a:solidFill>
              </a:rPr>
              <a:t>Flexible </a:t>
            </a:r>
            <a:r>
              <a:rPr lang="en-GB" b="1" dirty="0">
                <a:solidFill>
                  <a:srgbClr val="FF0000"/>
                </a:solidFill>
              </a:rPr>
              <a:t>demand side</a:t>
            </a:r>
          </a:p>
        </p:txBody>
      </p:sp>
      <p:sp>
        <p:nvSpPr>
          <p:cNvPr id="29" name="TextBox 28">
            <a:extLst>
              <a:ext uri="{FF2B5EF4-FFF2-40B4-BE49-F238E27FC236}">
                <a16:creationId xmlns:a16="http://schemas.microsoft.com/office/drawing/2014/main" id="{2D465AC0-20D0-95C2-AF9B-E8A35D4BE289}"/>
              </a:ext>
            </a:extLst>
          </p:cNvPr>
          <p:cNvSpPr txBox="1"/>
          <p:nvPr/>
        </p:nvSpPr>
        <p:spPr>
          <a:xfrm>
            <a:off x="9331945" y="2433671"/>
            <a:ext cx="1977603" cy="1477328"/>
          </a:xfrm>
          <a:prstGeom prst="rect">
            <a:avLst/>
          </a:prstGeom>
          <a:solidFill>
            <a:schemeClr val="bg1"/>
          </a:solidFill>
        </p:spPr>
        <p:txBody>
          <a:bodyPr wrap="square" rtlCol="0">
            <a:spAutoFit/>
          </a:bodyPr>
          <a:lstStyle/>
          <a:p>
            <a:pPr algn="ctr"/>
            <a:r>
              <a:rPr lang="en-AU" i="1" dirty="0">
                <a:solidFill>
                  <a:srgbClr val="C00000"/>
                </a:solidFill>
              </a:rPr>
              <a:t>Potentially </a:t>
            </a:r>
            <a:r>
              <a:rPr lang="en-AU" b="1" i="1" dirty="0">
                <a:solidFill>
                  <a:srgbClr val="00B0F0"/>
                </a:solidFill>
              </a:rPr>
              <a:t>visible, controllable and dispatchable</a:t>
            </a:r>
          </a:p>
        </p:txBody>
      </p:sp>
      <p:pic>
        <p:nvPicPr>
          <p:cNvPr id="3" name="Picture 2" descr="battery.jpg">
            <a:extLst>
              <a:ext uri="{FF2B5EF4-FFF2-40B4-BE49-F238E27FC236}">
                <a16:creationId xmlns:a16="http://schemas.microsoft.com/office/drawing/2014/main" id="{28E54B67-0684-FD2A-AEBD-92442507A36D}"/>
              </a:ext>
            </a:extLst>
          </p:cNvPr>
          <p:cNvPicPr>
            <a:picLocks noChangeAspect="1"/>
          </p:cNvPicPr>
          <p:nvPr/>
        </p:nvPicPr>
        <p:blipFill>
          <a:blip r:embed="rId6" cstate="print"/>
          <a:srcRect/>
          <a:stretch>
            <a:fillRect/>
          </a:stretch>
        </p:blipFill>
        <p:spPr bwMode="auto">
          <a:xfrm>
            <a:off x="8838425" y="3742535"/>
            <a:ext cx="549183" cy="412464"/>
          </a:xfrm>
          <a:prstGeom prst="rect">
            <a:avLst/>
          </a:prstGeom>
          <a:noFill/>
          <a:ln w="9525">
            <a:noFill/>
            <a:miter lim="800000"/>
            <a:headEnd/>
            <a:tailEnd/>
          </a:ln>
        </p:spPr>
      </p:pic>
      <p:pic>
        <p:nvPicPr>
          <p:cNvPr id="5" name="Picture 4">
            <a:extLst>
              <a:ext uri="{FF2B5EF4-FFF2-40B4-BE49-F238E27FC236}">
                <a16:creationId xmlns:a16="http://schemas.microsoft.com/office/drawing/2014/main" id="{4179E17B-5F7D-F3B9-C5DD-7521F10F112F}"/>
              </a:ext>
            </a:extLst>
          </p:cNvPr>
          <p:cNvPicPr>
            <a:picLocks noChangeAspect="1"/>
          </p:cNvPicPr>
          <p:nvPr/>
        </p:nvPicPr>
        <p:blipFill>
          <a:blip r:embed="rId7"/>
          <a:stretch>
            <a:fillRect/>
          </a:stretch>
        </p:blipFill>
        <p:spPr>
          <a:xfrm>
            <a:off x="7901868" y="3492434"/>
            <a:ext cx="939806" cy="836302"/>
          </a:xfrm>
          <a:prstGeom prst="rect">
            <a:avLst/>
          </a:prstGeom>
        </p:spPr>
      </p:pic>
      <p:pic>
        <p:nvPicPr>
          <p:cNvPr id="9" name="Picture 8" descr="battery.jpg">
            <a:extLst>
              <a:ext uri="{FF2B5EF4-FFF2-40B4-BE49-F238E27FC236}">
                <a16:creationId xmlns:a16="http://schemas.microsoft.com/office/drawing/2014/main" id="{6B2331FC-4B52-2B8D-25FA-2F27A4E849D6}"/>
              </a:ext>
            </a:extLst>
          </p:cNvPr>
          <p:cNvPicPr>
            <a:picLocks noChangeAspect="1"/>
          </p:cNvPicPr>
          <p:nvPr/>
        </p:nvPicPr>
        <p:blipFill>
          <a:blip r:embed="rId6" cstate="print"/>
          <a:srcRect/>
          <a:stretch>
            <a:fillRect/>
          </a:stretch>
        </p:blipFill>
        <p:spPr bwMode="auto">
          <a:xfrm>
            <a:off x="6798654" y="3807212"/>
            <a:ext cx="1113510" cy="836302"/>
          </a:xfrm>
          <a:prstGeom prst="rect">
            <a:avLst/>
          </a:prstGeom>
          <a:noFill/>
          <a:ln w="9525">
            <a:noFill/>
            <a:miter lim="800000"/>
            <a:headEnd/>
            <a:tailEnd/>
          </a:ln>
        </p:spPr>
      </p:pic>
      <p:pic>
        <p:nvPicPr>
          <p:cNvPr id="14" name="Picture 13">
            <a:extLst>
              <a:ext uri="{FF2B5EF4-FFF2-40B4-BE49-F238E27FC236}">
                <a16:creationId xmlns:a16="http://schemas.microsoft.com/office/drawing/2014/main" id="{CA0A969D-74EB-E95F-F11D-E46694BB0078}"/>
              </a:ext>
            </a:extLst>
          </p:cNvPr>
          <p:cNvPicPr>
            <a:picLocks noChangeAspect="1"/>
          </p:cNvPicPr>
          <p:nvPr/>
        </p:nvPicPr>
        <p:blipFill rotWithShape="1">
          <a:blip r:embed="rId8"/>
          <a:srcRect l="20572" t="57321" r="72537" b="14679"/>
          <a:stretch/>
        </p:blipFill>
        <p:spPr>
          <a:xfrm>
            <a:off x="8048535" y="2990897"/>
            <a:ext cx="260981" cy="644013"/>
          </a:xfrm>
          <a:prstGeom prst="rect">
            <a:avLst/>
          </a:prstGeom>
          <a:ln>
            <a:solidFill>
              <a:srgbClr val="0000FF"/>
            </a:solidFill>
          </a:ln>
        </p:spPr>
      </p:pic>
      <p:grpSp>
        <p:nvGrpSpPr>
          <p:cNvPr id="15" name="Group 14">
            <a:extLst>
              <a:ext uri="{FF2B5EF4-FFF2-40B4-BE49-F238E27FC236}">
                <a16:creationId xmlns:a16="http://schemas.microsoft.com/office/drawing/2014/main" id="{E39720B6-B272-53BB-2444-FD7F80478899}"/>
              </a:ext>
            </a:extLst>
          </p:cNvPr>
          <p:cNvGrpSpPr/>
          <p:nvPr/>
        </p:nvGrpSpPr>
        <p:grpSpPr>
          <a:xfrm>
            <a:off x="2871359" y="3006995"/>
            <a:ext cx="1572661" cy="913657"/>
            <a:chOff x="5410199" y="4406451"/>
            <a:chExt cx="997075" cy="477061"/>
          </a:xfrm>
          <a:solidFill>
            <a:srgbClr val="FFFF00"/>
          </a:solidFill>
        </p:grpSpPr>
        <p:pic>
          <p:nvPicPr>
            <p:cNvPr id="18" name="Picture 17" descr="http://icons.iconarchive.com/icons/icons8/ios7/256/Industry-Solar-Panel-icon.png">
              <a:extLst>
                <a:ext uri="{FF2B5EF4-FFF2-40B4-BE49-F238E27FC236}">
                  <a16:creationId xmlns:a16="http://schemas.microsoft.com/office/drawing/2014/main" id="{22020828-50CB-AD2D-8AF1-C9B76F904E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0199" y="4648593"/>
              <a:ext cx="237707" cy="224136"/>
            </a:xfrm>
            <a:prstGeom prst="rect">
              <a:avLst/>
            </a:prstGeom>
            <a:grpFill/>
          </p:spPr>
        </p:pic>
        <p:pic>
          <p:nvPicPr>
            <p:cNvPr id="19" name="Picture 11" descr="http://icons.iconarchive.com/icons/icons8/ios7/256/Industry-Solar-Panel-icon.png">
              <a:extLst>
                <a:ext uri="{FF2B5EF4-FFF2-40B4-BE49-F238E27FC236}">
                  <a16:creationId xmlns:a16="http://schemas.microsoft.com/office/drawing/2014/main" id="{20913EF3-B28D-7F74-80FB-D2DD61A9B3E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4569" y="4650189"/>
              <a:ext cx="237707" cy="224136"/>
            </a:xfrm>
            <a:prstGeom prst="rect">
              <a:avLst/>
            </a:prstGeom>
            <a:grpFill/>
          </p:spPr>
        </p:pic>
        <p:pic>
          <p:nvPicPr>
            <p:cNvPr id="20" name="Picture 11" descr="http://icons.iconarchive.com/icons/icons8/ios7/256/Industry-Solar-Panel-icon.png">
              <a:extLst>
                <a:ext uri="{FF2B5EF4-FFF2-40B4-BE49-F238E27FC236}">
                  <a16:creationId xmlns:a16="http://schemas.microsoft.com/office/drawing/2014/main" id="{1B31C2F0-1BCC-8FCC-F796-22F46C62A1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5197" y="4657780"/>
              <a:ext cx="237707" cy="224136"/>
            </a:xfrm>
            <a:prstGeom prst="rect">
              <a:avLst/>
            </a:prstGeom>
            <a:grpFill/>
          </p:spPr>
        </p:pic>
        <p:pic>
          <p:nvPicPr>
            <p:cNvPr id="22" name="Picture 11" descr="http://icons.iconarchive.com/icons/icons8/ios7/256/Industry-Solar-Panel-icon.png">
              <a:extLst>
                <a:ext uri="{FF2B5EF4-FFF2-40B4-BE49-F238E27FC236}">
                  <a16:creationId xmlns:a16="http://schemas.microsoft.com/office/drawing/2014/main" id="{C2C452A0-84A3-9E7C-95D0-BD40149DB92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567" y="4659376"/>
              <a:ext cx="237707" cy="224136"/>
            </a:xfrm>
            <a:prstGeom prst="rect">
              <a:avLst/>
            </a:prstGeom>
            <a:grpFill/>
          </p:spPr>
        </p:pic>
        <p:pic>
          <p:nvPicPr>
            <p:cNvPr id="23" name="Picture 22" descr="http://icons.iconarchive.com/icons/icons8/ios7/256/Industry-Solar-Panel-icon.png">
              <a:extLst>
                <a:ext uri="{FF2B5EF4-FFF2-40B4-BE49-F238E27FC236}">
                  <a16:creationId xmlns:a16="http://schemas.microsoft.com/office/drawing/2014/main" id="{F5685F41-1471-EC67-77E4-DF36D646F6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0199" y="4406451"/>
              <a:ext cx="237707" cy="224136"/>
            </a:xfrm>
            <a:prstGeom prst="rect">
              <a:avLst/>
            </a:prstGeom>
            <a:grpFill/>
          </p:spPr>
        </p:pic>
        <p:pic>
          <p:nvPicPr>
            <p:cNvPr id="24" name="Picture 11" descr="http://icons.iconarchive.com/icons/icons8/ios7/256/Industry-Solar-Panel-icon.png">
              <a:extLst>
                <a:ext uri="{FF2B5EF4-FFF2-40B4-BE49-F238E27FC236}">
                  <a16:creationId xmlns:a16="http://schemas.microsoft.com/office/drawing/2014/main" id="{0A5A4B38-2166-1E3D-910C-C5F20A2231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4569" y="4408047"/>
              <a:ext cx="237707" cy="224136"/>
            </a:xfrm>
            <a:prstGeom prst="rect">
              <a:avLst/>
            </a:prstGeom>
            <a:grpFill/>
          </p:spPr>
        </p:pic>
        <p:pic>
          <p:nvPicPr>
            <p:cNvPr id="25" name="Picture 11" descr="http://icons.iconarchive.com/icons/icons8/ios7/256/Industry-Solar-Panel-icon.png">
              <a:extLst>
                <a:ext uri="{FF2B5EF4-FFF2-40B4-BE49-F238E27FC236}">
                  <a16:creationId xmlns:a16="http://schemas.microsoft.com/office/drawing/2014/main" id="{9E0FFECE-0E78-7A59-6F05-D92EAB0834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5197" y="4415638"/>
              <a:ext cx="237707" cy="224136"/>
            </a:xfrm>
            <a:prstGeom prst="rect">
              <a:avLst/>
            </a:prstGeom>
            <a:grpFill/>
          </p:spPr>
        </p:pic>
        <p:pic>
          <p:nvPicPr>
            <p:cNvPr id="26" name="Picture 11" descr="http://icons.iconarchive.com/icons/icons8/ios7/256/Industry-Solar-Panel-icon.png">
              <a:extLst>
                <a:ext uri="{FF2B5EF4-FFF2-40B4-BE49-F238E27FC236}">
                  <a16:creationId xmlns:a16="http://schemas.microsoft.com/office/drawing/2014/main" id="{A73F51DF-418E-CAFE-73FB-30E2A886277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567" y="4417234"/>
              <a:ext cx="237707" cy="224136"/>
            </a:xfrm>
            <a:prstGeom prst="rect">
              <a:avLst/>
            </a:prstGeom>
            <a:grpFill/>
          </p:spPr>
        </p:pic>
      </p:grpSp>
      <p:pic>
        <p:nvPicPr>
          <p:cNvPr id="27" name="Picture 15" descr="http://www.arcat.com/bim/arcat/Wind_Turbine.jpg">
            <a:extLst>
              <a:ext uri="{FF2B5EF4-FFF2-40B4-BE49-F238E27FC236}">
                <a16:creationId xmlns:a16="http://schemas.microsoft.com/office/drawing/2014/main" id="{FFBB63BB-9201-729B-9D82-671FC975AF36}"/>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1592157" y="1051710"/>
            <a:ext cx="1265343" cy="2108254"/>
          </a:xfrm>
          <a:prstGeom prst="rect">
            <a:avLst/>
          </a:prstGeom>
          <a:gradFill>
            <a:gsLst>
              <a:gs pos="0">
                <a:srgbClr val="5E9EFF"/>
              </a:gs>
              <a:gs pos="39999">
                <a:srgbClr val="85C2FF"/>
              </a:gs>
              <a:gs pos="70000">
                <a:srgbClr val="C4D6EB"/>
              </a:gs>
              <a:gs pos="100000">
                <a:srgbClr val="FFEBFA"/>
              </a:gs>
            </a:gsLst>
            <a:lin ang="5400000" scaled="0"/>
          </a:gradFill>
        </p:spPr>
      </p:pic>
      <p:sp>
        <p:nvSpPr>
          <p:cNvPr id="31" name="TextBox 30">
            <a:extLst>
              <a:ext uri="{FF2B5EF4-FFF2-40B4-BE49-F238E27FC236}">
                <a16:creationId xmlns:a16="http://schemas.microsoft.com/office/drawing/2014/main" id="{F9AE58C5-B1D4-6B34-724D-D25B5C838784}"/>
              </a:ext>
            </a:extLst>
          </p:cNvPr>
          <p:cNvSpPr txBox="1"/>
          <p:nvPr/>
        </p:nvSpPr>
        <p:spPr>
          <a:xfrm>
            <a:off x="667612" y="4037060"/>
            <a:ext cx="5014514" cy="400110"/>
          </a:xfrm>
          <a:prstGeom prst="rect">
            <a:avLst/>
          </a:prstGeom>
          <a:noFill/>
        </p:spPr>
        <p:txBody>
          <a:bodyPr wrap="none" rtlCol="0">
            <a:spAutoFit/>
          </a:bodyPr>
          <a:lstStyle/>
          <a:p>
            <a:r>
              <a:rPr lang="en-AU" sz="2000" b="1" i="1" dirty="0">
                <a:solidFill>
                  <a:srgbClr val="FF0000"/>
                </a:solidFill>
              </a:rPr>
              <a:t>Variable and partly unpredictable</a:t>
            </a:r>
          </a:p>
        </p:txBody>
      </p:sp>
      <p:sp>
        <p:nvSpPr>
          <p:cNvPr id="33" name="TextBox 32">
            <a:extLst>
              <a:ext uri="{FF2B5EF4-FFF2-40B4-BE49-F238E27FC236}">
                <a16:creationId xmlns:a16="http://schemas.microsoft.com/office/drawing/2014/main" id="{9429A023-1F1C-B3F0-EBC0-2A7AA7960BD5}"/>
              </a:ext>
            </a:extLst>
          </p:cNvPr>
          <p:cNvSpPr txBox="1"/>
          <p:nvPr/>
        </p:nvSpPr>
        <p:spPr>
          <a:xfrm>
            <a:off x="4913596" y="3387168"/>
            <a:ext cx="2001505" cy="430887"/>
          </a:xfrm>
          <a:prstGeom prst="rect">
            <a:avLst/>
          </a:prstGeom>
          <a:solidFill>
            <a:schemeClr val="bg1"/>
          </a:solidFill>
        </p:spPr>
        <p:txBody>
          <a:bodyPr wrap="square" rtlCol="0">
            <a:spAutoFit/>
          </a:bodyPr>
          <a:lstStyle/>
          <a:p>
            <a:pPr algn="ctr"/>
            <a:r>
              <a:rPr lang="en-GB" sz="2200" b="1" i="1" dirty="0">
                <a:solidFill>
                  <a:srgbClr val="00B050"/>
                </a:solidFill>
              </a:rPr>
              <a:t>Flexibility</a:t>
            </a:r>
          </a:p>
        </p:txBody>
      </p:sp>
      <p:sp>
        <p:nvSpPr>
          <p:cNvPr id="34" name="TextBox 33">
            <a:extLst>
              <a:ext uri="{FF2B5EF4-FFF2-40B4-BE49-F238E27FC236}">
                <a16:creationId xmlns:a16="http://schemas.microsoft.com/office/drawing/2014/main" id="{CD13B837-9198-86F1-4A5D-EF0B1DA2E3C1}"/>
              </a:ext>
            </a:extLst>
          </p:cNvPr>
          <p:cNvSpPr txBox="1"/>
          <p:nvPr/>
        </p:nvSpPr>
        <p:spPr>
          <a:xfrm>
            <a:off x="6723714" y="1223256"/>
            <a:ext cx="736099" cy="369332"/>
          </a:xfrm>
          <a:prstGeom prst="rect">
            <a:avLst/>
          </a:prstGeom>
          <a:solidFill>
            <a:schemeClr val="bg1"/>
          </a:solidFill>
        </p:spPr>
        <p:txBody>
          <a:bodyPr wrap="none" rtlCol="0">
            <a:spAutoFit/>
          </a:bodyPr>
          <a:lstStyle/>
          <a:p>
            <a:r>
              <a:rPr lang="en-AU" b="1" i="1" dirty="0">
                <a:solidFill>
                  <a:srgbClr val="00B0F0"/>
                </a:solidFill>
              </a:rPr>
              <a:t>DSO</a:t>
            </a:r>
          </a:p>
        </p:txBody>
      </p:sp>
      <p:sp>
        <p:nvSpPr>
          <p:cNvPr id="8" name="TextBox 7">
            <a:extLst>
              <a:ext uri="{FF2B5EF4-FFF2-40B4-BE49-F238E27FC236}">
                <a16:creationId xmlns:a16="http://schemas.microsoft.com/office/drawing/2014/main" id="{531CB83C-F0F0-E012-8A5B-47F6D1E2B2B7}"/>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a:t>
            </a:r>
            <a:r>
              <a:rPr lang="en-AU" sz="2200" b="1" i="1" dirty="0">
                <a:solidFill>
                  <a:srgbClr val="00B0F0"/>
                </a:solidFill>
                <a:highlight>
                  <a:srgbClr val="FFFF00"/>
                </a:highlight>
              </a:rPr>
              <a:t>Active</a:t>
            </a:r>
            <a:r>
              <a:rPr lang="en-AU" sz="2200" b="1" i="1" dirty="0">
                <a:solidFill>
                  <a:srgbClr val="7030A0"/>
                </a:solidFill>
                <a:highlight>
                  <a:srgbClr val="FFFF00"/>
                </a:highlight>
              </a:rPr>
              <a:t>” </a:t>
            </a:r>
            <a:r>
              <a:rPr lang="en-AU" sz="2200" b="1" i="1" dirty="0">
                <a:solidFill>
                  <a:srgbClr val="00B0F0"/>
                </a:solidFill>
                <a:highlight>
                  <a:srgbClr val="FFFF00"/>
                </a:highlight>
              </a:rPr>
              <a:t>system</a:t>
            </a:r>
          </a:p>
        </p:txBody>
      </p:sp>
      <p:sp>
        <p:nvSpPr>
          <p:cNvPr id="37" name="TextBox 36">
            <a:extLst>
              <a:ext uri="{FF2B5EF4-FFF2-40B4-BE49-F238E27FC236}">
                <a16:creationId xmlns:a16="http://schemas.microsoft.com/office/drawing/2014/main" id="{86B206FA-39F3-A720-3E0C-80E57FC1CE79}"/>
              </a:ext>
            </a:extLst>
          </p:cNvPr>
          <p:cNvSpPr txBox="1"/>
          <p:nvPr/>
        </p:nvSpPr>
        <p:spPr>
          <a:xfrm>
            <a:off x="5123667" y="4500780"/>
            <a:ext cx="5804795" cy="369332"/>
          </a:xfrm>
          <a:prstGeom prst="rect">
            <a:avLst/>
          </a:prstGeom>
          <a:noFill/>
        </p:spPr>
        <p:txBody>
          <a:bodyPr wrap="none" rtlCol="0">
            <a:spAutoFit/>
          </a:bodyPr>
          <a:lstStyle/>
          <a:p>
            <a:pPr algn="ctr"/>
            <a:r>
              <a:rPr lang="en-AU" b="1" i="1" dirty="0">
                <a:solidFill>
                  <a:srgbClr val="0070C0"/>
                </a:solidFill>
              </a:rPr>
              <a:t>DER, VPP, Energy communities, Microgrids </a:t>
            </a:r>
          </a:p>
        </p:txBody>
      </p:sp>
      <p:pic>
        <p:nvPicPr>
          <p:cNvPr id="12" name="Picture 11">
            <a:extLst>
              <a:ext uri="{FF2B5EF4-FFF2-40B4-BE49-F238E27FC236}">
                <a16:creationId xmlns:a16="http://schemas.microsoft.com/office/drawing/2014/main" id="{CE209F7D-EE87-230A-EC05-BF872FFB3B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252" y="2897606"/>
            <a:ext cx="2350305" cy="1175153"/>
          </a:xfrm>
          <a:prstGeom prst="rect">
            <a:avLst/>
          </a:prstGeom>
        </p:spPr>
      </p:pic>
      <p:pic>
        <p:nvPicPr>
          <p:cNvPr id="30" name="Picture 29" descr="battery.jpg">
            <a:extLst>
              <a:ext uri="{FF2B5EF4-FFF2-40B4-BE49-F238E27FC236}">
                <a16:creationId xmlns:a16="http://schemas.microsoft.com/office/drawing/2014/main" id="{6F8812CC-DA60-AF59-A111-058FB2DE7ED3}"/>
              </a:ext>
            </a:extLst>
          </p:cNvPr>
          <p:cNvPicPr>
            <a:picLocks noChangeAspect="1"/>
          </p:cNvPicPr>
          <p:nvPr/>
        </p:nvPicPr>
        <p:blipFill>
          <a:blip r:embed="rId6" cstate="print"/>
          <a:srcRect/>
          <a:stretch>
            <a:fillRect/>
          </a:stretch>
        </p:blipFill>
        <p:spPr bwMode="auto">
          <a:xfrm>
            <a:off x="125844" y="1787211"/>
            <a:ext cx="1466313" cy="1101274"/>
          </a:xfrm>
          <a:prstGeom prst="rect">
            <a:avLst/>
          </a:prstGeom>
          <a:noFill/>
          <a:ln w="9525">
            <a:noFill/>
            <a:miter lim="800000"/>
            <a:headEnd/>
            <a:tailEnd/>
          </a:ln>
        </p:spPr>
      </p:pic>
      <p:sp>
        <p:nvSpPr>
          <p:cNvPr id="35" name="Arrow: Left-Right 34">
            <a:extLst>
              <a:ext uri="{FF2B5EF4-FFF2-40B4-BE49-F238E27FC236}">
                <a16:creationId xmlns:a16="http://schemas.microsoft.com/office/drawing/2014/main" id="{85C5F828-1CFD-1321-4DF1-61A12FFA4A1D}"/>
              </a:ext>
            </a:extLst>
          </p:cNvPr>
          <p:cNvSpPr/>
          <p:nvPr/>
        </p:nvSpPr>
        <p:spPr bwMode="auto">
          <a:xfrm>
            <a:off x="4928586" y="2766111"/>
            <a:ext cx="1907619" cy="576191"/>
          </a:xfrm>
          <a:prstGeom prst="leftRightArrow">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06609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02443" y="-30519"/>
            <a:ext cx="9144000" cy="792163"/>
          </a:xfrm>
        </p:spPr>
        <p:txBody>
          <a:bodyPr/>
          <a:lstStyle/>
          <a:p>
            <a:r>
              <a:rPr lang="en-GB" dirty="0">
                <a:latin typeface="+mn-lt"/>
                <a:ea typeface="+mn-ea"/>
                <a:cs typeface="+mn-cs"/>
              </a:rPr>
              <a:t>How much and what </a:t>
            </a:r>
            <a:r>
              <a:rPr lang="en-GB" dirty="0">
                <a:solidFill>
                  <a:srgbClr val="002060"/>
                </a:solidFill>
                <a:latin typeface="+mn-lt"/>
                <a:ea typeface="+mn-ea"/>
                <a:cs typeface="+mn-cs"/>
              </a:rPr>
              <a:t>storage </a:t>
            </a:r>
            <a:r>
              <a:rPr lang="en-GB" dirty="0">
                <a:latin typeface="+mn-lt"/>
                <a:ea typeface="+mn-ea"/>
                <a:cs typeface="+mn-cs"/>
              </a:rPr>
              <a:t>do we need?</a:t>
            </a:r>
          </a:p>
        </p:txBody>
      </p:sp>
      <p:pic>
        <p:nvPicPr>
          <p:cNvPr id="2" name="Picture 1">
            <a:extLst>
              <a:ext uri="{FF2B5EF4-FFF2-40B4-BE49-F238E27FC236}">
                <a16:creationId xmlns:a16="http://schemas.microsoft.com/office/drawing/2014/main" id="{8AB7AE63-9E90-4328-8CAA-2810A7000A17}"/>
              </a:ext>
            </a:extLst>
          </p:cNvPr>
          <p:cNvPicPr>
            <a:picLocks noChangeAspect="1"/>
          </p:cNvPicPr>
          <p:nvPr/>
        </p:nvPicPr>
        <p:blipFill rotWithShape="1">
          <a:blip r:embed="rId2"/>
          <a:srcRect l="2109"/>
          <a:stretch/>
        </p:blipFill>
        <p:spPr>
          <a:xfrm>
            <a:off x="3041300" y="559148"/>
            <a:ext cx="6103801" cy="5880565"/>
          </a:xfrm>
          <a:prstGeom prst="rect">
            <a:avLst/>
          </a:prstGeom>
        </p:spPr>
      </p:pic>
      <p:sp>
        <p:nvSpPr>
          <p:cNvPr id="3" name="Rectangle 2">
            <a:extLst>
              <a:ext uri="{FF2B5EF4-FFF2-40B4-BE49-F238E27FC236}">
                <a16:creationId xmlns:a16="http://schemas.microsoft.com/office/drawing/2014/main" id="{90172F19-BD8E-483E-91B8-45D6B1E7BD36}"/>
              </a:ext>
            </a:extLst>
          </p:cNvPr>
          <p:cNvSpPr/>
          <p:nvPr/>
        </p:nvSpPr>
        <p:spPr>
          <a:xfrm>
            <a:off x="-8923" y="6436613"/>
            <a:ext cx="9122443" cy="230832"/>
          </a:xfrm>
          <a:prstGeom prst="rect">
            <a:avLst/>
          </a:prstGeom>
          <a:noFill/>
        </p:spPr>
        <p:txBody>
          <a:bodyPr wrap="square">
            <a:spAutoFit/>
          </a:bodyPr>
          <a:lstStyle/>
          <a:p>
            <a:r>
              <a:rPr lang="en-GB" sz="900" dirty="0"/>
              <a:t>F. </a:t>
            </a:r>
            <a:r>
              <a:rPr lang="en-GB" sz="900" dirty="0" err="1"/>
              <a:t>Cebulla</a:t>
            </a:r>
            <a:r>
              <a:rPr lang="en-GB" sz="900" dirty="0"/>
              <a:t>, </a:t>
            </a:r>
            <a:r>
              <a:rPr lang="en-GB" sz="900" i="1" dirty="0"/>
              <a:t>et al.</a:t>
            </a:r>
            <a:r>
              <a:rPr lang="en-GB" sz="900" dirty="0"/>
              <a:t>, “How much electrical energy storage do we need?”, </a:t>
            </a:r>
            <a:r>
              <a:rPr lang="en-GB" sz="900" i="1" dirty="0"/>
              <a:t>Journal of Cleaner Production</a:t>
            </a:r>
            <a:r>
              <a:rPr lang="en-GB" sz="900" dirty="0"/>
              <a:t>, Volume 181, 20 April 2018, 449-459</a:t>
            </a:r>
          </a:p>
        </p:txBody>
      </p:sp>
      <p:pic>
        <p:nvPicPr>
          <p:cNvPr id="5" name="Graphic 4" descr="Linear Graph with solid fill">
            <a:extLst>
              <a:ext uri="{FF2B5EF4-FFF2-40B4-BE49-F238E27FC236}">
                <a16:creationId xmlns:a16="http://schemas.microsoft.com/office/drawing/2014/main" id="{CA3A0C32-4E2E-CFA9-F71B-C5BE9396FB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4036" y="1338942"/>
            <a:ext cx="1440000" cy="1440000"/>
          </a:xfrm>
          <a:prstGeom prst="rect">
            <a:avLst/>
          </a:prstGeom>
        </p:spPr>
      </p:pic>
      <p:pic>
        <p:nvPicPr>
          <p:cNvPr id="7" name="Graphic 6" descr="Exponential Graph with solid fill">
            <a:extLst>
              <a:ext uri="{FF2B5EF4-FFF2-40B4-BE49-F238E27FC236}">
                <a16:creationId xmlns:a16="http://schemas.microsoft.com/office/drawing/2014/main" id="{3350D516-B499-89C7-6D21-1628E32AE3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8595" y="4082144"/>
            <a:ext cx="1440000" cy="1440000"/>
          </a:xfrm>
          <a:prstGeom prst="rect">
            <a:avLst/>
          </a:prstGeom>
        </p:spPr>
      </p:pic>
      <p:sp>
        <p:nvSpPr>
          <p:cNvPr id="8" name="TextBox 7">
            <a:extLst>
              <a:ext uri="{FF2B5EF4-FFF2-40B4-BE49-F238E27FC236}">
                <a16:creationId xmlns:a16="http://schemas.microsoft.com/office/drawing/2014/main" id="{0A08E809-011F-0DEB-C3C0-879CE3EDC3E3}"/>
              </a:ext>
            </a:extLst>
          </p:cNvPr>
          <p:cNvSpPr txBox="1"/>
          <p:nvPr/>
        </p:nvSpPr>
        <p:spPr>
          <a:xfrm>
            <a:off x="814036" y="1151190"/>
            <a:ext cx="631904" cy="369332"/>
          </a:xfrm>
          <a:prstGeom prst="rect">
            <a:avLst/>
          </a:prstGeom>
          <a:noFill/>
        </p:spPr>
        <p:txBody>
          <a:bodyPr wrap="none" rtlCol="0">
            <a:spAutoFit/>
          </a:bodyPr>
          <a:lstStyle/>
          <a:p>
            <a:r>
              <a:rPr lang="en-AU" b="1" dirty="0"/>
              <a:t>GW</a:t>
            </a:r>
          </a:p>
        </p:txBody>
      </p:sp>
      <p:sp>
        <p:nvSpPr>
          <p:cNvPr id="9" name="TextBox 8">
            <a:extLst>
              <a:ext uri="{FF2B5EF4-FFF2-40B4-BE49-F238E27FC236}">
                <a16:creationId xmlns:a16="http://schemas.microsoft.com/office/drawing/2014/main" id="{E072C71D-2B91-4D96-6D4A-6F06966B1680}"/>
              </a:ext>
            </a:extLst>
          </p:cNvPr>
          <p:cNvSpPr txBox="1"/>
          <p:nvPr/>
        </p:nvSpPr>
        <p:spPr>
          <a:xfrm>
            <a:off x="718239" y="3903104"/>
            <a:ext cx="797013" cy="369332"/>
          </a:xfrm>
          <a:prstGeom prst="rect">
            <a:avLst/>
          </a:prstGeom>
          <a:noFill/>
        </p:spPr>
        <p:txBody>
          <a:bodyPr wrap="none" rtlCol="0">
            <a:spAutoFit/>
          </a:bodyPr>
          <a:lstStyle/>
          <a:p>
            <a:r>
              <a:rPr lang="en-AU" b="1" dirty="0"/>
              <a:t>GWh</a:t>
            </a:r>
          </a:p>
        </p:txBody>
      </p:sp>
      <p:sp>
        <p:nvSpPr>
          <p:cNvPr id="4" name="Arrow: Right 3">
            <a:extLst>
              <a:ext uri="{FF2B5EF4-FFF2-40B4-BE49-F238E27FC236}">
                <a16:creationId xmlns:a16="http://schemas.microsoft.com/office/drawing/2014/main" id="{F6DE8938-68D4-DF97-B997-E0663FF37401}"/>
              </a:ext>
            </a:extLst>
          </p:cNvPr>
          <p:cNvSpPr/>
          <p:nvPr/>
        </p:nvSpPr>
        <p:spPr bwMode="auto">
          <a:xfrm>
            <a:off x="542323" y="3154383"/>
            <a:ext cx="1920240" cy="400050"/>
          </a:xfrm>
          <a:prstGeom prst="rightArrow">
            <a:avLst/>
          </a:prstGeom>
          <a:solidFill>
            <a:srgbClr val="00B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6" name="TextBox 5">
            <a:extLst>
              <a:ext uri="{FF2B5EF4-FFF2-40B4-BE49-F238E27FC236}">
                <a16:creationId xmlns:a16="http://schemas.microsoft.com/office/drawing/2014/main" id="{B52A60AF-4B1C-AFB1-E60B-A358DBA93275}"/>
              </a:ext>
            </a:extLst>
          </p:cNvPr>
          <p:cNvSpPr txBox="1"/>
          <p:nvPr/>
        </p:nvSpPr>
        <p:spPr>
          <a:xfrm>
            <a:off x="337821" y="2875184"/>
            <a:ext cx="2356735" cy="307777"/>
          </a:xfrm>
          <a:prstGeom prst="rect">
            <a:avLst/>
          </a:prstGeom>
          <a:noFill/>
        </p:spPr>
        <p:txBody>
          <a:bodyPr wrap="none" rtlCol="0">
            <a:spAutoFit/>
          </a:bodyPr>
          <a:lstStyle/>
          <a:p>
            <a:r>
              <a:rPr lang="en-AU" sz="1400" i="1" dirty="0"/>
              <a:t>Renewables penetration</a:t>
            </a:r>
          </a:p>
        </p:txBody>
      </p:sp>
      <p:sp>
        <p:nvSpPr>
          <p:cNvPr id="10" name="TextBox 9">
            <a:extLst>
              <a:ext uri="{FF2B5EF4-FFF2-40B4-BE49-F238E27FC236}">
                <a16:creationId xmlns:a16="http://schemas.microsoft.com/office/drawing/2014/main" id="{1E76A6D6-E8D4-0955-A781-364C65ECB8F5}"/>
              </a:ext>
            </a:extLst>
          </p:cNvPr>
          <p:cNvSpPr txBox="1"/>
          <p:nvPr/>
        </p:nvSpPr>
        <p:spPr>
          <a:xfrm>
            <a:off x="9371525" y="2564815"/>
            <a:ext cx="2587860" cy="1785104"/>
          </a:xfrm>
          <a:prstGeom prst="rect">
            <a:avLst/>
          </a:prstGeom>
          <a:noFill/>
        </p:spPr>
        <p:txBody>
          <a:bodyPr wrap="square" rtlCol="0">
            <a:spAutoFit/>
          </a:bodyPr>
          <a:lstStyle/>
          <a:p>
            <a:pPr algn="ctr"/>
            <a:r>
              <a:rPr lang="en-AU" sz="2200" b="1" i="1" dirty="0">
                <a:solidFill>
                  <a:srgbClr val="0070C0"/>
                </a:solidFill>
              </a:rPr>
              <a:t>Correlation with generation type                   matters!</a:t>
            </a:r>
          </a:p>
        </p:txBody>
      </p:sp>
    </p:spTree>
    <p:extLst>
      <p:ext uri="{BB962C8B-B14F-4D97-AF65-F5344CB8AC3E}">
        <p14:creationId xmlns:p14="http://schemas.microsoft.com/office/powerpoint/2010/main" val="403965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4" grpId="0" animBg="1"/>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6" name="Picture 4"/>
          <p:cNvPicPr>
            <a:picLocks noChangeAspect="1" noChangeArrowheads="1"/>
          </p:cNvPicPr>
          <p:nvPr/>
        </p:nvPicPr>
        <p:blipFill rotWithShape="1">
          <a:blip r:embed="rId3"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pic>
        <p:nvPicPr>
          <p:cNvPr id="11" name="Picture 10" descr="A car parked in front of a building&#10;&#10;Description automatically generated with medium confidence">
            <a:extLst>
              <a:ext uri="{FF2B5EF4-FFF2-40B4-BE49-F238E27FC236}">
                <a16:creationId xmlns:a16="http://schemas.microsoft.com/office/drawing/2014/main" id="{9230EF82-2E46-4A12-72DE-501454BD96D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9971" t="42942" b="18640"/>
          <a:stretch/>
        </p:blipFill>
        <p:spPr>
          <a:xfrm>
            <a:off x="8404114" y="2590891"/>
            <a:ext cx="753895" cy="1031156"/>
          </a:xfrm>
          <a:prstGeom prst="rect">
            <a:avLst/>
          </a:prstGeom>
        </p:spPr>
      </p:pic>
      <p:pic>
        <p:nvPicPr>
          <p:cNvPr id="13" name="Picture 15" descr="http://www.arcat.com/bim/arcat/Wind_Turbine.jpg">
            <a:extLst>
              <a:ext uri="{FF2B5EF4-FFF2-40B4-BE49-F238E27FC236}">
                <a16:creationId xmlns:a16="http://schemas.microsoft.com/office/drawing/2014/main" id="{173095BE-C692-2057-84B7-FB06CF910B12}"/>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944366" y="2528472"/>
            <a:ext cx="753895" cy="1256104"/>
          </a:xfrm>
          <a:prstGeom prst="rect">
            <a:avLst/>
          </a:prstGeom>
          <a:gradFill>
            <a:gsLst>
              <a:gs pos="0">
                <a:srgbClr val="5E9EFF"/>
              </a:gs>
              <a:gs pos="39999">
                <a:srgbClr val="85C2FF"/>
              </a:gs>
              <a:gs pos="70000">
                <a:srgbClr val="C4D6EB"/>
              </a:gs>
              <a:gs pos="100000">
                <a:srgbClr val="FFEBFA"/>
              </a:gs>
            </a:gsLst>
            <a:lin ang="5400000" scaled="0"/>
          </a:gradFill>
        </p:spPr>
      </p:pic>
      <p:sp>
        <p:nvSpPr>
          <p:cNvPr id="16" name="TextBox 15">
            <a:extLst>
              <a:ext uri="{FF2B5EF4-FFF2-40B4-BE49-F238E27FC236}">
                <a16:creationId xmlns:a16="http://schemas.microsoft.com/office/drawing/2014/main" id="{7B69D06F-6662-716C-A3F5-7918C4DBEE37}"/>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1" name="TextBox 20">
            <a:extLst>
              <a:ext uri="{FF2B5EF4-FFF2-40B4-BE49-F238E27FC236}">
                <a16:creationId xmlns:a16="http://schemas.microsoft.com/office/drawing/2014/main" id="{4A12EA18-B59F-F4A1-0F50-1484E7AD2E28}"/>
              </a:ext>
            </a:extLst>
          </p:cNvPr>
          <p:cNvSpPr txBox="1"/>
          <p:nvPr/>
        </p:nvSpPr>
        <p:spPr>
          <a:xfrm>
            <a:off x="6093894" y="912639"/>
            <a:ext cx="2731838" cy="369332"/>
          </a:xfrm>
          <a:prstGeom prst="rect">
            <a:avLst/>
          </a:prstGeom>
          <a:noFill/>
        </p:spPr>
        <p:txBody>
          <a:bodyPr wrap="none" rtlCol="0">
            <a:spAutoFit/>
          </a:bodyPr>
          <a:lstStyle/>
          <a:p>
            <a:r>
              <a:rPr lang="en-AU" b="1" i="1" dirty="0">
                <a:solidFill>
                  <a:srgbClr val="7030A0"/>
                </a:solidFill>
              </a:rPr>
              <a:t>Distribution </a:t>
            </a:r>
            <a:r>
              <a:rPr lang="en-AU" b="1" i="1" dirty="0">
                <a:solidFill>
                  <a:srgbClr val="00B0F0"/>
                </a:solidFill>
              </a:rPr>
              <a:t>system</a:t>
            </a:r>
          </a:p>
        </p:txBody>
      </p:sp>
      <p:sp>
        <p:nvSpPr>
          <p:cNvPr id="28" name="TextBox 27">
            <a:extLst>
              <a:ext uri="{FF2B5EF4-FFF2-40B4-BE49-F238E27FC236}">
                <a16:creationId xmlns:a16="http://schemas.microsoft.com/office/drawing/2014/main" id="{4E281DAC-1E45-6CFC-7277-0C74439C2C54}"/>
              </a:ext>
            </a:extLst>
          </p:cNvPr>
          <p:cNvSpPr txBox="1"/>
          <p:nvPr/>
        </p:nvSpPr>
        <p:spPr>
          <a:xfrm>
            <a:off x="9427642" y="1244522"/>
            <a:ext cx="1778588" cy="923330"/>
          </a:xfrm>
          <a:prstGeom prst="rect">
            <a:avLst/>
          </a:prstGeom>
          <a:noFill/>
        </p:spPr>
        <p:txBody>
          <a:bodyPr wrap="square" rtlCol="0">
            <a:spAutoFit/>
          </a:bodyPr>
          <a:lstStyle/>
          <a:p>
            <a:pPr algn="ctr"/>
            <a:r>
              <a:rPr lang="en-GB" b="1" dirty="0">
                <a:solidFill>
                  <a:srgbClr val="00B0F0"/>
                </a:solidFill>
              </a:rPr>
              <a:t>Flexible </a:t>
            </a:r>
            <a:r>
              <a:rPr lang="en-GB" b="1" dirty="0">
                <a:solidFill>
                  <a:srgbClr val="FF0000"/>
                </a:solidFill>
              </a:rPr>
              <a:t>demand side</a:t>
            </a:r>
          </a:p>
        </p:txBody>
      </p:sp>
      <p:sp>
        <p:nvSpPr>
          <p:cNvPr id="29" name="TextBox 28">
            <a:extLst>
              <a:ext uri="{FF2B5EF4-FFF2-40B4-BE49-F238E27FC236}">
                <a16:creationId xmlns:a16="http://schemas.microsoft.com/office/drawing/2014/main" id="{2D465AC0-20D0-95C2-AF9B-E8A35D4BE289}"/>
              </a:ext>
            </a:extLst>
          </p:cNvPr>
          <p:cNvSpPr txBox="1"/>
          <p:nvPr/>
        </p:nvSpPr>
        <p:spPr>
          <a:xfrm>
            <a:off x="9331945" y="2433671"/>
            <a:ext cx="1977603" cy="1477328"/>
          </a:xfrm>
          <a:prstGeom prst="rect">
            <a:avLst/>
          </a:prstGeom>
          <a:solidFill>
            <a:schemeClr val="bg1"/>
          </a:solidFill>
        </p:spPr>
        <p:txBody>
          <a:bodyPr wrap="square" rtlCol="0">
            <a:spAutoFit/>
          </a:bodyPr>
          <a:lstStyle/>
          <a:p>
            <a:pPr algn="ctr"/>
            <a:r>
              <a:rPr lang="en-AU" i="1" dirty="0">
                <a:solidFill>
                  <a:srgbClr val="C00000"/>
                </a:solidFill>
              </a:rPr>
              <a:t>Potentially </a:t>
            </a:r>
            <a:r>
              <a:rPr lang="en-AU" b="1" i="1" dirty="0">
                <a:solidFill>
                  <a:srgbClr val="00B0F0"/>
                </a:solidFill>
              </a:rPr>
              <a:t>visible, controllable and dispatchable</a:t>
            </a:r>
          </a:p>
        </p:txBody>
      </p:sp>
      <p:pic>
        <p:nvPicPr>
          <p:cNvPr id="3" name="Picture 2" descr="battery.jpg">
            <a:extLst>
              <a:ext uri="{FF2B5EF4-FFF2-40B4-BE49-F238E27FC236}">
                <a16:creationId xmlns:a16="http://schemas.microsoft.com/office/drawing/2014/main" id="{28E54B67-0684-FD2A-AEBD-92442507A36D}"/>
              </a:ext>
            </a:extLst>
          </p:cNvPr>
          <p:cNvPicPr>
            <a:picLocks noChangeAspect="1"/>
          </p:cNvPicPr>
          <p:nvPr/>
        </p:nvPicPr>
        <p:blipFill>
          <a:blip r:embed="rId6" cstate="print"/>
          <a:srcRect/>
          <a:stretch>
            <a:fillRect/>
          </a:stretch>
        </p:blipFill>
        <p:spPr bwMode="auto">
          <a:xfrm>
            <a:off x="8838425" y="3742535"/>
            <a:ext cx="549183" cy="412464"/>
          </a:xfrm>
          <a:prstGeom prst="rect">
            <a:avLst/>
          </a:prstGeom>
          <a:noFill/>
          <a:ln w="9525">
            <a:noFill/>
            <a:miter lim="800000"/>
            <a:headEnd/>
            <a:tailEnd/>
          </a:ln>
        </p:spPr>
      </p:pic>
      <p:pic>
        <p:nvPicPr>
          <p:cNvPr id="5" name="Picture 4">
            <a:extLst>
              <a:ext uri="{FF2B5EF4-FFF2-40B4-BE49-F238E27FC236}">
                <a16:creationId xmlns:a16="http://schemas.microsoft.com/office/drawing/2014/main" id="{4179E17B-5F7D-F3B9-C5DD-7521F10F112F}"/>
              </a:ext>
            </a:extLst>
          </p:cNvPr>
          <p:cNvPicPr>
            <a:picLocks noChangeAspect="1"/>
          </p:cNvPicPr>
          <p:nvPr/>
        </p:nvPicPr>
        <p:blipFill>
          <a:blip r:embed="rId7"/>
          <a:stretch>
            <a:fillRect/>
          </a:stretch>
        </p:blipFill>
        <p:spPr>
          <a:xfrm>
            <a:off x="7901868" y="3492434"/>
            <a:ext cx="939806" cy="836302"/>
          </a:xfrm>
          <a:prstGeom prst="rect">
            <a:avLst/>
          </a:prstGeom>
        </p:spPr>
      </p:pic>
      <p:pic>
        <p:nvPicPr>
          <p:cNvPr id="9" name="Picture 8" descr="battery.jpg">
            <a:extLst>
              <a:ext uri="{FF2B5EF4-FFF2-40B4-BE49-F238E27FC236}">
                <a16:creationId xmlns:a16="http://schemas.microsoft.com/office/drawing/2014/main" id="{6B2331FC-4B52-2B8D-25FA-2F27A4E849D6}"/>
              </a:ext>
            </a:extLst>
          </p:cNvPr>
          <p:cNvPicPr>
            <a:picLocks noChangeAspect="1"/>
          </p:cNvPicPr>
          <p:nvPr/>
        </p:nvPicPr>
        <p:blipFill>
          <a:blip r:embed="rId6" cstate="print"/>
          <a:srcRect/>
          <a:stretch>
            <a:fillRect/>
          </a:stretch>
        </p:blipFill>
        <p:spPr bwMode="auto">
          <a:xfrm>
            <a:off x="6798654" y="3807212"/>
            <a:ext cx="1113510" cy="836302"/>
          </a:xfrm>
          <a:prstGeom prst="rect">
            <a:avLst/>
          </a:prstGeom>
          <a:noFill/>
          <a:ln w="9525">
            <a:noFill/>
            <a:miter lim="800000"/>
            <a:headEnd/>
            <a:tailEnd/>
          </a:ln>
        </p:spPr>
      </p:pic>
      <p:pic>
        <p:nvPicPr>
          <p:cNvPr id="14" name="Picture 13">
            <a:extLst>
              <a:ext uri="{FF2B5EF4-FFF2-40B4-BE49-F238E27FC236}">
                <a16:creationId xmlns:a16="http://schemas.microsoft.com/office/drawing/2014/main" id="{CA0A969D-74EB-E95F-F11D-E46694BB0078}"/>
              </a:ext>
            </a:extLst>
          </p:cNvPr>
          <p:cNvPicPr>
            <a:picLocks noChangeAspect="1"/>
          </p:cNvPicPr>
          <p:nvPr/>
        </p:nvPicPr>
        <p:blipFill rotWithShape="1">
          <a:blip r:embed="rId8"/>
          <a:srcRect l="20572" t="57321" r="72537" b="14679"/>
          <a:stretch/>
        </p:blipFill>
        <p:spPr>
          <a:xfrm>
            <a:off x="8048535" y="2990897"/>
            <a:ext cx="260981" cy="644013"/>
          </a:xfrm>
          <a:prstGeom prst="rect">
            <a:avLst/>
          </a:prstGeom>
          <a:ln>
            <a:solidFill>
              <a:srgbClr val="0000FF"/>
            </a:solidFill>
          </a:ln>
        </p:spPr>
      </p:pic>
      <p:grpSp>
        <p:nvGrpSpPr>
          <p:cNvPr id="15" name="Group 14">
            <a:extLst>
              <a:ext uri="{FF2B5EF4-FFF2-40B4-BE49-F238E27FC236}">
                <a16:creationId xmlns:a16="http://schemas.microsoft.com/office/drawing/2014/main" id="{E39720B6-B272-53BB-2444-FD7F80478899}"/>
              </a:ext>
            </a:extLst>
          </p:cNvPr>
          <p:cNvGrpSpPr/>
          <p:nvPr/>
        </p:nvGrpSpPr>
        <p:grpSpPr>
          <a:xfrm>
            <a:off x="2871359" y="3006995"/>
            <a:ext cx="1572661" cy="913657"/>
            <a:chOff x="5410199" y="4406451"/>
            <a:chExt cx="997075" cy="477061"/>
          </a:xfrm>
          <a:solidFill>
            <a:srgbClr val="FFFF00"/>
          </a:solidFill>
        </p:grpSpPr>
        <p:pic>
          <p:nvPicPr>
            <p:cNvPr id="18" name="Picture 17" descr="http://icons.iconarchive.com/icons/icons8/ios7/256/Industry-Solar-Panel-icon.png">
              <a:extLst>
                <a:ext uri="{FF2B5EF4-FFF2-40B4-BE49-F238E27FC236}">
                  <a16:creationId xmlns:a16="http://schemas.microsoft.com/office/drawing/2014/main" id="{22020828-50CB-AD2D-8AF1-C9B76F904E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0199" y="4648593"/>
              <a:ext cx="237707" cy="224136"/>
            </a:xfrm>
            <a:prstGeom prst="rect">
              <a:avLst/>
            </a:prstGeom>
            <a:grpFill/>
          </p:spPr>
        </p:pic>
        <p:pic>
          <p:nvPicPr>
            <p:cNvPr id="19" name="Picture 11" descr="http://icons.iconarchive.com/icons/icons8/ios7/256/Industry-Solar-Panel-icon.png">
              <a:extLst>
                <a:ext uri="{FF2B5EF4-FFF2-40B4-BE49-F238E27FC236}">
                  <a16:creationId xmlns:a16="http://schemas.microsoft.com/office/drawing/2014/main" id="{20913EF3-B28D-7F74-80FB-D2DD61A9B3E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4569" y="4650189"/>
              <a:ext cx="237707" cy="224136"/>
            </a:xfrm>
            <a:prstGeom prst="rect">
              <a:avLst/>
            </a:prstGeom>
            <a:grpFill/>
          </p:spPr>
        </p:pic>
        <p:pic>
          <p:nvPicPr>
            <p:cNvPr id="20" name="Picture 11" descr="http://icons.iconarchive.com/icons/icons8/ios7/256/Industry-Solar-Panel-icon.png">
              <a:extLst>
                <a:ext uri="{FF2B5EF4-FFF2-40B4-BE49-F238E27FC236}">
                  <a16:creationId xmlns:a16="http://schemas.microsoft.com/office/drawing/2014/main" id="{1B31C2F0-1BCC-8FCC-F796-22F46C62A1C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5197" y="4657780"/>
              <a:ext cx="237707" cy="224136"/>
            </a:xfrm>
            <a:prstGeom prst="rect">
              <a:avLst/>
            </a:prstGeom>
            <a:grpFill/>
          </p:spPr>
        </p:pic>
        <p:pic>
          <p:nvPicPr>
            <p:cNvPr id="22" name="Picture 11" descr="http://icons.iconarchive.com/icons/icons8/ios7/256/Industry-Solar-Panel-icon.png">
              <a:extLst>
                <a:ext uri="{FF2B5EF4-FFF2-40B4-BE49-F238E27FC236}">
                  <a16:creationId xmlns:a16="http://schemas.microsoft.com/office/drawing/2014/main" id="{C2C452A0-84A3-9E7C-95D0-BD40149DB92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567" y="4659376"/>
              <a:ext cx="237707" cy="224136"/>
            </a:xfrm>
            <a:prstGeom prst="rect">
              <a:avLst/>
            </a:prstGeom>
            <a:grpFill/>
          </p:spPr>
        </p:pic>
        <p:pic>
          <p:nvPicPr>
            <p:cNvPr id="23" name="Picture 22" descr="http://icons.iconarchive.com/icons/icons8/ios7/256/Industry-Solar-Panel-icon.png">
              <a:extLst>
                <a:ext uri="{FF2B5EF4-FFF2-40B4-BE49-F238E27FC236}">
                  <a16:creationId xmlns:a16="http://schemas.microsoft.com/office/drawing/2014/main" id="{F5685F41-1471-EC67-77E4-DF36D646F69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0199" y="4406451"/>
              <a:ext cx="237707" cy="224136"/>
            </a:xfrm>
            <a:prstGeom prst="rect">
              <a:avLst/>
            </a:prstGeom>
            <a:grpFill/>
          </p:spPr>
        </p:pic>
        <p:pic>
          <p:nvPicPr>
            <p:cNvPr id="24" name="Picture 11" descr="http://icons.iconarchive.com/icons/icons8/ios7/256/Industry-Solar-Panel-icon.png">
              <a:extLst>
                <a:ext uri="{FF2B5EF4-FFF2-40B4-BE49-F238E27FC236}">
                  <a16:creationId xmlns:a16="http://schemas.microsoft.com/office/drawing/2014/main" id="{0A5A4B38-2166-1E3D-910C-C5F20A22316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664569" y="4408047"/>
              <a:ext cx="237707" cy="224136"/>
            </a:xfrm>
            <a:prstGeom prst="rect">
              <a:avLst/>
            </a:prstGeom>
            <a:grpFill/>
          </p:spPr>
        </p:pic>
        <p:pic>
          <p:nvPicPr>
            <p:cNvPr id="25" name="Picture 11" descr="http://icons.iconarchive.com/icons/icons8/ios7/256/Industry-Solar-Panel-icon.png">
              <a:extLst>
                <a:ext uri="{FF2B5EF4-FFF2-40B4-BE49-F238E27FC236}">
                  <a16:creationId xmlns:a16="http://schemas.microsoft.com/office/drawing/2014/main" id="{9E0FFECE-0E78-7A59-6F05-D92EAB0834B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15197" y="4415638"/>
              <a:ext cx="237707" cy="224136"/>
            </a:xfrm>
            <a:prstGeom prst="rect">
              <a:avLst/>
            </a:prstGeom>
            <a:grpFill/>
          </p:spPr>
        </p:pic>
        <p:pic>
          <p:nvPicPr>
            <p:cNvPr id="26" name="Picture 11" descr="http://icons.iconarchive.com/icons/icons8/ios7/256/Industry-Solar-Panel-icon.png">
              <a:extLst>
                <a:ext uri="{FF2B5EF4-FFF2-40B4-BE49-F238E27FC236}">
                  <a16:creationId xmlns:a16="http://schemas.microsoft.com/office/drawing/2014/main" id="{A73F51DF-418E-CAFE-73FB-30E2A886277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69567" y="4417234"/>
              <a:ext cx="237707" cy="224136"/>
            </a:xfrm>
            <a:prstGeom prst="rect">
              <a:avLst/>
            </a:prstGeom>
            <a:grpFill/>
          </p:spPr>
        </p:pic>
      </p:grpSp>
      <p:pic>
        <p:nvPicPr>
          <p:cNvPr id="27" name="Picture 15" descr="http://www.arcat.com/bim/arcat/Wind_Turbine.jpg">
            <a:extLst>
              <a:ext uri="{FF2B5EF4-FFF2-40B4-BE49-F238E27FC236}">
                <a16:creationId xmlns:a16="http://schemas.microsoft.com/office/drawing/2014/main" id="{FFBB63BB-9201-729B-9D82-671FC975AF36}"/>
              </a:ext>
            </a:extLst>
          </p:cNvPr>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1592157" y="1051710"/>
            <a:ext cx="1265343" cy="2108254"/>
          </a:xfrm>
          <a:prstGeom prst="rect">
            <a:avLst/>
          </a:prstGeom>
          <a:gradFill>
            <a:gsLst>
              <a:gs pos="0">
                <a:srgbClr val="5E9EFF"/>
              </a:gs>
              <a:gs pos="39999">
                <a:srgbClr val="85C2FF"/>
              </a:gs>
              <a:gs pos="70000">
                <a:srgbClr val="C4D6EB"/>
              </a:gs>
              <a:gs pos="100000">
                <a:srgbClr val="FFEBFA"/>
              </a:gs>
            </a:gsLst>
            <a:lin ang="5400000" scaled="0"/>
          </a:gradFill>
        </p:spPr>
      </p:pic>
      <p:sp>
        <p:nvSpPr>
          <p:cNvPr id="31" name="TextBox 30">
            <a:extLst>
              <a:ext uri="{FF2B5EF4-FFF2-40B4-BE49-F238E27FC236}">
                <a16:creationId xmlns:a16="http://schemas.microsoft.com/office/drawing/2014/main" id="{F9AE58C5-B1D4-6B34-724D-D25B5C838784}"/>
              </a:ext>
            </a:extLst>
          </p:cNvPr>
          <p:cNvSpPr txBox="1"/>
          <p:nvPr/>
        </p:nvSpPr>
        <p:spPr>
          <a:xfrm>
            <a:off x="667612" y="4037060"/>
            <a:ext cx="5014514" cy="400110"/>
          </a:xfrm>
          <a:prstGeom prst="rect">
            <a:avLst/>
          </a:prstGeom>
          <a:noFill/>
        </p:spPr>
        <p:txBody>
          <a:bodyPr wrap="none" rtlCol="0">
            <a:spAutoFit/>
          </a:bodyPr>
          <a:lstStyle/>
          <a:p>
            <a:r>
              <a:rPr lang="en-AU" sz="2000" b="1" i="1" dirty="0">
                <a:solidFill>
                  <a:srgbClr val="FF0000"/>
                </a:solidFill>
              </a:rPr>
              <a:t>Variable and partly unpredictable</a:t>
            </a:r>
          </a:p>
        </p:txBody>
      </p:sp>
      <p:sp>
        <p:nvSpPr>
          <p:cNvPr id="33" name="TextBox 32">
            <a:extLst>
              <a:ext uri="{FF2B5EF4-FFF2-40B4-BE49-F238E27FC236}">
                <a16:creationId xmlns:a16="http://schemas.microsoft.com/office/drawing/2014/main" id="{9429A023-1F1C-B3F0-EBC0-2A7AA7960BD5}"/>
              </a:ext>
            </a:extLst>
          </p:cNvPr>
          <p:cNvSpPr txBox="1"/>
          <p:nvPr/>
        </p:nvSpPr>
        <p:spPr>
          <a:xfrm>
            <a:off x="4913596" y="3387168"/>
            <a:ext cx="2001505" cy="430887"/>
          </a:xfrm>
          <a:prstGeom prst="rect">
            <a:avLst/>
          </a:prstGeom>
          <a:solidFill>
            <a:schemeClr val="bg1"/>
          </a:solidFill>
        </p:spPr>
        <p:txBody>
          <a:bodyPr wrap="square" rtlCol="0">
            <a:spAutoFit/>
          </a:bodyPr>
          <a:lstStyle/>
          <a:p>
            <a:pPr algn="ctr"/>
            <a:r>
              <a:rPr lang="en-GB" sz="2200" b="1" i="1" dirty="0">
                <a:solidFill>
                  <a:srgbClr val="00B050"/>
                </a:solidFill>
              </a:rPr>
              <a:t>Flexibility</a:t>
            </a:r>
          </a:p>
        </p:txBody>
      </p:sp>
      <p:sp>
        <p:nvSpPr>
          <p:cNvPr id="34" name="TextBox 33">
            <a:extLst>
              <a:ext uri="{FF2B5EF4-FFF2-40B4-BE49-F238E27FC236}">
                <a16:creationId xmlns:a16="http://schemas.microsoft.com/office/drawing/2014/main" id="{CD13B837-9198-86F1-4A5D-EF0B1DA2E3C1}"/>
              </a:ext>
            </a:extLst>
          </p:cNvPr>
          <p:cNvSpPr txBox="1"/>
          <p:nvPr/>
        </p:nvSpPr>
        <p:spPr>
          <a:xfrm>
            <a:off x="6723714" y="1223256"/>
            <a:ext cx="736099" cy="369332"/>
          </a:xfrm>
          <a:prstGeom prst="rect">
            <a:avLst/>
          </a:prstGeom>
          <a:solidFill>
            <a:schemeClr val="bg1"/>
          </a:solidFill>
        </p:spPr>
        <p:txBody>
          <a:bodyPr wrap="none" rtlCol="0">
            <a:spAutoFit/>
          </a:bodyPr>
          <a:lstStyle/>
          <a:p>
            <a:r>
              <a:rPr lang="en-AU" b="1" i="1" dirty="0">
                <a:solidFill>
                  <a:srgbClr val="00B0F0"/>
                </a:solidFill>
              </a:rPr>
              <a:t>DSO</a:t>
            </a:r>
          </a:p>
        </p:txBody>
      </p:sp>
      <p:sp>
        <p:nvSpPr>
          <p:cNvPr id="8" name="TextBox 7">
            <a:extLst>
              <a:ext uri="{FF2B5EF4-FFF2-40B4-BE49-F238E27FC236}">
                <a16:creationId xmlns:a16="http://schemas.microsoft.com/office/drawing/2014/main" id="{531CB83C-F0F0-E012-8A5B-47F6D1E2B2B7}"/>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a:t>
            </a:r>
            <a:r>
              <a:rPr lang="en-AU" sz="2200" b="1" i="1" dirty="0">
                <a:solidFill>
                  <a:srgbClr val="00B0F0"/>
                </a:solidFill>
                <a:highlight>
                  <a:srgbClr val="FFFF00"/>
                </a:highlight>
              </a:rPr>
              <a:t>Active</a:t>
            </a:r>
            <a:r>
              <a:rPr lang="en-AU" sz="2200" b="1" i="1" dirty="0">
                <a:solidFill>
                  <a:srgbClr val="7030A0"/>
                </a:solidFill>
                <a:highlight>
                  <a:srgbClr val="FFFF00"/>
                </a:highlight>
              </a:rPr>
              <a:t>” </a:t>
            </a:r>
            <a:r>
              <a:rPr lang="en-AU" sz="2200" b="1" i="1" dirty="0">
                <a:solidFill>
                  <a:srgbClr val="00B0F0"/>
                </a:solidFill>
                <a:highlight>
                  <a:srgbClr val="FFFF00"/>
                </a:highlight>
              </a:rPr>
              <a:t>system</a:t>
            </a:r>
          </a:p>
        </p:txBody>
      </p:sp>
      <p:sp>
        <p:nvSpPr>
          <p:cNvPr id="36" name="TextBox 35">
            <a:extLst>
              <a:ext uri="{FF2B5EF4-FFF2-40B4-BE49-F238E27FC236}">
                <a16:creationId xmlns:a16="http://schemas.microsoft.com/office/drawing/2014/main" id="{57240B2C-1193-8738-85AD-C96F316D68A1}"/>
              </a:ext>
            </a:extLst>
          </p:cNvPr>
          <p:cNvSpPr txBox="1"/>
          <p:nvPr/>
        </p:nvSpPr>
        <p:spPr>
          <a:xfrm>
            <a:off x="766668" y="5421569"/>
            <a:ext cx="10654451" cy="769441"/>
          </a:xfrm>
          <a:prstGeom prst="rect">
            <a:avLst/>
          </a:prstGeom>
          <a:solidFill>
            <a:srgbClr val="FFFF00"/>
          </a:solidFill>
        </p:spPr>
        <p:txBody>
          <a:bodyPr wrap="square" rtlCol="0">
            <a:spAutoFit/>
          </a:bodyPr>
          <a:lstStyle/>
          <a:p>
            <a:pPr algn="ctr"/>
            <a:r>
              <a:rPr lang="en-AU" sz="2200" b="1" i="1" dirty="0">
                <a:solidFill>
                  <a:srgbClr val="00B0F0"/>
                </a:solidFill>
              </a:rPr>
              <a:t>We should develop integrated planning of transmission and distribution systems and large-scale resources and DER</a:t>
            </a:r>
          </a:p>
        </p:txBody>
      </p:sp>
      <p:sp>
        <p:nvSpPr>
          <p:cNvPr id="37" name="TextBox 36">
            <a:extLst>
              <a:ext uri="{FF2B5EF4-FFF2-40B4-BE49-F238E27FC236}">
                <a16:creationId xmlns:a16="http://schemas.microsoft.com/office/drawing/2014/main" id="{86B206FA-39F3-A720-3E0C-80E57FC1CE79}"/>
              </a:ext>
            </a:extLst>
          </p:cNvPr>
          <p:cNvSpPr txBox="1"/>
          <p:nvPr/>
        </p:nvSpPr>
        <p:spPr>
          <a:xfrm>
            <a:off x="5123667" y="4500780"/>
            <a:ext cx="5804795" cy="369332"/>
          </a:xfrm>
          <a:prstGeom prst="rect">
            <a:avLst/>
          </a:prstGeom>
          <a:noFill/>
        </p:spPr>
        <p:txBody>
          <a:bodyPr wrap="none" rtlCol="0">
            <a:spAutoFit/>
          </a:bodyPr>
          <a:lstStyle/>
          <a:p>
            <a:pPr algn="ctr"/>
            <a:r>
              <a:rPr lang="en-AU" b="1" i="1" dirty="0">
                <a:solidFill>
                  <a:srgbClr val="0070C0"/>
                </a:solidFill>
              </a:rPr>
              <a:t>DER, VPP, Energy communities, Microgrids </a:t>
            </a:r>
          </a:p>
        </p:txBody>
      </p:sp>
      <p:pic>
        <p:nvPicPr>
          <p:cNvPr id="12" name="Picture 11">
            <a:extLst>
              <a:ext uri="{FF2B5EF4-FFF2-40B4-BE49-F238E27FC236}">
                <a16:creationId xmlns:a16="http://schemas.microsoft.com/office/drawing/2014/main" id="{CE209F7D-EE87-230A-EC05-BF872FFB3B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0252" y="2897606"/>
            <a:ext cx="2350305" cy="1175153"/>
          </a:xfrm>
          <a:prstGeom prst="rect">
            <a:avLst/>
          </a:prstGeom>
        </p:spPr>
      </p:pic>
      <p:pic>
        <p:nvPicPr>
          <p:cNvPr id="30" name="Picture 29" descr="battery.jpg">
            <a:extLst>
              <a:ext uri="{FF2B5EF4-FFF2-40B4-BE49-F238E27FC236}">
                <a16:creationId xmlns:a16="http://schemas.microsoft.com/office/drawing/2014/main" id="{6F8812CC-DA60-AF59-A111-058FB2DE7ED3}"/>
              </a:ext>
            </a:extLst>
          </p:cNvPr>
          <p:cNvPicPr>
            <a:picLocks noChangeAspect="1"/>
          </p:cNvPicPr>
          <p:nvPr/>
        </p:nvPicPr>
        <p:blipFill>
          <a:blip r:embed="rId6" cstate="print"/>
          <a:srcRect/>
          <a:stretch>
            <a:fillRect/>
          </a:stretch>
        </p:blipFill>
        <p:spPr bwMode="auto">
          <a:xfrm>
            <a:off x="125844" y="1787211"/>
            <a:ext cx="1466313" cy="1101274"/>
          </a:xfrm>
          <a:prstGeom prst="rect">
            <a:avLst/>
          </a:prstGeom>
          <a:noFill/>
          <a:ln w="9525">
            <a:noFill/>
            <a:miter lim="800000"/>
            <a:headEnd/>
            <a:tailEnd/>
          </a:ln>
        </p:spPr>
      </p:pic>
      <p:sp>
        <p:nvSpPr>
          <p:cNvPr id="35" name="Arrow: Left-Right 34">
            <a:extLst>
              <a:ext uri="{FF2B5EF4-FFF2-40B4-BE49-F238E27FC236}">
                <a16:creationId xmlns:a16="http://schemas.microsoft.com/office/drawing/2014/main" id="{85C5F828-1CFD-1321-4DF1-61A12FFA4A1D}"/>
              </a:ext>
            </a:extLst>
          </p:cNvPr>
          <p:cNvSpPr/>
          <p:nvPr/>
        </p:nvSpPr>
        <p:spPr bwMode="auto">
          <a:xfrm>
            <a:off x="4928586" y="2777686"/>
            <a:ext cx="1907619" cy="576191"/>
          </a:xfrm>
          <a:prstGeom prst="leftRightArrow">
            <a:avLst/>
          </a:prstGeom>
          <a:solidFill>
            <a:srgbClr val="00B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98979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B71DC21-4A83-47EB-CB2D-F9A3F8410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2982" y="3375584"/>
            <a:ext cx="3155950" cy="2827020"/>
          </a:xfrm>
          <a:prstGeom prst="rect">
            <a:avLst/>
          </a:prstGeom>
        </p:spPr>
      </p:pic>
      <p:sp>
        <p:nvSpPr>
          <p:cNvPr id="2" name="Title 1">
            <a:extLst>
              <a:ext uri="{FF2B5EF4-FFF2-40B4-BE49-F238E27FC236}">
                <a16:creationId xmlns:a16="http://schemas.microsoft.com/office/drawing/2014/main" id="{5B0388F1-3CAC-306C-91A5-67C850841694}"/>
              </a:ext>
            </a:extLst>
          </p:cNvPr>
          <p:cNvSpPr>
            <a:spLocks noGrp="1"/>
          </p:cNvSpPr>
          <p:nvPr>
            <p:ph type="title"/>
          </p:nvPr>
        </p:nvSpPr>
        <p:spPr/>
        <p:txBody>
          <a:bodyPr/>
          <a:lstStyle/>
          <a:p>
            <a:r>
              <a:rPr lang="en-US" dirty="0"/>
              <a:t>Integrated planning of </a:t>
            </a:r>
            <a:br>
              <a:rPr lang="en-US" dirty="0"/>
            </a:br>
            <a:r>
              <a:rPr lang="en-US" dirty="0"/>
              <a:t>transmission and distribution systems with DER</a:t>
            </a:r>
          </a:p>
        </p:txBody>
      </p:sp>
      <p:sp>
        <p:nvSpPr>
          <p:cNvPr id="5" name="Rectangle 4">
            <a:extLst>
              <a:ext uri="{FF2B5EF4-FFF2-40B4-BE49-F238E27FC236}">
                <a16:creationId xmlns:a16="http://schemas.microsoft.com/office/drawing/2014/main" id="{725F05D6-D13C-6553-E180-2C7FFE0F4899}"/>
              </a:ext>
            </a:extLst>
          </p:cNvPr>
          <p:cNvSpPr/>
          <p:nvPr/>
        </p:nvSpPr>
        <p:spPr bwMode="auto">
          <a:xfrm>
            <a:off x="5450203" y="1391778"/>
            <a:ext cx="1226899" cy="490542"/>
          </a:xfrm>
          <a:prstGeom prst="rect">
            <a:avLst/>
          </a:prstGeom>
          <a:solidFill>
            <a:srgbClr val="6EB6E7">
              <a:alpha val="14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cxnSp>
        <p:nvCxnSpPr>
          <p:cNvPr id="7" name="Straight Connector 6">
            <a:extLst>
              <a:ext uri="{FF2B5EF4-FFF2-40B4-BE49-F238E27FC236}">
                <a16:creationId xmlns:a16="http://schemas.microsoft.com/office/drawing/2014/main" id="{0B503B9D-4227-0BBE-F0DB-BD5AC367E540}"/>
              </a:ext>
            </a:extLst>
          </p:cNvPr>
          <p:cNvCxnSpPr>
            <a:cxnSpLocks/>
          </p:cNvCxnSpPr>
          <p:nvPr/>
        </p:nvCxnSpPr>
        <p:spPr bwMode="auto">
          <a:xfrm>
            <a:off x="5308672" y="2142453"/>
            <a:ext cx="1728155" cy="1987171"/>
          </a:xfrm>
          <a:prstGeom prst="line">
            <a:avLst/>
          </a:prstGeom>
          <a:ln w="25400">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82FEB92-52EC-16D0-A30E-3CE2D90C1AD4}"/>
              </a:ext>
            </a:extLst>
          </p:cNvPr>
          <p:cNvCxnSpPr>
            <a:cxnSpLocks/>
          </p:cNvCxnSpPr>
          <p:nvPr/>
        </p:nvCxnSpPr>
        <p:spPr bwMode="auto">
          <a:xfrm>
            <a:off x="4560222" y="2164804"/>
            <a:ext cx="0" cy="1979584"/>
          </a:xfrm>
          <a:prstGeom prst="line">
            <a:avLst/>
          </a:prstGeom>
          <a:ln w="25400">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00693C4-3C0F-9A11-8379-223CBD0F9F98}"/>
              </a:ext>
            </a:extLst>
          </p:cNvPr>
          <p:cNvCxnSpPr>
            <a:cxnSpLocks/>
            <a:stCxn id="16" idx="3"/>
            <a:endCxn id="17" idx="1"/>
          </p:cNvCxnSpPr>
          <p:nvPr/>
        </p:nvCxnSpPr>
        <p:spPr bwMode="auto">
          <a:xfrm>
            <a:off x="5190531" y="4129624"/>
            <a:ext cx="1110699" cy="2132"/>
          </a:xfrm>
          <a:prstGeom prst="line">
            <a:avLst/>
          </a:prstGeom>
          <a:ln w="25400" cap="flat">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Down Arrow 9">
            <a:extLst>
              <a:ext uri="{FF2B5EF4-FFF2-40B4-BE49-F238E27FC236}">
                <a16:creationId xmlns:a16="http://schemas.microsoft.com/office/drawing/2014/main" id="{99E52D18-E6A9-C7E3-CFE3-AA48A360C8DC}"/>
              </a:ext>
            </a:extLst>
          </p:cNvPr>
          <p:cNvSpPr>
            <a:spLocks noChangeAspect="1"/>
          </p:cNvSpPr>
          <p:nvPr/>
        </p:nvSpPr>
        <p:spPr bwMode="auto">
          <a:xfrm>
            <a:off x="4841012" y="4127632"/>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1" name="Down Arrow 10">
            <a:extLst>
              <a:ext uri="{FF2B5EF4-FFF2-40B4-BE49-F238E27FC236}">
                <a16:creationId xmlns:a16="http://schemas.microsoft.com/office/drawing/2014/main" id="{63344AD8-8566-61CD-AA37-D57AD6FDBCC7}"/>
              </a:ext>
            </a:extLst>
          </p:cNvPr>
          <p:cNvSpPr>
            <a:spLocks noChangeAspect="1"/>
          </p:cNvSpPr>
          <p:nvPr/>
        </p:nvSpPr>
        <p:spPr bwMode="auto">
          <a:xfrm>
            <a:off x="6722048" y="4112426"/>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2" name="Down Arrow 11">
            <a:extLst>
              <a:ext uri="{FF2B5EF4-FFF2-40B4-BE49-F238E27FC236}">
                <a16:creationId xmlns:a16="http://schemas.microsoft.com/office/drawing/2014/main" id="{453279CD-B616-A690-D2C8-A9782C3B2993}"/>
              </a:ext>
            </a:extLst>
          </p:cNvPr>
          <p:cNvSpPr>
            <a:spLocks noChangeAspect="1"/>
          </p:cNvSpPr>
          <p:nvPr/>
        </p:nvSpPr>
        <p:spPr bwMode="auto">
          <a:xfrm>
            <a:off x="4839050" y="2144740"/>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13" name="Straight Connector 12">
            <a:extLst>
              <a:ext uri="{FF2B5EF4-FFF2-40B4-BE49-F238E27FC236}">
                <a16:creationId xmlns:a16="http://schemas.microsoft.com/office/drawing/2014/main" id="{9A18CD03-E0AF-4CD7-389E-AB408A4EAAB6}"/>
              </a:ext>
            </a:extLst>
          </p:cNvPr>
          <p:cNvCxnSpPr>
            <a:cxnSpLocks/>
          </p:cNvCxnSpPr>
          <p:nvPr/>
        </p:nvCxnSpPr>
        <p:spPr bwMode="auto">
          <a:xfrm>
            <a:off x="4684681" y="2178137"/>
            <a:ext cx="0" cy="1889575"/>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A355AA-8481-134F-B89A-AF63268C1603}"/>
              </a:ext>
            </a:extLst>
          </p:cNvPr>
          <p:cNvCxnSpPr>
            <a:cxnSpLocks/>
          </p:cNvCxnSpPr>
          <p:nvPr/>
        </p:nvCxnSpPr>
        <p:spPr bwMode="auto">
          <a:xfrm>
            <a:off x="5143094" y="2150186"/>
            <a:ext cx="1654684" cy="1915365"/>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5C8D87F6-2CD9-CFA5-CDCE-416D3C7209E6}"/>
              </a:ext>
            </a:extLst>
          </p:cNvPr>
          <p:cNvSpPr>
            <a:spLocks/>
          </p:cNvSpPr>
          <p:nvPr/>
        </p:nvSpPr>
        <p:spPr bwMode="auto">
          <a:xfrm>
            <a:off x="4384629" y="2092101"/>
            <a:ext cx="1080000" cy="108000"/>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Verdana" pitchFamily="34" charset="0"/>
            </a:endParaRPr>
          </a:p>
        </p:txBody>
      </p:sp>
      <p:sp>
        <p:nvSpPr>
          <p:cNvPr id="16" name="Rectangle 15">
            <a:extLst>
              <a:ext uri="{FF2B5EF4-FFF2-40B4-BE49-F238E27FC236}">
                <a16:creationId xmlns:a16="http://schemas.microsoft.com/office/drawing/2014/main" id="{77D80141-BBD7-8814-F0D3-6941873B65F8}"/>
              </a:ext>
            </a:extLst>
          </p:cNvPr>
          <p:cNvSpPr>
            <a:spLocks noChangeAspect="1"/>
          </p:cNvSpPr>
          <p:nvPr/>
        </p:nvSpPr>
        <p:spPr bwMode="auto">
          <a:xfrm>
            <a:off x="4178831" y="4067712"/>
            <a:ext cx="1011700" cy="123824"/>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7" name="Rectangle 16">
            <a:extLst>
              <a:ext uri="{FF2B5EF4-FFF2-40B4-BE49-F238E27FC236}">
                <a16:creationId xmlns:a16="http://schemas.microsoft.com/office/drawing/2014/main" id="{32792D27-2B3B-B713-F735-8003C04A458F}"/>
              </a:ext>
            </a:extLst>
          </p:cNvPr>
          <p:cNvSpPr>
            <a:spLocks noChangeAspect="1"/>
          </p:cNvSpPr>
          <p:nvPr/>
        </p:nvSpPr>
        <p:spPr bwMode="auto">
          <a:xfrm>
            <a:off x="6301230" y="4069844"/>
            <a:ext cx="1011698" cy="123823"/>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8" name="TextBox 17">
            <a:extLst>
              <a:ext uri="{FF2B5EF4-FFF2-40B4-BE49-F238E27FC236}">
                <a16:creationId xmlns:a16="http://schemas.microsoft.com/office/drawing/2014/main" id="{2790BA1F-885B-5E7D-F6C9-BF2A4E9798BE}"/>
              </a:ext>
            </a:extLst>
          </p:cNvPr>
          <p:cNvSpPr txBox="1"/>
          <p:nvPr/>
        </p:nvSpPr>
        <p:spPr>
          <a:xfrm>
            <a:off x="5341418" y="1990073"/>
            <a:ext cx="547929" cy="276999"/>
          </a:xfrm>
          <a:prstGeom prst="rect">
            <a:avLst/>
          </a:prstGeom>
          <a:noFill/>
        </p:spPr>
        <p:txBody>
          <a:bodyPr wrap="square" rtlCol="0">
            <a:spAutoFit/>
          </a:bodyPr>
          <a:lstStyle/>
          <a:p>
            <a:pPr algn="ctr"/>
            <a:r>
              <a:rPr lang="en-US" sz="1200" b="1"/>
              <a:t>1</a:t>
            </a:r>
          </a:p>
        </p:txBody>
      </p:sp>
      <p:sp>
        <p:nvSpPr>
          <p:cNvPr id="19" name="TextBox 18">
            <a:extLst>
              <a:ext uri="{FF2B5EF4-FFF2-40B4-BE49-F238E27FC236}">
                <a16:creationId xmlns:a16="http://schemas.microsoft.com/office/drawing/2014/main" id="{A1FFFFF9-75CD-1207-E54E-9C40836A5DEB}"/>
              </a:ext>
            </a:extLst>
          </p:cNvPr>
          <p:cNvSpPr txBox="1"/>
          <p:nvPr/>
        </p:nvSpPr>
        <p:spPr>
          <a:xfrm>
            <a:off x="4650664" y="3806697"/>
            <a:ext cx="547929" cy="276999"/>
          </a:xfrm>
          <a:prstGeom prst="rect">
            <a:avLst/>
          </a:prstGeom>
          <a:noFill/>
        </p:spPr>
        <p:txBody>
          <a:bodyPr wrap="square" rtlCol="0">
            <a:spAutoFit/>
          </a:bodyPr>
          <a:lstStyle/>
          <a:p>
            <a:pPr algn="ctr"/>
            <a:r>
              <a:rPr lang="en-US" sz="1200" b="1"/>
              <a:t>2</a:t>
            </a:r>
          </a:p>
        </p:txBody>
      </p:sp>
      <p:sp>
        <p:nvSpPr>
          <p:cNvPr id="20" name="TextBox 19">
            <a:extLst>
              <a:ext uri="{FF2B5EF4-FFF2-40B4-BE49-F238E27FC236}">
                <a16:creationId xmlns:a16="http://schemas.microsoft.com/office/drawing/2014/main" id="{0B70ABBA-CAC5-A457-55B5-BEB527FEBAD3}"/>
              </a:ext>
            </a:extLst>
          </p:cNvPr>
          <p:cNvSpPr txBox="1"/>
          <p:nvPr/>
        </p:nvSpPr>
        <p:spPr>
          <a:xfrm>
            <a:off x="6176693" y="3806697"/>
            <a:ext cx="547929" cy="276999"/>
          </a:xfrm>
          <a:prstGeom prst="rect">
            <a:avLst/>
          </a:prstGeom>
          <a:noFill/>
        </p:spPr>
        <p:txBody>
          <a:bodyPr wrap="square" rtlCol="0">
            <a:spAutoFit/>
          </a:bodyPr>
          <a:lstStyle/>
          <a:p>
            <a:pPr algn="ctr"/>
            <a:r>
              <a:rPr lang="en-US" sz="1200" b="1"/>
              <a:t>3</a:t>
            </a:r>
          </a:p>
        </p:txBody>
      </p:sp>
      <p:pic>
        <p:nvPicPr>
          <p:cNvPr id="21" name="Graphic 20" descr="Power Plant with solid fill">
            <a:extLst>
              <a:ext uri="{FF2B5EF4-FFF2-40B4-BE49-F238E27FC236}">
                <a16:creationId xmlns:a16="http://schemas.microsoft.com/office/drawing/2014/main" id="{352F7FF5-44B2-5703-C977-E991F7C02C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5946" y="4425316"/>
            <a:ext cx="370050" cy="370050"/>
          </a:xfrm>
          <a:prstGeom prst="rect">
            <a:avLst/>
          </a:prstGeom>
        </p:spPr>
      </p:pic>
      <p:sp>
        <p:nvSpPr>
          <p:cNvPr id="22" name="Rectangle 21">
            <a:extLst>
              <a:ext uri="{FF2B5EF4-FFF2-40B4-BE49-F238E27FC236}">
                <a16:creationId xmlns:a16="http://schemas.microsoft.com/office/drawing/2014/main" id="{8EEA5126-98BC-0BC8-17BA-1C706B191381}"/>
              </a:ext>
            </a:extLst>
          </p:cNvPr>
          <p:cNvSpPr/>
          <p:nvPr/>
        </p:nvSpPr>
        <p:spPr bwMode="auto">
          <a:xfrm>
            <a:off x="2786520" y="3398822"/>
            <a:ext cx="1226899" cy="493155"/>
          </a:xfrm>
          <a:prstGeom prst="rect">
            <a:avLst/>
          </a:prstGeom>
          <a:solidFill>
            <a:srgbClr val="6EB6E7">
              <a:alpha val="14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23" name="Graphic 22" descr="Wind Turbines with solid fill">
            <a:extLst>
              <a:ext uri="{FF2B5EF4-FFF2-40B4-BE49-F238E27FC236}">
                <a16:creationId xmlns:a16="http://schemas.microsoft.com/office/drawing/2014/main" id="{C929E49A-D2FF-1581-34FC-2CA171D6A9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9593" y="3469388"/>
            <a:ext cx="365760" cy="365760"/>
          </a:xfrm>
          <a:prstGeom prst="rect">
            <a:avLst/>
          </a:prstGeom>
        </p:spPr>
      </p:pic>
      <p:pic>
        <p:nvPicPr>
          <p:cNvPr id="24" name="Graphic 23" descr="Solar Panels with solid fill">
            <a:extLst>
              <a:ext uri="{FF2B5EF4-FFF2-40B4-BE49-F238E27FC236}">
                <a16:creationId xmlns:a16="http://schemas.microsoft.com/office/drawing/2014/main" id="{FE95AD76-90AC-F501-7539-FA05923867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05918" y="3469388"/>
            <a:ext cx="365760" cy="365760"/>
          </a:xfrm>
          <a:prstGeom prst="rect">
            <a:avLst/>
          </a:prstGeom>
        </p:spPr>
      </p:pic>
      <p:cxnSp>
        <p:nvCxnSpPr>
          <p:cNvPr id="25" name="Elbow Connector 24">
            <a:extLst>
              <a:ext uri="{FF2B5EF4-FFF2-40B4-BE49-F238E27FC236}">
                <a16:creationId xmlns:a16="http://schemas.microsoft.com/office/drawing/2014/main" id="{3C07EEB1-7C4F-341C-4534-793344CF39BF}"/>
              </a:ext>
            </a:extLst>
          </p:cNvPr>
          <p:cNvCxnSpPr>
            <a:cxnSpLocks/>
            <a:stCxn id="22" idx="3"/>
          </p:cNvCxnSpPr>
          <p:nvPr/>
        </p:nvCxnSpPr>
        <p:spPr bwMode="auto">
          <a:xfrm>
            <a:off x="4013419" y="3645400"/>
            <a:ext cx="332719" cy="420151"/>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8" name="Elbow Connector 27">
            <a:extLst>
              <a:ext uri="{FF2B5EF4-FFF2-40B4-BE49-F238E27FC236}">
                <a16:creationId xmlns:a16="http://schemas.microsoft.com/office/drawing/2014/main" id="{93E05FDF-0048-475D-2DB5-9998C98935F8}"/>
              </a:ext>
            </a:extLst>
          </p:cNvPr>
          <p:cNvCxnSpPr>
            <a:cxnSpLocks/>
          </p:cNvCxnSpPr>
          <p:nvPr/>
        </p:nvCxnSpPr>
        <p:spPr bwMode="auto">
          <a:xfrm flipV="1">
            <a:off x="3997003" y="4192155"/>
            <a:ext cx="346902" cy="416360"/>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Elbow Connector 29">
            <a:extLst>
              <a:ext uri="{FF2B5EF4-FFF2-40B4-BE49-F238E27FC236}">
                <a16:creationId xmlns:a16="http://schemas.microsoft.com/office/drawing/2014/main" id="{700FED1A-EAEA-C084-628A-1D60CA609BA6}"/>
              </a:ext>
            </a:extLst>
          </p:cNvPr>
          <p:cNvCxnSpPr>
            <a:cxnSpLocks/>
          </p:cNvCxnSpPr>
          <p:nvPr/>
        </p:nvCxnSpPr>
        <p:spPr bwMode="auto">
          <a:xfrm flipV="1">
            <a:off x="6205907" y="4193667"/>
            <a:ext cx="367505" cy="421002"/>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1" name="Graphic 30" descr="Battery charging outline">
            <a:extLst>
              <a:ext uri="{FF2B5EF4-FFF2-40B4-BE49-F238E27FC236}">
                <a16:creationId xmlns:a16="http://schemas.microsoft.com/office/drawing/2014/main" id="{7C04D683-DBE5-E0E3-321D-04B9845C5E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9186" y="3469388"/>
            <a:ext cx="365760" cy="365760"/>
          </a:xfrm>
          <a:prstGeom prst="rect">
            <a:avLst/>
          </a:prstGeom>
        </p:spPr>
      </p:pic>
      <p:pic>
        <p:nvPicPr>
          <p:cNvPr id="32" name="Graphic 31" descr="Power Plant with solid fill">
            <a:extLst>
              <a:ext uri="{FF2B5EF4-FFF2-40B4-BE49-F238E27FC236}">
                <a16:creationId xmlns:a16="http://schemas.microsoft.com/office/drawing/2014/main" id="{37691C37-1D9B-D9EA-1DCB-6C36021231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6831" y="4423688"/>
            <a:ext cx="370050" cy="370050"/>
          </a:xfrm>
          <a:prstGeom prst="rect">
            <a:avLst/>
          </a:prstGeom>
        </p:spPr>
      </p:pic>
      <p:pic>
        <p:nvPicPr>
          <p:cNvPr id="34" name="Graphic 33" descr="Power Plant with solid fill">
            <a:extLst>
              <a:ext uri="{FF2B5EF4-FFF2-40B4-BE49-F238E27FC236}">
                <a16:creationId xmlns:a16="http://schemas.microsoft.com/office/drawing/2014/main" id="{68086678-09EF-5D09-29B2-936E087DED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4541" y="1449381"/>
            <a:ext cx="370050" cy="370050"/>
          </a:xfrm>
          <a:prstGeom prst="rect">
            <a:avLst/>
          </a:prstGeom>
        </p:spPr>
      </p:pic>
      <p:cxnSp>
        <p:nvCxnSpPr>
          <p:cNvPr id="35" name="Elbow Connector 34">
            <a:extLst>
              <a:ext uri="{FF2B5EF4-FFF2-40B4-BE49-F238E27FC236}">
                <a16:creationId xmlns:a16="http://schemas.microsoft.com/office/drawing/2014/main" id="{4DA7A4DC-9A2A-E226-F960-569564733460}"/>
              </a:ext>
            </a:extLst>
          </p:cNvPr>
          <p:cNvCxnSpPr>
            <a:cxnSpLocks/>
          </p:cNvCxnSpPr>
          <p:nvPr/>
        </p:nvCxnSpPr>
        <p:spPr bwMode="auto">
          <a:xfrm>
            <a:off x="4475598" y="1632580"/>
            <a:ext cx="205271" cy="452624"/>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6" name="Graphic 35" descr="Wind Turbines with solid fill">
            <a:extLst>
              <a:ext uri="{FF2B5EF4-FFF2-40B4-BE49-F238E27FC236}">
                <a16:creationId xmlns:a16="http://schemas.microsoft.com/office/drawing/2014/main" id="{84A226C2-FD81-3A86-B76A-7139A28946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3276" y="1462344"/>
            <a:ext cx="365760" cy="365760"/>
          </a:xfrm>
          <a:prstGeom prst="rect">
            <a:avLst/>
          </a:prstGeom>
        </p:spPr>
      </p:pic>
      <p:pic>
        <p:nvPicPr>
          <p:cNvPr id="37" name="Graphic 36" descr="Solar Panels with solid fill">
            <a:extLst>
              <a:ext uri="{FF2B5EF4-FFF2-40B4-BE49-F238E27FC236}">
                <a16:creationId xmlns:a16="http://schemas.microsoft.com/office/drawing/2014/main" id="{397B2932-6711-C544-E054-6BE8018771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9601" y="1462344"/>
            <a:ext cx="365760" cy="365760"/>
          </a:xfrm>
          <a:prstGeom prst="rect">
            <a:avLst/>
          </a:prstGeom>
        </p:spPr>
      </p:pic>
      <p:cxnSp>
        <p:nvCxnSpPr>
          <p:cNvPr id="38" name="Elbow Connector 37">
            <a:extLst>
              <a:ext uri="{FF2B5EF4-FFF2-40B4-BE49-F238E27FC236}">
                <a16:creationId xmlns:a16="http://schemas.microsoft.com/office/drawing/2014/main" id="{8593AFE8-860F-DEA6-451C-7DB5C0E2B033}"/>
              </a:ext>
            </a:extLst>
          </p:cNvPr>
          <p:cNvCxnSpPr>
            <a:cxnSpLocks/>
            <a:stCxn id="5" idx="1"/>
          </p:cNvCxnSpPr>
          <p:nvPr/>
        </p:nvCxnSpPr>
        <p:spPr bwMode="auto">
          <a:xfrm rot="10800000" flipV="1">
            <a:off x="5198593" y="1637049"/>
            <a:ext cx="251610" cy="448154"/>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9" name="Graphic 38" descr="Battery charging outline">
            <a:extLst>
              <a:ext uri="{FF2B5EF4-FFF2-40B4-BE49-F238E27FC236}">
                <a16:creationId xmlns:a16="http://schemas.microsoft.com/office/drawing/2014/main" id="{A7D0C5CB-EBC6-B2E5-F8A7-0025887C48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2869" y="1462344"/>
            <a:ext cx="365760" cy="365760"/>
          </a:xfrm>
          <a:prstGeom prst="rect">
            <a:avLst/>
          </a:prstGeom>
        </p:spPr>
      </p:pic>
      <p:pic>
        <p:nvPicPr>
          <p:cNvPr id="40" name="Graphic 39" descr="Battery charging outline">
            <a:extLst>
              <a:ext uri="{FF2B5EF4-FFF2-40B4-BE49-F238E27FC236}">
                <a16:creationId xmlns:a16="http://schemas.microsoft.com/office/drawing/2014/main" id="{F20D4CCE-9A45-3E04-1D1A-82A74916A3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51511" y="3375584"/>
            <a:ext cx="365760" cy="365760"/>
          </a:xfrm>
          <a:prstGeom prst="rect">
            <a:avLst/>
          </a:prstGeom>
        </p:spPr>
      </p:pic>
      <p:sp>
        <p:nvSpPr>
          <p:cNvPr id="41" name="Rectangle 40">
            <a:extLst>
              <a:ext uri="{FF2B5EF4-FFF2-40B4-BE49-F238E27FC236}">
                <a16:creationId xmlns:a16="http://schemas.microsoft.com/office/drawing/2014/main" id="{AA582602-1C98-EF08-1D79-EAA1F433B0A6}"/>
              </a:ext>
            </a:extLst>
          </p:cNvPr>
          <p:cNvSpPr/>
          <p:nvPr/>
        </p:nvSpPr>
        <p:spPr bwMode="auto">
          <a:xfrm>
            <a:off x="7208948" y="3375584"/>
            <a:ext cx="430158" cy="365760"/>
          </a:xfrm>
          <a:prstGeom prst="rect">
            <a:avLst/>
          </a:prstGeom>
          <a:solidFill>
            <a:srgbClr val="6EB6E7">
              <a:alpha val="15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42" name="Elbow Connector 41">
            <a:extLst>
              <a:ext uri="{FF2B5EF4-FFF2-40B4-BE49-F238E27FC236}">
                <a16:creationId xmlns:a16="http://schemas.microsoft.com/office/drawing/2014/main" id="{5C2A29CC-B019-BB45-E6B2-38444E521E2A}"/>
              </a:ext>
            </a:extLst>
          </p:cNvPr>
          <p:cNvCxnSpPr>
            <a:cxnSpLocks/>
            <a:stCxn id="41" idx="1"/>
          </p:cNvCxnSpPr>
          <p:nvPr/>
        </p:nvCxnSpPr>
        <p:spPr bwMode="auto">
          <a:xfrm rot="10800000" flipV="1">
            <a:off x="7081376" y="3558463"/>
            <a:ext cx="127573" cy="512881"/>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D4E57FC-165A-A695-6455-A9132B22C62C}"/>
              </a:ext>
            </a:extLst>
          </p:cNvPr>
          <p:cNvSpPr txBox="1"/>
          <p:nvPr/>
        </p:nvSpPr>
        <p:spPr>
          <a:xfrm>
            <a:off x="8976380" y="5331972"/>
            <a:ext cx="2953053" cy="307777"/>
          </a:xfrm>
          <a:prstGeom prst="rect">
            <a:avLst/>
          </a:prstGeom>
          <a:noFill/>
        </p:spPr>
        <p:txBody>
          <a:bodyPr wrap="none" rtlCol="0">
            <a:spAutoFit/>
          </a:bodyPr>
          <a:lstStyle/>
          <a:p>
            <a:r>
              <a:rPr lang="en-AU" sz="1400" i="1" dirty="0">
                <a:solidFill>
                  <a:srgbClr val="FF0000"/>
                </a:solidFill>
              </a:rPr>
              <a:t>“Passive” distribution network </a:t>
            </a:r>
          </a:p>
        </p:txBody>
      </p:sp>
      <p:sp>
        <p:nvSpPr>
          <p:cNvPr id="4" name="TextBox 3">
            <a:extLst>
              <a:ext uri="{FF2B5EF4-FFF2-40B4-BE49-F238E27FC236}">
                <a16:creationId xmlns:a16="http://schemas.microsoft.com/office/drawing/2014/main" id="{B899E05A-2174-12EB-8711-F30E9D86BB7E}"/>
              </a:ext>
            </a:extLst>
          </p:cNvPr>
          <p:cNvSpPr txBox="1"/>
          <p:nvPr/>
        </p:nvSpPr>
        <p:spPr>
          <a:xfrm>
            <a:off x="-28" y="6403907"/>
            <a:ext cx="8345554" cy="246221"/>
          </a:xfrm>
          <a:prstGeom prst="rect">
            <a:avLst/>
          </a:prstGeom>
          <a:noFill/>
        </p:spPr>
        <p:txBody>
          <a:bodyPr wrap="none" rtlCol="0">
            <a:spAutoFit/>
          </a:bodyPr>
          <a:lstStyle/>
          <a:p>
            <a:r>
              <a:rPr lang="en-AU" sz="1000" dirty="0"/>
              <a:t>C. Alcarruz </a:t>
            </a:r>
            <a:r>
              <a:rPr lang="en-AU" sz="1000" i="1" dirty="0"/>
              <a:t>et al.</a:t>
            </a:r>
            <a:r>
              <a:rPr lang="en-AU" sz="1000" dirty="0"/>
              <a:t>, “Integrated transmission and distribution expansion planning: A critical overview”, 2024, </a:t>
            </a:r>
            <a:r>
              <a:rPr lang="en-AU" sz="1000" i="1" dirty="0"/>
              <a:t>under preparation</a:t>
            </a:r>
          </a:p>
        </p:txBody>
      </p:sp>
    </p:spTree>
    <p:extLst>
      <p:ext uri="{BB962C8B-B14F-4D97-AF65-F5344CB8AC3E}">
        <p14:creationId xmlns:p14="http://schemas.microsoft.com/office/powerpoint/2010/main" val="342809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B71DC21-4A83-47EB-CB2D-F9A3F8410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2982" y="3375584"/>
            <a:ext cx="3155950" cy="2827020"/>
          </a:xfrm>
          <a:prstGeom prst="rect">
            <a:avLst/>
          </a:prstGeom>
        </p:spPr>
      </p:pic>
      <p:sp>
        <p:nvSpPr>
          <p:cNvPr id="2" name="Title 1">
            <a:extLst>
              <a:ext uri="{FF2B5EF4-FFF2-40B4-BE49-F238E27FC236}">
                <a16:creationId xmlns:a16="http://schemas.microsoft.com/office/drawing/2014/main" id="{5B0388F1-3CAC-306C-91A5-67C850841694}"/>
              </a:ext>
            </a:extLst>
          </p:cNvPr>
          <p:cNvSpPr>
            <a:spLocks noGrp="1"/>
          </p:cNvSpPr>
          <p:nvPr>
            <p:ph type="title"/>
          </p:nvPr>
        </p:nvSpPr>
        <p:spPr/>
        <p:txBody>
          <a:bodyPr/>
          <a:lstStyle/>
          <a:p>
            <a:r>
              <a:rPr lang="en-US" dirty="0"/>
              <a:t>Integrated planning of </a:t>
            </a:r>
            <a:br>
              <a:rPr lang="en-US" dirty="0"/>
            </a:br>
            <a:r>
              <a:rPr lang="en-US" dirty="0"/>
              <a:t>transmission and distribution systems with DER</a:t>
            </a:r>
          </a:p>
        </p:txBody>
      </p:sp>
      <p:sp>
        <p:nvSpPr>
          <p:cNvPr id="5" name="Rectangle 4">
            <a:extLst>
              <a:ext uri="{FF2B5EF4-FFF2-40B4-BE49-F238E27FC236}">
                <a16:creationId xmlns:a16="http://schemas.microsoft.com/office/drawing/2014/main" id="{725F05D6-D13C-6553-E180-2C7FFE0F4899}"/>
              </a:ext>
            </a:extLst>
          </p:cNvPr>
          <p:cNvSpPr/>
          <p:nvPr/>
        </p:nvSpPr>
        <p:spPr bwMode="auto">
          <a:xfrm>
            <a:off x="5450203" y="1391778"/>
            <a:ext cx="1226899" cy="490542"/>
          </a:xfrm>
          <a:prstGeom prst="rect">
            <a:avLst/>
          </a:prstGeom>
          <a:solidFill>
            <a:srgbClr val="6EB6E7">
              <a:alpha val="14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cxnSp>
        <p:nvCxnSpPr>
          <p:cNvPr id="7" name="Straight Connector 6">
            <a:extLst>
              <a:ext uri="{FF2B5EF4-FFF2-40B4-BE49-F238E27FC236}">
                <a16:creationId xmlns:a16="http://schemas.microsoft.com/office/drawing/2014/main" id="{0B503B9D-4227-0BBE-F0DB-BD5AC367E540}"/>
              </a:ext>
            </a:extLst>
          </p:cNvPr>
          <p:cNvCxnSpPr>
            <a:cxnSpLocks/>
          </p:cNvCxnSpPr>
          <p:nvPr/>
        </p:nvCxnSpPr>
        <p:spPr bwMode="auto">
          <a:xfrm>
            <a:off x="5308672" y="2142453"/>
            <a:ext cx="1728155" cy="1987171"/>
          </a:xfrm>
          <a:prstGeom prst="line">
            <a:avLst/>
          </a:prstGeom>
          <a:ln w="254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82FEB92-52EC-16D0-A30E-3CE2D90C1AD4}"/>
              </a:ext>
            </a:extLst>
          </p:cNvPr>
          <p:cNvCxnSpPr>
            <a:cxnSpLocks/>
          </p:cNvCxnSpPr>
          <p:nvPr/>
        </p:nvCxnSpPr>
        <p:spPr bwMode="auto">
          <a:xfrm>
            <a:off x="4560222" y="2164804"/>
            <a:ext cx="0" cy="1979584"/>
          </a:xfrm>
          <a:prstGeom prst="line">
            <a:avLst/>
          </a:prstGeom>
          <a:ln w="254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00693C4-3C0F-9A11-8379-223CBD0F9F98}"/>
              </a:ext>
            </a:extLst>
          </p:cNvPr>
          <p:cNvCxnSpPr>
            <a:cxnSpLocks/>
            <a:stCxn id="16" idx="3"/>
            <a:endCxn id="17" idx="1"/>
          </p:cNvCxnSpPr>
          <p:nvPr/>
        </p:nvCxnSpPr>
        <p:spPr bwMode="auto">
          <a:xfrm>
            <a:off x="5190531" y="4129624"/>
            <a:ext cx="1110699" cy="2132"/>
          </a:xfrm>
          <a:prstGeom prst="line">
            <a:avLst/>
          </a:prstGeom>
          <a:ln w="25400" cap="flat">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Down Arrow 9">
            <a:extLst>
              <a:ext uri="{FF2B5EF4-FFF2-40B4-BE49-F238E27FC236}">
                <a16:creationId xmlns:a16="http://schemas.microsoft.com/office/drawing/2014/main" id="{99E52D18-E6A9-C7E3-CFE3-AA48A360C8DC}"/>
              </a:ext>
            </a:extLst>
          </p:cNvPr>
          <p:cNvSpPr>
            <a:spLocks noChangeAspect="1"/>
          </p:cNvSpPr>
          <p:nvPr/>
        </p:nvSpPr>
        <p:spPr bwMode="auto">
          <a:xfrm>
            <a:off x="4841012" y="4127632"/>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1" name="Down Arrow 10">
            <a:extLst>
              <a:ext uri="{FF2B5EF4-FFF2-40B4-BE49-F238E27FC236}">
                <a16:creationId xmlns:a16="http://schemas.microsoft.com/office/drawing/2014/main" id="{63344AD8-8566-61CD-AA37-D57AD6FDBCC7}"/>
              </a:ext>
            </a:extLst>
          </p:cNvPr>
          <p:cNvSpPr>
            <a:spLocks noChangeAspect="1"/>
          </p:cNvSpPr>
          <p:nvPr/>
        </p:nvSpPr>
        <p:spPr bwMode="auto">
          <a:xfrm>
            <a:off x="6722048" y="4112426"/>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2" name="Down Arrow 11">
            <a:extLst>
              <a:ext uri="{FF2B5EF4-FFF2-40B4-BE49-F238E27FC236}">
                <a16:creationId xmlns:a16="http://schemas.microsoft.com/office/drawing/2014/main" id="{453279CD-B616-A690-D2C8-A9782C3B2993}"/>
              </a:ext>
            </a:extLst>
          </p:cNvPr>
          <p:cNvSpPr>
            <a:spLocks noChangeAspect="1"/>
          </p:cNvSpPr>
          <p:nvPr/>
        </p:nvSpPr>
        <p:spPr bwMode="auto">
          <a:xfrm>
            <a:off x="4839050" y="2144740"/>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13" name="Straight Connector 12">
            <a:extLst>
              <a:ext uri="{FF2B5EF4-FFF2-40B4-BE49-F238E27FC236}">
                <a16:creationId xmlns:a16="http://schemas.microsoft.com/office/drawing/2014/main" id="{9A18CD03-E0AF-4CD7-389E-AB408A4EAAB6}"/>
              </a:ext>
            </a:extLst>
          </p:cNvPr>
          <p:cNvCxnSpPr>
            <a:cxnSpLocks/>
          </p:cNvCxnSpPr>
          <p:nvPr/>
        </p:nvCxnSpPr>
        <p:spPr bwMode="auto">
          <a:xfrm>
            <a:off x="4684681" y="2178137"/>
            <a:ext cx="0" cy="1889575"/>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A355AA-8481-134F-B89A-AF63268C1603}"/>
              </a:ext>
            </a:extLst>
          </p:cNvPr>
          <p:cNvCxnSpPr>
            <a:cxnSpLocks/>
          </p:cNvCxnSpPr>
          <p:nvPr/>
        </p:nvCxnSpPr>
        <p:spPr bwMode="auto">
          <a:xfrm>
            <a:off x="5143094" y="2150186"/>
            <a:ext cx="1654684" cy="1915365"/>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5C8D87F6-2CD9-CFA5-CDCE-416D3C7209E6}"/>
              </a:ext>
            </a:extLst>
          </p:cNvPr>
          <p:cNvSpPr>
            <a:spLocks/>
          </p:cNvSpPr>
          <p:nvPr/>
        </p:nvSpPr>
        <p:spPr bwMode="auto">
          <a:xfrm>
            <a:off x="4384629" y="2092101"/>
            <a:ext cx="1080000" cy="108000"/>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Verdana" pitchFamily="34" charset="0"/>
            </a:endParaRPr>
          </a:p>
        </p:txBody>
      </p:sp>
      <p:sp>
        <p:nvSpPr>
          <p:cNvPr id="16" name="Rectangle 15">
            <a:extLst>
              <a:ext uri="{FF2B5EF4-FFF2-40B4-BE49-F238E27FC236}">
                <a16:creationId xmlns:a16="http://schemas.microsoft.com/office/drawing/2014/main" id="{77D80141-BBD7-8814-F0D3-6941873B65F8}"/>
              </a:ext>
            </a:extLst>
          </p:cNvPr>
          <p:cNvSpPr>
            <a:spLocks noChangeAspect="1"/>
          </p:cNvSpPr>
          <p:nvPr/>
        </p:nvSpPr>
        <p:spPr bwMode="auto">
          <a:xfrm>
            <a:off x="4178831" y="4067712"/>
            <a:ext cx="1011700" cy="123824"/>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7" name="Rectangle 16">
            <a:extLst>
              <a:ext uri="{FF2B5EF4-FFF2-40B4-BE49-F238E27FC236}">
                <a16:creationId xmlns:a16="http://schemas.microsoft.com/office/drawing/2014/main" id="{32792D27-2B3B-B713-F735-8003C04A458F}"/>
              </a:ext>
            </a:extLst>
          </p:cNvPr>
          <p:cNvSpPr>
            <a:spLocks noChangeAspect="1"/>
          </p:cNvSpPr>
          <p:nvPr/>
        </p:nvSpPr>
        <p:spPr bwMode="auto">
          <a:xfrm>
            <a:off x="6301230" y="4069844"/>
            <a:ext cx="1011698" cy="123823"/>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8" name="TextBox 17">
            <a:extLst>
              <a:ext uri="{FF2B5EF4-FFF2-40B4-BE49-F238E27FC236}">
                <a16:creationId xmlns:a16="http://schemas.microsoft.com/office/drawing/2014/main" id="{2790BA1F-885B-5E7D-F6C9-BF2A4E9798BE}"/>
              </a:ext>
            </a:extLst>
          </p:cNvPr>
          <p:cNvSpPr txBox="1"/>
          <p:nvPr/>
        </p:nvSpPr>
        <p:spPr>
          <a:xfrm>
            <a:off x="5341418" y="1990073"/>
            <a:ext cx="547929" cy="276999"/>
          </a:xfrm>
          <a:prstGeom prst="rect">
            <a:avLst/>
          </a:prstGeom>
          <a:noFill/>
        </p:spPr>
        <p:txBody>
          <a:bodyPr wrap="square" rtlCol="0">
            <a:spAutoFit/>
          </a:bodyPr>
          <a:lstStyle/>
          <a:p>
            <a:pPr algn="ctr"/>
            <a:r>
              <a:rPr lang="en-US" sz="1200" b="1"/>
              <a:t>1</a:t>
            </a:r>
          </a:p>
        </p:txBody>
      </p:sp>
      <p:sp>
        <p:nvSpPr>
          <p:cNvPr id="19" name="TextBox 18">
            <a:extLst>
              <a:ext uri="{FF2B5EF4-FFF2-40B4-BE49-F238E27FC236}">
                <a16:creationId xmlns:a16="http://schemas.microsoft.com/office/drawing/2014/main" id="{A1FFFFF9-75CD-1207-E54E-9C40836A5DEB}"/>
              </a:ext>
            </a:extLst>
          </p:cNvPr>
          <p:cNvSpPr txBox="1"/>
          <p:nvPr/>
        </p:nvSpPr>
        <p:spPr>
          <a:xfrm>
            <a:off x="4650664" y="3806697"/>
            <a:ext cx="547929" cy="276999"/>
          </a:xfrm>
          <a:prstGeom prst="rect">
            <a:avLst/>
          </a:prstGeom>
          <a:noFill/>
        </p:spPr>
        <p:txBody>
          <a:bodyPr wrap="square" rtlCol="0">
            <a:spAutoFit/>
          </a:bodyPr>
          <a:lstStyle/>
          <a:p>
            <a:pPr algn="ctr"/>
            <a:r>
              <a:rPr lang="en-US" sz="1200" b="1"/>
              <a:t>2</a:t>
            </a:r>
          </a:p>
        </p:txBody>
      </p:sp>
      <p:sp>
        <p:nvSpPr>
          <p:cNvPr id="20" name="TextBox 19">
            <a:extLst>
              <a:ext uri="{FF2B5EF4-FFF2-40B4-BE49-F238E27FC236}">
                <a16:creationId xmlns:a16="http://schemas.microsoft.com/office/drawing/2014/main" id="{0B70ABBA-CAC5-A457-55B5-BEB527FEBAD3}"/>
              </a:ext>
            </a:extLst>
          </p:cNvPr>
          <p:cNvSpPr txBox="1"/>
          <p:nvPr/>
        </p:nvSpPr>
        <p:spPr>
          <a:xfrm>
            <a:off x="6176693" y="3806697"/>
            <a:ext cx="547929" cy="276999"/>
          </a:xfrm>
          <a:prstGeom prst="rect">
            <a:avLst/>
          </a:prstGeom>
          <a:noFill/>
        </p:spPr>
        <p:txBody>
          <a:bodyPr wrap="square" rtlCol="0">
            <a:spAutoFit/>
          </a:bodyPr>
          <a:lstStyle/>
          <a:p>
            <a:pPr algn="ctr"/>
            <a:r>
              <a:rPr lang="en-US" sz="1200" b="1"/>
              <a:t>3</a:t>
            </a:r>
          </a:p>
        </p:txBody>
      </p:sp>
      <p:pic>
        <p:nvPicPr>
          <p:cNvPr id="21" name="Graphic 20" descr="Power Plant with solid fill">
            <a:extLst>
              <a:ext uri="{FF2B5EF4-FFF2-40B4-BE49-F238E27FC236}">
                <a16:creationId xmlns:a16="http://schemas.microsoft.com/office/drawing/2014/main" id="{352F7FF5-44B2-5703-C977-E991F7C02C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5946" y="4425316"/>
            <a:ext cx="370050" cy="370050"/>
          </a:xfrm>
          <a:prstGeom prst="rect">
            <a:avLst/>
          </a:prstGeom>
        </p:spPr>
      </p:pic>
      <p:sp>
        <p:nvSpPr>
          <p:cNvPr id="22" name="Rectangle 21">
            <a:extLst>
              <a:ext uri="{FF2B5EF4-FFF2-40B4-BE49-F238E27FC236}">
                <a16:creationId xmlns:a16="http://schemas.microsoft.com/office/drawing/2014/main" id="{8EEA5126-98BC-0BC8-17BA-1C706B191381}"/>
              </a:ext>
            </a:extLst>
          </p:cNvPr>
          <p:cNvSpPr/>
          <p:nvPr/>
        </p:nvSpPr>
        <p:spPr bwMode="auto">
          <a:xfrm>
            <a:off x="2786520" y="3398822"/>
            <a:ext cx="1226899" cy="493155"/>
          </a:xfrm>
          <a:prstGeom prst="rect">
            <a:avLst/>
          </a:prstGeom>
          <a:solidFill>
            <a:srgbClr val="6EB6E7">
              <a:alpha val="14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23" name="Graphic 22" descr="Wind Turbines with solid fill">
            <a:extLst>
              <a:ext uri="{FF2B5EF4-FFF2-40B4-BE49-F238E27FC236}">
                <a16:creationId xmlns:a16="http://schemas.microsoft.com/office/drawing/2014/main" id="{C929E49A-D2FF-1581-34FC-2CA171D6A9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9593" y="3469388"/>
            <a:ext cx="365760" cy="365760"/>
          </a:xfrm>
          <a:prstGeom prst="rect">
            <a:avLst/>
          </a:prstGeom>
        </p:spPr>
      </p:pic>
      <p:pic>
        <p:nvPicPr>
          <p:cNvPr id="24" name="Graphic 23" descr="Solar Panels with solid fill">
            <a:extLst>
              <a:ext uri="{FF2B5EF4-FFF2-40B4-BE49-F238E27FC236}">
                <a16:creationId xmlns:a16="http://schemas.microsoft.com/office/drawing/2014/main" id="{FE95AD76-90AC-F501-7539-FA05923867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05918" y="3469388"/>
            <a:ext cx="365760" cy="365760"/>
          </a:xfrm>
          <a:prstGeom prst="rect">
            <a:avLst/>
          </a:prstGeom>
        </p:spPr>
      </p:pic>
      <p:cxnSp>
        <p:nvCxnSpPr>
          <p:cNvPr id="25" name="Elbow Connector 24">
            <a:extLst>
              <a:ext uri="{FF2B5EF4-FFF2-40B4-BE49-F238E27FC236}">
                <a16:creationId xmlns:a16="http://schemas.microsoft.com/office/drawing/2014/main" id="{3C07EEB1-7C4F-341C-4534-793344CF39BF}"/>
              </a:ext>
            </a:extLst>
          </p:cNvPr>
          <p:cNvCxnSpPr>
            <a:cxnSpLocks/>
            <a:stCxn id="22" idx="3"/>
          </p:cNvCxnSpPr>
          <p:nvPr/>
        </p:nvCxnSpPr>
        <p:spPr bwMode="auto">
          <a:xfrm>
            <a:off x="4013419" y="3645400"/>
            <a:ext cx="332719" cy="420151"/>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8" name="Elbow Connector 27">
            <a:extLst>
              <a:ext uri="{FF2B5EF4-FFF2-40B4-BE49-F238E27FC236}">
                <a16:creationId xmlns:a16="http://schemas.microsoft.com/office/drawing/2014/main" id="{93E05FDF-0048-475D-2DB5-9998C98935F8}"/>
              </a:ext>
            </a:extLst>
          </p:cNvPr>
          <p:cNvCxnSpPr>
            <a:cxnSpLocks/>
          </p:cNvCxnSpPr>
          <p:nvPr/>
        </p:nvCxnSpPr>
        <p:spPr bwMode="auto">
          <a:xfrm flipV="1">
            <a:off x="3997003" y="4192155"/>
            <a:ext cx="346902" cy="416360"/>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Elbow Connector 29">
            <a:extLst>
              <a:ext uri="{FF2B5EF4-FFF2-40B4-BE49-F238E27FC236}">
                <a16:creationId xmlns:a16="http://schemas.microsoft.com/office/drawing/2014/main" id="{700FED1A-EAEA-C084-628A-1D60CA609BA6}"/>
              </a:ext>
            </a:extLst>
          </p:cNvPr>
          <p:cNvCxnSpPr>
            <a:cxnSpLocks/>
          </p:cNvCxnSpPr>
          <p:nvPr/>
        </p:nvCxnSpPr>
        <p:spPr bwMode="auto">
          <a:xfrm flipV="1">
            <a:off x="6205907" y="4193667"/>
            <a:ext cx="367505" cy="421002"/>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1" name="Graphic 30" descr="Battery charging outline">
            <a:extLst>
              <a:ext uri="{FF2B5EF4-FFF2-40B4-BE49-F238E27FC236}">
                <a16:creationId xmlns:a16="http://schemas.microsoft.com/office/drawing/2014/main" id="{7C04D683-DBE5-E0E3-321D-04B9845C5E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9186" y="3469388"/>
            <a:ext cx="365760" cy="365760"/>
          </a:xfrm>
          <a:prstGeom prst="rect">
            <a:avLst/>
          </a:prstGeom>
        </p:spPr>
      </p:pic>
      <p:pic>
        <p:nvPicPr>
          <p:cNvPr id="32" name="Graphic 31" descr="Power Plant with solid fill">
            <a:extLst>
              <a:ext uri="{FF2B5EF4-FFF2-40B4-BE49-F238E27FC236}">
                <a16:creationId xmlns:a16="http://schemas.microsoft.com/office/drawing/2014/main" id="{37691C37-1D9B-D9EA-1DCB-6C36021231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6831" y="4423688"/>
            <a:ext cx="370050" cy="370050"/>
          </a:xfrm>
          <a:prstGeom prst="rect">
            <a:avLst/>
          </a:prstGeom>
        </p:spPr>
      </p:pic>
      <p:pic>
        <p:nvPicPr>
          <p:cNvPr id="34" name="Graphic 33" descr="Power Plant with solid fill">
            <a:extLst>
              <a:ext uri="{FF2B5EF4-FFF2-40B4-BE49-F238E27FC236}">
                <a16:creationId xmlns:a16="http://schemas.microsoft.com/office/drawing/2014/main" id="{68086678-09EF-5D09-29B2-936E087DED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4541" y="1449381"/>
            <a:ext cx="370050" cy="370050"/>
          </a:xfrm>
          <a:prstGeom prst="rect">
            <a:avLst/>
          </a:prstGeom>
        </p:spPr>
      </p:pic>
      <p:cxnSp>
        <p:nvCxnSpPr>
          <p:cNvPr id="35" name="Elbow Connector 34">
            <a:extLst>
              <a:ext uri="{FF2B5EF4-FFF2-40B4-BE49-F238E27FC236}">
                <a16:creationId xmlns:a16="http://schemas.microsoft.com/office/drawing/2014/main" id="{4DA7A4DC-9A2A-E226-F960-569564733460}"/>
              </a:ext>
            </a:extLst>
          </p:cNvPr>
          <p:cNvCxnSpPr>
            <a:cxnSpLocks/>
          </p:cNvCxnSpPr>
          <p:nvPr/>
        </p:nvCxnSpPr>
        <p:spPr bwMode="auto">
          <a:xfrm>
            <a:off x="4475598" y="1632580"/>
            <a:ext cx="205271" cy="452624"/>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6" name="Graphic 35" descr="Wind Turbines with solid fill">
            <a:extLst>
              <a:ext uri="{FF2B5EF4-FFF2-40B4-BE49-F238E27FC236}">
                <a16:creationId xmlns:a16="http://schemas.microsoft.com/office/drawing/2014/main" id="{84A226C2-FD81-3A86-B76A-7139A28946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3276" y="1462344"/>
            <a:ext cx="365760" cy="365760"/>
          </a:xfrm>
          <a:prstGeom prst="rect">
            <a:avLst/>
          </a:prstGeom>
        </p:spPr>
      </p:pic>
      <p:pic>
        <p:nvPicPr>
          <p:cNvPr id="37" name="Graphic 36" descr="Solar Panels with solid fill">
            <a:extLst>
              <a:ext uri="{FF2B5EF4-FFF2-40B4-BE49-F238E27FC236}">
                <a16:creationId xmlns:a16="http://schemas.microsoft.com/office/drawing/2014/main" id="{397B2932-6711-C544-E054-6BE8018771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9601" y="1462344"/>
            <a:ext cx="365760" cy="365760"/>
          </a:xfrm>
          <a:prstGeom prst="rect">
            <a:avLst/>
          </a:prstGeom>
        </p:spPr>
      </p:pic>
      <p:cxnSp>
        <p:nvCxnSpPr>
          <p:cNvPr id="38" name="Elbow Connector 37">
            <a:extLst>
              <a:ext uri="{FF2B5EF4-FFF2-40B4-BE49-F238E27FC236}">
                <a16:creationId xmlns:a16="http://schemas.microsoft.com/office/drawing/2014/main" id="{8593AFE8-860F-DEA6-451C-7DB5C0E2B033}"/>
              </a:ext>
            </a:extLst>
          </p:cNvPr>
          <p:cNvCxnSpPr>
            <a:cxnSpLocks/>
            <a:stCxn id="5" idx="1"/>
          </p:cNvCxnSpPr>
          <p:nvPr/>
        </p:nvCxnSpPr>
        <p:spPr bwMode="auto">
          <a:xfrm rot="10800000" flipV="1">
            <a:off x="5198593" y="1637049"/>
            <a:ext cx="251610" cy="448154"/>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9" name="Graphic 38" descr="Battery charging outline">
            <a:extLst>
              <a:ext uri="{FF2B5EF4-FFF2-40B4-BE49-F238E27FC236}">
                <a16:creationId xmlns:a16="http://schemas.microsoft.com/office/drawing/2014/main" id="{A7D0C5CB-EBC6-B2E5-F8A7-0025887C48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2869" y="1462344"/>
            <a:ext cx="365760" cy="365760"/>
          </a:xfrm>
          <a:prstGeom prst="rect">
            <a:avLst/>
          </a:prstGeom>
        </p:spPr>
      </p:pic>
      <p:pic>
        <p:nvPicPr>
          <p:cNvPr id="40" name="Graphic 39" descr="Battery charging outline">
            <a:extLst>
              <a:ext uri="{FF2B5EF4-FFF2-40B4-BE49-F238E27FC236}">
                <a16:creationId xmlns:a16="http://schemas.microsoft.com/office/drawing/2014/main" id="{F20D4CCE-9A45-3E04-1D1A-82A74916A3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51511" y="3375584"/>
            <a:ext cx="365760" cy="365760"/>
          </a:xfrm>
          <a:prstGeom prst="rect">
            <a:avLst/>
          </a:prstGeom>
        </p:spPr>
      </p:pic>
      <p:sp>
        <p:nvSpPr>
          <p:cNvPr id="41" name="Rectangle 40">
            <a:extLst>
              <a:ext uri="{FF2B5EF4-FFF2-40B4-BE49-F238E27FC236}">
                <a16:creationId xmlns:a16="http://schemas.microsoft.com/office/drawing/2014/main" id="{AA582602-1C98-EF08-1D79-EAA1F433B0A6}"/>
              </a:ext>
            </a:extLst>
          </p:cNvPr>
          <p:cNvSpPr/>
          <p:nvPr/>
        </p:nvSpPr>
        <p:spPr bwMode="auto">
          <a:xfrm>
            <a:off x="7208948" y="3375584"/>
            <a:ext cx="430158" cy="365760"/>
          </a:xfrm>
          <a:prstGeom prst="rect">
            <a:avLst/>
          </a:prstGeom>
          <a:solidFill>
            <a:srgbClr val="6EB6E7">
              <a:alpha val="15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42" name="Elbow Connector 41">
            <a:extLst>
              <a:ext uri="{FF2B5EF4-FFF2-40B4-BE49-F238E27FC236}">
                <a16:creationId xmlns:a16="http://schemas.microsoft.com/office/drawing/2014/main" id="{5C2A29CC-B019-BB45-E6B2-38444E521E2A}"/>
              </a:ext>
            </a:extLst>
          </p:cNvPr>
          <p:cNvCxnSpPr>
            <a:cxnSpLocks/>
            <a:stCxn id="41" idx="1"/>
          </p:cNvCxnSpPr>
          <p:nvPr/>
        </p:nvCxnSpPr>
        <p:spPr bwMode="auto">
          <a:xfrm rot="10800000" flipV="1">
            <a:off x="7081376" y="3558463"/>
            <a:ext cx="127573" cy="512881"/>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F38E99B2-6747-B023-799D-6C9FEE43FA8F}"/>
              </a:ext>
            </a:extLst>
          </p:cNvPr>
          <p:cNvSpPr txBox="1"/>
          <p:nvPr/>
        </p:nvSpPr>
        <p:spPr>
          <a:xfrm>
            <a:off x="8976380" y="5331972"/>
            <a:ext cx="2953053" cy="307777"/>
          </a:xfrm>
          <a:prstGeom prst="rect">
            <a:avLst/>
          </a:prstGeom>
          <a:noFill/>
        </p:spPr>
        <p:txBody>
          <a:bodyPr wrap="none" rtlCol="0">
            <a:spAutoFit/>
          </a:bodyPr>
          <a:lstStyle/>
          <a:p>
            <a:r>
              <a:rPr lang="en-AU" sz="1400" i="1" dirty="0">
                <a:solidFill>
                  <a:srgbClr val="FF0000"/>
                </a:solidFill>
              </a:rPr>
              <a:t>“Passive” distribution network </a:t>
            </a:r>
          </a:p>
        </p:txBody>
      </p:sp>
      <p:sp>
        <p:nvSpPr>
          <p:cNvPr id="4" name="TextBox 3">
            <a:extLst>
              <a:ext uri="{FF2B5EF4-FFF2-40B4-BE49-F238E27FC236}">
                <a16:creationId xmlns:a16="http://schemas.microsoft.com/office/drawing/2014/main" id="{9924BB8F-FD7F-2711-54B2-C5FC59EB9039}"/>
              </a:ext>
            </a:extLst>
          </p:cNvPr>
          <p:cNvSpPr txBox="1"/>
          <p:nvPr/>
        </p:nvSpPr>
        <p:spPr>
          <a:xfrm>
            <a:off x="-28" y="6403907"/>
            <a:ext cx="8345554" cy="246221"/>
          </a:xfrm>
          <a:prstGeom prst="rect">
            <a:avLst/>
          </a:prstGeom>
          <a:noFill/>
        </p:spPr>
        <p:txBody>
          <a:bodyPr wrap="none" rtlCol="0">
            <a:spAutoFit/>
          </a:bodyPr>
          <a:lstStyle/>
          <a:p>
            <a:r>
              <a:rPr lang="en-AU" sz="1000" dirty="0"/>
              <a:t>C. Alcarruz </a:t>
            </a:r>
            <a:r>
              <a:rPr lang="en-AU" sz="1000" i="1" dirty="0"/>
              <a:t>et al.</a:t>
            </a:r>
            <a:r>
              <a:rPr lang="en-AU" sz="1000" dirty="0"/>
              <a:t>, “Integrated transmission and distribution expansion planning: A critical overview”, 2024, </a:t>
            </a:r>
            <a:r>
              <a:rPr lang="en-AU" sz="1000" i="1" dirty="0"/>
              <a:t>under preparation</a:t>
            </a:r>
          </a:p>
        </p:txBody>
      </p:sp>
    </p:spTree>
    <p:extLst>
      <p:ext uri="{BB962C8B-B14F-4D97-AF65-F5344CB8AC3E}">
        <p14:creationId xmlns:p14="http://schemas.microsoft.com/office/powerpoint/2010/main" val="3555322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Historical electricity grid</a:t>
            </a:r>
          </a:p>
        </p:txBody>
      </p:sp>
      <p:pic>
        <p:nvPicPr>
          <p:cNvPr id="6" name="Picture 4"/>
          <p:cNvPicPr>
            <a:picLocks noChangeAspect="1" noChangeArrowheads="1"/>
          </p:cNvPicPr>
          <p:nvPr/>
        </p:nvPicPr>
        <p:blipFill rotWithShape="1">
          <a:blip r:embed="rId2"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8" name="Down Arrow 7"/>
          <p:cNvSpPr/>
          <p:nvPr/>
        </p:nvSpPr>
        <p:spPr>
          <a:xfrm rot="16200000">
            <a:off x="5564814" y="2425004"/>
            <a:ext cx="484632" cy="978408"/>
          </a:xfrm>
          <a:prstGeom prst="down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9427642" y="1244522"/>
            <a:ext cx="1778588" cy="923330"/>
          </a:xfrm>
          <a:prstGeom prst="rect">
            <a:avLst/>
          </a:prstGeom>
          <a:noFill/>
        </p:spPr>
        <p:txBody>
          <a:bodyPr wrap="square" rtlCol="0">
            <a:spAutoFit/>
          </a:bodyPr>
          <a:lstStyle/>
          <a:p>
            <a:pPr algn="ctr"/>
            <a:r>
              <a:rPr lang="en-GB" b="1" dirty="0">
                <a:solidFill>
                  <a:srgbClr val="FF0000"/>
                </a:solidFill>
              </a:rPr>
              <a:t>Inflexible demand side</a:t>
            </a:r>
          </a:p>
        </p:txBody>
      </p:sp>
      <p:sp>
        <p:nvSpPr>
          <p:cNvPr id="10" name="TextBox 9"/>
          <p:cNvSpPr txBox="1"/>
          <p:nvPr/>
        </p:nvSpPr>
        <p:spPr>
          <a:xfrm>
            <a:off x="5165544" y="3249375"/>
            <a:ext cx="1283172" cy="369332"/>
          </a:xfrm>
          <a:prstGeom prst="rect">
            <a:avLst/>
          </a:prstGeom>
          <a:noFill/>
        </p:spPr>
        <p:txBody>
          <a:bodyPr wrap="none" rtlCol="0">
            <a:spAutoFit/>
          </a:bodyPr>
          <a:lstStyle/>
          <a:p>
            <a:r>
              <a:rPr lang="en-GB" i="1" dirty="0">
                <a:solidFill>
                  <a:srgbClr val="00B050"/>
                </a:solidFill>
              </a:rPr>
              <a:t>Flexibility</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5" name="TextBox 14">
            <a:extLst>
              <a:ext uri="{FF2B5EF4-FFF2-40B4-BE49-F238E27FC236}">
                <a16:creationId xmlns:a16="http://schemas.microsoft.com/office/drawing/2014/main" id="{154C6059-3075-E208-0EAB-7307FDEB4783}"/>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“Passive” network</a:t>
            </a: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sp>
        <p:nvSpPr>
          <p:cNvPr id="19" name="TextBox 18">
            <a:extLst>
              <a:ext uri="{FF2B5EF4-FFF2-40B4-BE49-F238E27FC236}">
                <a16:creationId xmlns:a16="http://schemas.microsoft.com/office/drawing/2014/main" id="{01713936-2D55-02B8-DB70-BEE130AE4C13}"/>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0" name="TextBox 19">
            <a:extLst>
              <a:ext uri="{FF2B5EF4-FFF2-40B4-BE49-F238E27FC236}">
                <a16:creationId xmlns:a16="http://schemas.microsoft.com/office/drawing/2014/main" id="{54815159-5BA3-D334-B4DB-059F3EE30004}"/>
              </a:ext>
            </a:extLst>
          </p:cNvPr>
          <p:cNvSpPr txBox="1"/>
          <p:nvPr/>
        </p:nvSpPr>
        <p:spPr>
          <a:xfrm>
            <a:off x="6093894" y="912639"/>
            <a:ext cx="2885726" cy="369332"/>
          </a:xfrm>
          <a:prstGeom prst="rect">
            <a:avLst/>
          </a:prstGeom>
          <a:noFill/>
        </p:spPr>
        <p:txBody>
          <a:bodyPr wrap="none" rtlCol="0">
            <a:spAutoFit/>
          </a:bodyPr>
          <a:lstStyle/>
          <a:p>
            <a:r>
              <a:rPr lang="en-AU" b="1" i="1" dirty="0">
                <a:solidFill>
                  <a:srgbClr val="7030A0"/>
                </a:solidFill>
              </a:rPr>
              <a:t>Distribution network</a:t>
            </a:r>
          </a:p>
        </p:txBody>
      </p:sp>
      <p:sp>
        <p:nvSpPr>
          <p:cNvPr id="22" name="TextBox 21">
            <a:extLst>
              <a:ext uri="{FF2B5EF4-FFF2-40B4-BE49-F238E27FC236}">
                <a16:creationId xmlns:a16="http://schemas.microsoft.com/office/drawing/2014/main" id="{ABA223C5-EF7B-46DA-2D54-D001082BDF0E}"/>
              </a:ext>
            </a:extLst>
          </p:cNvPr>
          <p:cNvSpPr txBox="1"/>
          <p:nvPr/>
        </p:nvSpPr>
        <p:spPr>
          <a:xfrm>
            <a:off x="6574108" y="3431419"/>
            <a:ext cx="4226013" cy="1477328"/>
          </a:xfrm>
          <a:prstGeom prst="rect">
            <a:avLst/>
          </a:prstGeom>
          <a:noFill/>
        </p:spPr>
        <p:txBody>
          <a:bodyPr wrap="square" rtlCol="0">
            <a:spAutoFit/>
          </a:bodyPr>
          <a:lstStyle/>
          <a:p>
            <a:pPr algn="ctr"/>
            <a:r>
              <a:rPr lang="en-AU" sz="2000" i="1" dirty="0"/>
              <a:t>Radial networks</a:t>
            </a:r>
          </a:p>
          <a:p>
            <a:pPr algn="ctr"/>
            <a:r>
              <a:rPr lang="en-AU" sz="2000" i="1" dirty="0"/>
              <a:t>Extremely high value of customer reliability                 -&gt; </a:t>
            </a:r>
            <a:r>
              <a:rPr lang="en-AU" sz="2000" b="1" i="1" dirty="0"/>
              <a:t>No congestions</a:t>
            </a:r>
            <a:endParaRPr lang="en-AU" sz="2000" i="1" dirty="0"/>
          </a:p>
        </p:txBody>
      </p:sp>
      <p:sp>
        <p:nvSpPr>
          <p:cNvPr id="24" name="TextBox 23">
            <a:extLst>
              <a:ext uri="{FF2B5EF4-FFF2-40B4-BE49-F238E27FC236}">
                <a16:creationId xmlns:a16="http://schemas.microsoft.com/office/drawing/2014/main" id="{B04CD645-76A8-AA01-6394-B1FB83A984A8}"/>
              </a:ext>
            </a:extLst>
          </p:cNvPr>
          <p:cNvSpPr txBox="1"/>
          <p:nvPr/>
        </p:nvSpPr>
        <p:spPr>
          <a:xfrm>
            <a:off x="456422" y="3359550"/>
            <a:ext cx="4545947" cy="1938992"/>
          </a:xfrm>
          <a:prstGeom prst="rect">
            <a:avLst/>
          </a:prstGeom>
          <a:noFill/>
        </p:spPr>
        <p:txBody>
          <a:bodyPr wrap="square" rtlCol="0">
            <a:spAutoFit/>
          </a:bodyPr>
          <a:lstStyle/>
          <a:p>
            <a:pPr algn="ctr"/>
            <a:r>
              <a:rPr lang="en-AU" sz="2000" i="1" dirty="0"/>
              <a:t>Meshed networks</a:t>
            </a:r>
          </a:p>
          <a:p>
            <a:pPr algn="ctr"/>
            <a:r>
              <a:rPr lang="en-AU" sz="2000" i="1" dirty="0"/>
              <a:t>Price arbitrage opportunities across network nodes</a:t>
            </a:r>
          </a:p>
          <a:p>
            <a:pPr algn="ctr"/>
            <a:r>
              <a:rPr lang="en-AU" sz="2000" i="1" dirty="0"/>
              <a:t>Economically optimal to have congestions</a:t>
            </a:r>
          </a:p>
        </p:txBody>
      </p:sp>
      <p:sp>
        <p:nvSpPr>
          <p:cNvPr id="26" name="TextBox 25">
            <a:extLst>
              <a:ext uri="{FF2B5EF4-FFF2-40B4-BE49-F238E27FC236}">
                <a16:creationId xmlns:a16="http://schemas.microsoft.com/office/drawing/2014/main" id="{BA2F0210-9BAE-B843-2B9E-0B3EEC163577}"/>
              </a:ext>
            </a:extLst>
          </p:cNvPr>
          <p:cNvSpPr txBox="1"/>
          <p:nvPr/>
        </p:nvSpPr>
        <p:spPr>
          <a:xfrm>
            <a:off x="34725" y="1471554"/>
            <a:ext cx="3382687" cy="1061829"/>
          </a:xfrm>
          <a:prstGeom prst="rect">
            <a:avLst/>
          </a:prstGeom>
          <a:noFill/>
        </p:spPr>
        <p:txBody>
          <a:bodyPr wrap="square">
            <a:spAutoFit/>
          </a:bodyPr>
          <a:lstStyle/>
          <a:p>
            <a:pPr algn="ctr"/>
            <a:r>
              <a:rPr lang="en-AU" sz="1800" b="1" i="1" dirty="0">
                <a:solidFill>
                  <a:srgbClr val="0070C0"/>
                </a:solidFill>
              </a:rPr>
              <a:t>All generation</a:t>
            </a:r>
          </a:p>
          <a:p>
            <a:pPr algn="ctr"/>
            <a:r>
              <a:rPr lang="en-AU" sz="1800" b="1" i="1" dirty="0">
                <a:solidFill>
                  <a:srgbClr val="0070C0"/>
                </a:solidFill>
              </a:rPr>
              <a:t>Fully dispatchable and controllable</a:t>
            </a:r>
          </a:p>
        </p:txBody>
      </p:sp>
      <p:sp>
        <p:nvSpPr>
          <p:cNvPr id="28" name="TextBox 27">
            <a:extLst>
              <a:ext uri="{FF2B5EF4-FFF2-40B4-BE49-F238E27FC236}">
                <a16:creationId xmlns:a16="http://schemas.microsoft.com/office/drawing/2014/main" id="{AB869A71-CB63-76E7-DFDC-38FF7ECC0242}"/>
              </a:ext>
            </a:extLst>
          </p:cNvPr>
          <p:cNvSpPr txBox="1"/>
          <p:nvPr/>
        </p:nvSpPr>
        <p:spPr>
          <a:xfrm>
            <a:off x="7138531" y="5221111"/>
            <a:ext cx="3200713" cy="1015663"/>
          </a:xfrm>
          <a:prstGeom prst="rect">
            <a:avLst/>
          </a:prstGeom>
          <a:noFill/>
        </p:spPr>
        <p:txBody>
          <a:bodyPr wrap="square">
            <a:spAutoFit/>
          </a:bodyPr>
          <a:lstStyle/>
          <a:p>
            <a:pPr algn="ctr"/>
            <a:r>
              <a:rPr lang="en-AU" sz="2000" i="1" dirty="0">
                <a:solidFill>
                  <a:srgbClr val="FF0000"/>
                </a:solidFill>
              </a:rPr>
              <a:t>Control problem solved at the planning stage: </a:t>
            </a:r>
            <a:r>
              <a:rPr lang="en-AU" sz="2000" b="1" i="1" dirty="0">
                <a:solidFill>
                  <a:srgbClr val="FF0000"/>
                </a:solidFill>
              </a:rPr>
              <a:t>worst-case design</a:t>
            </a:r>
          </a:p>
        </p:txBody>
      </p:sp>
      <p:sp>
        <p:nvSpPr>
          <p:cNvPr id="30" name="TextBox 29">
            <a:extLst>
              <a:ext uri="{FF2B5EF4-FFF2-40B4-BE49-F238E27FC236}">
                <a16:creationId xmlns:a16="http://schemas.microsoft.com/office/drawing/2014/main" id="{23CEEDCA-EBF0-2AFD-B0DE-62FADB03B8B9}"/>
              </a:ext>
            </a:extLst>
          </p:cNvPr>
          <p:cNvSpPr txBox="1"/>
          <p:nvPr/>
        </p:nvSpPr>
        <p:spPr>
          <a:xfrm>
            <a:off x="601881" y="5456606"/>
            <a:ext cx="4342613" cy="707886"/>
          </a:xfrm>
          <a:prstGeom prst="rect">
            <a:avLst/>
          </a:prstGeom>
          <a:noFill/>
        </p:spPr>
        <p:txBody>
          <a:bodyPr wrap="square">
            <a:spAutoFit/>
          </a:bodyPr>
          <a:lstStyle/>
          <a:p>
            <a:pPr algn="ctr"/>
            <a:r>
              <a:rPr lang="en-AU" sz="2000" b="1" i="1" dirty="0">
                <a:solidFill>
                  <a:srgbClr val="0070C0"/>
                </a:solidFill>
              </a:rPr>
              <a:t>Integrated planning of generation and transmission</a:t>
            </a:r>
          </a:p>
        </p:txBody>
      </p:sp>
    </p:spTree>
    <p:extLst>
      <p:ext uri="{BB962C8B-B14F-4D97-AF65-F5344CB8AC3E}">
        <p14:creationId xmlns:p14="http://schemas.microsoft.com/office/powerpoint/2010/main" val="156688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5" grpId="0"/>
      <p:bldP spid="17" grpId="0"/>
      <p:bldP spid="22" grpId="0"/>
      <p:bldP spid="24" grpId="0"/>
      <p:bldP spid="26" grpId="0"/>
      <p:bldP spid="28"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AFD20-DD68-A490-F511-84321F1B91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A452B1-FCC1-4C77-86FE-775E644A3161}"/>
              </a:ext>
            </a:extLst>
          </p:cNvPr>
          <p:cNvSpPr>
            <a:spLocks noGrp="1"/>
          </p:cNvSpPr>
          <p:nvPr>
            <p:ph type="title"/>
          </p:nvPr>
        </p:nvSpPr>
        <p:spPr>
          <a:xfrm>
            <a:off x="714375" y="-102426"/>
            <a:ext cx="10782300" cy="1325563"/>
          </a:xfrm>
        </p:spPr>
        <p:txBody>
          <a:bodyPr>
            <a:normAutofit/>
          </a:bodyPr>
          <a:lstStyle/>
          <a:p>
            <a:r>
              <a:rPr lang="en-AU" dirty="0"/>
              <a:t>From passive to active distribution system</a:t>
            </a:r>
          </a:p>
        </p:txBody>
      </p:sp>
      <p:sp>
        <p:nvSpPr>
          <p:cNvPr id="22" name="Rectangle 21">
            <a:extLst>
              <a:ext uri="{FF2B5EF4-FFF2-40B4-BE49-F238E27FC236}">
                <a16:creationId xmlns:a16="http://schemas.microsoft.com/office/drawing/2014/main" id="{8CC9384B-0324-4C3D-0BBA-F69663A48489}"/>
              </a:ext>
            </a:extLst>
          </p:cNvPr>
          <p:cNvSpPr/>
          <p:nvPr/>
        </p:nvSpPr>
        <p:spPr>
          <a:xfrm>
            <a:off x="0" y="6410159"/>
            <a:ext cx="12049125" cy="246221"/>
          </a:xfrm>
          <a:prstGeom prst="rect">
            <a:avLst/>
          </a:prstGeom>
          <a:noFill/>
        </p:spPr>
        <p:txBody>
          <a:bodyPr wrap="square">
            <a:spAutoFit/>
          </a:bodyPr>
          <a:lstStyle/>
          <a:p>
            <a:pPr algn="just">
              <a:spcBef>
                <a:spcPts val="0"/>
              </a:spcBef>
              <a:spcAft>
                <a:spcPts val="0"/>
              </a:spcAft>
            </a:pPr>
            <a:r>
              <a:rPr lang="en-GB" sz="1000" dirty="0">
                <a:solidFill>
                  <a:srgbClr val="000000"/>
                </a:solidFill>
                <a:latin typeface="+mj-lt"/>
                <a:cs typeface="Arial" panose="020B0604020202020204" pitchFamily="34" charset="0"/>
              </a:rPr>
              <a:t>Source: M. Liu </a:t>
            </a:r>
            <a:r>
              <a:rPr lang="en-GB" sz="1000" i="1" dirty="0">
                <a:solidFill>
                  <a:srgbClr val="000000"/>
                </a:solidFill>
                <a:latin typeface="+mj-lt"/>
                <a:cs typeface="Arial" panose="020B0604020202020204" pitchFamily="34" charset="0"/>
              </a:rPr>
              <a:t>et al.</a:t>
            </a:r>
            <a:r>
              <a:rPr lang="en-GB" sz="1000" dirty="0">
                <a:solidFill>
                  <a:srgbClr val="000000"/>
                </a:solidFill>
                <a:latin typeface="+mj-lt"/>
                <a:cs typeface="Arial" panose="020B0604020202020204" pitchFamily="34" charset="0"/>
              </a:rPr>
              <a:t>, “Grid and market services from the edge”, </a:t>
            </a:r>
            <a:r>
              <a:rPr lang="en-GB" sz="1000" i="1" dirty="0">
                <a:solidFill>
                  <a:srgbClr val="000000"/>
                </a:solidFill>
                <a:latin typeface="+mj-lt"/>
                <a:cs typeface="Arial" panose="020B0604020202020204" pitchFamily="34" charset="0"/>
              </a:rPr>
              <a:t>IEEE Power and Energy Magazine</a:t>
            </a:r>
            <a:r>
              <a:rPr lang="en-GB" sz="1000" dirty="0">
                <a:solidFill>
                  <a:srgbClr val="000000"/>
                </a:solidFill>
                <a:latin typeface="+mj-lt"/>
                <a:cs typeface="Arial" panose="020B0604020202020204" pitchFamily="34" charset="0"/>
              </a:rPr>
              <a:t>, July/August 2021</a:t>
            </a:r>
            <a:endParaRPr lang="en-AU" sz="1000" b="1" i="1" dirty="0">
              <a:latin typeface="+mj-lt"/>
              <a:cs typeface="Arial" panose="020B0604020202020204" pitchFamily="34" charset="0"/>
            </a:endParaRPr>
          </a:p>
        </p:txBody>
      </p:sp>
      <p:pic>
        <p:nvPicPr>
          <p:cNvPr id="23" name="Picture 22">
            <a:extLst>
              <a:ext uri="{FF2B5EF4-FFF2-40B4-BE49-F238E27FC236}">
                <a16:creationId xmlns:a16="http://schemas.microsoft.com/office/drawing/2014/main" id="{A8CEBFA8-C018-FD9B-E08D-DB5223665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911793" y="1395202"/>
            <a:ext cx="8337781" cy="4680000"/>
          </a:xfrm>
          <a:prstGeom prst="rect">
            <a:avLst/>
          </a:prstGeom>
          <a:noFill/>
          <a:ln>
            <a:noFill/>
          </a:ln>
        </p:spPr>
      </p:pic>
    </p:spTree>
    <p:extLst>
      <p:ext uri="{BB962C8B-B14F-4D97-AF65-F5344CB8AC3E}">
        <p14:creationId xmlns:p14="http://schemas.microsoft.com/office/powerpoint/2010/main" val="323763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B71DC21-4A83-47EB-CB2D-F9A3F8410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2982" y="3375584"/>
            <a:ext cx="3155950" cy="2827020"/>
          </a:xfrm>
          <a:prstGeom prst="rect">
            <a:avLst/>
          </a:prstGeom>
        </p:spPr>
      </p:pic>
      <p:sp>
        <p:nvSpPr>
          <p:cNvPr id="2" name="Title 1">
            <a:extLst>
              <a:ext uri="{FF2B5EF4-FFF2-40B4-BE49-F238E27FC236}">
                <a16:creationId xmlns:a16="http://schemas.microsoft.com/office/drawing/2014/main" id="{5B0388F1-3CAC-306C-91A5-67C850841694}"/>
              </a:ext>
            </a:extLst>
          </p:cNvPr>
          <p:cNvSpPr>
            <a:spLocks noGrp="1"/>
          </p:cNvSpPr>
          <p:nvPr>
            <p:ph type="title"/>
          </p:nvPr>
        </p:nvSpPr>
        <p:spPr/>
        <p:txBody>
          <a:bodyPr/>
          <a:lstStyle/>
          <a:p>
            <a:r>
              <a:rPr lang="en-US" dirty="0"/>
              <a:t>Integrated planning of </a:t>
            </a:r>
            <a:br>
              <a:rPr lang="en-US" dirty="0"/>
            </a:br>
            <a:r>
              <a:rPr lang="en-US" dirty="0"/>
              <a:t>transmission and distribution systems with DER</a:t>
            </a:r>
          </a:p>
        </p:txBody>
      </p:sp>
      <p:sp>
        <p:nvSpPr>
          <p:cNvPr id="5" name="Rectangle 4">
            <a:extLst>
              <a:ext uri="{FF2B5EF4-FFF2-40B4-BE49-F238E27FC236}">
                <a16:creationId xmlns:a16="http://schemas.microsoft.com/office/drawing/2014/main" id="{725F05D6-D13C-6553-E180-2C7FFE0F4899}"/>
              </a:ext>
            </a:extLst>
          </p:cNvPr>
          <p:cNvSpPr/>
          <p:nvPr/>
        </p:nvSpPr>
        <p:spPr bwMode="auto">
          <a:xfrm>
            <a:off x="5450203" y="1391778"/>
            <a:ext cx="1226899" cy="490542"/>
          </a:xfrm>
          <a:prstGeom prst="rect">
            <a:avLst/>
          </a:prstGeom>
          <a:solidFill>
            <a:srgbClr val="6EB6E7">
              <a:alpha val="14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cxnSp>
        <p:nvCxnSpPr>
          <p:cNvPr id="7" name="Straight Connector 6">
            <a:extLst>
              <a:ext uri="{FF2B5EF4-FFF2-40B4-BE49-F238E27FC236}">
                <a16:creationId xmlns:a16="http://schemas.microsoft.com/office/drawing/2014/main" id="{0B503B9D-4227-0BBE-F0DB-BD5AC367E540}"/>
              </a:ext>
            </a:extLst>
          </p:cNvPr>
          <p:cNvCxnSpPr>
            <a:cxnSpLocks/>
          </p:cNvCxnSpPr>
          <p:nvPr/>
        </p:nvCxnSpPr>
        <p:spPr bwMode="auto">
          <a:xfrm>
            <a:off x="5308672" y="2142453"/>
            <a:ext cx="1728155" cy="1987171"/>
          </a:xfrm>
          <a:prstGeom prst="line">
            <a:avLst/>
          </a:prstGeom>
          <a:ln w="25400">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82FEB92-52EC-16D0-A30E-3CE2D90C1AD4}"/>
              </a:ext>
            </a:extLst>
          </p:cNvPr>
          <p:cNvCxnSpPr>
            <a:cxnSpLocks/>
          </p:cNvCxnSpPr>
          <p:nvPr/>
        </p:nvCxnSpPr>
        <p:spPr bwMode="auto">
          <a:xfrm>
            <a:off x="4560222" y="2164804"/>
            <a:ext cx="0" cy="1979584"/>
          </a:xfrm>
          <a:prstGeom prst="line">
            <a:avLst/>
          </a:prstGeom>
          <a:ln w="25400">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00693C4-3C0F-9A11-8379-223CBD0F9F98}"/>
              </a:ext>
            </a:extLst>
          </p:cNvPr>
          <p:cNvCxnSpPr>
            <a:cxnSpLocks/>
            <a:stCxn id="16" idx="3"/>
            <a:endCxn id="17" idx="1"/>
          </p:cNvCxnSpPr>
          <p:nvPr/>
        </p:nvCxnSpPr>
        <p:spPr bwMode="auto">
          <a:xfrm>
            <a:off x="5190531" y="4129624"/>
            <a:ext cx="1110699" cy="2132"/>
          </a:xfrm>
          <a:prstGeom prst="line">
            <a:avLst/>
          </a:prstGeom>
          <a:ln w="25400" cap="flat">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Down Arrow 9">
            <a:extLst>
              <a:ext uri="{FF2B5EF4-FFF2-40B4-BE49-F238E27FC236}">
                <a16:creationId xmlns:a16="http://schemas.microsoft.com/office/drawing/2014/main" id="{99E52D18-E6A9-C7E3-CFE3-AA48A360C8DC}"/>
              </a:ext>
            </a:extLst>
          </p:cNvPr>
          <p:cNvSpPr>
            <a:spLocks noChangeAspect="1"/>
          </p:cNvSpPr>
          <p:nvPr/>
        </p:nvSpPr>
        <p:spPr bwMode="auto">
          <a:xfrm>
            <a:off x="4841012" y="4127632"/>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1" name="Down Arrow 10">
            <a:extLst>
              <a:ext uri="{FF2B5EF4-FFF2-40B4-BE49-F238E27FC236}">
                <a16:creationId xmlns:a16="http://schemas.microsoft.com/office/drawing/2014/main" id="{63344AD8-8566-61CD-AA37-D57AD6FDBCC7}"/>
              </a:ext>
            </a:extLst>
          </p:cNvPr>
          <p:cNvSpPr>
            <a:spLocks noChangeAspect="1"/>
          </p:cNvSpPr>
          <p:nvPr/>
        </p:nvSpPr>
        <p:spPr bwMode="auto">
          <a:xfrm>
            <a:off x="6722048" y="4112426"/>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2" name="Down Arrow 11">
            <a:extLst>
              <a:ext uri="{FF2B5EF4-FFF2-40B4-BE49-F238E27FC236}">
                <a16:creationId xmlns:a16="http://schemas.microsoft.com/office/drawing/2014/main" id="{453279CD-B616-A690-D2C8-A9782C3B2993}"/>
              </a:ext>
            </a:extLst>
          </p:cNvPr>
          <p:cNvSpPr>
            <a:spLocks noChangeAspect="1"/>
          </p:cNvSpPr>
          <p:nvPr/>
        </p:nvSpPr>
        <p:spPr bwMode="auto">
          <a:xfrm>
            <a:off x="4839050" y="2144740"/>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13" name="Straight Connector 12">
            <a:extLst>
              <a:ext uri="{FF2B5EF4-FFF2-40B4-BE49-F238E27FC236}">
                <a16:creationId xmlns:a16="http://schemas.microsoft.com/office/drawing/2014/main" id="{9A18CD03-E0AF-4CD7-389E-AB408A4EAAB6}"/>
              </a:ext>
            </a:extLst>
          </p:cNvPr>
          <p:cNvCxnSpPr>
            <a:cxnSpLocks/>
          </p:cNvCxnSpPr>
          <p:nvPr/>
        </p:nvCxnSpPr>
        <p:spPr bwMode="auto">
          <a:xfrm>
            <a:off x="4684681" y="2178137"/>
            <a:ext cx="0" cy="1889575"/>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A355AA-8481-134F-B89A-AF63268C1603}"/>
              </a:ext>
            </a:extLst>
          </p:cNvPr>
          <p:cNvCxnSpPr>
            <a:cxnSpLocks/>
          </p:cNvCxnSpPr>
          <p:nvPr/>
        </p:nvCxnSpPr>
        <p:spPr bwMode="auto">
          <a:xfrm>
            <a:off x="5143094" y="2150186"/>
            <a:ext cx="1654684" cy="1915365"/>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5C8D87F6-2CD9-CFA5-CDCE-416D3C7209E6}"/>
              </a:ext>
            </a:extLst>
          </p:cNvPr>
          <p:cNvSpPr>
            <a:spLocks/>
          </p:cNvSpPr>
          <p:nvPr/>
        </p:nvSpPr>
        <p:spPr bwMode="auto">
          <a:xfrm>
            <a:off x="4384629" y="2092101"/>
            <a:ext cx="1080000" cy="108000"/>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Verdana" pitchFamily="34" charset="0"/>
            </a:endParaRPr>
          </a:p>
        </p:txBody>
      </p:sp>
      <p:sp>
        <p:nvSpPr>
          <p:cNvPr id="16" name="Rectangle 15">
            <a:extLst>
              <a:ext uri="{FF2B5EF4-FFF2-40B4-BE49-F238E27FC236}">
                <a16:creationId xmlns:a16="http://schemas.microsoft.com/office/drawing/2014/main" id="{77D80141-BBD7-8814-F0D3-6941873B65F8}"/>
              </a:ext>
            </a:extLst>
          </p:cNvPr>
          <p:cNvSpPr>
            <a:spLocks noChangeAspect="1"/>
          </p:cNvSpPr>
          <p:nvPr/>
        </p:nvSpPr>
        <p:spPr bwMode="auto">
          <a:xfrm>
            <a:off x="4178831" y="4067712"/>
            <a:ext cx="1011700" cy="123824"/>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7" name="Rectangle 16">
            <a:extLst>
              <a:ext uri="{FF2B5EF4-FFF2-40B4-BE49-F238E27FC236}">
                <a16:creationId xmlns:a16="http://schemas.microsoft.com/office/drawing/2014/main" id="{32792D27-2B3B-B713-F735-8003C04A458F}"/>
              </a:ext>
            </a:extLst>
          </p:cNvPr>
          <p:cNvSpPr>
            <a:spLocks noChangeAspect="1"/>
          </p:cNvSpPr>
          <p:nvPr/>
        </p:nvSpPr>
        <p:spPr bwMode="auto">
          <a:xfrm>
            <a:off x="6301230" y="4069844"/>
            <a:ext cx="1011698" cy="123823"/>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8" name="TextBox 17">
            <a:extLst>
              <a:ext uri="{FF2B5EF4-FFF2-40B4-BE49-F238E27FC236}">
                <a16:creationId xmlns:a16="http://schemas.microsoft.com/office/drawing/2014/main" id="{2790BA1F-885B-5E7D-F6C9-BF2A4E9798BE}"/>
              </a:ext>
            </a:extLst>
          </p:cNvPr>
          <p:cNvSpPr txBox="1"/>
          <p:nvPr/>
        </p:nvSpPr>
        <p:spPr>
          <a:xfrm>
            <a:off x="5341418" y="1990073"/>
            <a:ext cx="547929" cy="276999"/>
          </a:xfrm>
          <a:prstGeom prst="rect">
            <a:avLst/>
          </a:prstGeom>
          <a:noFill/>
        </p:spPr>
        <p:txBody>
          <a:bodyPr wrap="square" rtlCol="0">
            <a:spAutoFit/>
          </a:bodyPr>
          <a:lstStyle/>
          <a:p>
            <a:pPr algn="ctr"/>
            <a:r>
              <a:rPr lang="en-US" sz="1200" b="1"/>
              <a:t>1</a:t>
            </a:r>
          </a:p>
        </p:txBody>
      </p:sp>
      <p:sp>
        <p:nvSpPr>
          <p:cNvPr id="19" name="TextBox 18">
            <a:extLst>
              <a:ext uri="{FF2B5EF4-FFF2-40B4-BE49-F238E27FC236}">
                <a16:creationId xmlns:a16="http://schemas.microsoft.com/office/drawing/2014/main" id="{A1FFFFF9-75CD-1207-E54E-9C40836A5DEB}"/>
              </a:ext>
            </a:extLst>
          </p:cNvPr>
          <p:cNvSpPr txBox="1"/>
          <p:nvPr/>
        </p:nvSpPr>
        <p:spPr>
          <a:xfrm>
            <a:off x="4650664" y="3806697"/>
            <a:ext cx="547929" cy="276999"/>
          </a:xfrm>
          <a:prstGeom prst="rect">
            <a:avLst/>
          </a:prstGeom>
          <a:noFill/>
        </p:spPr>
        <p:txBody>
          <a:bodyPr wrap="square" rtlCol="0">
            <a:spAutoFit/>
          </a:bodyPr>
          <a:lstStyle/>
          <a:p>
            <a:pPr algn="ctr"/>
            <a:r>
              <a:rPr lang="en-US" sz="1200" b="1"/>
              <a:t>2</a:t>
            </a:r>
          </a:p>
        </p:txBody>
      </p:sp>
      <p:sp>
        <p:nvSpPr>
          <p:cNvPr id="20" name="TextBox 19">
            <a:extLst>
              <a:ext uri="{FF2B5EF4-FFF2-40B4-BE49-F238E27FC236}">
                <a16:creationId xmlns:a16="http://schemas.microsoft.com/office/drawing/2014/main" id="{0B70ABBA-CAC5-A457-55B5-BEB527FEBAD3}"/>
              </a:ext>
            </a:extLst>
          </p:cNvPr>
          <p:cNvSpPr txBox="1"/>
          <p:nvPr/>
        </p:nvSpPr>
        <p:spPr>
          <a:xfrm>
            <a:off x="6176693" y="3806697"/>
            <a:ext cx="547929" cy="276999"/>
          </a:xfrm>
          <a:prstGeom prst="rect">
            <a:avLst/>
          </a:prstGeom>
          <a:noFill/>
        </p:spPr>
        <p:txBody>
          <a:bodyPr wrap="square" rtlCol="0">
            <a:spAutoFit/>
          </a:bodyPr>
          <a:lstStyle/>
          <a:p>
            <a:pPr algn="ctr"/>
            <a:r>
              <a:rPr lang="en-US" sz="1200" b="1"/>
              <a:t>3</a:t>
            </a:r>
          </a:p>
        </p:txBody>
      </p:sp>
      <p:pic>
        <p:nvPicPr>
          <p:cNvPr id="21" name="Graphic 20" descr="Power Plant with solid fill">
            <a:extLst>
              <a:ext uri="{FF2B5EF4-FFF2-40B4-BE49-F238E27FC236}">
                <a16:creationId xmlns:a16="http://schemas.microsoft.com/office/drawing/2014/main" id="{352F7FF5-44B2-5703-C977-E991F7C02C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5946" y="4425316"/>
            <a:ext cx="370050" cy="370050"/>
          </a:xfrm>
          <a:prstGeom prst="rect">
            <a:avLst/>
          </a:prstGeom>
        </p:spPr>
      </p:pic>
      <p:sp>
        <p:nvSpPr>
          <p:cNvPr id="22" name="Rectangle 21">
            <a:extLst>
              <a:ext uri="{FF2B5EF4-FFF2-40B4-BE49-F238E27FC236}">
                <a16:creationId xmlns:a16="http://schemas.microsoft.com/office/drawing/2014/main" id="{8EEA5126-98BC-0BC8-17BA-1C706B191381}"/>
              </a:ext>
            </a:extLst>
          </p:cNvPr>
          <p:cNvSpPr/>
          <p:nvPr/>
        </p:nvSpPr>
        <p:spPr bwMode="auto">
          <a:xfrm>
            <a:off x="2786520" y="3398822"/>
            <a:ext cx="1226899" cy="493155"/>
          </a:xfrm>
          <a:prstGeom prst="rect">
            <a:avLst/>
          </a:prstGeom>
          <a:solidFill>
            <a:srgbClr val="6EB6E7">
              <a:alpha val="14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23" name="Graphic 22" descr="Wind Turbines with solid fill">
            <a:extLst>
              <a:ext uri="{FF2B5EF4-FFF2-40B4-BE49-F238E27FC236}">
                <a16:creationId xmlns:a16="http://schemas.microsoft.com/office/drawing/2014/main" id="{C929E49A-D2FF-1581-34FC-2CA171D6A9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9593" y="3469388"/>
            <a:ext cx="365760" cy="365760"/>
          </a:xfrm>
          <a:prstGeom prst="rect">
            <a:avLst/>
          </a:prstGeom>
        </p:spPr>
      </p:pic>
      <p:pic>
        <p:nvPicPr>
          <p:cNvPr id="24" name="Graphic 23" descr="Solar Panels with solid fill">
            <a:extLst>
              <a:ext uri="{FF2B5EF4-FFF2-40B4-BE49-F238E27FC236}">
                <a16:creationId xmlns:a16="http://schemas.microsoft.com/office/drawing/2014/main" id="{FE95AD76-90AC-F501-7539-FA05923867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05918" y="3469388"/>
            <a:ext cx="365760" cy="365760"/>
          </a:xfrm>
          <a:prstGeom prst="rect">
            <a:avLst/>
          </a:prstGeom>
        </p:spPr>
      </p:pic>
      <p:cxnSp>
        <p:nvCxnSpPr>
          <p:cNvPr id="25" name="Elbow Connector 24">
            <a:extLst>
              <a:ext uri="{FF2B5EF4-FFF2-40B4-BE49-F238E27FC236}">
                <a16:creationId xmlns:a16="http://schemas.microsoft.com/office/drawing/2014/main" id="{3C07EEB1-7C4F-341C-4534-793344CF39BF}"/>
              </a:ext>
            </a:extLst>
          </p:cNvPr>
          <p:cNvCxnSpPr>
            <a:cxnSpLocks/>
            <a:stCxn id="22" idx="3"/>
          </p:cNvCxnSpPr>
          <p:nvPr/>
        </p:nvCxnSpPr>
        <p:spPr bwMode="auto">
          <a:xfrm>
            <a:off x="4013419" y="3645400"/>
            <a:ext cx="332719" cy="420151"/>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8" name="Elbow Connector 27">
            <a:extLst>
              <a:ext uri="{FF2B5EF4-FFF2-40B4-BE49-F238E27FC236}">
                <a16:creationId xmlns:a16="http://schemas.microsoft.com/office/drawing/2014/main" id="{93E05FDF-0048-475D-2DB5-9998C98935F8}"/>
              </a:ext>
            </a:extLst>
          </p:cNvPr>
          <p:cNvCxnSpPr>
            <a:cxnSpLocks/>
          </p:cNvCxnSpPr>
          <p:nvPr/>
        </p:nvCxnSpPr>
        <p:spPr bwMode="auto">
          <a:xfrm flipV="1">
            <a:off x="3997003" y="4192155"/>
            <a:ext cx="346902" cy="416360"/>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Elbow Connector 29">
            <a:extLst>
              <a:ext uri="{FF2B5EF4-FFF2-40B4-BE49-F238E27FC236}">
                <a16:creationId xmlns:a16="http://schemas.microsoft.com/office/drawing/2014/main" id="{700FED1A-EAEA-C084-628A-1D60CA609BA6}"/>
              </a:ext>
            </a:extLst>
          </p:cNvPr>
          <p:cNvCxnSpPr>
            <a:cxnSpLocks/>
          </p:cNvCxnSpPr>
          <p:nvPr/>
        </p:nvCxnSpPr>
        <p:spPr bwMode="auto">
          <a:xfrm flipV="1">
            <a:off x="6205907" y="4193667"/>
            <a:ext cx="367505" cy="421002"/>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1" name="Graphic 30" descr="Battery charging outline">
            <a:extLst>
              <a:ext uri="{FF2B5EF4-FFF2-40B4-BE49-F238E27FC236}">
                <a16:creationId xmlns:a16="http://schemas.microsoft.com/office/drawing/2014/main" id="{7C04D683-DBE5-E0E3-321D-04B9845C5E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9186" y="3469388"/>
            <a:ext cx="365760" cy="365760"/>
          </a:xfrm>
          <a:prstGeom prst="rect">
            <a:avLst/>
          </a:prstGeom>
        </p:spPr>
      </p:pic>
      <p:pic>
        <p:nvPicPr>
          <p:cNvPr id="32" name="Graphic 31" descr="Power Plant with solid fill">
            <a:extLst>
              <a:ext uri="{FF2B5EF4-FFF2-40B4-BE49-F238E27FC236}">
                <a16:creationId xmlns:a16="http://schemas.microsoft.com/office/drawing/2014/main" id="{37691C37-1D9B-D9EA-1DCB-6C36021231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6831" y="4423688"/>
            <a:ext cx="370050" cy="370050"/>
          </a:xfrm>
          <a:prstGeom prst="rect">
            <a:avLst/>
          </a:prstGeom>
        </p:spPr>
      </p:pic>
      <p:pic>
        <p:nvPicPr>
          <p:cNvPr id="34" name="Graphic 33" descr="Power Plant with solid fill">
            <a:extLst>
              <a:ext uri="{FF2B5EF4-FFF2-40B4-BE49-F238E27FC236}">
                <a16:creationId xmlns:a16="http://schemas.microsoft.com/office/drawing/2014/main" id="{68086678-09EF-5D09-29B2-936E087DED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4541" y="1449381"/>
            <a:ext cx="370050" cy="370050"/>
          </a:xfrm>
          <a:prstGeom prst="rect">
            <a:avLst/>
          </a:prstGeom>
        </p:spPr>
      </p:pic>
      <p:cxnSp>
        <p:nvCxnSpPr>
          <p:cNvPr id="35" name="Elbow Connector 34">
            <a:extLst>
              <a:ext uri="{FF2B5EF4-FFF2-40B4-BE49-F238E27FC236}">
                <a16:creationId xmlns:a16="http://schemas.microsoft.com/office/drawing/2014/main" id="{4DA7A4DC-9A2A-E226-F960-569564733460}"/>
              </a:ext>
            </a:extLst>
          </p:cNvPr>
          <p:cNvCxnSpPr>
            <a:cxnSpLocks/>
          </p:cNvCxnSpPr>
          <p:nvPr/>
        </p:nvCxnSpPr>
        <p:spPr bwMode="auto">
          <a:xfrm>
            <a:off x="4475598" y="1632580"/>
            <a:ext cx="205271" cy="452624"/>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6" name="Graphic 35" descr="Wind Turbines with solid fill">
            <a:extLst>
              <a:ext uri="{FF2B5EF4-FFF2-40B4-BE49-F238E27FC236}">
                <a16:creationId xmlns:a16="http://schemas.microsoft.com/office/drawing/2014/main" id="{84A226C2-FD81-3A86-B76A-7139A28946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3276" y="1462344"/>
            <a:ext cx="365760" cy="365760"/>
          </a:xfrm>
          <a:prstGeom prst="rect">
            <a:avLst/>
          </a:prstGeom>
        </p:spPr>
      </p:pic>
      <p:pic>
        <p:nvPicPr>
          <p:cNvPr id="37" name="Graphic 36" descr="Solar Panels with solid fill">
            <a:extLst>
              <a:ext uri="{FF2B5EF4-FFF2-40B4-BE49-F238E27FC236}">
                <a16:creationId xmlns:a16="http://schemas.microsoft.com/office/drawing/2014/main" id="{397B2932-6711-C544-E054-6BE8018771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9601" y="1462344"/>
            <a:ext cx="365760" cy="365760"/>
          </a:xfrm>
          <a:prstGeom prst="rect">
            <a:avLst/>
          </a:prstGeom>
        </p:spPr>
      </p:pic>
      <p:cxnSp>
        <p:nvCxnSpPr>
          <p:cNvPr id="38" name="Elbow Connector 37">
            <a:extLst>
              <a:ext uri="{FF2B5EF4-FFF2-40B4-BE49-F238E27FC236}">
                <a16:creationId xmlns:a16="http://schemas.microsoft.com/office/drawing/2014/main" id="{8593AFE8-860F-DEA6-451C-7DB5C0E2B033}"/>
              </a:ext>
            </a:extLst>
          </p:cNvPr>
          <p:cNvCxnSpPr>
            <a:cxnSpLocks/>
            <a:stCxn id="5" idx="1"/>
          </p:cNvCxnSpPr>
          <p:nvPr/>
        </p:nvCxnSpPr>
        <p:spPr bwMode="auto">
          <a:xfrm rot="10800000" flipV="1">
            <a:off x="5198593" y="1637049"/>
            <a:ext cx="251610" cy="448154"/>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9" name="Graphic 38" descr="Battery charging outline">
            <a:extLst>
              <a:ext uri="{FF2B5EF4-FFF2-40B4-BE49-F238E27FC236}">
                <a16:creationId xmlns:a16="http://schemas.microsoft.com/office/drawing/2014/main" id="{A7D0C5CB-EBC6-B2E5-F8A7-0025887C48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2869" y="1462344"/>
            <a:ext cx="365760" cy="365760"/>
          </a:xfrm>
          <a:prstGeom prst="rect">
            <a:avLst/>
          </a:prstGeom>
        </p:spPr>
      </p:pic>
      <p:pic>
        <p:nvPicPr>
          <p:cNvPr id="40" name="Graphic 39" descr="Battery charging outline">
            <a:extLst>
              <a:ext uri="{FF2B5EF4-FFF2-40B4-BE49-F238E27FC236}">
                <a16:creationId xmlns:a16="http://schemas.microsoft.com/office/drawing/2014/main" id="{F20D4CCE-9A45-3E04-1D1A-82A74916A3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51511" y="3375584"/>
            <a:ext cx="365760" cy="365760"/>
          </a:xfrm>
          <a:prstGeom prst="rect">
            <a:avLst/>
          </a:prstGeom>
        </p:spPr>
      </p:pic>
      <p:sp>
        <p:nvSpPr>
          <p:cNvPr id="41" name="Rectangle 40">
            <a:extLst>
              <a:ext uri="{FF2B5EF4-FFF2-40B4-BE49-F238E27FC236}">
                <a16:creationId xmlns:a16="http://schemas.microsoft.com/office/drawing/2014/main" id="{AA582602-1C98-EF08-1D79-EAA1F433B0A6}"/>
              </a:ext>
            </a:extLst>
          </p:cNvPr>
          <p:cNvSpPr/>
          <p:nvPr/>
        </p:nvSpPr>
        <p:spPr bwMode="auto">
          <a:xfrm>
            <a:off x="7208948" y="3375584"/>
            <a:ext cx="430158" cy="365760"/>
          </a:xfrm>
          <a:prstGeom prst="rect">
            <a:avLst/>
          </a:prstGeom>
          <a:solidFill>
            <a:srgbClr val="6EB6E7">
              <a:alpha val="15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42" name="Elbow Connector 41">
            <a:extLst>
              <a:ext uri="{FF2B5EF4-FFF2-40B4-BE49-F238E27FC236}">
                <a16:creationId xmlns:a16="http://schemas.microsoft.com/office/drawing/2014/main" id="{5C2A29CC-B019-BB45-E6B2-38444E521E2A}"/>
              </a:ext>
            </a:extLst>
          </p:cNvPr>
          <p:cNvCxnSpPr>
            <a:cxnSpLocks/>
            <a:stCxn id="41" idx="1"/>
          </p:cNvCxnSpPr>
          <p:nvPr/>
        </p:nvCxnSpPr>
        <p:spPr bwMode="auto">
          <a:xfrm rot="10800000" flipV="1">
            <a:off x="7081376" y="3558463"/>
            <a:ext cx="127573" cy="512881"/>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ED4E57FC-165A-A695-6455-A9132B22C62C}"/>
              </a:ext>
            </a:extLst>
          </p:cNvPr>
          <p:cNvSpPr txBox="1"/>
          <p:nvPr/>
        </p:nvSpPr>
        <p:spPr>
          <a:xfrm>
            <a:off x="8976380" y="5331972"/>
            <a:ext cx="2953053" cy="307777"/>
          </a:xfrm>
          <a:prstGeom prst="rect">
            <a:avLst/>
          </a:prstGeom>
          <a:noFill/>
        </p:spPr>
        <p:txBody>
          <a:bodyPr wrap="none" rtlCol="0">
            <a:spAutoFit/>
          </a:bodyPr>
          <a:lstStyle/>
          <a:p>
            <a:r>
              <a:rPr lang="en-AU" sz="1400" i="1" dirty="0">
                <a:solidFill>
                  <a:srgbClr val="FF0000"/>
                </a:solidFill>
              </a:rPr>
              <a:t>“Passive” distribution network </a:t>
            </a:r>
          </a:p>
        </p:txBody>
      </p:sp>
      <p:sp>
        <p:nvSpPr>
          <p:cNvPr id="4" name="TextBox 3">
            <a:extLst>
              <a:ext uri="{FF2B5EF4-FFF2-40B4-BE49-F238E27FC236}">
                <a16:creationId xmlns:a16="http://schemas.microsoft.com/office/drawing/2014/main" id="{B899E05A-2174-12EB-8711-F30E9D86BB7E}"/>
              </a:ext>
            </a:extLst>
          </p:cNvPr>
          <p:cNvSpPr txBox="1"/>
          <p:nvPr/>
        </p:nvSpPr>
        <p:spPr>
          <a:xfrm>
            <a:off x="-28" y="6403907"/>
            <a:ext cx="8345554" cy="246221"/>
          </a:xfrm>
          <a:prstGeom prst="rect">
            <a:avLst/>
          </a:prstGeom>
          <a:noFill/>
        </p:spPr>
        <p:txBody>
          <a:bodyPr wrap="none" rtlCol="0">
            <a:spAutoFit/>
          </a:bodyPr>
          <a:lstStyle/>
          <a:p>
            <a:r>
              <a:rPr lang="en-AU" sz="1000" dirty="0"/>
              <a:t>C. Alcarruz </a:t>
            </a:r>
            <a:r>
              <a:rPr lang="en-AU" sz="1000" i="1" dirty="0"/>
              <a:t>et al.</a:t>
            </a:r>
            <a:r>
              <a:rPr lang="en-AU" sz="1000" dirty="0"/>
              <a:t>, “Integrated transmission and distribution expansion planning: A critical overview”, 2024, </a:t>
            </a:r>
            <a:r>
              <a:rPr lang="en-AU" sz="1000" i="1" dirty="0"/>
              <a:t>under preparation</a:t>
            </a:r>
          </a:p>
        </p:txBody>
      </p:sp>
    </p:spTree>
    <p:extLst>
      <p:ext uri="{BB962C8B-B14F-4D97-AF65-F5344CB8AC3E}">
        <p14:creationId xmlns:p14="http://schemas.microsoft.com/office/powerpoint/2010/main" val="21362682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B71DC21-4A83-47EB-CB2D-F9A3F8410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2982" y="3375584"/>
            <a:ext cx="3155950" cy="2827020"/>
          </a:xfrm>
          <a:prstGeom prst="rect">
            <a:avLst/>
          </a:prstGeom>
        </p:spPr>
      </p:pic>
      <p:sp>
        <p:nvSpPr>
          <p:cNvPr id="2" name="Title 1">
            <a:extLst>
              <a:ext uri="{FF2B5EF4-FFF2-40B4-BE49-F238E27FC236}">
                <a16:creationId xmlns:a16="http://schemas.microsoft.com/office/drawing/2014/main" id="{5B0388F1-3CAC-306C-91A5-67C850841694}"/>
              </a:ext>
            </a:extLst>
          </p:cNvPr>
          <p:cNvSpPr>
            <a:spLocks noGrp="1"/>
          </p:cNvSpPr>
          <p:nvPr>
            <p:ph type="title"/>
          </p:nvPr>
        </p:nvSpPr>
        <p:spPr/>
        <p:txBody>
          <a:bodyPr/>
          <a:lstStyle/>
          <a:p>
            <a:r>
              <a:rPr lang="en-US" dirty="0"/>
              <a:t>Integrated planning of </a:t>
            </a:r>
            <a:br>
              <a:rPr lang="en-US" dirty="0"/>
            </a:br>
            <a:r>
              <a:rPr lang="en-US" dirty="0"/>
              <a:t>transmission and distribution systems with DER</a:t>
            </a:r>
          </a:p>
        </p:txBody>
      </p:sp>
      <p:sp>
        <p:nvSpPr>
          <p:cNvPr id="5" name="Rectangle 4">
            <a:extLst>
              <a:ext uri="{FF2B5EF4-FFF2-40B4-BE49-F238E27FC236}">
                <a16:creationId xmlns:a16="http://schemas.microsoft.com/office/drawing/2014/main" id="{725F05D6-D13C-6553-E180-2C7FFE0F4899}"/>
              </a:ext>
            </a:extLst>
          </p:cNvPr>
          <p:cNvSpPr/>
          <p:nvPr/>
        </p:nvSpPr>
        <p:spPr bwMode="auto">
          <a:xfrm>
            <a:off x="5450203" y="1391778"/>
            <a:ext cx="1226899" cy="490542"/>
          </a:xfrm>
          <a:prstGeom prst="rect">
            <a:avLst/>
          </a:prstGeom>
          <a:solidFill>
            <a:srgbClr val="6EB6E7">
              <a:alpha val="14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cxnSp>
        <p:nvCxnSpPr>
          <p:cNvPr id="7" name="Straight Connector 6">
            <a:extLst>
              <a:ext uri="{FF2B5EF4-FFF2-40B4-BE49-F238E27FC236}">
                <a16:creationId xmlns:a16="http://schemas.microsoft.com/office/drawing/2014/main" id="{0B503B9D-4227-0BBE-F0DB-BD5AC367E540}"/>
              </a:ext>
            </a:extLst>
          </p:cNvPr>
          <p:cNvCxnSpPr>
            <a:cxnSpLocks/>
          </p:cNvCxnSpPr>
          <p:nvPr/>
        </p:nvCxnSpPr>
        <p:spPr bwMode="auto">
          <a:xfrm>
            <a:off x="5308672" y="2142453"/>
            <a:ext cx="1728155" cy="1987171"/>
          </a:xfrm>
          <a:prstGeom prst="line">
            <a:avLst/>
          </a:prstGeom>
          <a:ln w="25400">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82FEB92-52EC-16D0-A30E-3CE2D90C1AD4}"/>
              </a:ext>
            </a:extLst>
          </p:cNvPr>
          <p:cNvCxnSpPr>
            <a:cxnSpLocks/>
          </p:cNvCxnSpPr>
          <p:nvPr/>
        </p:nvCxnSpPr>
        <p:spPr bwMode="auto">
          <a:xfrm>
            <a:off x="4560222" y="2164804"/>
            <a:ext cx="0" cy="1979584"/>
          </a:xfrm>
          <a:prstGeom prst="line">
            <a:avLst/>
          </a:prstGeom>
          <a:ln w="25400">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00693C4-3C0F-9A11-8379-223CBD0F9F98}"/>
              </a:ext>
            </a:extLst>
          </p:cNvPr>
          <p:cNvCxnSpPr>
            <a:cxnSpLocks/>
            <a:stCxn id="16" idx="3"/>
            <a:endCxn id="17" idx="1"/>
          </p:cNvCxnSpPr>
          <p:nvPr/>
        </p:nvCxnSpPr>
        <p:spPr bwMode="auto">
          <a:xfrm>
            <a:off x="5190531" y="4129624"/>
            <a:ext cx="1110699" cy="2132"/>
          </a:xfrm>
          <a:prstGeom prst="line">
            <a:avLst/>
          </a:prstGeom>
          <a:ln w="25400" cap="flat">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Down Arrow 9">
            <a:extLst>
              <a:ext uri="{FF2B5EF4-FFF2-40B4-BE49-F238E27FC236}">
                <a16:creationId xmlns:a16="http://schemas.microsoft.com/office/drawing/2014/main" id="{99E52D18-E6A9-C7E3-CFE3-AA48A360C8DC}"/>
              </a:ext>
            </a:extLst>
          </p:cNvPr>
          <p:cNvSpPr>
            <a:spLocks noChangeAspect="1"/>
          </p:cNvSpPr>
          <p:nvPr/>
        </p:nvSpPr>
        <p:spPr bwMode="auto">
          <a:xfrm>
            <a:off x="4841012" y="4127632"/>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1" name="Down Arrow 10">
            <a:extLst>
              <a:ext uri="{FF2B5EF4-FFF2-40B4-BE49-F238E27FC236}">
                <a16:creationId xmlns:a16="http://schemas.microsoft.com/office/drawing/2014/main" id="{63344AD8-8566-61CD-AA37-D57AD6FDBCC7}"/>
              </a:ext>
            </a:extLst>
          </p:cNvPr>
          <p:cNvSpPr>
            <a:spLocks noChangeAspect="1"/>
          </p:cNvSpPr>
          <p:nvPr/>
        </p:nvSpPr>
        <p:spPr bwMode="auto">
          <a:xfrm>
            <a:off x="6722048" y="4112426"/>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2" name="Down Arrow 11">
            <a:extLst>
              <a:ext uri="{FF2B5EF4-FFF2-40B4-BE49-F238E27FC236}">
                <a16:creationId xmlns:a16="http://schemas.microsoft.com/office/drawing/2014/main" id="{453279CD-B616-A690-D2C8-A9782C3B2993}"/>
              </a:ext>
            </a:extLst>
          </p:cNvPr>
          <p:cNvSpPr>
            <a:spLocks noChangeAspect="1"/>
          </p:cNvSpPr>
          <p:nvPr/>
        </p:nvSpPr>
        <p:spPr bwMode="auto">
          <a:xfrm>
            <a:off x="4839050" y="2144740"/>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13" name="Straight Connector 12">
            <a:extLst>
              <a:ext uri="{FF2B5EF4-FFF2-40B4-BE49-F238E27FC236}">
                <a16:creationId xmlns:a16="http://schemas.microsoft.com/office/drawing/2014/main" id="{9A18CD03-E0AF-4CD7-389E-AB408A4EAAB6}"/>
              </a:ext>
            </a:extLst>
          </p:cNvPr>
          <p:cNvCxnSpPr>
            <a:cxnSpLocks/>
          </p:cNvCxnSpPr>
          <p:nvPr/>
        </p:nvCxnSpPr>
        <p:spPr bwMode="auto">
          <a:xfrm>
            <a:off x="4684681" y="2178137"/>
            <a:ext cx="0" cy="1889575"/>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A355AA-8481-134F-B89A-AF63268C1603}"/>
              </a:ext>
            </a:extLst>
          </p:cNvPr>
          <p:cNvCxnSpPr>
            <a:cxnSpLocks/>
          </p:cNvCxnSpPr>
          <p:nvPr/>
        </p:nvCxnSpPr>
        <p:spPr bwMode="auto">
          <a:xfrm>
            <a:off x="5143094" y="2150186"/>
            <a:ext cx="1654684" cy="1915365"/>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5C8D87F6-2CD9-CFA5-CDCE-416D3C7209E6}"/>
              </a:ext>
            </a:extLst>
          </p:cNvPr>
          <p:cNvSpPr>
            <a:spLocks/>
          </p:cNvSpPr>
          <p:nvPr/>
        </p:nvSpPr>
        <p:spPr bwMode="auto">
          <a:xfrm>
            <a:off x="4384629" y="2092101"/>
            <a:ext cx="1080000" cy="108000"/>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Verdana" pitchFamily="34" charset="0"/>
            </a:endParaRPr>
          </a:p>
        </p:txBody>
      </p:sp>
      <p:sp>
        <p:nvSpPr>
          <p:cNvPr id="16" name="Rectangle 15">
            <a:extLst>
              <a:ext uri="{FF2B5EF4-FFF2-40B4-BE49-F238E27FC236}">
                <a16:creationId xmlns:a16="http://schemas.microsoft.com/office/drawing/2014/main" id="{77D80141-BBD7-8814-F0D3-6941873B65F8}"/>
              </a:ext>
            </a:extLst>
          </p:cNvPr>
          <p:cNvSpPr>
            <a:spLocks noChangeAspect="1"/>
          </p:cNvSpPr>
          <p:nvPr/>
        </p:nvSpPr>
        <p:spPr bwMode="auto">
          <a:xfrm>
            <a:off x="4178831" y="4067712"/>
            <a:ext cx="1011700" cy="123824"/>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7" name="Rectangle 16">
            <a:extLst>
              <a:ext uri="{FF2B5EF4-FFF2-40B4-BE49-F238E27FC236}">
                <a16:creationId xmlns:a16="http://schemas.microsoft.com/office/drawing/2014/main" id="{32792D27-2B3B-B713-F735-8003C04A458F}"/>
              </a:ext>
            </a:extLst>
          </p:cNvPr>
          <p:cNvSpPr>
            <a:spLocks noChangeAspect="1"/>
          </p:cNvSpPr>
          <p:nvPr/>
        </p:nvSpPr>
        <p:spPr bwMode="auto">
          <a:xfrm>
            <a:off x="6301230" y="4069844"/>
            <a:ext cx="1011698" cy="123823"/>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8" name="TextBox 17">
            <a:extLst>
              <a:ext uri="{FF2B5EF4-FFF2-40B4-BE49-F238E27FC236}">
                <a16:creationId xmlns:a16="http://schemas.microsoft.com/office/drawing/2014/main" id="{2790BA1F-885B-5E7D-F6C9-BF2A4E9798BE}"/>
              </a:ext>
            </a:extLst>
          </p:cNvPr>
          <p:cNvSpPr txBox="1"/>
          <p:nvPr/>
        </p:nvSpPr>
        <p:spPr>
          <a:xfrm>
            <a:off x="5341418" y="1990073"/>
            <a:ext cx="547929" cy="276999"/>
          </a:xfrm>
          <a:prstGeom prst="rect">
            <a:avLst/>
          </a:prstGeom>
          <a:noFill/>
        </p:spPr>
        <p:txBody>
          <a:bodyPr wrap="square" rtlCol="0">
            <a:spAutoFit/>
          </a:bodyPr>
          <a:lstStyle/>
          <a:p>
            <a:pPr algn="ctr"/>
            <a:r>
              <a:rPr lang="en-US" sz="1200" b="1"/>
              <a:t>1</a:t>
            </a:r>
          </a:p>
        </p:txBody>
      </p:sp>
      <p:sp>
        <p:nvSpPr>
          <p:cNvPr id="19" name="TextBox 18">
            <a:extLst>
              <a:ext uri="{FF2B5EF4-FFF2-40B4-BE49-F238E27FC236}">
                <a16:creationId xmlns:a16="http://schemas.microsoft.com/office/drawing/2014/main" id="{A1FFFFF9-75CD-1207-E54E-9C40836A5DEB}"/>
              </a:ext>
            </a:extLst>
          </p:cNvPr>
          <p:cNvSpPr txBox="1"/>
          <p:nvPr/>
        </p:nvSpPr>
        <p:spPr>
          <a:xfrm>
            <a:off x="4650664" y="3806697"/>
            <a:ext cx="547929" cy="276999"/>
          </a:xfrm>
          <a:prstGeom prst="rect">
            <a:avLst/>
          </a:prstGeom>
          <a:noFill/>
        </p:spPr>
        <p:txBody>
          <a:bodyPr wrap="square" rtlCol="0">
            <a:spAutoFit/>
          </a:bodyPr>
          <a:lstStyle/>
          <a:p>
            <a:pPr algn="ctr"/>
            <a:r>
              <a:rPr lang="en-US" sz="1200" b="1"/>
              <a:t>2</a:t>
            </a:r>
          </a:p>
        </p:txBody>
      </p:sp>
      <p:sp>
        <p:nvSpPr>
          <p:cNvPr id="20" name="TextBox 19">
            <a:extLst>
              <a:ext uri="{FF2B5EF4-FFF2-40B4-BE49-F238E27FC236}">
                <a16:creationId xmlns:a16="http://schemas.microsoft.com/office/drawing/2014/main" id="{0B70ABBA-CAC5-A457-55B5-BEB527FEBAD3}"/>
              </a:ext>
            </a:extLst>
          </p:cNvPr>
          <p:cNvSpPr txBox="1"/>
          <p:nvPr/>
        </p:nvSpPr>
        <p:spPr>
          <a:xfrm>
            <a:off x="6176693" y="3806697"/>
            <a:ext cx="547929" cy="276999"/>
          </a:xfrm>
          <a:prstGeom prst="rect">
            <a:avLst/>
          </a:prstGeom>
          <a:noFill/>
        </p:spPr>
        <p:txBody>
          <a:bodyPr wrap="square" rtlCol="0">
            <a:spAutoFit/>
          </a:bodyPr>
          <a:lstStyle/>
          <a:p>
            <a:pPr algn="ctr"/>
            <a:r>
              <a:rPr lang="en-US" sz="1200" b="1"/>
              <a:t>3</a:t>
            </a:r>
          </a:p>
        </p:txBody>
      </p:sp>
      <p:pic>
        <p:nvPicPr>
          <p:cNvPr id="21" name="Graphic 20" descr="Power Plant with solid fill">
            <a:extLst>
              <a:ext uri="{FF2B5EF4-FFF2-40B4-BE49-F238E27FC236}">
                <a16:creationId xmlns:a16="http://schemas.microsoft.com/office/drawing/2014/main" id="{352F7FF5-44B2-5703-C977-E991F7C02C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5946" y="4425316"/>
            <a:ext cx="370050" cy="370050"/>
          </a:xfrm>
          <a:prstGeom prst="rect">
            <a:avLst/>
          </a:prstGeom>
        </p:spPr>
      </p:pic>
      <p:cxnSp>
        <p:nvCxnSpPr>
          <p:cNvPr id="25" name="Elbow Connector 24">
            <a:extLst>
              <a:ext uri="{FF2B5EF4-FFF2-40B4-BE49-F238E27FC236}">
                <a16:creationId xmlns:a16="http://schemas.microsoft.com/office/drawing/2014/main" id="{3C07EEB1-7C4F-341C-4534-793344CF39BF}"/>
              </a:ext>
            </a:extLst>
          </p:cNvPr>
          <p:cNvCxnSpPr>
            <a:cxnSpLocks/>
            <a:stCxn id="22" idx="3"/>
          </p:cNvCxnSpPr>
          <p:nvPr/>
        </p:nvCxnSpPr>
        <p:spPr bwMode="auto">
          <a:xfrm>
            <a:off x="4013419" y="3645400"/>
            <a:ext cx="332719" cy="420151"/>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8" name="Elbow Connector 27">
            <a:extLst>
              <a:ext uri="{FF2B5EF4-FFF2-40B4-BE49-F238E27FC236}">
                <a16:creationId xmlns:a16="http://schemas.microsoft.com/office/drawing/2014/main" id="{93E05FDF-0048-475D-2DB5-9998C98935F8}"/>
              </a:ext>
            </a:extLst>
          </p:cNvPr>
          <p:cNvCxnSpPr>
            <a:cxnSpLocks/>
          </p:cNvCxnSpPr>
          <p:nvPr/>
        </p:nvCxnSpPr>
        <p:spPr bwMode="auto">
          <a:xfrm flipV="1">
            <a:off x="3997003" y="4192155"/>
            <a:ext cx="346902" cy="416360"/>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Elbow Connector 29">
            <a:extLst>
              <a:ext uri="{FF2B5EF4-FFF2-40B4-BE49-F238E27FC236}">
                <a16:creationId xmlns:a16="http://schemas.microsoft.com/office/drawing/2014/main" id="{700FED1A-EAEA-C084-628A-1D60CA609BA6}"/>
              </a:ext>
            </a:extLst>
          </p:cNvPr>
          <p:cNvCxnSpPr>
            <a:cxnSpLocks/>
          </p:cNvCxnSpPr>
          <p:nvPr/>
        </p:nvCxnSpPr>
        <p:spPr bwMode="auto">
          <a:xfrm flipV="1">
            <a:off x="6205907" y="4193667"/>
            <a:ext cx="367505" cy="421002"/>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grpSp>
        <p:nvGrpSpPr>
          <p:cNvPr id="56" name="Group 55">
            <a:extLst>
              <a:ext uri="{FF2B5EF4-FFF2-40B4-BE49-F238E27FC236}">
                <a16:creationId xmlns:a16="http://schemas.microsoft.com/office/drawing/2014/main" id="{7D6B2ACA-5D35-0295-8C15-512C72872C4B}"/>
              </a:ext>
            </a:extLst>
          </p:cNvPr>
          <p:cNvGrpSpPr/>
          <p:nvPr/>
        </p:nvGrpSpPr>
        <p:grpSpPr>
          <a:xfrm>
            <a:off x="2786520" y="3398822"/>
            <a:ext cx="1226899" cy="493155"/>
            <a:chOff x="2786520" y="3398822"/>
            <a:chExt cx="1226899" cy="493155"/>
          </a:xfrm>
        </p:grpSpPr>
        <p:sp>
          <p:nvSpPr>
            <p:cNvPr id="22" name="Rectangle 21">
              <a:extLst>
                <a:ext uri="{FF2B5EF4-FFF2-40B4-BE49-F238E27FC236}">
                  <a16:creationId xmlns:a16="http://schemas.microsoft.com/office/drawing/2014/main" id="{8EEA5126-98BC-0BC8-17BA-1C706B191381}"/>
                </a:ext>
              </a:extLst>
            </p:cNvPr>
            <p:cNvSpPr/>
            <p:nvPr/>
          </p:nvSpPr>
          <p:spPr bwMode="auto">
            <a:xfrm>
              <a:off x="2786520" y="3398822"/>
              <a:ext cx="1226899" cy="493155"/>
            </a:xfrm>
            <a:prstGeom prst="rect">
              <a:avLst/>
            </a:prstGeom>
            <a:solidFill>
              <a:srgbClr val="6EB6E7">
                <a:alpha val="14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23" name="Graphic 22" descr="Wind Turbines with solid fill">
              <a:extLst>
                <a:ext uri="{FF2B5EF4-FFF2-40B4-BE49-F238E27FC236}">
                  <a16:creationId xmlns:a16="http://schemas.microsoft.com/office/drawing/2014/main" id="{C929E49A-D2FF-1581-34FC-2CA171D6A9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9593" y="3469388"/>
              <a:ext cx="365760" cy="365760"/>
            </a:xfrm>
            <a:prstGeom prst="rect">
              <a:avLst/>
            </a:prstGeom>
          </p:spPr>
        </p:pic>
        <p:pic>
          <p:nvPicPr>
            <p:cNvPr id="24" name="Graphic 23" descr="Solar Panels with solid fill">
              <a:extLst>
                <a:ext uri="{FF2B5EF4-FFF2-40B4-BE49-F238E27FC236}">
                  <a16:creationId xmlns:a16="http://schemas.microsoft.com/office/drawing/2014/main" id="{FE95AD76-90AC-F501-7539-FA05923867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05918" y="3469388"/>
              <a:ext cx="365760" cy="365760"/>
            </a:xfrm>
            <a:prstGeom prst="rect">
              <a:avLst/>
            </a:prstGeom>
          </p:spPr>
        </p:pic>
        <p:pic>
          <p:nvPicPr>
            <p:cNvPr id="31" name="Graphic 30" descr="Battery charging outline">
              <a:extLst>
                <a:ext uri="{FF2B5EF4-FFF2-40B4-BE49-F238E27FC236}">
                  <a16:creationId xmlns:a16="http://schemas.microsoft.com/office/drawing/2014/main" id="{7C04D683-DBE5-E0E3-321D-04B9845C5E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9186" y="3469388"/>
              <a:ext cx="365760" cy="365760"/>
            </a:xfrm>
            <a:prstGeom prst="rect">
              <a:avLst/>
            </a:prstGeom>
          </p:spPr>
        </p:pic>
      </p:grpSp>
      <p:pic>
        <p:nvPicPr>
          <p:cNvPr id="32" name="Graphic 31" descr="Power Plant with solid fill">
            <a:extLst>
              <a:ext uri="{FF2B5EF4-FFF2-40B4-BE49-F238E27FC236}">
                <a16:creationId xmlns:a16="http://schemas.microsoft.com/office/drawing/2014/main" id="{37691C37-1D9B-D9EA-1DCB-6C36021231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6831" y="4423688"/>
            <a:ext cx="370050" cy="370050"/>
          </a:xfrm>
          <a:prstGeom prst="rect">
            <a:avLst/>
          </a:prstGeom>
        </p:spPr>
      </p:pic>
      <p:pic>
        <p:nvPicPr>
          <p:cNvPr id="34" name="Graphic 33" descr="Power Plant with solid fill">
            <a:extLst>
              <a:ext uri="{FF2B5EF4-FFF2-40B4-BE49-F238E27FC236}">
                <a16:creationId xmlns:a16="http://schemas.microsoft.com/office/drawing/2014/main" id="{68086678-09EF-5D09-29B2-936E087DED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4541" y="1449381"/>
            <a:ext cx="370050" cy="370050"/>
          </a:xfrm>
          <a:prstGeom prst="rect">
            <a:avLst/>
          </a:prstGeom>
        </p:spPr>
      </p:pic>
      <p:cxnSp>
        <p:nvCxnSpPr>
          <p:cNvPr id="35" name="Elbow Connector 34">
            <a:extLst>
              <a:ext uri="{FF2B5EF4-FFF2-40B4-BE49-F238E27FC236}">
                <a16:creationId xmlns:a16="http://schemas.microsoft.com/office/drawing/2014/main" id="{4DA7A4DC-9A2A-E226-F960-569564733460}"/>
              </a:ext>
            </a:extLst>
          </p:cNvPr>
          <p:cNvCxnSpPr>
            <a:cxnSpLocks/>
          </p:cNvCxnSpPr>
          <p:nvPr/>
        </p:nvCxnSpPr>
        <p:spPr bwMode="auto">
          <a:xfrm>
            <a:off x="4475598" y="1632580"/>
            <a:ext cx="205271" cy="452624"/>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6" name="Graphic 35" descr="Wind Turbines with solid fill">
            <a:extLst>
              <a:ext uri="{FF2B5EF4-FFF2-40B4-BE49-F238E27FC236}">
                <a16:creationId xmlns:a16="http://schemas.microsoft.com/office/drawing/2014/main" id="{84A226C2-FD81-3A86-B76A-7139A28946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3276" y="1462344"/>
            <a:ext cx="365760" cy="365760"/>
          </a:xfrm>
          <a:prstGeom prst="rect">
            <a:avLst/>
          </a:prstGeom>
        </p:spPr>
      </p:pic>
      <p:pic>
        <p:nvPicPr>
          <p:cNvPr id="37" name="Graphic 36" descr="Solar Panels with solid fill">
            <a:extLst>
              <a:ext uri="{FF2B5EF4-FFF2-40B4-BE49-F238E27FC236}">
                <a16:creationId xmlns:a16="http://schemas.microsoft.com/office/drawing/2014/main" id="{397B2932-6711-C544-E054-6BE8018771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9601" y="1462344"/>
            <a:ext cx="365760" cy="365760"/>
          </a:xfrm>
          <a:prstGeom prst="rect">
            <a:avLst/>
          </a:prstGeom>
        </p:spPr>
      </p:pic>
      <p:cxnSp>
        <p:nvCxnSpPr>
          <p:cNvPr id="38" name="Elbow Connector 37">
            <a:extLst>
              <a:ext uri="{FF2B5EF4-FFF2-40B4-BE49-F238E27FC236}">
                <a16:creationId xmlns:a16="http://schemas.microsoft.com/office/drawing/2014/main" id="{8593AFE8-860F-DEA6-451C-7DB5C0E2B033}"/>
              </a:ext>
            </a:extLst>
          </p:cNvPr>
          <p:cNvCxnSpPr>
            <a:cxnSpLocks/>
            <a:stCxn id="5" idx="1"/>
          </p:cNvCxnSpPr>
          <p:nvPr/>
        </p:nvCxnSpPr>
        <p:spPr bwMode="auto">
          <a:xfrm rot="10800000" flipV="1">
            <a:off x="5198593" y="1637049"/>
            <a:ext cx="251610" cy="448154"/>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9" name="Graphic 38" descr="Battery charging outline">
            <a:extLst>
              <a:ext uri="{FF2B5EF4-FFF2-40B4-BE49-F238E27FC236}">
                <a16:creationId xmlns:a16="http://schemas.microsoft.com/office/drawing/2014/main" id="{A7D0C5CB-EBC6-B2E5-F8A7-0025887C48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2869" y="1462344"/>
            <a:ext cx="365760" cy="365760"/>
          </a:xfrm>
          <a:prstGeom prst="rect">
            <a:avLst/>
          </a:prstGeom>
        </p:spPr>
      </p:pic>
      <p:pic>
        <p:nvPicPr>
          <p:cNvPr id="40" name="Graphic 39" descr="Battery charging outline">
            <a:extLst>
              <a:ext uri="{FF2B5EF4-FFF2-40B4-BE49-F238E27FC236}">
                <a16:creationId xmlns:a16="http://schemas.microsoft.com/office/drawing/2014/main" id="{F20D4CCE-9A45-3E04-1D1A-82A74916A3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51511" y="3375584"/>
            <a:ext cx="365760" cy="365760"/>
          </a:xfrm>
          <a:prstGeom prst="rect">
            <a:avLst/>
          </a:prstGeom>
        </p:spPr>
      </p:pic>
      <p:sp>
        <p:nvSpPr>
          <p:cNvPr id="41" name="Rectangle 40">
            <a:extLst>
              <a:ext uri="{FF2B5EF4-FFF2-40B4-BE49-F238E27FC236}">
                <a16:creationId xmlns:a16="http://schemas.microsoft.com/office/drawing/2014/main" id="{AA582602-1C98-EF08-1D79-EAA1F433B0A6}"/>
              </a:ext>
            </a:extLst>
          </p:cNvPr>
          <p:cNvSpPr/>
          <p:nvPr/>
        </p:nvSpPr>
        <p:spPr bwMode="auto">
          <a:xfrm>
            <a:off x="7208948" y="3375584"/>
            <a:ext cx="430158" cy="365760"/>
          </a:xfrm>
          <a:prstGeom prst="rect">
            <a:avLst/>
          </a:prstGeom>
          <a:solidFill>
            <a:srgbClr val="6EB6E7">
              <a:alpha val="15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42" name="Elbow Connector 41">
            <a:extLst>
              <a:ext uri="{FF2B5EF4-FFF2-40B4-BE49-F238E27FC236}">
                <a16:creationId xmlns:a16="http://schemas.microsoft.com/office/drawing/2014/main" id="{5C2A29CC-B019-BB45-E6B2-38444E521E2A}"/>
              </a:ext>
            </a:extLst>
          </p:cNvPr>
          <p:cNvCxnSpPr>
            <a:cxnSpLocks/>
            <a:stCxn id="41" idx="1"/>
          </p:cNvCxnSpPr>
          <p:nvPr/>
        </p:nvCxnSpPr>
        <p:spPr bwMode="auto">
          <a:xfrm rot="10800000" flipV="1">
            <a:off x="7081376" y="3558463"/>
            <a:ext cx="127573" cy="512881"/>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sp>
        <p:nvSpPr>
          <p:cNvPr id="62" name="Hexagon 61">
            <a:extLst>
              <a:ext uri="{FF2B5EF4-FFF2-40B4-BE49-F238E27FC236}">
                <a16:creationId xmlns:a16="http://schemas.microsoft.com/office/drawing/2014/main" id="{EEA5F700-FEB4-8015-C391-12A83E6190EC}"/>
              </a:ext>
            </a:extLst>
          </p:cNvPr>
          <p:cNvSpPr/>
          <p:nvPr/>
        </p:nvSpPr>
        <p:spPr bwMode="auto">
          <a:xfrm>
            <a:off x="6894155" y="4772246"/>
            <a:ext cx="681045" cy="361636"/>
          </a:xfrm>
          <a:prstGeom prst="hexagon">
            <a:avLst/>
          </a:prstGeom>
          <a:gradFill>
            <a:gsLst>
              <a:gs pos="100000">
                <a:schemeClr val="accent6">
                  <a:lumMod val="60000"/>
                  <a:lumOff val="40000"/>
                </a:schemeClr>
              </a:gs>
              <a:gs pos="100000">
                <a:schemeClr val="accent5">
                  <a:tint val="15000"/>
                  <a:satMod val="350000"/>
                </a:schemeClr>
              </a:gs>
            </a:gsLst>
          </a:gradFill>
          <a:ln>
            <a:solidFill>
              <a:schemeClr val="bg2"/>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Verdana" pitchFamily="34" charset="0"/>
              </a:rPr>
              <a:t>ADS</a:t>
            </a:r>
          </a:p>
        </p:txBody>
      </p:sp>
      <p:sp>
        <p:nvSpPr>
          <p:cNvPr id="68" name="TextBox 67">
            <a:extLst>
              <a:ext uri="{FF2B5EF4-FFF2-40B4-BE49-F238E27FC236}">
                <a16:creationId xmlns:a16="http://schemas.microsoft.com/office/drawing/2014/main" id="{3DBD42A6-F010-103C-5D67-06D9852D1435}"/>
              </a:ext>
            </a:extLst>
          </p:cNvPr>
          <p:cNvSpPr txBox="1"/>
          <p:nvPr/>
        </p:nvSpPr>
        <p:spPr>
          <a:xfrm>
            <a:off x="8851624" y="5336430"/>
            <a:ext cx="3130985" cy="307777"/>
          </a:xfrm>
          <a:prstGeom prst="rect">
            <a:avLst/>
          </a:prstGeom>
          <a:noFill/>
        </p:spPr>
        <p:txBody>
          <a:bodyPr wrap="none" rtlCol="0">
            <a:spAutoFit/>
          </a:bodyPr>
          <a:lstStyle/>
          <a:p>
            <a:r>
              <a:rPr lang="en-US" sz="1400" b="1" i="1" dirty="0">
                <a:solidFill>
                  <a:srgbClr val="0000FF"/>
                </a:solidFill>
              </a:rPr>
              <a:t>ADS:</a:t>
            </a:r>
            <a:r>
              <a:rPr lang="en-US" sz="1400" i="1" dirty="0">
                <a:solidFill>
                  <a:srgbClr val="0000FF"/>
                </a:solidFill>
              </a:rPr>
              <a:t> Active Distribution System</a:t>
            </a:r>
          </a:p>
        </p:txBody>
      </p:sp>
      <p:sp>
        <p:nvSpPr>
          <p:cNvPr id="70" name="Hexagon 69">
            <a:extLst>
              <a:ext uri="{FF2B5EF4-FFF2-40B4-BE49-F238E27FC236}">
                <a16:creationId xmlns:a16="http://schemas.microsoft.com/office/drawing/2014/main" id="{37B74D16-E8BA-F6A2-9761-D320BDA343E3}"/>
              </a:ext>
            </a:extLst>
          </p:cNvPr>
          <p:cNvSpPr/>
          <p:nvPr/>
        </p:nvSpPr>
        <p:spPr bwMode="auto">
          <a:xfrm>
            <a:off x="4286059" y="4774851"/>
            <a:ext cx="681045" cy="347633"/>
          </a:xfrm>
          <a:prstGeom prst="hexagon">
            <a:avLst/>
          </a:prstGeom>
          <a:gradFill>
            <a:gsLst>
              <a:gs pos="100000">
                <a:schemeClr val="accent6">
                  <a:lumMod val="60000"/>
                  <a:lumOff val="40000"/>
                </a:schemeClr>
              </a:gs>
              <a:gs pos="100000">
                <a:schemeClr val="accent5">
                  <a:tint val="15000"/>
                  <a:satMod val="350000"/>
                </a:schemeClr>
              </a:gs>
            </a:gsLst>
          </a:gradFill>
          <a:ln>
            <a:solidFill>
              <a:schemeClr val="bg2"/>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Verdana" pitchFamily="34" charset="0"/>
              </a:rPr>
              <a:t>ADS</a:t>
            </a:r>
            <a:endParaRPr kumimoji="0" lang="en-US" sz="1100" b="0" i="0" u="none" strike="noStrike" cap="none" normalizeH="0" baseline="0" dirty="0">
              <a:ln>
                <a:noFill/>
              </a:ln>
              <a:solidFill>
                <a:schemeClr val="tx1"/>
              </a:solidFill>
              <a:effectLst/>
              <a:latin typeface="Verdana" pitchFamily="34" charset="0"/>
            </a:endParaRPr>
          </a:p>
        </p:txBody>
      </p:sp>
      <p:sp>
        <p:nvSpPr>
          <p:cNvPr id="71" name="Up-down Arrow 70">
            <a:extLst>
              <a:ext uri="{FF2B5EF4-FFF2-40B4-BE49-F238E27FC236}">
                <a16:creationId xmlns:a16="http://schemas.microsoft.com/office/drawing/2014/main" id="{BF0D6FE6-01A4-42F4-3E83-3C6A5A94080E}"/>
              </a:ext>
            </a:extLst>
          </p:cNvPr>
          <p:cNvSpPr/>
          <p:nvPr/>
        </p:nvSpPr>
        <p:spPr bwMode="auto">
          <a:xfrm>
            <a:off x="4500751" y="4210370"/>
            <a:ext cx="251663" cy="558985"/>
          </a:xfrm>
          <a:prstGeom prst="upDownArrow">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sp>
        <p:nvSpPr>
          <p:cNvPr id="72" name="Hexagon 71">
            <a:extLst>
              <a:ext uri="{FF2B5EF4-FFF2-40B4-BE49-F238E27FC236}">
                <a16:creationId xmlns:a16="http://schemas.microsoft.com/office/drawing/2014/main" id="{62752C68-3DCF-39FA-6BA3-F05E7D76DBB5}"/>
              </a:ext>
            </a:extLst>
          </p:cNvPr>
          <p:cNvSpPr/>
          <p:nvPr/>
        </p:nvSpPr>
        <p:spPr bwMode="auto">
          <a:xfrm>
            <a:off x="3126108" y="1974168"/>
            <a:ext cx="681045" cy="347633"/>
          </a:xfrm>
          <a:prstGeom prst="hexagon">
            <a:avLst/>
          </a:prstGeom>
          <a:gradFill>
            <a:gsLst>
              <a:gs pos="100000">
                <a:schemeClr val="accent6">
                  <a:lumMod val="60000"/>
                  <a:lumOff val="40000"/>
                </a:schemeClr>
              </a:gs>
              <a:gs pos="100000">
                <a:schemeClr val="accent5">
                  <a:tint val="15000"/>
                  <a:satMod val="350000"/>
                </a:schemeClr>
              </a:gs>
            </a:gsLst>
          </a:gradFill>
          <a:ln>
            <a:solidFill>
              <a:schemeClr val="bg2"/>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Verdana" pitchFamily="34" charset="0"/>
              </a:rPr>
              <a:t>ADS</a:t>
            </a:r>
          </a:p>
        </p:txBody>
      </p:sp>
      <p:sp>
        <p:nvSpPr>
          <p:cNvPr id="73" name="Up-down Arrow 72">
            <a:extLst>
              <a:ext uri="{FF2B5EF4-FFF2-40B4-BE49-F238E27FC236}">
                <a16:creationId xmlns:a16="http://schemas.microsoft.com/office/drawing/2014/main" id="{4C298112-423C-537F-1D6D-79AA981B1F57}"/>
              </a:ext>
            </a:extLst>
          </p:cNvPr>
          <p:cNvSpPr/>
          <p:nvPr/>
        </p:nvSpPr>
        <p:spPr bwMode="auto">
          <a:xfrm rot="5400000">
            <a:off x="3975978" y="1869961"/>
            <a:ext cx="251663" cy="558985"/>
          </a:xfrm>
          <a:prstGeom prst="upDownArrow">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sp>
        <p:nvSpPr>
          <p:cNvPr id="74" name="Up-down Arrow 73">
            <a:extLst>
              <a:ext uri="{FF2B5EF4-FFF2-40B4-BE49-F238E27FC236}">
                <a16:creationId xmlns:a16="http://schemas.microsoft.com/office/drawing/2014/main" id="{63951A86-9F41-4F4A-52D3-1C2FFA61D1C1}"/>
              </a:ext>
            </a:extLst>
          </p:cNvPr>
          <p:cNvSpPr/>
          <p:nvPr/>
        </p:nvSpPr>
        <p:spPr bwMode="auto">
          <a:xfrm>
            <a:off x="7108847" y="4204062"/>
            <a:ext cx="251663" cy="558985"/>
          </a:xfrm>
          <a:prstGeom prst="upDownArrow">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cxnSp>
        <p:nvCxnSpPr>
          <p:cNvPr id="6" name="Straight Connector 5">
            <a:extLst>
              <a:ext uri="{FF2B5EF4-FFF2-40B4-BE49-F238E27FC236}">
                <a16:creationId xmlns:a16="http://schemas.microsoft.com/office/drawing/2014/main" id="{A28E036D-84BF-9DB3-942D-2A2E8BD5A083}"/>
              </a:ext>
            </a:extLst>
          </p:cNvPr>
          <p:cNvCxnSpPr>
            <a:cxnSpLocks/>
          </p:cNvCxnSpPr>
          <p:nvPr/>
        </p:nvCxnSpPr>
        <p:spPr bwMode="auto">
          <a:xfrm flipV="1">
            <a:off x="7800662" y="5044279"/>
            <a:ext cx="828000" cy="10818"/>
          </a:xfrm>
          <a:prstGeom prst="line">
            <a:avLst/>
          </a:prstGeom>
          <a:ln w="254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3806313-D4FD-0C62-7315-6CC6891420B4}"/>
              </a:ext>
            </a:extLst>
          </p:cNvPr>
          <p:cNvCxnSpPr>
            <a:cxnSpLocks/>
          </p:cNvCxnSpPr>
          <p:nvPr/>
        </p:nvCxnSpPr>
        <p:spPr bwMode="auto">
          <a:xfrm flipV="1">
            <a:off x="8319837" y="4180718"/>
            <a:ext cx="756000" cy="10818"/>
          </a:xfrm>
          <a:prstGeom prst="line">
            <a:avLst/>
          </a:prstGeom>
          <a:ln w="254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Elbow Connector 37">
            <a:extLst>
              <a:ext uri="{FF2B5EF4-FFF2-40B4-BE49-F238E27FC236}">
                <a16:creationId xmlns:a16="http://schemas.microsoft.com/office/drawing/2014/main" id="{2C45FB37-E48A-A003-51D4-D7D6D7EB7C45}"/>
              </a:ext>
            </a:extLst>
          </p:cNvPr>
          <p:cNvCxnSpPr>
            <a:cxnSpLocks/>
          </p:cNvCxnSpPr>
          <p:nvPr/>
        </p:nvCxnSpPr>
        <p:spPr bwMode="auto">
          <a:xfrm rot="10800000" flipV="1">
            <a:off x="7800663" y="3043919"/>
            <a:ext cx="362251" cy="1026728"/>
          </a:xfrm>
          <a:prstGeom prst="bentConnector2">
            <a:avLst/>
          </a:prstGeom>
          <a:ln w="190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grpSp>
        <p:nvGrpSpPr>
          <p:cNvPr id="53" name="Group 52">
            <a:extLst>
              <a:ext uri="{FF2B5EF4-FFF2-40B4-BE49-F238E27FC236}">
                <a16:creationId xmlns:a16="http://schemas.microsoft.com/office/drawing/2014/main" id="{4CE369AD-7A55-759B-40A5-53003F8BEE5A}"/>
              </a:ext>
            </a:extLst>
          </p:cNvPr>
          <p:cNvGrpSpPr/>
          <p:nvPr/>
        </p:nvGrpSpPr>
        <p:grpSpPr>
          <a:xfrm>
            <a:off x="8162913" y="2760940"/>
            <a:ext cx="1226899" cy="490542"/>
            <a:chOff x="8162913" y="2760940"/>
            <a:chExt cx="1226899" cy="490542"/>
          </a:xfrm>
        </p:grpSpPr>
        <p:sp>
          <p:nvSpPr>
            <p:cNvPr id="43" name="Rectangle 42">
              <a:extLst>
                <a:ext uri="{FF2B5EF4-FFF2-40B4-BE49-F238E27FC236}">
                  <a16:creationId xmlns:a16="http://schemas.microsoft.com/office/drawing/2014/main" id="{A694526A-1D96-CCDB-DEF1-4EC6163F2FEF}"/>
                </a:ext>
              </a:extLst>
            </p:cNvPr>
            <p:cNvSpPr/>
            <p:nvPr/>
          </p:nvSpPr>
          <p:spPr bwMode="auto">
            <a:xfrm>
              <a:off x="8162913" y="2760940"/>
              <a:ext cx="1226899" cy="490542"/>
            </a:xfrm>
            <a:prstGeom prst="rect">
              <a:avLst/>
            </a:prstGeom>
            <a:solidFill>
              <a:srgbClr val="6EB6E7">
                <a:alpha val="14000"/>
              </a:srgbClr>
            </a:solidFill>
            <a:ln>
              <a:solidFill>
                <a:srgbClr val="FF0000"/>
              </a:solid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pic>
          <p:nvPicPr>
            <p:cNvPr id="44" name="Graphic 43" descr="Wind Turbines with solid fill">
              <a:extLst>
                <a:ext uri="{FF2B5EF4-FFF2-40B4-BE49-F238E27FC236}">
                  <a16:creationId xmlns:a16="http://schemas.microsoft.com/office/drawing/2014/main" id="{55A2B024-375F-91E5-4182-483D5E5156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65986" y="2831506"/>
              <a:ext cx="365760" cy="365760"/>
            </a:xfrm>
            <a:prstGeom prst="rect">
              <a:avLst/>
            </a:prstGeom>
          </p:spPr>
        </p:pic>
        <p:pic>
          <p:nvPicPr>
            <p:cNvPr id="45" name="Graphic 44" descr="Solar Panels with solid fill">
              <a:extLst>
                <a:ext uri="{FF2B5EF4-FFF2-40B4-BE49-F238E27FC236}">
                  <a16:creationId xmlns:a16="http://schemas.microsoft.com/office/drawing/2014/main" id="{248FC846-1229-394B-645C-D619D0E7F2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82311" y="2831506"/>
              <a:ext cx="365760" cy="365760"/>
            </a:xfrm>
            <a:prstGeom prst="rect">
              <a:avLst/>
            </a:prstGeom>
          </p:spPr>
        </p:pic>
        <p:pic>
          <p:nvPicPr>
            <p:cNvPr id="47" name="Graphic 46" descr="Battery charging outline">
              <a:extLst>
                <a:ext uri="{FF2B5EF4-FFF2-40B4-BE49-F238E27FC236}">
                  <a16:creationId xmlns:a16="http://schemas.microsoft.com/office/drawing/2014/main" id="{65DF2155-8CF5-8A29-38DD-0EDC743C18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85579" y="2831506"/>
              <a:ext cx="365760" cy="365760"/>
            </a:xfrm>
            <a:prstGeom prst="rect">
              <a:avLst/>
            </a:prstGeom>
          </p:spPr>
        </p:pic>
      </p:grpSp>
      <p:pic>
        <p:nvPicPr>
          <p:cNvPr id="50" name="Picture 49">
            <a:extLst>
              <a:ext uri="{FF2B5EF4-FFF2-40B4-BE49-F238E27FC236}">
                <a16:creationId xmlns:a16="http://schemas.microsoft.com/office/drawing/2014/main" id="{0CF833C1-3D52-48A8-3EA8-82406B351BF2}"/>
              </a:ext>
            </a:extLst>
          </p:cNvPr>
          <p:cNvPicPr>
            <a:picLocks noChangeAspect="1"/>
          </p:cNvPicPr>
          <p:nvPr/>
        </p:nvPicPr>
        <p:blipFill rotWithShape="1">
          <a:blip r:embed="rId15"/>
          <a:srcRect l="75074" t="31398" b="54494"/>
          <a:stretch/>
        </p:blipFill>
        <p:spPr>
          <a:xfrm>
            <a:off x="9912726" y="4757984"/>
            <a:ext cx="787103" cy="399067"/>
          </a:xfrm>
          <a:prstGeom prst="rect">
            <a:avLst/>
          </a:prstGeom>
          <a:ln>
            <a:solidFill>
              <a:srgbClr val="FF0000"/>
            </a:solidFill>
          </a:ln>
        </p:spPr>
      </p:pic>
      <p:pic>
        <p:nvPicPr>
          <p:cNvPr id="51" name="Picture 50">
            <a:extLst>
              <a:ext uri="{FF2B5EF4-FFF2-40B4-BE49-F238E27FC236}">
                <a16:creationId xmlns:a16="http://schemas.microsoft.com/office/drawing/2014/main" id="{8215E524-1E8B-E490-0169-0A5FDFB9E955}"/>
              </a:ext>
            </a:extLst>
          </p:cNvPr>
          <p:cNvPicPr>
            <a:picLocks noChangeAspect="1"/>
          </p:cNvPicPr>
          <p:nvPr/>
        </p:nvPicPr>
        <p:blipFill rotWithShape="1">
          <a:blip r:embed="rId15"/>
          <a:srcRect l="75074" t="31398" b="54494"/>
          <a:stretch/>
        </p:blipFill>
        <p:spPr>
          <a:xfrm>
            <a:off x="9554241" y="3814903"/>
            <a:ext cx="787103" cy="399067"/>
          </a:xfrm>
          <a:prstGeom prst="rect">
            <a:avLst/>
          </a:prstGeom>
          <a:ln>
            <a:solidFill>
              <a:srgbClr val="FF0000"/>
            </a:solidFill>
          </a:ln>
        </p:spPr>
      </p:pic>
      <p:sp>
        <p:nvSpPr>
          <p:cNvPr id="52" name="TextBox 51">
            <a:extLst>
              <a:ext uri="{FF2B5EF4-FFF2-40B4-BE49-F238E27FC236}">
                <a16:creationId xmlns:a16="http://schemas.microsoft.com/office/drawing/2014/main" id="{56279311-EBD3-9D78-E948-9BEF84D885F2}"/>
              </a:ext>
            </a:extLst>
          </p:cNvPr>
          <p:cNvSpPr txBox="1"/>
          <p:nvPr/>
        </p:nvSpPr>
        <p:spPr>
          <a:xfrm>
            <a:off x="-28" y="6403907"/>
            <a:ext cx="8345554" cy="246221"/>
          </a:xfrm>
          <a:prstGeom prst="rect">
            <a:avLst/>
          </a:prstGeom>
          <a:noFill/>
        </p:spPr>
        <p:txBody>
          <a:bodyPr wrap="none" rtlCol="0">
            <a:spAutoFit/>
          </a:bodyPr>
          <a:lstStyle/>
          <a:p>
            <a:r>
              <a:rPr lang="en-AU" sz="1000" dirty="0"/>
              <a:t>C. Alcarruz </a:t>
            </a:r>
            <a:r>
              <a:rPr lang="en-AU" sz="1000" i="1" dirty="0"/>
              <a:t>et al.</a:t>
            </a:r>
            <a:r>
              <a:rPr lang="en-AU" sz="1000" dirty="0"/>
              <a:t>, “Integrated transmission and distribution expansion planning: A critical overview”, 2024, </a:t>
            </a:r>
            <a:r>
              <a:rPr lang="en-AU" sz="1000" i="1" dirty="0"/>
              <a:t>under preparation</a:t>
            </a:r>
          </a:p>
        </p:txBody>
      </p:sp>
      <p:grpSp>
        <p:nvGrpSpPr>
          <p:cNvPr id="63" name="Group 62">
            <a:extLst>
              <a:ext uri="{FF2B5EF4-FFF2-40B4-BE49-F238E27FC236}">
                <a16:creationId xmlns:a16="http://schemas.microsoft.com/office/drawing/2014/main" id="{6DDEE01B-99EF-EB49-A095-DF3B309F81E4}"/>
              </a:ext>
            </a:extLst>
          </p:cNvPr>
          <p:cNvGrpSpPr/>
          <p:nvPr/>
        </p:nvGrpSpPr>
        <p:grpSpPr>
          <a:xfrm>
            <a:off x="2797059" y="2816775"/>
            <a:ext cx="1226899" cy="493155"/>
            <a:chOff x="2786520" y="3398822"/>
            <a:chExt cx="1226899" cy="493155"/>
          </a:xfrm>
        </p:grpSpPr>
        <p:sp>
          <p:nvSpPr>
            <p:cNvPr id="64" name="Rectangle 63">
              <a:extLst>
                <a:ext uri="{FF2B5EF4-FFF2-40B4-BE49-F238E27FC236}">
                  <a16:creationId xmlns:a16="http://schemas.microsoft.com/office/drawing/2014/main" id="{829C3715-798C-4B8D-E6B1-1F5C079C6B4F}"/>
                </a:ext>
              </a:extLst>
            </p:cNvPr>
            <p:cNvSpPr/>
            <p:nvPr/>
          </p:nvSpPr>
          <p:spPr bwMode="auto">
            <a:xfrm>
              <a:off x="2786520" y="3398822"/>
              <a:ext cx="1226899" cy="493155"/>
            </a:xfrm>
            <a:prstGeom prst="rect">
              <a:avLst/>
            </a:prstGeom>
            <a:solidFill>
              <a:srgbClr val="6EB6E7">
                <a:alpha val="14000"/>
              </a:srgbClr>
            </a:solidFill>
            <a:ln>
              <a:solidFill>
                <a:srgbClr val="FF0000"/>
              </a:solid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65" name="Graphic 64" descr="Wind Turbines with solid fill">
              <a:extLst>
                <a:ext uri="{FF2B5EF4-FFF2-40B4-BE49-F238E27FC236}">
                  <a16:creationId xmlns:a16="http://schemas.microsoft.com/office/drawing/2014/main" id="{C35C32DD-9FB7-1F81-6D0D-D7F34B5F81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9593" y="3469388"/>
              <a:ext cx="365760" cy="365760"/>
            </a:xfrm>
            <a:prstGeom prst="rect">
              <a:avLst/>
            </a:prstGeom>
          </p:spPr>
        </p:pic>
        <p:pic>
          <p:nvPicPr>
            <p:cNvPr id="66" name="Graphic 65" descr="Solar Panels with solid fill">
              <a:extLst>
                <a:ext uri="{FF2B5EF4-FFF2-40B4-BE49-F238E27FC236}">
                  <a16:creationId xmlns:a16="http://schemas.microsoft.com/office/drawing/2014/main" id="{C3BD1A51-F728-87CE-1A19-8F137634E2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05918" y="3469388"/>
              <a:ext cx="365760" cy="365760"/>
            </a:xfrm>
            <a:prstGeom prst="rect">
              <a:avLst/>
            </a:prstGeom>
          </p:spPr>
        </p:pic>
        <p:pic>
          <p:nvPicPr>
            <p:cNvPr id="67" name="Graphic 66" descr="Battery charging outline">
              <a:extLst>
                <a:ext uri="{FF2B5EF4-FFF2-40B4-BE49-F238E27FC236}">
                  <a16:creationId xmlns:a16="http://schemas.microsoft.com/office/drawing/2014/main" id="{22327C79-4135-C8C0-D8C2-806F5A6B37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9186" y="3469388"/>
              <a:ext cx="365760" cy="365760"/>
            </a:xfrm>
            <a:prstGeom prst="rect">
              <a:avLst/>
            </a:prstGeom>
          </p:spPr>
        </p:pic>
      </p:grpSp>
      <p:grpSp>
        <p:nvGrpSpPr>
          <p:cNvPr id="69" name="Group 68">
            <a:extLst>
              <a:ext uri="{FF2B5EF4-FFF2-40B4-BE49-F238E27FC236}">
                <a16:creationId xmlns:a16="http://schemas.microsoft.com/office/drawing/2014/main" id="{693B0399-F188-777D-6F5A-A8E35DB57ABD}"/>
              </a:ext>
            </a:extLst>
          </p:cNvPr>
          <p:cNvGrpSpPr/>
          <p:nvPr/>
        </p:nvGrpSpPr>
        <p:grpSpPr>
          <a:xfrm>
            <a:off x="5827717" y="1922522"/>
            <a:ext cx="1226899" cy="493155"/>
            <a:chOff x="2786520" y="3398822"/>
            <a:chExt cx="1226899" cy="493155"/>
          </a:xfrm>
        </p:grpSpPr>
        <p:sp>
          <p:nvSpPr>
            <p:cNvPr id="79" name="Rectangle 78">
              <a:extLst>
                <a:ext uri="{FF2B5EF4-FFF2-40B4-BE49-F238E27FC236}">
                  <a16:creationId xmlns:a16="http://schemas.microsoft.com/office/drawing/2014/main" id="{1D280B90-DF64-A0F0-E81C-26D274A02F6D}"/>
                </a:ext>
              </a:extLst>
            </p:cNvPr>
            <p:cNvSpPr/>
            <p:nvPr/>
          </p:nvSpPr>
          <p:spPr bwMode="auto">
            <a:xfrm>
              <a:off x="2786520" y="3398822"/>
              <a:ext cx="1226899" cy="493155"/>
            </a:xfrm>
            <a:prstGeom prst="rect">
              <a:avLst/>
            </a:prstGeom>
            <a:solidFill>
              <a:srgbClr val="6EB6E7">
                <a:alpha val="14000"/>
              </a:srgbClr>
            </a:solidFill>
            <a:ln>
              <a:solidFill>
                <a:srgbClr val="FF0000"/>
              </a:solid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80" name="Graphic 79" descr="Wind Turbines with solid fill">
              <a:extLst>
                <a:ext uri="{FF2B5EF4-FFF2-40B4-BE49-F238E27FC236}">
                  <a16:creationId xmlns:a16="http://schemas.microsoft.com/office/drawing/2014/main" id="{42FE7243-8DA6-26B4-88C2-7D57B0B998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9593" y="3469388"/>
              <a:ext cx="365760" cy="365760"/>
            </a:xfrm>
            <a:prstGeom prst="rect">
              <a:avLst/>
            </a:prstGeom>
          </p:spPr>
        </p:pic>
        <p:pic>
          <p:nvPicPr>
            <p:cNvPr id="81" name="Graphic 80" descr="Solar Panels with solid fill">
              <a:extLst>
                <a:ext uri="{FF2B5EF4-FFF2-40B4-BE49-F238E27FC236}">
                  <a16:creationId xmlns:a16="http://schemas.microsoft.com/office/drawing/2014/main" id="{BFEC6578-0E03-AC36-8B5C-C2D4D7D68B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05918" y="3469388"/>
              <a:ext cx="365760" cy="365760"/>
            </a:xfrm>
            <a:prstGeom prst="rect">
              <a:avLst/>
            </a:prstGeom>
          </p:spPr>
        </p:pic>
        <p:pic>
          <p:nvPicPr>
            <p:cNvPr id="82" name="Graphic 81" descr="Battery charging outline">
              <a:extLst>
                <a:ext uri="{FF2B5EF4-FFF2-40B4-BE49-F238E27FC236}">
                  <a16:creationId xmlns:a16="http://schemas.microsoft.com/office/drawing/2014/main" id="{003EAC39-BBEB-721E-90D6-E1E630F8AC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9186" y="3469388"/>
              <a:ext cx="365760" cy="365760"/>
            </a:xfrm>
            <a:prstGeom prst="rect">
              <a:avLst/>
            </a:prstGeom>
          </p:spPr>
        </p:pic>
      </p:grpSp>
      <p:cxnSp>
        <p:nvCxnSpPr>
          <p:cNvPr id="85" name="Straight Connector 84">
            <a:extLst>
              <a:ext uri="{FF2B5EF4-FFF2-40B4-BE49-F238E27FC236}">
                <a16:creationId xmlns:a16="http://schemas.microsoft.com/office/drawing/2014/main" id="{F109DD18-D2D3-A14F-FE15-6E230ADD2223}"/>
              </a:ext>
            </a:extLst>
          </p:cNvPr>
          <p:cNvCxnSpPr>
            <a:cxnSpLocks/>
          </p:cNvCxnSpPr>
          <p:nvPr/>
        </p:nvCxnSpPr>
        <p:spPr bwMode="auto">
          <a:xfrm>
            <a:off x="5338521" y="2172302"/>
            <a:ext cx="1662950" cy="1911394"/>
          </a:xfrm>
          <a:prstGeom prst="line">
            <a:avLst/>
          </a:prstGeom>
          <a:ln w="254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87" name="Picture 86">
            <a:extLst>
              <a:ext uri="{FF2B5EF4-FFF2-40B4-BE49-F238E27FC236}">
                <a16:creationId xmlns:a16="http://schemas.microsoft.com/office/drawing/2014/main" id="{844B98EF-4A59-4A52-7E6A-DD0A1396BB2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auto">
          <a:xfrm>
            <a:off x="6092448" y="5271853"/>
            <a:ext cx="1603413" cy="900000"/>
          </a:xfrm>
          <a:prstGeom prst="rect">
            <a:avLst/>
          </a:prstGeom>
          <a:noFill/>
          <a:ln>
            <a:noFill/>
          </a:ln>
        </p:spPr>
      </p:pic>
      <p:pic>
        <p:nvPicPr>
          <p:cNvPr id="89" name="Graphic 88" descr="Exponential Graph outline">
            <a:extLst>
              <a:ext uri="{FF2B5EF4-FFF2-40B4-BE49-F238E27FC236}">
                <a16:creationId xmlns:a16="http://schemas.microsoft.com/office/drawing/2014/main" id="{0589FABB-1727-A503-194B-BA3E5C37B54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299179" y="5363386"/>
            <a:ext cx="709954" cy="709954"/>
          </a:xfrm>
          <a:prstGeom prst="rect">
            <a:avLst/>
          </a:prstGeom>
        </p:spPr>
      </p:pic>
      <p:sp>
        <p:nvSpPr>
          <p:cNvPr id="90" name="Rectangle: Rounded Corners 89">
            <a:extLst>
              <a:ext uri="{FF2B5EF4-FFF2-40B4-BE49-F238E27FC236}">
                <a16:creationId xmlns:a16="http://schemas.microsoft.com/office/drawing/2014/main" id="{3E7BFCD7-AB73-3338-9C19-BA310DF59058}"/>
              </a:ext>
            </a:extLst>
          </p:cNvPr>
          <p:cNvSpPr/>
          <p:nvPr/>
        </p:nvSpPr>
        <p:spPr bwMode="auto">
          <a:xfrm rot="21441678">
            <a:off x="6301231" y="5281280"/>
            <a:ext cx="1273970" cy="739234"/>
          </a:xfrm>
          <a:prstGeom prst="roundRect">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91" name="Rectangle 90">
            <a:extLst>
              <a:ext uri="{FF2B5EF4-FFF2-40B4-BE49-F238E27FC236}">
                <a16:creationId xmlns:a16="http://schemas.microsoft.com/office/drawing/2014/main" id="{0AF96715-37D3-080D-65D5-6D7E2F7103A3}"/>
              </a:ext>
            </a:extLst>
          </p:cNvPr>
          <p:cNvSpPr/>
          <p:nvPr/>
        </p:nvSpPr>
        <p:spPr bwMode="auto">
          <a:xfrm>
            <a:off x="2413262" y="2667786"/>
            <a:ext cx="2004548" cy="13810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62039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8"/>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3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35"/>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2"/>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0"/>
                                        </p:tgtEl>
                                        <p:attrNameLst>
                                          <p:attrName>style.visibility</p:attrName>
                                        </p:attrNameLst>
                                      </p:cBhvr>
                                      <p:to>
                                        <p:strVal val="hidden"/>
                                      </p:to>
                                    </p:set>
                                  </p:childTnLst>
                                </p:cTn>
                              </p:par>
                              <p:par>
                                <p:cTn id="59" presetID="1" presetClass="exit"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4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9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2" grpId="0" animBg="1"/>
      <p:bldP spid="70" grpId="0" animBg="1"/>
      <p:bldP spid="71" grpId="0" animBg="1"/>
      <p:bldP spid="72" grpId="0" animBg="1"/>
      <p:bldP spid="73" grpId="0" animBg="1"/>
      <p:bldP spid="74" grpId="0" animBg="1"/>
      <p:bldP spid="90" grpId="0" animBg="1"/>
      <p:bldP spid="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what future do we plan for? </a:t>
            </a:r>
            <a:endParaRPr lang="en-AU" dirty="0"/>
          </a:p>
        </p:txBody>
      </p:sp>
      <p:graphicFrame>
        <p:nvGraphicFramePr>
          <p:cNvPr id="18" name="Table 17"/>
          <p:cNvGraphicFramePr>
            <a:graphicFrameLocks noGrp="1"/>
          </p:cNvGraphicFramePr>
          <p:nvPr/>
        </p:nvGraphicFramePr>
        <p:xfrm>
          <a:off x="21360" y="6416606"/>
          <a:ext cx="10668793" cy="232410"/>
        </p:xfrm>
        <a:graphic>
          <a:graphicData uri="http://schemas.openxmlformats.org/drawingml/2006/table">
            <a:tbl>
              <a:tblPr>
                <a:tableStyleId>{2D5ABB26-0587-4C30-8999-92F81FD0307C}</a:tableStyleId>
              </a:tblPr>
              <a:tblGrid>
                <a:gridCol w="10668793">
                  <a:extLst>
                    <a:ext uri="{9D8B030D-6E8A-4147-A177-3AD203B41FA5}">
                      <a16:colId xmlns:a16="http://schemas.microsoft.com/office/drawing/2014/main" val="2685333203"/>
                    </a:ext>
                  </a:extLst>
                </a:gridCol>
              </a:tblGrid>
              <a:tr h="0">
                <a:tc>
                  <a:txBody>
                    <a:bodyPr/>
                    <a:lstStyle/>
                    <a:p>
                      <a:pPr algn="l" fontAlgn="t"/>
                      <a:r>
                        <a:rPr lang="en-US" sz="900" dirty="0">
                          <a:effectLst/>
                        </a:rPr>
                        <a:t>Source: AEMO, ISP 2020</a:t>
                      </a:r>
                    </a:p>
                  </a:txBody>
                  <a:tcPr marL="47625" marR="47625" marT="47625" marB="47625"/>
                </a:tc>
                <a:extLst>
                  <a:ext uri="{0D108BD9-81ED-4DB2-BD59-A6C34878D82A}">
                    <a16:rowId xmlns:a16="http://schemas.microsoft.com/office/drawing/2014/main" val="434609930"/>
                  </a:ext>
                </a:extLst>
              </a:tr>
            </a:tbl>
          </a:graphicData>
        </a:graphic>
      </p:graphicFrame>
      <p:pic>
        <p:nvPicPr>
          <p:cNvPr id="8" name="Gráfico 6">
            <a:extLst>
              <a:ext uri="{FF2B5EF4-FFF2-40B4-BE49-F238E27FC236}">
                <a16:creationId xmlns:a16="http://schemas.microsoft.com/office/drawing/2014/main" id="{933B64DD-FB59-445F-8D77-C0EB4F8D6D6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4591" t="7084" r="3944" b="25777"/>
          <a:stretch/>
        </p:blipFill>
        <p:spPr>
          <a:xfrm>
            <a:off x="1065057" y="1042296"/>
            <a:ext cx="10209045" cy="5292000"/>
          </a:xfrm>
          <a:prstGeom prst="rect">
            <a:avLst/>
          </a:prstGeom>
        </p:spPr>
      </p:pic>
    </p:spTree>
    <p:extLst>
      <p:ext uri="{BB962C8B-B14F-4D97-AF65-F5344CB8AC3E}">
        <p14:creationId xmlns:p14="http://schemas.microsoft.com/office/powerpoint/2010/main" val="196351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F8CD3-D922-EB5E-9DB3-FE932471038A}"/>
              </a:ext>
            </a:extLst>
          </p:cNvPr>
          <p:cNvSpPr>
            <a:spLocks noGrp="1"/>
          </p:cNvSpPr>
          <p:nvPr>
            <p:ph type="title"/>
          </p:nvPr>
        </p:nvSpPr>
        <p:spPr>
          <a:xfrm>
            <a:off x="108857" y="91814"/>
            <a:ext cx="11984031" cy="792162"/>
          </a:xfrm>
        </p:spPr>
        <p:txBody>
          <a:bodyPr/>
          <a:lstStyle/>
          <a:p>
            <a:r>
              <a:rPr lang="en-AU" dirty="0"/>
              <a:t>Lots of futures…</a:t>
            </a:r>
            <a:endParaRPr lang="en-AU" dirty="0">
              <a:latin typeface="+mj-lt"/>
            </a:endParaRPr>
          </a:p>
        </p:txBody>
      </p:sp>
      <p:pic>
        <p:nvPicPr>
          <p:cNvPr id="4" name="Picture 3">
            <a:extLst>
              <a:ext uri="{FF2B5EF4-FFF2-40B4-BE49-F238E27FC236}">
                <a16:creationId xmlns:a16="http://schemas.microsoft.com/office/drawing/2014/main" id="{32478950-06A7-A158-E280-33D119ACB25B}"/>
              </a:ext>
            </a:extLst>
          </p:cNvPr>
          <p:cNvPicPr>
            <a:picLocks noChangeAspect="1"/>
          </p:cNvPicPr>
          <p:nvPr/>
        </p:nvPicPr>
        <p:blipFill rotWithShape="1">
          <a:blip r:embed="rId3"/>
          <a:srcRect t="1876"/>
          <a:stretch/>
        </p:blipFill>
        <p:spPr>
          <a:xfrm>
            <a:off x="2879580" y="752068"/>
            <a:ext cx="6728214" cy="5802059"/>
          </a:xfrm>
          <a:prstGeom prst="rect">
            <a:avLst/>
          </a:prstGeom>
        </p:spPr>
      </p:pic>
      <p:sp>
        <p:nvSpPr>
          <p:cNvPr id="8" name="TextBox 7">
            <a:extLst>
              <a:ext uri="{FF2B5EF4-FFF2-40B4-BE49-F238E27FC236}">
                <a16:creationId xmlns:a16="http://schemas.microsoft.com/office/drawing/2014/main" id="{94AA623C-D79E-5021-7870-349610EC8821}"/>
              </a:ext>
            </a:extLst>
          </p:cNvPr>
          <p:cNvSpPr txBox="1"/>
          <p:nvPr/>
        </p:nvSpPr>
        <p:spPr>
          <a:xfrm>
            <a:off x="0" y="6431017"/>
            <a:ext cx="1795684" cy="246221"/>
          </a:xfrm>
          <a:prstGeom prst="rect">
            <a:avLst/>
          </a:prstGeom>
          <a:noFill/>
        </p:spPr>
        <p:txBody>
          <a:bodyPr wrap="none" rtlCol="0">
            <a:spAutoFit/>
          </a:bodyPr>
          <a:lstStyle/>
          <a:p>
            <a:r>
              <a:rPr lang="en-AU" sz="1000" dirty="0"/>
              <a:t>Source: AEMO, ISP 2024</a:t>
            </a:r>
          </a:p>
        </p:txBody>
      </p:sp>
    </p:spTree>
    <p:extLst>
      <p:ext uri="{BB962C8B-B14F-4D97-AF65-F5344CB8AC3E}">
        <p14:creationId xmlns:p14="http://schemas.microsoft.com/office/powerpoint/2010/main" val="2586025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764E3-8299-403F-B7AC-9F4A45F97897}"/>
              </a:ext>
            </a:extLst>
          </p:cNvPr>
          <p:cNvSpPr>
            <a:spLocks noGrp="1"/>
          </p:cNvSpPr>
          <p:nvPr>
            <p:ph type="title"/>
          </p:nvPr>
        </p:nvSpPr>
        <p:spPr>
          <a:xfrm>
            <a:off x="0" y="18256"/>
            <a:ext cx="12192000" cy="1152004"/>
          </a:xfrm>
        </p:spPr>
        <p:txBody>
          <a:bodyPr>
            <a:noAutofit/>
          </a:bodyPr>
          <a:lstStyle/>
          <a:p>
            <a:pPr algn="ctr"/>
            <a:r>
              <a:rPr lang="en-US" b="1" dirty="0"/>
              <a:t>Shall we plan for the </a:t>
            </a:r>
            <a:r>
              <a:rPr lang="en-US" b="1" i="1" dirty="0"/>
              <a:t>expected</a:t>
            </a:r>
            <a:r>
              <a:rPr lang="en-US" b="1" dirty="0"/>
              <a:t> future?</a:t>
            </a:r>
            <a:endParaRPr lang="en-US" dirty="0"/>
          </a:p>
        </p:txBody>
      </p:sp>
      <p:pic>
        <p:nvPicPr>
          <p:cNvPr id="9" name="Picture 8" descr="A close up of a map&#10;&#10;Description automatically generated">
            <a:extLst>
              <a:ext uri="{FF2B5EF4-FFF2-40B4-BE49-F238E27FC236}">
                <a16:creationId xmlns:a16="http://schemas.microsoft.com/office/drawing/2014/main" id="{A70BD9D6-C07F-4C14-9616-48FFCC2375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033" y="1300048"/>
            <a:ext cx="8247731" cy="5086100"/>
          </a:xfrm>
          <a:prstGeom prst="rect">
            <a:avLst/>
          </a:prstGeom>
        </p:spPr>
      </p:pic>
    </p:spTree>
    <p:extLst>
      <p:ext uri="{BB962C8B-B14F-4D97-AF65-F5344CB8AC3E}">
        <p14:creationId xmlns:p14="http://schemas.microsoft.com/office/powerpoint/2010/main" val="21319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74" y="260167"/>
            <a:ext cx="11662469" cy="854259"/>
          </a:xfrm>
        </p:spPr>
        <p:txBody>
          <a:bodyPr>
            <a:normAutofit/>
          </a:bodyPr>
          <a:lstStyle/>
          <a:p>
            <a:pPr algn="ctr"/>
            <a:r>
              <a:rPr lang="en-GB" b="1" dirty="0"/>
              <a:t>We plan for the </a:t>
            </a:r>
            <a:r>
              <a:rPr lang="en-GB" b="1" i="1" dirty="0"/>
              <a:t>expected</a:t>
            </a:r>
            <a:r>
              <a:rPr lang="en-GB" b="1" dirty="0"/>
              <a:t> but fear the extreme…</a:t>
            </a:r>
          </a:p>
        </p:txBody>
      </p:sp>
      <p:pic>
        <p:nvPicPr>
          <p:cNvPr id="9" name="Picture 8">
            <a:extLst>
              <a:ext uri="{FF2B5EF4-FFF2-40B4-BE49-F238E27FC236}">
                <a16:creationId xmlns:a16="http://schemas.microsoft.com/office/drawing/2014/main" id="{2E77CDB6-7CE3-441F-A484-D58069D3A1B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5703" y="1604457"/>
            <a:ext cx="7756114" cy="4372566"/>
          </a:xfrm>
          <a:prstGeom prst="rect">
            <a:avLst/>
          </a:prstGeom>
          <a:noFill/>
          <a:ln>
            <a:noFill/>
          </a:ln>
        </p:spPr>
      </p:pic>
      <p:sp>
        <p:nvSpPr>
          <p:cNvPr id="23" name="Oval 22">
            <a:extLst>
              <a:ext uri="{FF2B5EF4-FFF2-40B4-BE49-F238E27FC236}">
                <a16:creationId xmlns:a16="http://schemas.microsoft.com/office/drawing/2014/main" id="{B79BDF02-DD07-443C-B1E6-BCD1EFA7CB4A}"/>
              </a:ext>
            </a:extLst>
          </p:cNvPr>
          <p:cNvSpPr/>
          <p:nvPr/>
        </p:nvSpPr>
        <p:spPr bwMode="auto">
          <a:xfrm>
            <a:off x="3151415" y="2256203"/>
            <a:ext cx="502970" cy="2865026"/>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24" name="Oval 23">
            <a:extLst>
              <a:ext uri="{FF2B5EF4-FFF2-40B4-BE49-F238E27FC236}">
                <a16:creationId xmlns:a16="http://schemas.microsoft.com/office/drawing/2014/main" id="{B8E6ECEA-2741-4EA5-8CEA-38B9C33A0117}"/>
              </a:ext>
            </a:extLst>
          </p:cNvPr>
          <p:cNvSpPr/>
          <p:nvPr/>
        </p:nvSpPr>
        <p:spPr bwMode="auto">
          <a:xfrm rot="5400000">
            <a:off x="5961742" y="3302492"/>
            <a:ext cx="527757" cy="3282969"/>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1" name="TextBox 10">
            <a:extLst>
              <a:ext uri="{FF2B5EF4-FFF2-40B4-BE49-F238E27FC236}">
                <a16:creationId xmlns:a16="http://schemas.microsoft.com/office/drawing/2014/main" id="{3A4E6645-FC2B-EAD5-4CBD-25DCFF8DD5FE}"/>
              </a:ext>
            </a:extLst>
          </p:cNvPr>
          <p:cNvSpPr txBox="1"/>
          <p:nvPr/>
        </p:nvSpPr>
        <p:spPr>
          <a:xfrm>
            <a:off x="21387" y="6422796"/>
            <a:ext cx="11890596" cy="230832"/>
          </a:xfrm>
          <a:prstGeom prst="rect">
            <a:avLst/>
          </a:prstGeom>
          <a:noFill/>
        </p:spPr>
        <p:txBody>
          <a:bodyPr wrap="square">
            <a:spAutoFit/>
          </a:bodyPr>
          <a:lstStyle/>
          <a:p>
            <a:r>
              <a:rPr lang="en-AU" sz="900" dirty="0"/>
              <a:t>https://www.aemc.gov.au/sites/default/files/2022-08/Pierlugi%20Mancarella%20-%20Briefing%20note%20-%20form%20of%20the%20reliability%20standard.pdf</a:t>
            </a:r>
          </a:p>
        </p:txBody>
      </p:sp>
      <p:pic>
        <p:nvPicPr>
          <p:cNvPr id="6" name="Picture 5">
            <a:extLst>
              <a:ext uri="{FF2B5EF4-FFF2-40B4-BE49-F238E27FC236}">
                <a16:creationId xmlns:a16="http://schemas.microsoft.com/office/drawing/2014/main" id="{80DDA5BB-197A-F40F-DDB9-BF3908C8F53C}"/>
              </a:ext>
            </a:extLst>
          </p:cNvPr>
          <p:cNvPicPr>
            <a:picLocks noChangeAspect="1"/>
          </p:cNvPicPr>
          <p:nvPr/>
        </p:nvPicPr>
        <p:blipFill>
          <a:blip r:embed="rId4"/>
          <a:stretch>
            <a:fillRect/>
          </a:stretch>
        </p:blipFill>
        <p:spPr>
          <a:xfrm>
            <a:off x="9086850" y="1907194"/>
            <a:ext cx="2979421" cy="3662906"/>
          </a:xfrm>
          <a:prstGeom prst="rect">
            <a:avLst/>
          </a:prstGeom>
        </p:spPr>
      </p:pic>
    </p:spTree>
    <p:extLst>
      <p:ext uri="{BB962C8B-B14F-4D97-AF65-F5344CB8AC3E}">
        <p14:creationId xmlns:p14="http://schemas.microsoft.com/office/powerpoint/2010/main" val="194680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Text, letter&#10;&#10;Description automatically generated">
            <a:extLst>
              <a:ext uri="{FF2B5EF4-FFF2-40B4-BE49-F238E27FC236}">
                <a16:creationId xmlns:a16="http://schemas.microsoft.com/office/drawing/2014/main" id="{9F4B823C-9CE6-7D4C-B176-A1353F6D6E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7679" y="3593529"/>
            <a:ext cx="2004549" cy="2830470"/>
          </a:xfrm>
          <a:prstGeom prst="rect">
            <a:avLst/>
          </a:prstGeom>
          <a:ln w="19050">
            <a:solidFill>
              <a:schemeClr val="tx1"/>
            </a:solidFill>
          </a:ln>
        </p:spPr>
      </p:pic>
      <p:pic>
        <p:nvPicPr>
          <p:cNvPr id="6" name="Picture 5" descr="Text&#10;&#10;Description automatically generated">
            <a:extLst>
              <a:ext uri="{FF2B5EF4-FFF2-40B4-BE49-F238E27FC236}">
                <a16:creationId xmlns:a16="http://schemas.microsoft.com/office/drawing/2014/main" id="{E8C34627-6A5A-B247-8B1F-6CB6BF0DF1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7679" y="485951"/>
            <a:ext cx="2087883" cy="2940680"/>
          </a:xfrm>
          <a:prstGeom prst="rect">
            <a:avLst/>
          </a:prstGeom>
        </p:spPr>
      </p:pic>
      <p:pic>
        <p:nvPicPr>
          <p:cNvPr id="9" name="Picture 8" descr="Text&#10;&#10;Description automatically generated">
            <a:extLst>
              <a:ext uri="{FF2B5EF4-FFF2-40B4-BE49-F238E27FC236}">
                <a16:creationId xmlns:a16="http://schemas.microsoft.com/office/drawing/2014/main" id="{19C852A3-32E1-1849-A500-30A47AD53A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2784" y="505978"/>
            <a:ext cx="2127356" cy="29996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Right Arrow 10">
            <a:extLst>
              <a:ext uri="{FF2B5EF4-FFF2-40B4-BE49-F238E27FC236}">
                <a16:creationId xmlns:a16="http://schemas.microsoft.com/office/drawing/2014/main" id="{CAF57474-2C87-7E40-9137-348DB4EE6FEA}"/>
              </a:ext>
            </a:extLst>
          </p:cNvPr>
          <p:cNvSpPr/>
          <p:nvPr/>
        </p:nvSpPr>
        <p:spPr bwMode="auto">
          <a:xfrm>
            <a:off x="3127249" y="1363500"/>
            <a:ext cx="3149054" cy="733663"/>
          </a:xfrm>
          <a:prstGeom prst="rightArrow">
            <a:avLst/>
          </a:pr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sp>
        <p:nvSpPr>
          <p:cNvPr id="13" name="Rectangle 12">
            <a:extLst>
              <a:ext uri="{FF2B5EF4-FFF2-40B4-BE49-F238E27FC236}">
                <a16:creationId xmlns:a16="http://schemas.microsoft.com/office/drawing/2014/main" id="{D502A730-1B6D-8943-9D87-4678ECF2809F}"/>
              </a:ext>
            </a:extLst>
          </p:cNvPr>
          <p:cNvSpPr/>
          <p:nvPr/>
        </p:nvSpPr>
        <p:spPr bwMode="auto">
          <a:xfrm>
            <a:off x="5548735" y="2776745"/>
            <a:ext cx="1780785" cy="369332"/>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cxnSp>
        <p:nvCxnSpPr>
          <p:cNvPr id="16" name="Straight Connector 15">
            <a:extLst>
              <a:ext uri="{FF2B5EF4-FFF2-40B4-BE49-F238E27FC236}">
                <a16:creationId xmlns:a16="http://schemas.microsoft.com/office/drawing/2014/main" id="{49C46173-4D44-D546-A5CA-01E183ABC9A2}"/>
              </a:ext>
            </a:extLst>
          </p:cNvPr>
          <p:cNvCxnSpPr>
            <a:cxnSpLocks/>
          </p:cNvCxnSpPr>
          <p:nvPr/>
        </p:nvCxnSpPr>
        <p:spPr bwMode="auto">
          <a:xfrm flipH="1">
            <a:off x="5548735" y="1141319"/>
            <a:ext cx="727567" cy="1635427"/>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460F916C-42C5-064F-8FA6-241300E2CFA1}"/>
              </a:ext>
            </a:extLst>
          </p:cNvPr>
          <p:cNvCxnSpPr>
            <a:cxnSpLocks/>
          </p:cNvCxnSpPr>
          <p:nvPr/>
        </p:nvCxnSpPr>
        <p:spPr bwMode="auto">
          <a:xfrm flipH="1">
            <a:off x="7262012" y="1199674"/>
            <a:ext cx="4237670" cy="157707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6B8A005-1552-4A4A-AF49-BD0AE5F38FD3}"/>
              </a:ext>
            </a:extLst>
          </p:cNvPr>
          <p:cNvCxnSpPr>
            <a:cxnSpLocks/>
          </p:cNvCxnSpPr>
          <p:nvPr/>
        </p:nvCxnSpPr>
        <p:spPr bwMode="auto">
          <a:xfrm flipV="1">
            <a:off x="7282754" y="2307347"/>
            <a:ext cx="4188152" cy="83873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D3C17F6-8668-F94A-8AE2-B4BFD8B5261F}"/>
              </a:ext>
            </a:extLst>
          </p:cNvPr>
          <p:cNvCxnSpPr>
            <a:cxnSpLocks/>
          </p:cNvCxnSpPr>
          <p:nvPr/>
        </p:nvCxnSpPr>
        <p:spPr bwMode="auto">
          <a:xfrm flipV="1">
            <a:off x="5541428" y="2240389"/>
            <a:ext cx="755618" cy="9590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6643294-DED0-9A48-96A6-5D354EA2B5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6304" y="1141319"/>
            <a:ext cx="5194602" cy="1166028"/>
          </a:xfrm>
          <a:prstGeom prst="rect">
            <a:avLst/>
          </a:prstGeom>
          <a:ln w="38100">
            <a:solidFill>
              <a:schemeClr val="tx1"/>
            </a:solidFill>
          </a:ln>
        </p:spPr>
      </p:pic>
      <p:sp>
        <p:nvSpPr>
          <p:cNvPr id="26" name="Rectangle 25">
            <a:extLst>
              <a:ext uri="{FF2B5EF4-FFF2-40B4-BE49-F238E27FC236}">
                <a16:creationId xmlns:a16="http://schemas.microsoft.com/office/drawing/2014/main" id="{359538AE-A06D-124D-BEA0-625943B4D9FB}"/>
              </a:ext>
            </a:extLst>
          </p:cNvPr>
          <p:cNvSpPr/>
          <p:nvPr/>
        </p:nvSpPr>
        <p:spPr bwMode="auto">
          <a:xfrm>
            <a:off x="6276304" y="1564910"/>
            <a:ext cx="5194602" cy="369332"/>
          </a:xfrm>
          <a:prstGeom prst="rect">
            <a:avLst/>
          </a:prstGeom>
          <a:solidFill>
            <a:srgbClr val="FBE42B">
              <a:alpha val="1803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p>
        </p:txBody>
      </p:sp>
      <p:pic>
        <p:nvPicPr>
          <p:cNvPr id="10" name="Picture 9" descr="A picture containing diagram&#10;&#10;Description automatically generated">
            <a:extLst>
              <a:ext uri="{FF2B5EF4-FFF2-40B4-BE49-F238E27FC236}">
                <a16:creationId xmlns:a16="http://schemas.microsoft.com/office/drawing/2014/main" id="{97018D2E-9B50-E343-B605-959913A28C6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8208" y="3210125"/>
            <a:ext cx="2256509" cy="3195616"/>
          </a:xfrm>
          <a:prstGeom prst="rect">
            <a:avLst/>
          </a:prstGeom>
          <a:ln>
            <a:noFill/>
          </a:ln>
          <a:effectLst>
            <a:outerShdw blurRad="190500" algn="tl" rotWithShape="0">
              <a:srgbClr val="000000">
                <a:alpha val="70000"/>
              </a:srgbClr>
            </a:outerShdw>
          </a:effectLst>
        </p:spPr>
      </p:pic>
      <p:sp>
        <p:nvSpPr>
          <p:cNvPr id="25" name="Right Arrow 24">
            <a:extLst>
              <a:ext uri="{FF2B5EF4-FFF2-40B4-BE49-F238E27FC236}">
                <a16:creationId xmlns:a16="http://schemas.microsoft.com/office/drawing/2014/main" id="{5E928F19-A5E4-604C-AF29-E1098E091DB1}"/>
              </a:ext>
            </a:extLst>
          </p:cNvPr>
          <p:cNvSpPr/>
          <p:nvPr/>
        </p:nvSpPr>
        <p:spPr bwMode="auto">
          <a:xfrm>
            <a:off x="3066233" y="4180116"/>
            <a:ext cx="2405520" cy="733663"/>
          </a:xfrm>
          <a:prstGeom prst="rightArrow">
            <a:avLst/>
          </a:prstGeom>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sp>
        <p:nvSpPr>
          <p:cNvPr id="27" name="Rectangle 26">
            <a:extLst>
              <a:ext uri="{FF2B5EF4-FFF2-40B4-BE49-F238E27FC236}">
                <a16:creationId xmlns:a16="http://schemas.microsoft.com/office/drawing/2014/main" id="{15622015-6097-6046-9C8C-F31C671AA0B7}"/>
              </a:ext>
            </a:extLst>
          </p:cNvPr>
          <p:cNvSpPr/>
          <p:nvPr/>
        </p:nvSpPr>
        <p:spPr bwMode="auto">
          <a:xfrm>
            <a:off x="5481227" y="3802829"/>
            <a:ext cx="1780785" cy="369332"/>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cxnSp>
        <p:nvCxnSpPr>
          <p:cNvPr id="30" name="Straight Connector 29">
            <a:extLst>
              <a:ext uri="{FF2B5EF4-FFF2-40B4-BE49-F238E27FC236}">
                <a16:creationId xmlns:a16="http://schemas.microsoft.com/office/drawing/2014/main" id="{77292285-044D-CF4A-B092-EF1433683952}"/>
              </a:ext>
            </a:extLst>
          </p:cNvPr>
          <p:cNvCxnSpPr>
            <a:cxnSpLocks/>
          </p:cNvCxnSpPr>
          <p:nvPr/>
        </p:nvCxnSpPr>
        <p:spPr bwMode="auto">
          <a:xfrm flipV="1">
            <a:off x="4850207" y="3800431"/>
            <a:ext cx="629956" cy="144569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CDB0A624-D8D7-C748-840B-3DF459028CF2}"/>
              </a:ext>
            </a:extLst>
          </p:cNvPr>
          <p:cNvCxnSpPr>
            <a:cxnSpLocks/>
          </p:cNvCxnSpPr>
          <p:nvPr/>
        </p:nvCxnSpPr>
        <p:spPr bwMode="auto">
          <a:xfrm flipV="1">
            <a:off x="4849144" y="4126830"/>
            <a:ext cx="629956" cy="181354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2C46DAD8-C5E9-E040-92B6-A138E15C31F6}"/>
              </a:ext>
            </a:extLst>
          </p:cNvPr>
          <p:cNvCxnSpPr>
            <a:cxnSpLocks/>
          </p:cNvCxnSpPr>
          <p:nvPr/>
        </p:nvCxnSpPr>
        <p:spPr bwMode="auto">
          <a:xfrm flipH="1" flipV="1">
            <a:off x="7262011" y="4114712"/>
            <a:ext cx="3197334" cy="182566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DD89DB7F-B758-8341-9029-B56932A90204}"/>
              </a:ext>
            </a:extLst>
          </p:cNvPr>
          <p:cNvCxnSpPr>
            <a:cxnSpLocks/>
          </p:cNvCxnSpPr>
          <p:nvPr/>
        </p:nvCxnSpPr>
        <p:spPr bwMode="auto">
          <a:xfrm flipH="1" flipV="1">
            <a:off x="7226903" y="3803040"/>
            <a:ext cx="3232442" cy="144308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29" name="Picture 28" descr="Text&#10;&#10;Description automatically generated">
            <a:extLst>
              <a:ext uri="{FF2B5EF4-FFF2-40B4-BE49-F238E27FC236}">
                <a16:creationId xmlns:a16="http://schemas.microsoft.com/office/drawing/2014/main" id="{F2F0A238-BF9A-FF4C-94C0-1BECE692D55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50207" y="5246122"/>
            <a:ext cx="5609138" cy="694255"/>
          </a:xfrm>
          <a:prstGeom prst="rect">
            <a:avLst/>
          </a:prstGeom>
          <a:ln w="28575">
            <a:solidFill>
              <a:schemeClr val="tx1"/>
            </a:solidFill>
          </a:ln>
        </p:spPr>
      </p:pic>
      <p:sp>
        <p:nvSpPr>
          <p:cNvPr id="38" name="Rectangle 37">
            <a:extLst>
              <a:ext uri="{FF2B5EF4-FFF2-40B4-BE49-F238E27FC236}">
                <a16:creationId xmlns:a16="http://schemas.microsoft.com/office/drawing/2014/main" id="{35286CB1-C8D4-9640-A8EC-64D36AD6FF83}"/>
              </a:ext>
            </a:extLst>
          </p:cNvPr>
          <p:cNvSpPr/>
          <p:nvPr/>
        </p:nvSpPr>
        <p:spPr bwMode="auto">
          <a:xfrm>
            <a:off x="4849144" y="5248415"/>
            <a:ext cx="5609137" cy="369332"/>
          </a:xfrm>
          <a:prstGeom prst="rect">
            <a:avLst/>
          </a:prstGeom>
          <a:solidFill>
            <a:srgbClr val="FBE42B">
              <a:alpha val="18039"/>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p>
        </p:txBody>
      </p:sp>
      <p:sp>
        <p:nvSpPr>
          <p:cNvPr id="3" name="TextBox 2">
            <a:extLst>
              <a:ext uri="{FF2B5EF4-FFF2-40B4-BE49-F238E27FC236}">
                <a16:creationId xmlns:a16="http://schemas.microsoft.com/office/drawing/2014/main" id="{1D5AEA0A-D970-4670-232B-9EEE5A7EFD98}"/>
              </a:ext>
            </a:extLst>
          </p:cNvPr>
          <p:cNvSpPr txBox="1"/>
          <p:nvPr/>
        </p:nvSpPr>
        <p:spPr>
          <a:xfrm>
            <a:off x="-19453" y="6432509"/>
            <a:ext cx="12192000" cy="230832"/>
          </a:xfrm>
          <a:prstGeom prst="rect">
            <a:avLst/>
          </a:prstGeom>
          <a:noFill/>
        </p:spPr>
        <p:txBody>
          <a:bodyPr wrap="square">
            <a:spAutoFit/>
          </a:bodyPr>
          <a:lstStyle/>
          <a:p>
            <a:pPr>
              <a:spcBef>
                <a:spcPts val="0"/>
              </a:spcBef>
            </a:pPr>
            <a:r>
              <a:rPr lang="en-GB" sz="900" dirty="0">
                <a:effectLst/>
                <a:latin typeface="+mj-lt"/>
                <a:ea typeface="DengXian" panose="02010600030101010101" pitchFamily="2" charset="-122"/>
              </a:rPr>
              <a:t>See : P. Mancarella, </a:t>
            </a:r>
            <a:r>
              <a:rPr lang="en-GB" sz="900" i="1" dirty="0">
                <a:effectLst/>
                <a:latin typeface="+mj-lt"/>
                <a:ea typeface="DengXian" panose="02010600030101010101" pitchFamily="2" charset="-122"/>
              </a:rPr>
              <a:t>et al.</a:t>
            </a:r>
            <a:r>
              <a:rPr lang="en-GB" sz="900" dirty="0">
                <a:effectLst/>
                <a:latin typeface="+mj-lt"/>
                <a:ea typeface="DengXian" panose="02010600030101010101" pitchFamily="2" charset="-122"/>
              </a:rPr>
              <a:t>, “Study of advanced modelling for network planning under uncertainty - Part 1”, Report for National Grid ESO, 2020: https://www.nationalgrideso.com/document/185821/download </a:t>
            </a:r>
            <a:endParaRPr lang="en-AU" sz="900" dirty="0">
              <a:latin typeface="+mj-lt"/>
            </a:endParaRPr>
          </a:p>
        </p:txBody>
      </p:sp>
      <p:sp>
        <p:nvSpPr>
          <p:cNvPr id="14" name="Title 1">
            <a:extLst>
              <a:ext uri="{FF2B5EF4-FFF2-40B4-BE49-F238E27FC236}">
                <a16:creationId xmlns:a16="http://schemas.microsoft.com/office/drawing/2014/main" id="{3F47F255-2BFB-3FCC-4E9C-B601B17926A3}"/>
              </a:ext>
            </a:extLst>
          </p:cNvPr>
          <p:cNvSpPr txBox="1">
            <a:spLocks/>
          </p:cNvSpPr>
          <p:nvPr/>
        </p:nvSpPr>
        <p:spPr bwMode="auto">
          <a:xfrm>
            <a:off x="1809346" y="164594"/>
            <a:ext cx="8968902" cy="424159"/>
          </a:xfrm>
          <a:prstGeom prst="rect">
            <a:avLst/>
          </a:prstGeom>
          <a:solidFill>
            <a:schemeClr val="bg1"/>
          </a:solid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rgbClr val="0070C0"/>
                </a:solidFill>
                <a:latin typeface="+mj-lt"/>
                <a:ea typeface="+mj-ea"/>
                <a:cs typeface="+mj-cs"/>
              </a:defRPr>
            </a:lvl1pPr>
            <a:lvl2pPr algn="l" rtl="0" fontAlgn="base">
              <a:spcBef>
                <a:spcPct val="0"/>
              </a:spcBef>
              <a:spcAft>
                <a:spcPct val="0"/>
              </a:spcAft>
              <a:defRPr sz="2400">
                <a:solidFill>
                  <a:schemeClr val="tx1"/>
                </a:solidFill>
                <a:latin typeface="Verdana" pitchFamily="34" charset="0"/>
              </a:defRPr>
            </a:lvl2pPr>
            <a:lvl3pPr algn="l" rtl="0" fontAlgn="base">
              <a:spcBef>
                <a:spcPct val="0"/>
              </a:spcBef>
              <a:spcAft>
                <a:spcPct val="0"/>
              </a:spcAft>
              <a:defRPr sz="2400">
                <a:solidFill>
                  <a:schemeClr val="tx1"/>
                </a:solidFill>
                <a:latin typeface="Verdana" pitchFamily="34" charset="0"/>
              </a:defRPr>
            </a:lvl3pPr>
            <a:lvl4pPr algn="l" rtl="0" fontAlgn="base">
              <a:spcBef>
                <a:spcPct val="0"/>
              </a:spcBef>
              <a:spcAft>
                <a:spcPct val="0"/>
              </a:spcAft>
              <a:defRPr sz="2400">
                <a:solidFill>
                  <a:schemeClr val="tx1"/>
                </a:solidFill>
                <a:latin typeface="Verdana" pitchFamily="34" charset="0"/>
              </a:defRPr>
            </a:lvl4pPr>
            <a:lvl5pPr algn="l" rtl="0" fontAlgn="base">
              <a:spcBef>
                <a:spcPct val="0"/>
              </a:spcBef>
              <a:spcAft>
                <a:spcPct val="0"/>
              </a:spcAft>
              <a:defRPr sz="2400">
                <a:solidFill>
                  <a:schemeClr val="tx1"/>
                </a:solidFill>
                <a:latin typeface="Verdana" pitchFamily="34" charset="0"/>
              </a:defRPr>
            </a:lvl5pPr>
            <a:lvl6pPr marL="457200" algn="l" rtl="0" fontAlgn="base">
              <a:spcBef>
                <a:spcPct val="0"/>
              </a:spcBef>
              <a:spcAft>
                <a:spcPct val="0"/>
              </a:spcAft>
              <a:defRPr sz="2400">
                <a:solidFill>
                  <a:schemeClr val="tx1"/>
                </a:solidFill>
                <a:latin typeface="Verdana" pitchFamily="34" charset="0"/>
              </a:defRPr>
            </a:lvl6pPr>
            <a:lvl7pPr marL="914400" algn="l" rtl="0" fontAlgn="base">
              <a:spcBef>
                <a:spcPct val="0"/>
              </a:spcBef>
              <a:spcAft>
                <a:spcPct val="0"/>
              </a:spcAft>
              <a:defRPr sz="2400">
                <a:solidFill>
                  <a:schemeClr val="tx1"/>
                </a:solidFill>
                <a:latin typeface="Verdana" pitchFamily="34" charset="0"/>
              </a:defRPr>
            </a:lvl7pPr>
            <a:lvl8pPr marL="1371600" algn="l" rtl="0" fontAlgn="base">
              <a:spcBef>
                <a:spcPct val="0"/>
              </a:spcBef>
              <a:spcAft>
                <a:spcPct val="0"/>
              </a:spcAft>
              <a:defRPr sz="2400">
                <a:solidFill>
                  <a:schemeClr val="tx1"/>
                </a:solidFill>
                <a:latin typeface="Verdana" pitchFamily="34" charset="0"/>
              </a:defRPr>
            </a:lvl8pPr>
            <a:lvl9pPr marL="1828800" algn="l" rtl="0" fontAlgn="base">
              <a:spcBef>
                <a:spcPct val="0"/>
              </a:spcBef>
              <a:spcAft>
                <a:spcPct val="0"/>
              </a:spcAft>
              <a:defRPr sz="2400">
                <a:solidFill>
                  <a:schemeClr val="tx1"/>
                </a:solidFill>
                <a:latin typeface="Verdana" pitchFamily="34" charset="0"/>
              </a:defRPr>
            </a:lvl9pPr>
          </a:lstStyle>
          <a:p>
            <a:r>
              <a:rPr lang="en-US" i="1" kern="0" dirty="0"/>
              <a:t>Risk-aware</a:t>
            </a:r>
            <a:r>
              <a:rPr lang="en-US" kern="0" dirty="0"/>
              <a:t> decision under uncertain scenarios</a:t>
            </a:r>
          </a:p>
        </p:txBody>
      </p:sp>
      <p:sp>
        <p:nvSpPr>
          <p:cNvPr id="2" name="TextBox 1">
            <a:extLst>
              <a:ext uri="{FF2B5EF4-FFF2-40B4-BE49-F238E27FC236}">
                <a16:creationId xmlns:a16="http://schemas.microsoft.com/office/drawing/2014/main" id="{76E5E041-A6B5-0FC5-2BC5-BFF829DB5EFF}"/>
              </a:ext>
            </a:extLst>
          </p:cNvPr>
          <p:cNvSpPr txBox="1"/>
          <p:nvPr/>
        </p:nvSpPr>
        <p:spPr>
          <a:xfrm>
            <a:off x="7809700" y="3213437"/>
            <a:ext cx="4188152" cy="784830"/>
          </a:xfrm>
          <a:prstGeom prst="rect">
            <a:avLst/>
          </a:prstGeom>
          <a:noFill/>
          <a:ln>
            <a:solidFill>
              <a:srgbClr val="FFC000"/>
            </a:solidFill>
          </a:ln>
        </p:spPr>
        <p:txBody>
          <a:bodyPr wrap="square" rtlCol="0">
            <a:spAutoFit/>
          </a:bodyPr>
          <a:lstStyle/>
          <a:p>
            <a:pPr algn="ctr"/>
            <a:r>
              <a:rPr lang="en-AU" b="1" i="1" dirty="0">
                <a:solidFill>
                  <a:srgbClr val="0070C0"/>
                </a:solidFill>
              </a:rPr>
              <a:t>Least-Worst Weighted Regret </a:t>
            </a:r>
          </a:p>
          <a:p>
            <a:pPr algn="ctr"/>
            <a:r>
              <a:rPr lang="en-AU" b="1" i="1" dirty="0">
                <a:solidFill>
                  <a:srgbClr val="0070C0"/>
                </a:solidFill>
              </a:rPr>
              <a:t>(LWWR) analysis</a:t>
            </a:r>
          </a:p>
        </p:txBody>
      </p:sp>
    </p:spTree>
    <p:extLst>
      <p:ext uri="{BB962C8B-B14F-4D97-AF65-F5344CB8AC3E}">
        <p14:creationId xmlns:p14="http://schemas.microsoft.com/office/powerpoint/2010/main" val="181928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6" grpId="0" animBg="1"/>
      <p:bldP spid="25" grpId="0" animBg="1"/>
      <p:bldP spid="27" grpId="0" animBg="1"/>
      <p:bldP spid="38" grpId="0" animBg="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1B20A-84B9-67EF-F3B6-59807FF14FD4}"/>
              </a:ext>
            </a:extLst>
          </p:cNvPr>
          <p:cNvSpPr>
            <a:spLocks noGrp="1"/>
          </p:cNvSpPr>
          <p:nvPr>
            <p:ph type="title"/>
          </p:nvPr>
        </p:nvSpPr>
        <p:spPr>
          <a:xfrm>
            <a:off x="0" y="300207"/>
            <a:ext cx="12192000" cy="792162"/>
          </a:xfrm>
        </p:spPr>
        <p:txBody>
          <a:bodyPr/>
          <a:lstStyle/>
          <a:p>
            <a:r>
              <a:rPr lang="en-AU" dirty="0"/>
              <a:t>But the modern integrated system investment                         problem is much more complicated….</a:t>
            </a:r>
          </a:p>
        </p:txBody>
      </p:sp>
      <p:pic>
        <p:nvPicPr>
          <p:cNvPr id="5" name="Content Placeholder 4" descr="A chicken looking at an egg&#10;&#10;Description automatically generated">
            <a:extLst>
              <a:ext uri="{FF2B5EF4-FFF2-40B4-BE49-F238E27FC236}">
                <a16:creationId xmlns:a16="http://schemas.microsoft.com/office/drawing/2014/main" id="{9B77157F-3651-72B3-7F2C-61D383C8AC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9752" y="1449971"/>
            <a:ext cx="7907832" cy="4441375"/>
          </a:xfrm>
        </p:spPr>
      </p:pic>
      <p:sp>
        <p:nvSpPr>
          <p:cNvPr id="7" name="TextBox 6">
            <a:extLst>
              <a:ext uri="{FF2B5EF4-FFF2-40B4-BE49-F238E27FC236}">
                <a16:creationId xmlns:a16="http://schemas.microsoft.com/office/drawing/2014/main" id="{B2B348C9-FB5D-057E-275F-4B1220E7906D}"/>
              </a:ext>
            </a:extLst>
          </p:cNvPr>
          <p:cNvSpPr txBox="1"/>
          <p:nvPr/>
        </p:nvSpPr>
        <p:spPr>
          <a:xfrm>
            <a:off x="28304" y="6466257"/>
            <a:ext cx="6093822" cy="200055"/>
          </a:xfrm>
          <a:prstGeom prst="rect">
            <a:avLst/>
          </a:prstGeom>
          <a:noFill/>
        </p:spPr>
        <p:txBody>
          <a:bodyPr wrap="square">
            <a:spAutoFit/>
          </a:bodyPr>
          <a:lstStyle/>
          <a:p>
            <a:r>
              <a:rPr lang="en-AU" sz="700" dirty="0"/>
              <a:t>Source: https://clockwise.software/blog/solve-the-chicken-and-egg-problem/</a:t>
            </a:r>
          </a:p>
        </p:txBody>
      </p:sp>
    </p:spTree>
    <p:extLst>
      <p:ext uri="{BB962C8B-B14F-4D97-AF65-F5344CB8AC3E}">
        <p14:creationId xmlns:p14="http://schemas.microsoft.com/office/powerpoint/2010/main" val="1777484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F7254-933A-EC6E-6B7A-E5C5396051B2}"/>
              </a:ext>
            </a:extLst>
          </p:cNvPr>
          <p:cNvSpPr>
            <a:spLocks noGrp="1"/>
          </p:cNvSpPr>
          <p:nvPr>
            <p:ph type="title"/>
          </p:nvPr>
        </p:nvSpPr>
        <p:spPr>
          <a:xfrm>
            <a:off x="0" y="315214"/>
            <a:ext cx="12192000" cy="792162"/>
          </a:xfrm>
        </p:spPr>
        <p:txBody>
          <a:bodyPr/>
          <a:lstStyle/>
          <a:p>
            <a:r>
              <a:rPr lang="en-AU" dirty="0"/>
              <a:t>Need for </a:t>
            </a:r>
            <a:r>
              <a:rPr lang="en-AU" i="1" dirty="0"/>
              <a:t>proactive</a:t>
            </a:r>
            <a:r>
              <a:rPr lang="en-AU" dirty="0"/>
              <a:t>, </a:t>
            </a:r>
            <a:r>
              <a:rPr lang="en-AU" i="1" dirty="0">
                <a:solidFill>
                  <a:srgbClr val="002060"/>
                </a:solidFill>
              </a:rPr>
              <a:t>anticipatory</a:t>
            </a:r>
            <a:r>
              <a:rPr lang="en-AU" dirty="0">
                <a:solidFill>
                  <a:srgbClr val="002060"/>
                </a:solidFill>
              </a:rPr>
              <a:t> </a:t>
            </a:r>
            <a:br>
              <a:rPr lang="en-AU" dirty="0">
                <a:solidFill>
                  <a:srgbClr val="002060"/>
                </a:solidFill>
              </a:rPr>
            </a:br>
            <a:r>
              <a:rPr lang="en-AU" dirty="0">
                <a:solidFill>
                  <a:srgbClr val="002060"/>
                </a:solidFill>
              </a:rPr>
              <a:t>network investment</a:t>
            </a:r>
            <a:r>
              <a:rPr lang="en-AU" dirty="0"/>
              <a:t> </a:t>
            </a:r>
          </a:p>
        </p:txBody>
      </p:sp>
      <p:pic>
        <p:nvPicPr>
          <p:cNvPr id="5" name="Content Placeholder 4">
            <a:extLst>
              <a:ext uri="{FF2B5EF4-FFF2-40B4-BE49-F238E27FC236}">
                <a16:creationId xmlns:a16="http://schemas.microsoft.com/office/drawing/2014/main" id="{8E0910A5-24CE-9621-D45A-17462F3BE51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86273" y="1872880"/>
            <a:ext cx="6423280" cy="4061001"/>
          </a:xfrm>
          <a:ln>
            <a:solidFill>
              <a:srgbClr val="0070C0"/>
            </a:solidFill>
          </a:ln>
        </p:spPr>
      </p:pic>
      <p:sp>
        <p:nvSpPr>
          <p:cNvPr id="6" name="TextBox 5">
            <a:extLst>
              <a:ext uri="{FF2B5EF4-FFF2-40B4-BE49-F238E27FC236}">
                <a16:creationId xmlns:a16="http://schemas.microsoft.com/office/drawing/2014/main" id="{A049EB8A-9BB6-0716-22DC-C9E4DC98E551}"/>
              </a:ext>
            </a:extLst>
          </p:cNvPr>
          <p:cNvSpPr txBox="1"/>
          <p:nvPr/>
        </p:nvSpPr>
        <p:spPr>
          <a:xfrm>
            <a:off x="9085059" y="6399713"/>
            <a:ext cx="3106941" cy="230832"/>
          </a:xfrm>
          <a:prstGeom prst="rect">
            <a:avLst/>
          </a:prstGeom>
          <a:noFill/>
        </p:spPr>
        <p:txBody>
          <a:bodyPr wrap="none" rtlCol="0">
            <a:spAutoFit/>
          </a:bodyPr>
          <a:lstStyle/>
          <a:p>
            <a:r>
              <a:rPr lang="en-AU" sz="900" dirty="0"/>
              <a:t>Source: AEMO ISP 2020 and Environment Victoria</a:t>
            </a:r>
          </a:p>
        </p:txBody>
      </p:sp>
      <p:pic>
        <p:nvPicPr>
          <p:cNvPr id="3" name="Graphic 2">
            <a:extLst>
              <a:ext uri="{FF2B5EF4-FFF2-40B4-BE49-F238E27FC236}">
                <a16:creationId xmlns:a16="http://schemas.microsoft.com/office/drawing/2014/main" id="{3AB9E656-C034-6267-608B-5760C43D63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78247" y="3339777"/>
            <a:ext cx="3155950" cy="2827020"/>
          </a:xfrm>
          <a:prstGeom prst="rect">
            <a:avLst/>
          </a:prstGeom>
        </p:spPr>
      </p:pic>
      <p:pic>
        <p:nvPicPr>
          <p:cNvPr id="8" name="Graphic 7">
            <a:extLst>
              <a:ext uri="{FF2B5EF4-FFF2-40B4-BE49-F238E27FC236}">
                <a16:creationId xmlns:a16="http://schemas.microsoft.com/office/drawing/2014/main" id="{5E5B54B2-740E-A933-30B2-DD13CAC6AD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193989" y="1462283"/>
            <a:ext cx="3281638" cy="2827020"/>
          </a:xfrm>
          <a:prstGeom prst="rect">
            <a:avLst/>
          </a:prstGeom>
        </p:spPr>
      </p:pic>
    </p:spTree>
    <p:extLst>
      <p:ext uri="{BB962C8B-B14F-4D97-AF65-F5344CB8AC3E}">
        <p14:creationId xmlns:p14="http://schemas.microsoft.com/office/powerpoint/2010/main" val="328540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5" name="Picture 4" descr="A person in a blue jacket&#10;&#10;Description automatically generated with low confidence">
            <a:extLst>
              <a:ext uri="{FF2B5EF4-FFF2-40B4-BE49-F238E27FC236}">
                <a16:creationId xmlns:a16="http://schemas.microsoft.com/office/drawing/2014/main" id="{FA147115-EFB0-B947-F240-F25937F9D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8253" y="1193232"/>
            <a:ext cx="9538560" cy="4968000"/>
          </a:xfrm>
          <a:prstGeom prst="rect">
            <a:avLst/>
          </a:prstGeom>
        </p:spPr>
      </p:pic>
      <p:sp>
        <p:nvSpPr>
          <p:cNvPr id="3" name="TextBox 2">
            <a:extLst>
              <a:ext uri="{FF2B5EF4-FFF2-40B4-BE49-F238E27FC236}">
                <a16:creationId xmlns:a16="http://schemas.microsoft.com/office/drawing/2014/main" id="{B3C06916-10CC-B482-DEA7-47607E914F25}"/>
              </a:ext>
            </a:extLst>
          </p:cNvPr>
          <p:cNvSpPr txBox="1"/>
          <p:nvPr/>
        </p:nvSpPr>
        <p:spPr>
          <a:xfrm>
            <a:off x="10388042" y="6434022"/>
            <a:ext cx="1763624" cy="215444"/>
          </a:xfrm>
          <a:prstGeom prst="rect">
            <a:avLst/>
          </a:prstGeom>
          <a:noFill/>
        </p:spPr>
        <p:txBody>
          <a:bodyPr wrap="none" rtlCol="0">
            <a:spAutoFit/>
          </a:bodyPr>
          <a:lstStyle/>
          <a:p>
            <a:r>
              <a:rPr lang="en-AU" sz="800" dirty="0"/>
              <a:t>Image taken from the internet</a:t>
            </a:r>
          </a:p>
        </p:txBody>
      </p:sp>
    </p:spTree>
    <p:extLst>
      <p:ext uri="{BB962C8B-B14F-4D97-AF65-F5344CB8AC3E}">
        <p14:creationId xmlns:p14="http://schemas.microsoft.com/office/powerpoint/2010/main" val="2798202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7173" name="Rectangle 5"/>
          <p:cNvSpPr>
            <a:spLocks noChangeArrowheads="1"/>
          </p:cNvSpPr>
          <p:nvPr/>
        </p:nvSpPr>
        <p:spPr bwMode="auto">
          <a:xfrm>
            <a:off x="322257" y="3364165"/>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3" name="Rectangle 2"/>
          <p:cNvSpPr>
            <a:spLocks noChangeArrowheads="1"/>
          </p:cNvSpPr>
          <p:nvPr/>
        </p:nvSpPr>
        <p:spPr bwMode="auto">
          <a:xfrm>
            <a:off x="152400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4" name="Object 3"/>
          <p:cNvGraphicFramePr>
            <a:graphicFrameLocks noChangeAspect="1"/>
          </p:cNvGraphicFramePr>
          <p:nvPr>
            <p:extLst>
              <p:ext uri="{D42A27DB-BD31-4B8C-83A1-F6EECF244321}">
                <p14:modId xmlns:p14="http://schemas.microsoft.com/office/powerpoint/2010/main" val="297722194"/>
              </p:ext>
            </p:extLst>
          </p:nvPr>
        </p:nvGraphicFramePr>
        <p:xfrm>
          <a:off x="608855" y="1971285"/>
          <a:ext cx="5818639" cy="3537230"/>
        </p:xfrm>
        <a:graphic>
          <a:graphicData uri="http://schemas.openxmlformats.org/presentationml/2006/ole">
            <mc:AlternateContent xmlns:mc="http://schemas.openxmlformats.org/markup-compatibility/2006">
              <mc:Choice xmlns:v="urn:schemas-microsoft-com:vml" Requires="v">
                <p:oleObj name="Visio" r:id="rId3" imgW="2063698" imgH="1260860" progId="Visio.Drawing.11">
                  <p:embed/>
                </p:oleObj>
              </mc:Choice>
              <mc:Fallback>
                <p:oleObj name="Visio" r:id="rId3" imgW="2063698" imgH="1260860" progId="Visio.Drawing.11">
                  <p:embed/>
                  <p:pic>
                    <p:nvPicPr>
                      <p:cNvPr id="4" name="Object 3"/>
                      <p:cNvPicPr>
                        <a:picLocks noChangeAspect="1" noChangeArrowheads="1"/>
                      </p:cNvPicPr>
                      <p:nvPr/>
                    </p:nvPicPr>
                    <p:blipFill>
                      <a:blip r:embed="rId4"/>
                      <a:srcRect/>
                      <a:stretch>
                        <a:fillRect/>
                      </a:stretch>
                    </p:blipFill>
                    <p:spPr bwMode="auto">
                      <a:xfrm>
                        <a:off x="608855" y="1971285"/>
                        <a:ext cx="5818639" cy="3537230"/>
                      </a:xfrm>
                      <a:prstGeom prst="rect">
                        <a:avLst/>
                      </a:prstGeom>
                      <a:noFill/>
                    </p:spPr>
                  </p:pic>
                </p:oleObj>
              </mc:Fallback>
            </mc:AlternateContent>
          </a:graphicData>
        </a:graphic>
      </p:graphicFrame>
      <p:sp>
        <p:nvSpPr>
          <p:cNvPr id="2" name="Rectangle 11"/>
          <p:cNvSpPr>
            <a:spLocks noChangeArrowheads="1"/>
          </p:cNvSpPr>
          <p:nvPr/>
        </p:nvSpPr>
        <p:spPr bwMode="auto">
          <a:xfrm>
            <a:off x="152400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6" name="Object 5"/>
          <p:cNvGraphicFramePr>
            <a:graphicFrameLocks noChangeAspect="1"/>
          </p:cNvGraphicFramePr>
          <p:nvPr>
            <p:extLst>
              <p:ext uri="{D42A27DB-BD31-4B8C-83A1-F6EECF244321}">
                <p14:modId xmlns:p14="http://schemas.microsoft.com/office/powerpoint/2010/main" val="316819010"/>
              </p:ext>
            </p:extLst>
          </p:nvPr>
        </p:nvGraphicFramePr>
        <p:xfrm>
          <a:off x="7091570" y="1739895"/>
          <a:ext cx="4258102" cy="4166389"/>
        </p:xfrm>
        <a:graphic>
          <a:graphicData uri="http://schemas.openxmlformats.org/presentationml/2006/ole">
            <mc:AlternateContent xmlns:mc="http://schemas.openxmlformats.org/markup-compatibility/2006">
              <mc:Choice xmlns:v="urn:schemas-microsoft-com:vml" Requires="v">
                <p:oleObj name="Visio" r:id="rId5" imgW="2707077" imgH="2645664" progId="Visio.Drawing.11">
                  <p:embed/>
                </p:oleObj>
              </mc:Choice>
              <mc:Fallback>
                <p:oleObj name="Visio" r:id="rId5" imgW="2707077" imgH="2645664" progId="Visio.Drawing.11">
                  <p:embed/>
                  <p:pic>
                    <p:nvPicPr>
                      <p:cNvPr id="6"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1570" y="1739895"/>
                        <a:ext cx="4258102" cy="4166389"/>
                      </a:xfrm>
                      <a:prstGeom prst="rect">
                        <a:avLst/>
                      </a:prstGeom>
                      <a:noFill/>
                    </p:spPr>
                  </p:pic>
                </p:oleObj>
              </mc:Fallback>
            </mc:AlternateContent>
          </a:graphicData>
        </a:graphic>
      </p:graphicFrame>
      <p:sp>
        <p:nvSpPr>
          <p:cNvPr id="7" name="Rectangle 6"/>
          <p:cNvSpPr/>
          <p:nvPr/>
        </p:nvSpPr>
        <p:spPr bwMode="auto">
          <a:xfrm>
            <a:off x="4061744" y="2804719"/>
            <a:ext cx="832510" cy="612000"/>
          </a:xfrm>
          <a:prstGeom prst="rect">
            <a:avLst/>
          </a:prstGeom>
          <a:solidFill>
            <a:schemeClr val="accent2">
              <a:alpha val="28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a:p>
        </p:txBody>
      </p:sp>
      <p:sp>
        <p:nvSpPr>
          <p:cNvPr id="8" name="Oval 7"/>
          <p:cNvSpPr/>
          <p:nvPr/>
        </p:nvSpPr>
        <p:spPr bwMode="auto">
          <a:xfrm>
            <a:off x="5617587" y="3139090"/>
            <a:ext cx="627799" cy="684000"/>
          </a:xfrm>
          <a:prstGeom prst="ellipse">
            <a:avLst/>
          </a:prstGeom>
          <a:solidFill>
            <a:srgbClr val="FFFF00">
              <a:alpha val="3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a:p>
        </p:txBody>
      </p:sp>
      <p:sp>
        <p:nvSpPr>
          <p:cNvPr id="9" name="Arc 8"/>
          <p:cNvSpPr/>
          <p:nvPr/>
        </p:nvSpPr>
        <p:spPr bwMode="auto">
          <a:xfrm>
            <a:off x="3324765" y="2408935"/>
            <a:ext cx="1153235" cy="733663"/>
          </a:xfrm>
          <a:prstGeom prst="arc">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a:p>
        </p:txBody>
      </p:sp>
      <p:grpSp>
        <p:nvGrpSpPr>
          <p:cNvPr id="14" name="Group 13"/>
          <p:cNvGrpSpPr/>
          <p:nvPr/>
        </p:nvGrpSpPr>
        <p:grpSpPr>
          <a:xfrm>
            <a:off x="4173944" y="4828539"/>
            <a:ext cx="997075" cy="477061"/>
            <a:chOff x="5410199" y="4406451"/>
            <a:chExt cx="997075" cy="477061"/>
          </a:xfrm>
        </p:grpSpPr>
        <p:pic>
          <p:nvPicPr>
            <p:cNvPr id="15" name="Picture 11" descr="http://icons.iconarchive.com/icons/icons8/ios7/256/Industry-Solar-Pane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199" y="4648593"/>
              <a:ext cx="237707" cy="22413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http://icons.iconarchive.com/icons/icons8/ios7/256/Industry-Solar-Pane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4569" y="4650189"/>
              <a:ext cx="237707" cy="22413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http://icons.iconarchive.com/icons/icons8/ios7/256/Industry-Solar-Pane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197" y="4657780"/>
              <a:ext cx="237707" cy="2241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http://icons.iconarchive.com/icons/icons8/ios7/256/Industry-Solar-Pane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9567" y="4659376"/>
              <a:ext cx="237707" cy="2241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http://icons.iconarchive.com/icons/icons8/ios7/256/Industry-Solar-Pane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10199" y="4406451"/>
              <a:ext cx="237707" cy="22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descr="http://icons.iconarchive.com/icons/icons8/ios7/256/Industry-Solar-Pane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4569" y="4408047"/>
              <a:ext cx="237707" cy="22413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http://icons.iconarchive.com/icons/icons8/ios7/256/Industry-Solar-Pane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15197" y="4415638"/>
              <a:ext cx="237707" cy="22413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1" descr="http://icons.iconarchive.com/icons/icons8/ios7/256/Industry-Solar-Panel-ic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9567" y="4417234"/>
              <a:ext cx="237707" cy="22413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15" descr="http://www.arcat.com/bim/arcat/Wind_Turbine.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084137" y="1835801"/>
            <a:ext cx="1028134" cy="171303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
            <a:extLst>
              <a:ext uri="{FF2B5EF4-FFF2-40B4-BE49-F238E27FC236}">
                <a16:creationId xmlns:a16="http://schemas.microsoft.com/office/drawing/2014/main" id="{90C937E8-EC79-40EC-8BF0-7649B4496F41}"/>
              </a:ext>
            </a:extLst>
          </p:cNvPr>
          <p:cNvSpPr txBox="1">
            <a:spLocks noChangeArrowheads="1"/>
          </p:cNvSpPr>
          <p:nvPr/>
        </p:nvSpPr>
        <p:spPr bwMode="auto">
          <a:xfrm>
            <a:off x="884582" y="239713"/>
            <a:ext cx="10177669" cy="628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2400" b="1">
                <a:solidFill>
                  <a:schemeClr val="tx1"/>
                </a:solidFill>
                <a:latin typeface="+mj-lt"/>
                <a:ea typeface="+mj-ea"/>
                <a:cs typeface="+mj-cs"/>
              </a:defRPr>
            </a:lvl1pPr>
            <a:lvl2pPr algn="l" rtl="0" fontAlgn="base">
              <a:spcBef>
                <a:spcPct val="0"/>
              </a:spcBef>
              <a:spcAft>
                <a:spcPct val="0"/>
              </a:spcAft>
              <a:defRPr sz="2400">
                <a:solidFill>
                  <a:schemeClr val="tx1"/>
                </a:solidFill>
                <a:latin typeface="Verdana" pitchFamily="34" charset="0"/>
              </a:defRPr>
            </a:lvl2pPr>
            <a:lvl3pPr algn="l" rtl="0" fontAlgn="base">
              <a:spcBef>
                <a:spcPct val="0"/>
              </a:spcBef>
              <a:spcAft>
                <a:spcPct val="0"/>
              </a:spcAft>
              <a:defRPr sz="2400">
                <a:solidFill>
                  <a:schemeClr val="tx1"/>
                </a:solidFill>
                <a:latin typeface="Verdana" pitchFamily="34" charset="0"/>
              </a:defRPr>
            </a:lvl3pPr>
            <a:lvl4pPr algn="l" rtl="0" fontAlgn="base">
              <a:spcBef>
                <a:spcPct val="0"/>
              </a:spcBef>
              <a:spcAft>
                <a:spcPct val="0"/>
              </a:spcAft>
              <a:defRPr sz="2400">
                <a:solidFill>
                  <a:schemeClr val="tx1"/>
                </a:solidFill>
                <a:latin typeface="Verdana" pitchFamily="34" charset="0"/>
              </a:defRPr>
            </a:lvl4pPr>
            <a:lvl5pPr algn="l" rtl="0" fontAlgn="base">
              <a:spcBef>
                <a:spcPct val="0"/>
              </a:spcBef>
              <a:spcAft>
                <a:spcPct val="0"/>
              </a:spcAft>
              <a:defRPr sz="2400">
                <a:solidFill>
                  <a:schemeClr val="tx1"/>
                </a:solidFill>
                <a:latin typeface="Verdana" pitchFamily="34" charset="0"/>
              </a:defRPr>
            </a:lvl5pPr>
            <a:lvl6pPr marL="457200" algn="l" rtl="0" fontAlgn="base">
              <a:spcBef>
                <a:spcPct val="0"/>
              </a:spcBef>
              <a:spcAft>
                <a:spcPct val="0"/>
              </a:spcAft>
              <a:defRPr sz="2400">
                <a:solidFill>
                  <a:schemeClr val="tx1"/>
                </a:solidFill>
                <a:latin typeface="Verdana" pitchFamily="34" charset="0"/>
              </a:defRPr>
            </a:lvl6pPr>
            <a:lvl7pPr marL="914400" algn="l" rtl="0" fontAlgn="base">
              <a:spcBef>
                <a:spcPct val="0"/>
              </a:spcBef>
              <a:spcAft>
                <a:spcPct val="0"/>
              </a:spcAft>
              <a:defRPr sz="2400">
                <a:solidFill>
                  <a:schemeClr val="tx1"/>
                </a:solidFill>
                <a:latin typeface="Verdana" pitchFamily="34" charset="0"/>
              </a:defRPr>
            </a:lvl7pPr>
            <a:lvl8pPr marL="1371600" algn="l" rtl="0" fontAlgn="base">
              <a:spcBef>
                <a:spcPct val="0"/>
              </a:spcBef>
              <a:spcAft>
                <a:spcPct val="0"/>
              </a:spcAft>
              <a:defRPr sz="2400">
                <a:solidFill>
                  <a:schemeClr val="tx1"/>
                </a:solidFill>
                <a:latin typeface="Verdana" pitchFamily="34" charset="0"/>
              </a:defRPr>
            </a:lvl8pPr>
            <a:lvl9pPr marL="1828800" algn="l" rtl="0" fontAlgn="base">
              <a:spcBef>
                <a:spcPct val="0"/>
              </a:spcBef>
              <a:spcAft>
                <a:spcPct val="0"/>
              </a:spcAft>
              <a:defRPr sz="2400">
                <a:solidFill>
                  <a:schemeClr val="tx1"/>
                </a:solidFill>
                <a:latin typeface="Verdana" pitchFamily="34" charset="0"/>
              </a:defRPr>
            </a:lvl9pPr>
          </a:lstStyle>
          <a:p>
            <a:r>
              <a:rPr lang="en-US" altLang="en-US" sz="2500" dirty="0">
                <a:solidFill>
                  <a:srgbClr val="0070C0"/>
                </a:solidFill>
                <a:cs typeface="Arial" charset="0"/>
              </a:rPr>
              <a:t>Non-network solutions cannot be </a:t>
            </a:r>
          </a:p>
          <a:p>
            <a:r>
              <a:rPr lang="en-US" altLang="en-US" sz="2500" dirty="0">
                <a:solidFill>
                  <a:srgbClr val="0070C0"/>
                </a:solidFill>
                <a:cs typeface="Arial" charset="0"/>
              </a:rPr>
              <a:t>appropriately valued deterministically </a:t>
            </a:r>
          </a:p>
        </p:txBody>
      </p:sp>
      <p:sp>
        <p:nvSpPr>
          <p:cNvPr id="24" name="Arc 23">
            <a:extLst>
              <a:ext uri="{FF2B5EF4-FFF2-40B4-BE49-F238E27FC236}">
                <a16:creationId xmlns:a16="http://schemas.microsoft.com/office/drawing/2014/main" id="{03D9CFB7-236C-43D6-98B1-86D7D36DD4C2}"/>
              </a:ext>
            </a:extLst>
          </p:cNvPr>
          <p:cNvSpPr/>
          <p:nvPr/>
        </p:nvSpPr>
        <p:spPr bwMode="auto">
          <a:xfrm flipH="1">
            <a:off x="3450195" y="2477174"/>
            <a:ext cx="2531660" cy="3492000"/>
          </a:xfrm>
          <a:prstGeom prst="arc">
            <a:avLst/>
          </a:prstGeom>
          <a:noFill/>
          <a:ln w="635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a:p>
        </p:txBody>
      </p:sp>
      <p:sp>
        <p:nvSpPr>
          <p:cNvPr id="25" name="TextBox 24">
            <a:extLst>
              <a:ext uri="{FF2B5EF4-FFF2-40B4-BE49-F238E27FC236}">
                <a16:creationId xmlns:a16="http://schemas.microsoft.com/office/drawing/2014/main" id="{EDCB1EDE-B921-4A43-954C-253D91E0BC6B}"/>
              </a:ext>
            </a:extLst>
          </p:cNvPr>
          <p:cNvSpPr txBox="1"/>
          <p:nvPr/>
        </p:nvSpPr>
        <p:spPr>
          <a:xfrm>
            <a:off x="17838" y="6417296"/>
            <a:ext cx="11963400" cy="230832"/>
          </a:xfrm>
          <a:prstGeom prst="rect">
            <a:avLst/>
          </a:prstGeom>
          <a:solidFill>
            <a:schemeClr val="bg1">
              <a:alpha val="19000"/>
            </a:schemeClr>
          </a:solidFill>
        </p:spPr>
        <p:txBody>
          <a:bodyPr wrap="square" rtlCol="0">
            <a:spAutoFit/>
          </a:bodyPr>
          <a:lstStyle/>
          <a:p>
            <a:r>
              <a:rPr lang="en-GB" sz="900" dirty="0"/>
              <a:t>R. Moreno, </a:t>
            </a:r>
            <a:r>
              <a:rPr lang="en-GB" sz="900" i="1" dirty="0"/>
              <a:t>et al.</a:t>
            </a:r>
            <a:r>
              <a:rPr lang="en-GB" sz="900" dirty="0"/>
              <a:t>, “Planning Low-Carbon Electricity Systems under Uncertainty Considering Operational Flexibility and Smart Grid Technologies”, </a:t>
            </a:r>
            <a:r>
              <a:rPr lang="en-GB" sz="900" i="1" dirty="0"/>
              <a:t>Philosophical Trans. Royal Society A</a:t>
            </a:r>
            <a:r>
              <a:rPr lang="en-GB" sz="900" dirty="0"/>
              <a:t>, June 2017</a:t>
            </a:r>
          </a:p>
        </p:txBody>
      </p:sp>
    </p:spTree>
    <p:extLst>
      <p:ext uri="{BB962C8B-B14F-4D97-AF65-F5344CB8AC3E}">
        <p14:creationId xmlns:p14="http://schemas.microsoft.com/office/powerpoint/2010/main" val="352357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a:extLst>
              <a:ext uri="{FF2B5EF4-FFF2-40B4-BE49-F238E27FC236}">
                <a16:creationId xmlns:a16="http://schemas.microsoft.com/office/drawing/2014/main" id="{00000000-0008-0000-1800-0000030000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944" y="78007"/>
            <a:ext cx="4886312" cy="6804000"/>
          </a:xfrm>
          <a:prstGeom prst="rect">
            <a:avLst/>
          </a:prstGeom>
          <a:noFill/>
          <a:ln>
            <a:noFill/>
          </a:ln>
        </p:spPr>
      </p:pic>
      <p:sp>
        <p:nvSpPr>
          <p:cNvPr id="14" name="Title 3">
            <a:extLst>
              <a:ext uri="{FF2B5EF4-FFF2-40B4-BE49-F238E27FC236}">
                <a16:creationId xmlns:a16="http://schemas.microsoft.com/office/drawing/2014/main" id="{9919ED4D-55CA-12A7-3C04-8F5B31D2B4AA}"/>
              </a:ext>
            </a:extLst>
          </p:cNvPr>
          <p:cNvSpPr>
            <a:spLocks noGrp="1"/>
          </p:cNvSpPr>
          <p:nvPr>
            <p:ph type="title"/>
          </p:nvPr>
        </p:nvSpPr>
        <p:spPr>
          <a:xfrm>
            <a:off x="0" y="142044"/>
            <a:ext cx="12192000" cy="792162"/>
          </a:xfrm>
        </p:spPr>
        <p:txBody>
          <a:bodyPr/>
          <a:lstStyle/>
          <a:p>
            <a:r>
              <a:rPr lang="en-US" i="1" dirty="0"/>
              <a:t>ISP under uncertainty</a:t>
            </a:r>
          </a:p>
        </p:txBody>
      </p:sp>
      <p:sp>
        <p:nvSpPr>
          <p:cNvPr id="56" name="Rectangle 55">
            <a:extLst>
              <a:ext uri="{FF2B5EF4-FFF2-40B4-BE49-F238E27FC236}">
                <a16:creationId xmlns:a16="http://schemas.microsoft.com/office/drawing/2014/main" id="{22B96E33-8DD6-F2C1-611F-359BD2E79443}"/>
              </a:ext>
            </a:extLst>
          </p:cNvPr>
          <p:cNvSpPr/>
          <p:nvPr/>
        </p:nvSpPr>
        <p:spPr bwMode="auto">
          <a:xfrm>
            <a:off x="8304436" y="1972404"/>
            <a:ext cx="1017057" cy="684803"/>
          </a:xfrm>
          <a:prstGeom prst="rect">
            <a:avLst/>
          </a:prstGeom>
          <a:ln w="15875">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SQ-CNQ Option 1</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SQ-CNQ Option 2</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SQ-CNQ Option 3</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CNQ-SQ Option 4</a:t>
            </a:r>
          </a:p>
        </p:txBody>
      </p:sp>
      <p:sp>
        <p:nvSpPr>
          <p:cNvPr id="58" name="Rectangle 57">
            <a:extLst>
              <a:ext uri="{FF2B5EF4-FFF2-40B4-BE49-F238E27FC236}">
                <a16:creationId xmlns:a16="http://schemas.microsoft.com/office/drawing/2014/main" id="{1246568C-C765-73CF-843B-71DE2A69D099}"/>
              </a:ext>
            </a:extLst>
          </p:cNvPr>
          <p:cNvSpPr/>
          <p:nvPr/>
        </p:nvSpPr>
        <p:spPr bwMode="auto">
          <a:xfrm>
            <a:off x="10612457" y="2085885"/>
            <a:ext cx="1123200" cy="684803"/>
          </a:xfrm>
          <a:prstGeom prst="rect">
            <a:avLst/>
          </a:prstGeom>
          <a:ln w="15875">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NNSW–SQ Option 1</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NNSW–SQ Option 2</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NNSW–SQ Option 3</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NNSW–SQ Option 4</a:t>
            </a:r>
          </a:p>
        </p:txBody>
      </p:sp>
      <p:sp>
        <p:nvSpPr>
          <p:cNvPr id="59" name="Rectangle 58">
            <a:extLst>
              <a:ext uri="{FF2B5EF4-FFF2-40B4-BE49-F238E27FC236}">
                <a16:creationId xmlns:a16="http://schemas.microsoft.com/office/drawing/2014/main" id="{09F9FE3F-EF32-8403-C4CD-14A603810E99}"/>
              </a:ext>
            </a:extLst>
          </p:cNvPr>
          <p:cNvSpPr/>
          <p:nvPr/>
        </p:nvSpPr>
        <p:spPr bwMode="auto">
          <a:xfrm>
            <a:off x="10813731" y="2832726"/>
            <a:ext cx="1317600" cy="1977464"/>
          </a:xfrm>
          <a:prstGeom prst="rect">
            <a:avLst/>
          </a:prstGeom>
          <a:ln w="15875">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1</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2</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3</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4</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5</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6</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6A</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6B</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7</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8</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9</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CNSW-NNSW Option 10</a:t>
            </a:r>
          </a:p>
        </p:txBody>
      </p:sp>
      <p:sp>
        <p:nvSpPr>
          <p:cNvPr id="63" name="Rectangle 62">
            <a:extLst>
              <a:ext uri="{FF2B5EF4-FFF2-40B4-BE49-F238E27FC236}">
                <a16:creationId xmlns:a16="http://schemas.microsoft.com/office/drawing/2014/main" id="{5B1CF504-2F1F-39B2-902C-C73658B33611}"/>
              </a:ext>
            </a:extLst>
          </p:cNvPr>
          <p:cNvSpPr/>
          <p:nvPr/>
        </p:nvSpPr>
        <p:spPr bwMode="auto">
          <a:xfrm>
            <a:off x="9851828" y="5618939"/>
            <a:ext cx="1861334" cy="954107"/>
          </a:xfrm>
          <a:prstGeom prst="rect">
            <a:avLst/>
          </a:prstGeom>
          <a:solidFill>
            <a:schemeClr val="bg1"/>
          </a:solidFill>
          <a:ln w="15875">
            <a:solidFill>
              <a:srgbClr val="0070C0"/>
            </a:solidFill>
          </a:ln>
        </p:spPr>
        <p:txBody>
          <a:bodyPr wrap="square">
            <a:spAutoFit/>
          </a:bodyPr>
          <a:lstStyle/>
          <a:p>
            <a:r>
              <a:rPr lang="en-US" sz="800" dirty="0">
                <a:solidFill>
                  <a:schemeClr val="tx1"/>
                </a:solidFill>
                <a:latin typeface="Verdana" pitchFamily="34" charset="0"/>
              </a:rPr>
              <a:t>VIC-SNSW Option 1 - VNI West </a:t>
            </a:r>
          </a:p>
          <a:p>
            <a:r>
              <a:rPr lang="en-US" sz="800" dirty="0">
                <a:solidFill>
                  <a:schemeClr val="tx1"/>
                </a:solidFill>
                <a:latin typeface="Verdana" pitchFamily="34" charset="0"/>
              </a:rPr>
              <a:t>VIC-SNSW Option 2 - VNI West </a:t>
            </a:r>
          </a:p>
          <a:p>
            <a:r>
              <a:rPr lang="en-US" sz="800" dirty="0">
                <a:solidFill>
                  <a:schemeClr val="tx1"/>
                </a:solidFill>
                <a:latin typeface="Verdana" pitchFamily="34" charset="0"/>
              </a:rPr>
              <a:t>VIC-SNSW Option 6A</a:t>
            </a:r>
          </a:p>
          <a:p>
            <a:r>
              <a:rPr lang="en-US" sz="800" dirty="0">
                <a:solidFill>
                  <a:schemeClr val="tx1"/>
                </a:solidFill>
                <a:latin typeface="Verdana" pitchFamily="34" charset="0"/>
              </a:rPr>
              <a:t>VIC-SNSW Option 6</a:t>
            </a:r>
          </a:p>
          <a:p>
            <a:r>
              <a:rPr lang="en-US" sz="800" dirty="0">
                <a:solidFill>
                  <a:schemeClr val="tx1"/>
                </a:solidFill>
                <a:latin typeface="Verdana" pitchFamily="34" charset="0"/>
              </a:rPr>
              <a:t>VIC-SNSW Option 7</a:t>
            </a:r>
          </a:p>
        </p:txBody>
      </p:sp>
      <p:sp>
        <p:nvSpPr>
          <p:cNvPr id="64" name="Rectangle 63">
            <a:extLst>
              <a:ext uri="{FF2B5EF4-FFF2-40B4-BE49-F238E27FC236}">
                <a16:creationId xmlns:a16="http://schemas.microsoft.com/office/drawing/2014/main" id="{E65F7352-DE67-AC02-BB74-51347AB2F7C3}"/>
              </a:ext>
            </a:extLst>
          </p:cNvPr>
          <p:cNvSpPr/>
          <p:nvPr/>
        </p:nvSpPr>
        <p:spPr bwMode="auto">
          <a:xfrm>
            <a:off x="7742382" y="5579500"/>
            <a:ext cx="1030463" cy="361637"/>
          </a:xfrm>
          <a:prstGeom prst="rect">
            <a:avLst/>
          </a:prstGeom>
          <a:ln w="15875">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TAS-VIC Option 1</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TAS-VIC Option 2</a:t>
            </a:r>
          </a:p>
        </p:txBody>
      </p:sp>
      <p:sp>
        <p:nvSpPr>
          <p:cNvPr id="67" name="TextBox 66">
            <a:extLst>
              <a:ext uri="{FF2B5EF4-FFF2-40B4-BE49-F238E27FC236}">
                <a16:creationId xmlns:a16="http://schemas.microsoft.com/office/drawing/2014/main" id="{EA153537-13F1-3FCB-3C0E-93353E26B934}"/>
              </a:ext>
            </a:extLst>
          </p:cNvPr>
          <p:cNvSpPr txBox="1"/>
          <p:nvPr/>
        </p:nvSpPr>
        <p:spPr>
          <a:xfrm>
            <a:off x="10124794" y="4834982"/>
            <a:ext cx="1409264" cy="584775"/>
          </a:xfrm>
          <a:prstGeom prst="rect">
            <a:avLst/>
          </a:prstGeom>
          <a:solidFill>
            <a:schemeClr val="bg1"/>
          </a:solidFill>
          <a:ln w="15875">
            <a:solidFill>
              <a:srgbClr val="0070C0"/>
            </a:solidFill>
          </a:ln>
        </p:spPr>
        <p:txBody>
          <a:bodyPr wrap="square">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34" charset="0"/>
              </a:rPr>
              <a:t>SNSW-CNSW Option 1</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34" charset="0"/>
              </a:rPr>
              <a:t>SNSW-CNSW Option 2</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800" b="0" i="0" u="none" strike="noStrike" cap="none" normalizeH="0" baseline="0" dirty="0">
                <a:ln>
                  <a:noFill/>
                </a:ln>
                <a:solidFill>
                  <a:schemeClr val="tx1"/>
                </a:solidFill>
                <a:effectLst/>
                <a:latin typeface="Verdana" pitchFamily="34" charset="0"/>
              </a:rPr>
              <a:t>SNSW-CNSW Option 3</a:t>
            </a:r>
          </a:p>
        </p:txBody>
      </p:sp>
      <p:cxnSp>
        <p:nvCxnSpPr>
          <p:cNvPr id="69" name="Straight Connector 68">
            <a:extLst>
              <a:ext uri="{FF2B5EF4-FFF2-40B4-BE49-F238E27FC236}">
                <a16:creationId xmlns:a16="http://schemas.microsoft.com/office/drawing/2014/main" id="{4D675F3C-CA19-0ED3-7D9A-A7F841FFB4AD}"/>
              </a:ext>
            </a:extLst>
          </p:cNvPr>
          <p:cNvCxnSpPr>
            <a:cxnSpLocks/>
          </p:cNvCxnSpPr>
          <p:nvPr/>
        </p:nvCxnSpPr>
        <p:spPr bwMode="auto">
          <a:xfrm>
            <a:off x="9596602" y="2154527"/>
            <a:ext cx="124220" cy="285994"/>
          </a:xfrm>
          <a:prstGeom prst="line">
            <a:avLst/>
          </a:prstGeom>
          <a:noFill/>
          <a:ln w="19050" cap="flat" cmpd="sng" algn="ctr">
            <a:solidFill>
              <a:srgbClr val="C00000"/>
            </a:solidFill>
            <a:prstDash val="solid"/>
            <a:round/>
            <a:headEnd type="diamond" w="med" len="med"/>
            <a:tailEnd type="diamond" w="med" len="med"/>
          </a:ln>
          <a:effectLst/>
        </p:spPr>
      </p:cxnSp>
      <p:sp>
        <p:nvSpPr>
          <p:cNvPr id="71" name="Arc 70">
            <a:extLst>
              <a:ext uri="{FF2B5EF4-FFF2-40B4-BE49-F238E27FC236}">
                <a16:creationId xmlns:a16="http://schemas.microsoft.com/office/drawing/2014/main" id="{4014EEB0-2534-17D5-046D-D36B799C6DA2}"/>
              </a:ext>
            </a:extLst>
          </p:cNvPr>
          <p:cNvSpPr/>
          <p:nvPr/>
        </p:nvSpPr>
        <p:spPr bwMode="auto">
          <a:xfrm flipV="1">
            <a:off x="9014499" y="2133838"/>
            <a:ext cx="619120" cy="228110"/>
          </a:xfrm>
          <a:prstGeom prst="arc">
            <a:avLst/>
          </a:prstGeom>
          <a:noFill/>
          <a:ln w="1905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72" name="Straight Connector 71">
            <a:extLst>
              <a:ext uri="{FF2B5EF4-FFF2-40B4-BE49-F238E27FC236}">
                <a16:creationId xmlns:a16="http://schemas.microsoft.com/office/drawing/2014/main" id="{47B871C3-0D9A-EBA2-A2E4-8A21CD7B692B}"/>
              </a:ext>
            </a:extLst>
          </p:cNvPr>
          <p:cNvCxnSpPr>
            <a:cxnSpLocks/>
          </p:cNvCxnSpPr>
          <p:nvPr/>
        </p:nvCxnSpPr>
        <p:spPr bwMode="auto">
          <a:xfrm>
            <a:off x="10000575" y="1960144"/>
            <a:ext cx="124220" cy="13367"/>
          </a:xfrm>
          <a:prstGeom prst="line">
            <a:avLst/>
          </a:prstGeom>
          <a:noFill/>
          <a:ln w="19050" cap="flat" cmpd="sng" algn="ctr">
            <a:solidFill>
              <a:srgbClr val="C00000"/>
            </a:solidFill>
            <a:prstDash val="solid"/>
            <a:round/>
            <a:headEnd type="diamond" w="med" len="med"/>
            <a:tailEnd type="diamond" w="med" len="med"/>
          </a:ln>
          <a:effectLst/>
        </p:spPr>
      </p:cxnSp>
      <p:sp>
        <p:nvSpPr>
          <p:cNvPr id="74" name="Arc 73">
            <a:extLst>
              <a:ext uri="{FF2B5EF4-FFF2-40B4-BE49-F238E27FC236}">
                <a16:creationId xmlns:a16="http://schemas.microsoft.com/office/drawing/2014/main" id="{6F497B1F-3F35-AA98-BAC6-691BE1FD980A}"/>
              </a:ext>
            </a:extLst>
          </p:cNvPr>
          <p:cNvSpPr/>
          <p:nvPr/>
        </p:nvSpPr>
        <p:spPr bwMode="auto">
          <a:xfrm rot="6926030" flipV="1">
            <a:off x="9817854" y="1530916"/>
            <a:ext cx="619120" cy="228110"/>
          </a:xfrm>
          <a:prstGeom prst="arc">
            <a:avLst/>
          </a:prstGeom>
          <a:noFill/>
          <a:ln w="1905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57" name="Rectangle 56">
            <a:extLst>
              <a:ext uri="{FF2B5EF4-FFF2-40B4-BE49-F238E27FC236}">
                <a16:creationId xmlns:a16="http://schemas.microsoft.com/office/drawing/2014/main" id="{97B43A94-3EFE-A36C-A786-533DF1E60BAA}"/>
              </a:ext>
            </a:extLst>
          </p:cNvPr>
          <p:cNvSpPr/>
          <p:nvPr/>
        </p:nvSpPr>
        <p:spPr bwMode="auto">
          <a:xfrm>
            <a:off x="9658712" y="1397928"/>
            <a:ext cx="1019920" cy="200055"/>
          </a:xfrm>
          <a:prstGeom prst="rect">
            <a:avLst/>
          </a:prstGeom>
          <a:ln w="15875">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CNQ-GG Option 1</a:t>
            </a:r>
          </a:p>
        </p:txBody>
      </p:sp>
      <p:cxnSp>
        <p:nvCxnSpPr>
          <p:cNvPr id="75" name="Straight Connector 74">
            <a:extLst>
              <a:ext uri="{FF2B5EF4-FFF2-40B4-BE49-F238E27FC236}">
                <a16:creationId xmlns:a16="http://schemas.microsoft.com/office/drawing/2014/main" id="{9C60B6AE-E7FA-0C30-0AA0-80BBF95B28FD}"/>
              </a:ext>
            </a:extLst>
          </p:cNvPr>
          <p:cNvCxnSpPr>
            <a:cxnSpLocks/>
          </p:cNvCxnSpPr>
          <p:nvPr/>
        </p:nvCxnSpPr>
        <p:spPr bwMode="auto">
          <a:xfrm>
            <a:off x="10301252" y="2778795"/>
            <a:ext cx="124220" cy="285994"/>
          </a:xfrm>
          <a:prstGeom prst="line">
            <a:avLst/>
          </a:prstGeom>
          <a:noFill/>
          <a:ln w="19050" cap="flat" cmpd="sng" algn="ctr">
            <a:solidFill>
              <a:srgbClr val="C00000"/>
            </a:solidFill>
            <a:prstDash val="solid"/>
            <a:round/>
            <a:headEnd type="diamond" w="med" len="med"/>
            <a:tailEnd type="diamond" w="med" len="med"/>
          </a:ln>
          <a:effectLst/>
        </p:spPr>
      </p:cxnSp>
      <p:sp>
        <p:nvSpPr>
          <p:cNvPr id="76" name="Arc 75">
            <a:extLst>
              <a:ext uri="{FF2B5EF4-FFF2-40B4-BE49-F238E27FC236}">
                <a16:creationId xmlns:a16="http://schemas.microsoft.com/office/drawing/2014/main" id="{D0264407-5B8D-2528-1489-9A2A665EA57C}"/>
              </a:ext>
            </a:extLst>
          </p:cNvPr>
          <p:cNvSpPr/>
          <p:nvPr/>
        </p:nvSpPr>
        <p:spPr bwMode="auto">
          <a:xfrm rot="7706900">
            <a:off x="10219015" y="2461282"/>
            <a:ext cx="619120" cy="228110"/>
          </a:xfrm>
          <a:prstGeom prst="arc">
            <a:avLst/>
          </a:prstGeom>
          <a:noFill/>
          <a:ln w="1905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77" name="Straight Connector 76">
            <a:extLst>
              <a:ext uri="{FF2B5EF4-FFF2-40B4-BE49-F238E27FC236}">
                <a16:creationId xmlns:a16="http://schemas.microsoft.com/office/drawing/2014/main" id="{4617143A-2490-3EE1-A884-9358C73E177B}"/>
              </a:ext>
            </a:extLst>
          </p:cNvPr>
          <p:cNvCxnSpPr>
            <a:cxnSpLocks/>
          </p:cNvCxnSpPr>
          <p:nvPr/>
        </p:nvCxnSpPr>
        <p:spPr bwMode="auto">
          <a:xfrm flipH="1">
            <a:off x="10246763" y="3690878"/>
            <a:ext cx="68762" cy="160956"/>
          </a:xfrm>
          <a:prstGeom prst="line">
            <a:avLst/>
          </a:prstGeom>
          <a:noFill/>
          <a:ln w="19050" cap="flat" cmpd="sng" algn="ctr">
            <a:solidFill>
              <a:srgbClr val="C00000"/>
            </a:solidFill>
            <a:prstDash val="solid"/>
            <a:round/>
            <a:headEnd type="diamond" w="med" len="med"/>
            <a:tailEnd type="diamond" w="med" len="med"/>
          </a:ln>
          <a:effectLst/>
        </p:spPr>
      </p:cxnSp>
      <p:sp>
        <p:nvSpPr>
          <p:cNvPr id="79" name="Arc 78">
            <a:extLst>
              <a:ext uri="{FF2B5EF4-FFF2-40B4-BE49-F238E27FC236}">
                <a16:creationId xmlns:a16="http://schemas.microsoft.com/office/drawing/2014/main" id="{61BE2CDF-F54F-0B57-E133-5EF47DB35430}"/>
              </a:ext>
            </a:extLst>
          </p:cNvPr>
          <p:cNvSpPr/>
          <p:nvPr/>
        </p:nvSpPr>
        <p:spPr bwMode="auto">
          <a:xfrm rot="7706900">
            <a:off x="10184401" y="3116597"/>
            <a:ext cx="826718" cy="551439"/>
          </a:xfrm>
          <a:prstGeom prst="arc">
            <a:avLst/>
          </a:prstGeom>
          <a:noFill/>
          <a:ln w="1905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80" name="Straight Connector 79">
            <a:extLst>
              <a:ext uri="{FF2B5EF4-FFF2-40B4-BE49-F238E27FC236}">
                <a16:creationId xmlns:a16="http://schemas.microsoft.com/office/drawing/2014/main" id="{8E8F9412-1C54-DA03-12A7-1B65F7C86677}"/>
              </a:ext>
            </a:extLst>
          </p:cNvPr>
          <p:cNvCxnSpPr>
            <a:cxnSpLocks/>
          </p:cNvCxnSpPr>
          <p:nvPr/>
        </p:nvCxnSpPr>
        <p:spPr bwMode="auto">
          <a:xfrm flipH="1" flipV="1">
            <a:off x="9915207" y="4014614"/>
            <a:ext cx="170736" cy="55708"/>
          </a:xfrm>
          <a:prstGeom prst="line">
            <a:avLst/>
          </a:prstGeom>
          <a:noFill/>
          <a:ln w="19050" cap="flat" cmpd="sng" algn="ctr">
            <a:solidFill>
              <a:srgbClr val="C00000"/>
            </a:solidFill>
            <a:prstDash val="solid"/>
            <a:round/>
            <a:headEnd type="diamond" w="med" len="med"/>
            <a:tailEnd type="diamond" w="med" len="med"/>
          </a:ln>
          <a:effectLst/>
        </p:spPr>
      </p:cxnSp>
      <p:sp>
        <p:nvSpPr>
          <p:cNvPr id="81" name="Arc 80">
            <a:extLst>
              <a:ext uri="{FF2B5EF4-FFF2-40B4-BE49-F238E27FC236}">
                <a16:creationId xmlns:a16="http://schemas.microsoft.com/office/drawing/2014/main" id="{17BCDEAA-B631-EE97-1B71-58292F9A18DD}"/>
              </a:ext>
            </a:extLst>
          </p:cNvPr>
          <p:cNvSpPr/>
          <p:nvPr/>
        </p:nvSpPr>
        <p:spPr bwMode="auto">
          <a:xfrm rot="13893100" flipH="1">
            <a:off x="9037385" y="3362335"/>
            <a:ext cx="1043261" cy="522126"/>
          </a:xfrm>
          <a:prstGeom prst="arc">
            <a:avLst/>
          </a:prstGeom>
          <a:noFill/>
          <a:ln w="1905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60" name="Rectangle 59">
            <a:extLst>
              <a:ext uri="{FF2B5EF4-FFF2-40B4-BE49-F238E27FC236}">
                <a16:creationId xmlns:a16="http://schemas.microsoft.com/office/drawing/2014/main" id="{701AE649-D34B-437A-4C14-557A83598B6A}"/>
              </a:ext>
            </a:extLst>
          </p:cNvPr>
          <p:cNvSpPr/>
          <p:nvPr/>
        </p:nvSpPr>
        <p:spPr bwMode="auto">
          <a:xfrm>
            <a:off x="8211484" y="2950276"/>
            <a:ext cx="1169693" cy="846386"/>
          </a:xfrm>
          <a:prstGeom prst="rect">
            <a:avLst/>
          </a:prstGeom>
          <a:ln w="15875">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CNSW-SNW Option 1</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CNSW-SNW Option 2</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CNSW-SNW Option 3</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H-Newcastle </a:t>
            </a:r>
          </a:p>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H-</a:t>
            </a:r>
            <a:r>
              <a:rPr kumimoji="0" lang="en-US" sz="700" b="0" i="0" u="none" strike="noStrike" cap="none" normalizeH="0" baseline="0" dirty="0" err="1">
                <a:ln>
                  <a:noFill/>
                </a:ln>
                <a:solidFill>
                  <a:schemeClr val="tx1"/>
                </a:solidFill>
                <a:effectLst/>
                <a:latin typeface="Verdana" pitchFamily="34" charset="0"/>
              </a:rPr>
              <a:t>Dapto</a:t>
            </a:r>
            <a:endParaRPr kumimoji="0" lang="en-US" sz="700" b="0" i="0" u="none" strike="noStrike" cap="none" normalizeH="0" baseline="0" dirty="0">
              <a:ln>
                <a:noFill/>
              </a:ln>
              <a:solidFill>
                <a:schemeClr val="tx1"/>
              </a:solidFill>
              <a:effectLst/>
              <a:latin typeface="Verdana" pitchFamily="34" charset="0"/>
            </a:endParaRPr>
          </a:p>
        </p:txBody>
      </p:sp>
      <p:cxnSp>
        <p:nvCxnSpPr>
          <p:cNvPr id="83" name="Straight Connector 82">
            <a:extLst>
              <a:ext uri="{FF2B5EF4-FFF2-40B4-BE49-F238E27FC236}">
                <a16:creationId xmlns:a16="http://schemas.microsoft.com/office/drawing/2014/main" id="{5E66A995-E8B4-A56B-CA13-82FF14BA2CC7}"/>
              </a:ext>
            </a:extLst>
          </p:cNvPr>
          <p:cNvCxnSpPr>
            <a:cxnSpLocks/>
          </p:cNvCxnSpPr>
          <p:nvPr/>
        </p:nvCxnSpPr>
        <p:spPr bwMode="auto">
          <a:xfrm flipH="1">
            <a:off x="9750307" y="4420333"/>
            <a:ext cx="165359" cy="117199"/>
          </a:xfrm>
          <a:prstGeom prst="line">
            <a:avLst/>
          </a:prstGeom>
          <a:noFill/>
          <a:ln w="19050" cap="flat" cmpd="sng" algn="ctr">
            <a:solidFill>
              <a:srgbClr val="C00000"/>
            </a:solidFill>
            <a:prstDash val="solid"/>
            <a:round/>
            <a:headEnd type="diamond" w="med" len="med"/>
            <a:tailEnd type="diamond" w="med" len="med"/>
          </a:ln>
          <a:effectLst/>
        </p:spPr>
      </p:cxnSp>
      <p:sp>
        <p:nvSpPr>
          <p:cNvPr id="85" name="Arc 84">
            <a:extLst>
              <a:ext uri="{FF2B5EF4-FFF2-40B4-BE49-F238E27FC236}">
                <a16:creationId xmlns:a16="http://schemas.microsoft.com/office/drawing/2014/main" id="{A5E12EA5-1F2D-C7F6-9BAA-B1B9709B7E34}"/>
              </a:ext>
            </a:extLst>
          </p:cNvPr>
          <p:cNvSpPr/>
          <p:nvPr/>
        </p:nvSpPr>
        <p:spPr bwMode="auto">
          <a:xfrm rot="3641583" flipH="1">
            <a:off x="9475647" y="4687904"/>
            <a:ext cx="1019042" cy="551439"/>
          </a:xfrm>
          <a:prstGeom prst="arc">
            <a:avLst>
              <a:gd name="adj1" fmla="val 16200000"/>
              <a:gd name="adj2" fmla="val 20941123"/>
            </a:avLst>
          </a:prstGeom>
          <a:noFill/>
          <a:ln w="1905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87" name="Straight Connector 86">
            <a:extLst>
              <a:ext uri="{FF2B5EF4-FFF2-40B4-BE49-F238E27FC236}">
                <a16:creationId xmlns:a16="http://schemas.microsoft.com/office/drawing/2014/main" id="{B931E09C-FA76-2478-FE6A-6F9E0C644F87}"/>
              </a:ext>
            </a:extLst>
          </p:cNvPr>
          <p:cNvCxnSpPr>
            <a:cxnSpLocks/>
          </p:cNvCxnSpPr>
          <p:nvPr/>
        </p:nvCxnSpPr>
        <p:spPr bwMode="auto">
          <a:xfrm flipH="1">
            <a:off x="9613947" y="4932704"/>
            <a:ext cx="165359" cy="117199"/>
          </a:xfrm>
          <a:prstGeom prst="line">
            <a:avLst/>
          </a:prstGeom>
          <a:noFill/>
          <a:ln w="19050" cap="flat" cmpd="sng" algn="ctr">
            <a:solidFill>
              <a:srgbClr val="C00000"/>
            </a:solidFill>
            <a:prstDash val="solid"/>
            <a:round/>
            <a:headEnd type="diamond" w="med" len="med"/>
            <a:tailEnd type="diamond" w="med" len="med"/>
          </a:ln>
          <a:effectLst/>
        </p:spPr>
      </p:cxnSp>
      <p:sp>
        <p:nvSpPr>
          <p:cNvPr id="88" name="Arc 87">
            <a:extLst>
              <a:ext uri="{FF2B5EF4-FFF2-40B4-BE49-F238E27FC236}">
                <a16:creationId xmlns:a16="http://schemas.microsoft.com/office/drawing/2014/main" id="{994BD0FB-A733-E6A0-934E-D9FABFDB09C3}"/>
              </a:ext>
            </a:extLst>
          </p:cNvPr>
          <p:cNvSpPr/>
          <p:nvPr/>
        </p:nvSpPr>
        <p:spPr bwMode="auto">
          <a:xfrm rot="4809108" flipH="1">
            <a:off x="8985422" y="5392755"/>
            <a:ext cx="1438831" cy="551439"/>
          </a:xfrm>
          <a:prstGeom prst="arc">
            <a:avLst>
              <a:gd name="adj1" fmla="val 16200000"/>
              <a:gd name="adj2" fmla="val 20941123"/>
            </a:avLst>
          </a:prstGeom>
          <a:noFill/>
          <a:ln w="1905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89" name="Straight Connector 88">
            <a:extLst>
              <a:ext uri="{FF2B5EF4-FFF2-40B4-BE49-F238E27FC236}">
                <a16:creationId xmlns:a16="http://schemas.microsoft.com/office/drawing/2014/main" id="{296722F3-08B9-F0BC-E69A-2B29341F5670}"/>
              </a:ext>
            </a:extLst>
          </p:cNvPr>
          <p:cNvCxnSpPr>
            <a:cxnSpLocks/>
          </p:cNvCxnSpPr>
          <p:nvPr/>
        </p:nvCxnSpPr>
        <p:spPr bwMode="auto">
          <a:xfrm flipH="1">
            <a:off x="9028755" y="5127369"/>
            <a:ext cx="173829" cy="904263"/>
          </a:xfrm>
          <a:prstGeom prst="line">
            <a:avLst/>
          </a:prstGeom>
          <a:noFill/>
          <a:ln w="19050" cap="flat" cmpd="sng" algn="ctr">
            <a:solidFill>
              <a:srgbClr val="C00000"/>
            </a:solidFill>
            <a:prstDash val="solid"/>
            <a:round/>
            <a:headEnd type="diamond" w="med" len="med"/>
            <a:tailEnd type="diamond" w="med" len="med"/>
          </a:ln>
          <a:effectLst/>
        </p:spPr>
      </p:cxnSp>
      <p:sp>
        <p:nvSpPr>
          <p:cNvPr id="94" name="Arc 93">
            <a:extLst>
              <a:ext uri="{FF2B5EF4-FFF2-40B4-BE49-F238E27FC236}">
                <a16:creationId xmlns:a16="http://schemas.microsoft.com/office/drawing/2014/main" id="{216F7E1B-0D00-85CC-1EE6-F56578D56AC9}"/>
              </a:ext>
            </a:extLst>
          </p:cNvPr>
          <p:cNvSpPr/>
          <p:nvPr/>
        </p:nvSpPr>
        <p:spPr bwMode="auto">
          <a:xfrm>
            <a:off x="8463286" y="5668474"/>
            <a:ext cx="619120" cy="228110"/>
          </a:xfrm>
          <a:prstGeom prst="arc">
            <a:avLst/>
          </a:prstGeom>
          <a:noFill/>
          <a:ln w="1905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95" name="Straight Connector 94">
            <a:extLst>
              <a:ext uri="{FF2B5EF4-FFF2-40B4-BE49-F238E27FC236}">
                <a16:creationId xmlns:a16="http://schemas.microsoft.com/office/drawing/2014/main" id="{47F10DE1-BDFE-8920-F977-44F49ABB12EF}"/>
              </a:ext>
            </a:extLst>
          </p:cNvPr>
          <p:cNvCxnSpPr>
            <a:cxnSpLocks/>
          </p:cNvCxnSpPr>
          <p:nvPr/>
        </p:nvCxnSpPr>
        <p:spPr bwMode="auto">
          <a:xfrm flipH="1">
            <a:off x="8047856" y="4042468"/>
            <a:ext cx="209757" cy="0"/>
          </a:xfrm>
          <a:prstGeom prst="line">
            <a:avLst/>
          </a:prstGeom>
          <a:noFill/>
          <a:ln w="19050" cap="flat" cmpd="sng" algn="ctr">
            <a:solidFill>
              <a:srgbClr val="C00000"/>
            </a:solidFill>
            <a:prstDash val="solid"/>
            <a:round/>
            <a:headEnd type="diamond" w="med" len="med"/>
            <a:tailEnd type="diamond" w="med" len="med"/>
          </a:ln>
          <a:effectLst/>
        </p:spPr>
      </p:cxnSp>
      <p:sp>
        <p:nvSpPr>
          <p:cNvPr id="99" name="Rectangle 98">
            <a:extLst>
              <a:ext uri="{FF2B5EF4-FFF2-40B4-BE49-F238E27FC236}">
                <a16:creationId xmlns:a16="http://schemas.microsoft.com/office/drawing/2014/main" id="{FCA139CD-9BFA-BF2B-E993-76E482E747D6}"/>
              </a:ext>
            </a:extLst>
          </p:cNvPr>
          <p:cNvSpPr/>
          <p:nvPr/>
        </p:nvSpPr>
        <p:spPr bwMode="auto">
          <a:xfrm>
            <a:off x="6421074" y="3800768"/>
            <a:ext cx="1303980" cy="200055"/>
          </a:xfrm>
          <a:prstGeom prst="rect">
            <a:avLst/>
          </a:prstGeom>
          <a:ln w="15875">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US" sz="700" b="0" i="0" u="none" strike="noStrike" cap="none" normalizeH="0" baseline="0" dirty="0">
                <a:ln>
                  <a:noFill/>
                </a:ln>
                <a:solidFill>
                  <a:schemeClr val="tx1"/>
                </a:solidFill>
                <a:effectLst/>
                <a:latin typeface="Verdana" pitchFamily="34" charset="0"/>
              </a:rPr>
              <a:t>Project </a:t>
            </a:r>
            <a:r>
              <a:rPr kumimoji="0" lang="en-US" sz="700" b="0" i="0" u="none" strike="noStrike" cap="none" normalizeH="0" baseline="0" dirty="0" err="1">
                <a:ln>
                  <a:noFill/>
                </a:ln>
                <a:solidFill>
                  <a:schemeClr val="tx1"/>
                </a:solidFill>
                <a:effectLst/>
                <a:latin typeface="Verdana" pitchFamily="34" charset="0"/>
              </a:rPr>
              <a:t>EnergyConnect</a:t>
            </a:r>
            <a:endParaRPr kumimoji="0" lang="en-US" sz="700" b="0" i="0" u="none" strike="noStrike" cap="none" normalizeH="0" baseline="0" dirty="0">
              <a:ln>
                <a:noFill/>
              </a:ln>
              <a:solidFill>
                <a:schemeClr val="tx1"/>
              </a:solidFill>
              <a:effectLst/>
              <a:latin typeface="Verdana" pitchFamily="34" charset="0"/>
            </a:endParaRPr>
          </a:p>
        </p:txBody>
      </p:sp>
      <p:sp>
        <p:nvSpPr>
          <p:cNvPr id="100" name="Arc 99">
            <a:extLst>
              <a:ext uri="{FF2B5EF4-FFF2-40B4-BE49-F238E27FC236}">
                <a16:creationId xmlns:a16="http://schemas.microsoft.com/office/drawing/2014/main" id="{7C775060-1578-9FD1-4016-7235211D91BF}"/>
              </a:ext>
            </a:extLst>
          </p:cNvPr>
          <p:cNvSpPr/>
          <p:nvPr/>
        </p:nvSpPr>
        <p:spPr bwMode="auto">
          <a:xfrm>
            <a:off x="7410447" y="3900796"/>
            <a:ext cx="619120" cy="228110"/>
          </a:xfrm>
          <a:prstGeom prst="arc">
            <a:avLst/>
          </a:prstGeom>
          <a:noFill/>
          <a:ln w="19050" cap="flat" cmpd="sng" algn="ctr">
            <a:solidFill>
              <a:srgbClr val="0070C0"/>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grpSp>
        <p:nvGrpSpPr>
          <p:cNvPr id="13" name="Group 12">
            <a:extLst>
              <a:ext uri="{FF2B5EF4-FFF2-40B4-BE49-F238E27FC236}">
                <a16:creationId xmlns:a16="http://schemas.microsoft.com/office/drawing/2014/main" id="{29A14AD4-E819-C62A-2F68-754B063F1A76}"/>
              </a:ext>
            </a:extLst>
          </p:cNvPr>
          <p:cNvGrpSpPr/>
          <p:nvPr/>
        </p:nvGrpSpPr>
        <p:grpSpPr>
          <a:xfrm>
            <a:off x="1436596" y="5426945"/>
            <a:ext cx="1864135" cy="779943"/>
            <a:chOff x="1436596" y="5426945"/>
            <a:chExt cx="1864135" cy="779943"/>
          </a:xfrm>
        </p:grpSpPr>
        <p:cxnSp>
          <p:nvCxnSpPr>
            <p:cNvPr id="15" name="Straight Connector 14">
              <a:extLst>
                <a:ext uri="{FF2B5EF4-FFF2-40B4-BE49-F238E27FC236}">
                  <a16:creationId xmlns:a16="http://schemas.microsoft.com/office/drawing/2014/main" id="{46E35B79-B6BD-CDDD-D178-A49B505741A2}"/>
                </a:ext>
              </a:extLst>
            </p:cNvPr>
            <p:cNvCxnSpPr>
              <a:cxnSpLocks/>
            </p:cNvCxnSpPr>
            <p:nvPr/>
          </p:nvCxnSpPr>
          <p:spPr bwMode="auto">
            <a:xfrm>
              <a:off x="1436596" y="5426945"/>
              <a:ext cx="856628" cy="641667"/>
            </a:xfrm>
            <a:prstGeom prst="line">
              <a:avLst/>
            </a:prstGeom>
            <a:ln>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7C293E86-EAA2-D42C-E5D4-9C04D808E573}"/>
                </a:ext>
              </a:extLst>
            </p:cNvPr>
            <p:cNvCxnSpPr>
              <a:cxnSpLocks/>
            </p:cNvCxnSpPr>
            <p:nvPr/>
          </p:nvCxnSpPr>
          <p:spPr bwMode="auto">
            <a:xfrm>
              <a:off x="2314845" y="6057326"/>
              <a:ext cx="851931" cy="7524"/>
            </a:xfrm>
            <a:prstGeom prst="line">
              <a:avLst/>
            </a:prstGeom>
            <a:ln>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00A7C097-8863-9B60-F304-7435DC2F2FA1}"/>
                </a:ext>
              </a:extLst>
            </p:cNvPr>
            <p:cNvCxnSpPr>
              <a:cxnSpLocks/>
            </p:cNvCxnSpPr>
            <p:nvPr/>
          </p:nvCxnSpPr>
          <p:spPr bwMode="auto">
            <a:xfrm>
              <a:off x="2286794" y="5542893"/>
              <a:ext cx="810446" cy="172308"/>
            </a:xfrm>
            <a:prstGeom prst="line">
              <a:avLst/>
            </a:prstGeom>
            <a:ln>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94C5B62D-413B-B9B4-71B4-5ADC139FDA8A}"/>
                </a:ext>
              </a:extLst>
            </p:cNvPr>
            <p:cNvSpPr/>
            <p:nvPr/>
          </p:nvSpPr>
          <p:spPr bwMode="auto">
            <a:xfrm>
              <a:off x="3012731" y="5567673"/>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30</a:t>
              </a:r>
            </a:p>
          </p:txBody>
        </p:sp>
        <p:sp>
          <p:nvSpPr>
            <p:cNvPr id="27" name="Oval 26">
              <a:extLst>
                <a:ext uri="{FF2B5EF4-FFF2-40B4-BE49-F238E27FC236}">
                  <a16:creationId xmlns:a16="http://schemas.microsoft.com/office/drawing/2014/main" id="{5A4A1AAF-CC12-5907-F14F-13035A468503}"/>
                </a:ext>
              </a:extLst>
            </p:cNvPr>
            <p:cNvSpPr/>
            <p:nvPr/>
          </p:nvSpPr>
          <p:spPr bwMode="auto">
            <a:xfrm>
              <a:off x="2153455" y="5915288"/>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13</a:t>
              </a:r>
            </a:p>
          </p:txBody>
        </p:sp>
        <p:sp>
          <p:nvSpPr>
            <p:cNvPr id="28" name="Oval 27">
              <a:extLst>
                <a:ext uri="{FF2B5EF4-FFF2-40B4-BE49-F238E27FC236}">
                  <a16:creationId xmlns:a16="http://schemas.microsoft.com/office/drawing/2014/main" id="{8DF06233-E45B-A23E-263E-1AA7A1E7D429}"/>
                </a:ext>
              </a:extLst>
            </p:cNvPr>
            <p:cNvSpPr/>
            <p:nvPr/>
          </p:nvSpPr>
          <p:spPr bwMode="auto">
            <a:xfrm>
              <a:off x="3012731" y="5915288"/>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31</a:t>
              </a:r>
            </a:p>
          </p:txBody>
        </p:sp>
      </p:grpSp>
      <p:grpSp>
        <p:nvGrpSpPr>
          <p:cNvPr id="29" name="Group 28">
            <a:extLst>
              <a:ext uri="{FF2B5EF4-FFF2-40B4-BE49-F238E27FC236}">
                <a16:creationId xmlns:a16="http://schemas.microsoft.com/office/drawing/2014/main" id="{3B2ACC3B-18C5-039A-A9B3-BC5F3EE58FE4}"/>
              </a:ext>
            </a:extLst>
          </p:cNvPr>
          <p:cNvGrpSpPr/>
          <p:nvPr/>
        </p:nvGrpSpPr>
        <p:grpSpPr>
          <a:xfrm>
            <a:off x="1303060" y="699154"/>
            <a:ext cx="1997671" cy="2379199"/>
            <a:chOff x="1303060" y="699154"/>
            <a:chExt cx="1997671" cy="2379199"/>
          </a:xfrm>
        </p:grpSpPr>
        <p:cxnSp>
          <p:nvCxnSpPr>
            <p:cNvPr id="32" name="Straight Connector 31">
              <a:extLst>
                <a:ext uri="{FF2B5EF4-FFF2-40B4-BE49-F238E27FC236}">
                  <a16:creationId xmlns:a16="http://schemas.microsoft.com/office/drawing/2014/main" id="{04D9B423-2F8A-C1C1-AA20-976B64FEBF4F}"/>
                </a:ext>
              </a:extLst>
            </p:cNvPr>
            <p:cNvCxnSpPr>
              <a:cxnSpLocks/>
            </p:cNvCxnSpPr>
            <p:nvPr/>
          </p:nvCxnSpPr>
          <p:spPr bwMode="auto">
            <a:xfrm>
              <a:off x="1451714" y="1925972"/>
              <a:ext cx="848919" cy="804766"/>
            </a:xfrm>
            <a:prstGeom prst="line">
              <a:avLst/>
            </a:prstGeom>
            <a:ln>
              <a:solidFill>
                <a:srgbClr val="08ECF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2A7FFAE-534E-2CDC-8D30-873B5BA64D6B}"/>
                </a:ext>
              </a:extLst>
            </p:cNvPr>
            <p:cNvCxnSpPr>
              <a:cxnSpLocks/>
            </p:cNvCxnSpPr>
            <p:nvPr/>
          </p:nvCxnSpPr>
          <p:spPr bwMode="auto">
            <a:xfrm>
              <a:off x="2282065" y="847843"/>
              <a:ext cx="874666" cy="7578"/>
            </a:xfrm>
            <a:prstGeom prst="line">
              <a:avLst/>
            </a:prstGeom>
            <a:ln>
              <a:solidFill>
                <a:srgbClr val="08ECF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2AB6495A-A5CE-1178-26B7-AB08BF9DF62F}"/>
                </a:ext>
              </a:extLst>
            </p:cNvPr>
            <p:cNvCxnSpPr>
              <a:cxnSpLocks/>
              <a:stCxn id="114" idx="2"/>
            </p:cNvCxnSpPr>
            <p:nvPr/>
          </p:nvCxnSpPr>
          <p:spPr bwMode="auto">
            <a:xfrm flipV="1">
              <a:off x="1303060" y="1896559"/>
              <a:ext cx="1036820" cy="23027"/>
            </a:xfrm>
            <a:prstGeom prst="line">
              <a:avLst/>
            </a:prstGeom>
            <a:ln>
              <a:solidFill>
                <a:srgbClr val="08ECF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6F97BF6F-70B7-2AD6-999F-938B1200894C}"/>
                </a:ext>
              </a:extLst>
            </p:cNvPr>
            <p:cNvCxnSpPr>
              <a:cxnSpLocks/>
            </p:cNvCxnSpPr>
            <p:nvPr/>
          </p:nvCxnSpPr>
          <p:spPr bwMode="auto">
            <a:xfrm>
              <a:off x="2282065" y="862428"/>
              <a:ext cx="867599" cy="341501"/>
            </a:xfrm>
            <a:prstGeom prst="line">
              <a:avLst/>
            </a:prstGeom>
            <a:ln>
              <a:solidFill>
                <a:srgbClr val="08ECF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F63A0A4C-B7AA-8F8D-6230-B4F1CC8EA9D5}"/>
                </a:ext>
              </a:extLst>
            </p:cNvPr>
            <p:cNvCxnSpPr>
              <a:cxnSpLocks/>
            </p:cNvCxnSpPr>
            <p:nvPr/>
          </p:nvCxnSpPr>
          <p:spPr bwMode="auto">
            <a:xfrm>
              <a:off x="2286519" y="2730738"/>
              <a:ext cx="885071" cy="212920"/>
            </a:xfrm>
            <a:prstGeom prst="line">
              <a:avLst/>
            </a:prstGeom>
            <a:ln>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6A1814E-1042-5FEC-EA3D-A690B0EA9725}"/>
                </a:ext>
              </a:extLst>
            </p:cNvPr>
            <p:cNvCxnSpPr>
              <a:cxnSpLocks/>
            </p:cNvCxnSpPr>
            <p:nvPr/>
          </p:nvCxnSpPr>
          <p:spPr bwMode="auto">
            <a:xfrm flipV="1">
              <a:off x="2300488" y="2587608"/>
              <a:ext cx="856243" cy="154241"/>
            </a:xfrm>
            <a:prstGeom prst="line">
              <a:avLst/>
            </a:prstGeom>
            <a:ln>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50">
              <a:extLst>
                <a:ext uri="{FF2B5EF4-FFF2-40B4-BE49-F238E27FC236}">
                  <a16:creationId xmlns:a16="http://schemas.microsoft.com/office/drawing/2014/main" id="{D7EBAD16-CB51-9FAD-D44A-4E7257C45AF3}"/>
                </a:ext>
              </a:extLst>
            </p:cNvPr>
            <p:cNvCxnSpPr>
              <a:cxnSpLocks/>
            </p:cNvCxnSpPr>
            <p:nvPr/>
          </p:nvCxnSpPr>
          <p:spPr bwMode="auto">
            <a:xfrm>
              <a:off x="2332013" y="1897886"/>
              <a:ext cx="824718" cy="911"/>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D9AFA20A-5CDC-08CA-B845-C4A33D01B373}"/>
                </a:ext>
              </a:extLst>
            </p:cNvPr>
            <p:cNvCxnSpPr>
              <a:cxnSpLocks/>
            </p:cNvCxnSpPr>
            <p:nvPr/>
          </p:nvCxnSpPr>
          <p:spPr bwMode="auto">
            <a:xfrm>
              <a:off x="2293224" y="1917155"/>
              <a:ext cx="965374" cy="341151"/>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447CD887-9C24-2F2E-8BBC-291C802366DB}"/>
                </a:ext>
              </a:extLst>
            </p:cNvPr>
            <p:cNvCxnSpPr>
              <a:cxnSpLocks/>
            </p:cNvCxnSpPr>
            <p:nvPr/>
          </p:nvCxnSpPr>
          <p:spPr bwMode="auto">
            <a:xfrm flipV="1">
              <a:off x="2323673" y="1542087"/>
              <a:ext cx="833058" cy="340994"/>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Oval 54">
              <a:extLst>
                <a:ext uri="{FF2B5EF4-FFF2-40B4-BE49-F238E27FC236}">
                  <a16:creationId xmlns:a16="http://schemas.microsoft.com/office/drawing/2014/main" id="{AD95D99D-D1DA-2520-BF7B-F249A45CAFEB}"/>
                </a:ext>
              </a:extLst>
            </p:cNvPr>
            <p:cNvSpPr/>
            <p:nvPr/>
          </p:nvSpPr>
          <p:spPr bwMode="auto">
            <a:xfrm>
              <a:off x="3012731" y="699154"/>
              <a:ext cx="288000" cy="291600"/>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Calibri" panose="020F0502020204030204" pitchFamily="34" charset="0"/>
                  <a:cs typeface="Calibri" panose="020F0502020204030204" pitchFamily="34" charset="0"/>
                </a:rPr>
                <a:t>16</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1" name="Oval 60">
              <a:extLst>
                <a:ext uri="{FF2B5EF4-FFF2-40B4-BE49-F238E27FC236}">
                  <a16:creationId xmlns:a16="http://schemas.microsoft.com/office/drawing/2014/main" id="{4F7BFFD8-8172-D1CF-329A-32E51E271AD7}"/>
                </a:ext>
              </a:extLst>
            </p:cNvPr>
            <p:cNvSpPr/>
            <p:nvPr/>
          </p:nvSpPr>
          <p:spPr bwMode="auto">
            <a:xfrm>
              <a:off x="3012731" y="1048678"/>
              <a:ext cx="288000" cy="291600"/>
            </a:xfrm>
            <a:prstGeom prst="ellips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17</a:t>
              </a:r>
            </a:p>
          </p:txBody>
        </p:sp>
        <p:sp>
          <p:nvSpPr>
            <p:cNvPr id="62" name="Oval 61">
              <a:extLst>
                <a:ext uri="{FF2B5EF4-FFF2-40B4-BE49-F238E27FC236}">
                  <a16:creationId xmlns:a16="http://schemas.microsoft.com/office/drawing/2014/main" id="{C39BC39C-7734-078B-6CA5-FC6499C4FDC8}"/>
                </a:ext>
              </a:extLst>
            </p:cNvPr>
            <p:cNvSpPr/>
            <p:nvPr/>
          </p:nvSpPr>
          <p:spPr bwMode="auto">
            <a:xfrm>
              <a:off x="2153455" y="1773786"/>
              <a:ext cx="288000" cy="291600"/>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Calibri" panose="020F0502020204030204" pitchFamily="34" charset="0"/>
                  <a:cs typeface="Calibri" panose="020F0502020204030204" pitchFamily="34" charset="0"/>
                </a:rPr>
                <a:t>7</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5" name="Oval 64">
              <a:extLst>
                <a:ext uri="{FF2B5EF4-FFF2-40B4-BE49-F238E27FC236}">
                  <a16:creationId xmlns:a16="http://schemas.microsoft.com/office/drawing/2014/main" id="{2AFE387F-8F7F-70AA-41E5-DAD076F85E9A}"/>
                </a:ext>
              </a:extLst>
            </p:cNvPr>
            <p:cNvSpPr/>
            <p:nvPr/>
          </p:nvSpPr>
          <p:spPr bwMode="auto">
            <a:xfrm>
              <a:off x="2153455" y="2590527"/>
              <a:ext cx="288000" cy="291600"/>
            </a:xfrm>
            <a:prstGeom prst="ellips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Calibri" panose="020F0502020204030204" pitchFamily="34" charset="0"/>
                  <a:cs typeface="Calibri" panose="020F0502020204030204" pitchFamily="34" charset="0"/>
                </a:rPr>
                <a:t>8</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6" name="Oval 65">
              <a:extLst>
                <a:ext uri="{FF2B5EF4-FFF2-40B4-BE49-F238E27FC236}">
                  <a16:creationId xmlns:a16="http://schemas.microsoft.com/office/drawing/2014/main" id="{A572962E-4936-9697-3D56-951261FB8C11}"/>
                </a:ext>
              </a:extLst>
            </p:cNvPr>
            <p:cNvSpPr/>
            <p:nvPr/>
          </p:nvSpPr>
          <p:spPr bwMode="auto">
            <a:xfrm>
              <a:off x="3012731" y="1396293"/>
              <a:ext cx="288000" cy="291600"/>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Calibri" panose="020F0502020204030204" pitchFamily="34" charset="0"/>
                  <a:cs typeface="Calibri" panose="020F0502020204030204" pitchFamily="34" charset="0"/>
                </a:rPr>
                <a:t>18</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68" name="Oval 67">
              <a:extLst>
                <a:ext uri="{FF2B5EF4-FFF2-40B4-BE49-F238E27FC236}">
                  <a16:creationId xmlns:a16="http://schemas.microsoft.com/office/drawing/2014/main" id="{458CDA35-2D22-1DBD-AD7C-0B0C945B58E8}"/>
                </a:ext>
              </a:extLst>
            </p:cNvPr>
            <p:cNvSpPr/>
            <p:nvPr/>
          </p:nvSpPr>
          <p:spPr bwMode="auto">
            <a:xfrm>
              <a:off x="3012731" y="1747004"/>
              <a:ext cx="288000" cy="291600"/>
            </a:xfrm>
            <a:prstGeom prst="ellips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19</a:t>
              </a:r>
            </a:p>
          </p:txBody>
        </p:sp>
        <p:sp>
          <p:nvSpPr>
            <p:cNvPr id="70" name="Oval 69">
              <a:extLst>
                <a:ext uri="{FF2B5EF4-FFF2-40B4-BE49-F238E27FC236}">
                  <a16:creationId xmlns:a16="http://schemas.microsoft.com/office/drawing/2014/main" id="{45A887C9-A43E-FFF8-D932-6B6A37C128E1}"/>
                </a:ext>
              </a:extLst>
            </p:cNvPr>
            <p:cNvSpPr/>
            <p:nvPr/>
          </p:nvSpPr>
          <p:spPr bwMode="auto">
            <a:xfrm>
              <a:off x="3012731" y="2091523"/>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20</a:t>
              </a:r>
            </a:p>
          </p:txBody>
        </p:sp>
        <p:sp>
          <p:nvSpPr>
            <p:cNvPr id="73" name="Oval 72">
              <a:extLst>
                <a:ext uri="{FF2B5EF4-FFF2-40B4-BE49-F238E27FC236}">
                  <a16:creationId xmlns:a16="http://schemas.microsoft.com/office/drawing/2014/main" id="{F89889E6-D461-753E-3ABA-3A8BC0B0629A}"/>
                </a:ext>
              </a:extLst>
            </p:cNvPr>
            <p:cNvSpPr/>
            <p:nvPr/>
          </p:nvSpPr>
          <p:spPr bwMode="auto">
            <a:xfrm>
              <a:off x="3012731" y="2439138"/>
              <a:ext cx="288000" cy="291600"/>
            </a:xfrm>
            <a:prstGeom prst="ellips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21</a:t>
              </a:r>
            </a:p>
          </p:txBody>
        </p:sp>
        <p:sp>
          <p:nvSpPr>
            <p:cNvPr id="78" name="Oval 77">
              <a:extLst>
                <a:ext uri="{FF2B5EF4-FFF2-40B4-BE49-F238E27FC236}">
                  <a16:creationId xmlns:a16="http://schemas.microsoft.com/office/drawing/2014/main" id="{FFEBCBED-3C23-79AB-FE1A-EC669C0D4045}"/>
                </a:ext>
              </a:extLst>
            </p:cNvPr>
            <p:cNvSpPr/>
            <p:nvPr/>
          </p:nvSpPr>
          <p:spPr bwMode="auto">
            <a:xfrm>
              <a:off x="3012731" y="2786753"/>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22</a:t>
              </a:r>
            </a:p>
          </p:txBody>
        </p:sp>
      </p:grpSp>
      <p:grpSp>
        <p:nvGrpSpPr>
          <p:cNvPr id="82" name="Group 81">
            <a:extLst>
              <a:ext uri="{FF2B5EF4-FFF2-40B4-BE49-F238E27FC236}">
                <a16:creationId xmlns:a16="http://schemas.microsoft.com/office/drawing/2014/main" id="{5867F12E-641B-211F-947C-DC9CC7411EAE}"/>
              </a:ext>
            </a:extLst>
          </p:cNvPr>
          <p:cNvGrpSpPr/>
          <p:nvPr/>
        </p:nvGrpSpPr>
        <p:grpSpPr>
          <a:xfrm>
            <a:off x="1412349" y="3481983"/>
            <a:ext cx="1888382" cy="1683063"/>
            <a:chOff x="1412349" y="3481983"/>
            <a:chExt cx="1888382" cy="1683063"/>
          </a:xfrm>
        </p:grpSpPr>
        <p:cxnSp>
          <p:nvCxnSpPr>
            <p:cNvPr id="84" name="Straight Connector 83">
              <a:extLst>
                <a:ext uri="{FF2B5EF4-FFF2-40B4-BE49-F238E27FC236}">
                  <a16:creationId xmlns:a16="http://schemas.microsoft.com/office/drawing/2014/main" id="{5CFD9D96-8E69-B182-7224-5746AF7B7C9B}"/>
                </a:ext>
              </a:extLst>
            </p:cNvPr>
            <p:cNvCxnSpPr>
              <a:cxnSpLocks/>
            </p:cNvCxnSpPr>
            <p:nvPr/>
          </p:nvCxnSpPr>
          <p:spPr bwMode="auto">
            <a:xfrm>
              <a:off x="1412349" y="4217667"/>
              <a:ext cx="891735" cy="843637"/>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26AE69B3-2019-352D-0D94-F50C8A06F669}"/>
                </a:ext>
              </a:extLst>
            </p:cNvPr>
            <p:cNvCxnSpPr>
              <a:cxnSpLocks/>
            </p:cNvCxnSpPr>
            <p:nvPr/>
          </p:nvCxnSpPr>
          <p:spPr bwMode="auto">
            <a:xfrm>
              <a:off x="2314845" y="5009106"/>
              <a:ext cx="897939" cy="0"/>
            </a:xfrm>
            <a:prstGeom prst="line">
              <a:avLst/>
            </a:prstGeom>
            <a:ln>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67BB7FB0-5391-A4B8-B17F-955067AE7520}"/>
                </a:ext>
              </a:extLst>
            </p:cNvPr>
            <p:cNvCxnSpPr>
              <a:cxnSpLocks/>
            </p:cNvCxnSpPr>
            <p:nvPr/>
          </p:nvCxnSpPr>
          <p:spPr bwMode="auto">
            <a:xfrm>
              <a:off x="1436105" y="4240370"/>
              <a:ext cx="878740" cy="237535"/>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764C1A4A-9BCD-9531-38C0-E832413821C6}"/>
                </a:ext>
              </a:extLst>
            </p:cNvPr>
            <p:cNvCxnSpPr>
              <a:cxnSpLocks/>
            </p:cNvCxnSpPr>
            <p:nvPr/>
          </p:nvCxnSpPr>
          <p:spPr bwMode="auto">
            <a:xfrm flipV="1">
              <a:off x="2282065" y="3645487"/>
              <a:ext cx="874666" cy="4222"/>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4FA8CAED-50B6-EC7D-C46A-C99C5A88FA21}"/>
                </a:ext>
              </a:extLst>
            </p:cNvPr>
            <p:cNvCxnSpPr>
              <a:cxnSpLocks/>
            </p:cNvCxnSpPr>
            <p:nvPr/>
          </p:nvCxnSpPr>
          <p:spPr bwMode="auto">
            <a:xfrm>
              <a:off x="2301686" y="3641403"/>
              <a:ext cx="861442" cy="337730"/>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3" name="Oval 92">
              <a:extLst>
                <a:ext uri="{FF2B5EF4-FFF2-40B4-BE49-F238E27FC236}">
                  <a16:creationId xmlns:a16="http://schemas.microsoft.com/office/drawing/2014/main" id="{1462F037-CB5A-2483-A362-183900112209}"/>
                </a:ext>
              </a:extLst>
            </p:cNvPr>
            <p:cNvSpPr/>
            <p:nvPr/>
          </p:nvSpPr>
          <p:spPr bwMode="auto">
            <a:xfrm>
              <a:off x="3012731" y="3481983"/>
              <a:ext cx="288000" cy="291600"/>
            </a:xfrm>
            <a:prstGeom prst="ellips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24</a:t>
              </a:r>
            </a:p>
          </p:txBody>
        </p:sp>
        <p:sp>
          <p:nvSpPr>
            <p:cNvPr id="96" name="Oval 95">
              <a:extLst>
                <a:ext uri="{FF2B5EF4-FFF2-40B4-BE49-F238E27FC236}">
                  <a16:creationId xmlns:a16="http://schemas.microsoft.com/office/drawing/2014/main" id="{9B27221E-5E56-3D1A-08B4-E4677EE3CAD6}"/>
                </a:ext>
              </a:extLst>
            </p:cNvPr>
            <p:cNvSpPr/>
            <p:nvPr/>
          </p:nvSpPr>
          <p:spPr bwMode="auto">
            <a:xfrm>
              <a:off x="3012731" y="3829598"/>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25</a:t>
              </a:r>
            </a:p>
          </p:txBody>
        </p:sp>
        <p:cxnSp>
          <p:nvCxnSpPr>
            <p:cNvPr id="97" name="Straight Connector 96">
              <a:extLst>
                <a:ext uri="{FF2B5EF4-FFF2-40B4-BE49-F238E27FC236}">
                  <a16:creationId xmlns:a16="http://schemas.microsoft.com/office/drawing/2014/main" id="{332A714E-349C-E837-8C8D-ACCA446AF743}"/>
                </a:ext>
              </a:extLst>
            </p:cNvPr>
            <p:cNvCxnSpPr>
              <a:cxnSpLocks/>
            </p:cNvCxnSpPr>
            <p:nvPr/>
          </p:nvCxnSpPr>
          <p:spPr bwMode="auto">
            <a:xfrm>
              <a:off x="2273404" y="4484008"/>
              <a:ext cx="876260" cy="189290"/>
            </a:xfrm>
            <a:prstGeom prst="line">
              <a:avLst/>
            </a:prstGeom>
            <a:ln>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F77AD988-358C-EBE5-91BA-89CEE4FCAD00}"/>
                </a:ext>
              </a:extLst>
            </p:cNvPr>
            <p:cNvCxnSpPr>
              <a:cxnSpLocks/>
            </p:cNvCxnSpPr>
            <p:nvPr/>
          </p:nvCxnSpPr>
          <p:spPr bwMode="auto">
            <a:xfrm flipV="1">
              <a:off x="2322257" y="4346239"/>
              <a:ext cx="813623" cy="113461"/>
            </a:xfrm>
            <a:prstGeom prst="line">
              <a:avLst/>
            </a:prstGeom>
            <a:ln>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1" name="Oval 100">
              <a:extLst>
                <a:ext uri="{FF2B5EF4-FFF2-40B4-BE49-F238E27FC236}">
                  <a16:creationId xmlns:a16="http://schemas.microsoft.com/office/drawing/2014/main" id="{85D03ABF-8CAC-0808-532E-D32D6F2C1C84}"/>
                </a:ext>
              </a:extLst>
            </p:cNvPr>
            <p:cNvSpPr/>
            <p:nvPr/>
          </p:nvSpPr>
          <p:spPr bwMode="auto">
            <a:xfrm>
              <a:off x="2153455" y="4338208"/>
              <a:ext cx="288000" cy="291600"/>
            </a:xfrm>
            <a:prstGeom prst="ellips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Calibri" panose="020F0502020204030204" pitchFamily="34" charset="0"/>
                  <a:cs typeface="Calibri" panose="020F0502020204030204" pitchFamily="34" charset="0"/>
                </a:rPr>
                <a:t>10</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02" name="Oval 101">
              <a:extLst>
                <a:ext uri="{FF2B5EF4-FFF2-40B4-BE49-F238E27FC236}">
                  <a16:creationId xmlns:a16="http://schemas.microsoft.com/office/drawing/2014/main" id="{2420A170-A705-DE02-2A03-FFEFE5488D0A}"/>
                </a:ext>
              </a:extLst>
            </p:cNvPr>
            <p:cNvSpPr/>
            <p:nvPr/>
          </p:nvSpPr>
          <p:spPr bwMode="auto">
            <a:xfrm>
              <a:off x="3012731" y="4177213"/>
              <a:ext cx="288000" cy="291600"/>
            </a:xfrm>
            <a:prstGeom prst="ellips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26</a:t>
              </a:r>
            </a:p>
          </p:txBody>
        </p:sp>
        <p:sp>
          <p:nvSpPr>
            <p:cNvPr id="103" name="Oval 102">
              <a:extLst>
                <a:ext uri="{FF2B5EF4-FFF2-40B4-BE49-F238E27FC236}">
                  <a16:creationId xmlns:a16="http://schemas.microsoft.com/office/drawing/2014/main" id="{2B3F9B27-D124-F517-F572-DD3E50243261}"/>
                </a:ext>
              </a:extLst>
            </p:cNvPr>
            <p:cNvSpPr/>
            <p:nvPr/>
          </p:nvSpPr>
          <p:spPr bwMode="auto">
            <a:xfrm>
              <a:off x="3012731" y="4524828"/>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27</a:t>
              </a:r>
            </a:p>
          </p:txBody>
        </p:sp>
        <p:sp>
          <p:nvSpPr>
            <p:cNvPr id="104" name="Oval 103">
              <a:extLst>
                <a:ext uri="{FF2B5EF4-FFF2-40B4-BE49-F238E27FC236}">
                  <a16:creationId xmlns:a16="http://schemas.microsoft.com/office/drawing/2014/main" id="{B634B912-9BCA-4FD0-F68A-571C86CBBDCC}"/>
                </a:ext>
              </a:extLst>
            </p:cNvPr>
            <p:cNvSpPr/>
            <p:nvPr/>
          </p:nvSpPr>
          <p:spPr bwMode="auto">
            <a:xfrm>
              <a:off x="2153455" y="4873446"/>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11</a:t>
              </a:r>
            </a:p>
          </p:txBody>
        </p:sp>
        <p:sp>
          <p:nvSpPr>
            <p:cNvPr id="105" name="Oval 104">
              <a:extLst>
                <a:ext uri="{FF2B5EF4-FFF2-40B4-BE49-F238E27FC236}">
                  <a16:creationId xmlns:a16="http://schemas.microsoft.com/office/drawing/2014/main" id="{857C5C87-F8AB-9E6C-1B25-663B020796DF}"/>
                </a:ext>
              </a:extLst>
            </p:cNvPr>
            <p:cNvSpPr/>
            <p:nvPr/>
          </p:nvSpPr>
          <p:spPr bwMode="auto">
            <a:xfrm>
              <a:off x="3012731" y="4872443"/>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28</a:t>
              </a:r>
            </a:p>
          </p:txBody>
        </p:sp>
      </p:grpSp>
      <p:cxnSp>
        <p:nvCxnSpPr>
          <p:cNvPr id="106" name="Straight Connector 105">
            <a:extLst>
              <a:ext uri="{FF2B5EF4-FFF2-40B4-BE49-F238E27FC236}">
                <a16:creationId xmlns:a16="http://schemas.microsoft.com/office/drawing/2014/main" id="{8910B5AA-9F99-A6B6-BE9B-04475B84B07A}"/>
              </a:ext>
            </a:extLst>
          </p:cNvPr>
          <p:cNvCxnSpPr>
            <a:cxnSpLocks/>
          </p:cNvCxnSpPr>
          <p:nvPr/>
        </p:nvCxnSpPr>
        <p:spPr bwMode="auto">
          <a:xfrm flipV="1">
            <a:off x="2286794" y="5358825"/>
            <a:ext cx="862870" cy="184333"/>
          </a:xfrm>
          <a:prstGeom prst="line">
            <a:avLst/>
          </a:prstGeom>
          <a:ln>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E9698E92-0597-7E7A-EC41-88CF4BCD482C}"/>
              </a:ext>
            </a:extLst>
          </p:cNvPr>
          <p:cNvCxnSpPr>
            <a:cxnSpLocks/>
          </p:cNvCxnSpPr>
          <p:nvPr/>
        </p:nvCxnSpPr>
        <p:spPr bwMode="auto">
          <a:xfrm flipV="1">
            <a:off x="1444124" y="3623398"/>
            <a:ext cx="849100" cy="607859"/>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 name="Straight Connector 107">
            <a:extLst>
              <a:ext uri="{FF2B5EF4-FFF2-40B4-BE49-F238E27FC236}">
                <a16:creationId xmlns:a16="http://schemas.microsoft.com/office/drawing/2014/main" id="{A6434AED-6783-FEF9-DB73-E6F95D277A27}"/>
              </a:ext>
            </a:extLst>
          </p:cNvPr>
          <p:cNvCxnSpPr>
            <a:cxnSpLocks/>
          </p:cNvCxnSpPr>
          <p:nvPr/>
        </p:nvCxnSpPr>
        <p:spPr bwMode="auto">
          <a:xfrm flipV="1">
            <a:off x="2301686" y="512437"/>
            <a:ext cx="861442" cy="310960"/>
          </a:xfrm>
          <a:prstGeom prst="line">
            <a:avLst/>
          </a:prstGeom>
          <a:ln>
            <a:solidFill>
              <a:srgbClr val="08ECF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99E61603-8773-4B5A-FB72-EEAD0BB58D8E}"/>
              </a:ext>
            </a:extLst>
          </p:cNvPr>
          <p:cNvCxnSpPr>
            <a:cxnSpLocks/>
          </p:cNvCxnSpPr>
          <p:nvPr/>
        </p:nvCxnSpPr>
        <p:spPr bwMode="auto">
          <a:xfrm flipH="1" flipV="1">
            <a:off x="356051" y="3815942"/>
            <a:ext cx="1069784" cy="1593454"/>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0" name="Straight Connector 109">
            <a:extLst>
              <a:ext uri="{FF2B5EF4-FFF2-40B4-BE49-F238E27FC236}">
                <a16:creationId xmlns:a16="http://schemas.microsoft.com/office/drawing/2014/main" id="{C15173D1-B74C-B64E-8BF8-3533DDFD29EB}"/>
              </a:ext>
            </a:extLst>
          </p:cNvPr>
          <p:cNvCxnSpPr>
            <a:cxnSpLocks/>
          </p:cNvCxnSpPr>
          <p:nvPr/>
        </p:nvCxnSpPr>
        <p:spPr bwMode="auto">
          <a:xfrm>
            <a:off x="1402639" y="6408697"/>
            <a:ext cx="1698172" cy="0"/>
          </a:xfrm>
          <a:prstGeom prst="line">
            <a:avLst/>
          </a:prstGeom>
          <a:ln>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Straight Connector 110">
            <a:extLst>
              <a:ext uri="{FF2B5EF4-FFF2-40B4-BE49-F238E27FC236}">
                <a16:creationId xmlns:a16="http://schemas.microsoft.com/office/drawing/2014/main" id="{7198A457-EFC8-286B-B9E1-182F7F69C031}"/>
              </a:ext>
            </a:extLst>
          </p:cNvPr>
          <p:cNvCxnSpPr>
            <a:cxnSpLocks/>
          </p:cNvCxnSpPr>
          <p:nvPr/>
        </p:nvCxnSpPr>
        <p:spPr bwMode="auto">
          <a:xfrm>
            <a:off x="1427719" y="5416723"/>
            <a:ext cx="847489" cy="126170"/>
          </a:xfrm>
          <a:prstGeom prst="line">
            <a:avLst/>
          </a:prstGeom>
          <a:ln>
            <a:solidFill>
              <a:srgbClr val="0070C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14D60050-AF0C-5E20-88A4-0D4E91486A0A}"/>
              </a:ext>
            </a:extLst>
          </p:cNvPr>
          <p:cNvCxnSpPr>
            <a:cxnSpLocks/>
          </p:cNvCxnSpPr>
          <p:nvPr/>
        </p:nvCxnSpPr>
        <p:spPr bwMode="auto">
          <a:xfrm flipV="1">
            <a:off x="1478899" y="846863"/>
            <a:ext cx="827890" cy="1045217"/>
          </a:xfrm>
          <a:prstGeom prst="line">
            <a:avLst/>
          </a:prstGeom>
          <a:ln>
            <a:solidFill>
              <a:srgbClr val="08ECF9"/>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BAB2E819-B1FB-5167-1B74-3F5BEC94B3C1}"/>
              </a:ext>
            </a:extLst>
          </p:cNvPr>
          <p:cNvCxnSpPr>
            <a:cxnSpLocks/>
          </p:cNvCxnSpPr>
          <p:nvPr/>
        </p:nvCxnSpPr>
        <p:spPr bwMode="auto">
          <a:xfrm flipV="1">
            <a:off x="358892" y="1881599"/>
            <a:ext cx="1120007" cy="190198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4" name="Oval 113">
            <a:extLst>
              <a:ext uri="{FF2B5EF4-FFF2-40B4-BE49-F238E27FC236}">
                <a16:creationId xmlns:a16="http://schemas.microsoft.com/office/drawing/2014/main" id="{065F9906-DD63-AA93-0CE3-BE010C33DBA0}"/>
              </a:ext>
            </a:extLst>
          </p:cNvPr>
          <p:cNvSpPr/>
          <p:nvPr/>
        </p:nvSpPr>
        <p:spPr bwMode="auto">
          <a:xfrm>
            <a:off x="1303060" y="1773786"/>
            <a:ext cx="288000" cy="291600"/>
          </a:xfrm>
          <a:prstGeom prst="ellipse">
            <a:avLst/>
          </a:prstGeom>
          <a:ln>
            <a:solidFill>
              <a:srgbClr val="08ECF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a:t>
            </a:r>
          </a:p>
        </p:txBody>
      </p:sp>
      <p:sp>
        <p:nvSpPr>
          <p:cNvPr id="115" name="Oval 114">
            <a:extLst>
              <a:ext uri="{FF2B5EF4-FFF2-40B4-BE49-F238E27FC236}">
                <a16:creationId xmlns:a16="http://schemas.microsoft.com/office/drawing/2014/main" id="{4288A9EA-19EA-3151-14A6-9D1D3CE46F89}"/>
              </a:ext>
            </a:extLst>
          </p:cNvPr>
          <p:cNvSpPr/>
          <p:nvPr/>
        </p:nvSpPr>
        <p:spPr bwMode="auto">
          <a:xfrm>
            <a:off x="1303060" y="5263596"/>
            <a:ext cx="288000" cy="291600"/>
          </a:xfrm>
          <a:prstGeom prst="ellips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Calibri" panose="020F0502020204030204" pitchFamily="34" charset="0"/>
                <a:cs typeface="Calibri" panose="020F0502020204030204" pitchFamily="34" charset="0"/>
              </a:rPr>
              <a:t>4</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16" name="Oval 115">
            <a:extLst>
              <a:ext uri="{FF2B5EF4-FFF2-40B4-BE49-F238E27FC236}">
                <a16:creationId xmlns:a16="http://schemas.microsoft.com/office/drawing/2014/main" id="{745C82AB-54F6-378D-69CB-5EE7A07B8757}"/>
              </a:ext>
            </a:extLst>
          </p:cNvPr>
          <p:cNvSpPr/>
          <p:nvPr/>
        </p:nvSpPr>
        <p:spPr bwMode="auto">
          <a:xfrm>
            <a:off x="2153455" y="5423875"/>
            <a:ext cx="288000" cy="291600"/>
          </a:xfrm>
          <a:prstGeom prst="ellips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12</a:t>
            </a:r>
          </a:p>
        </p:txBody>
      </p:sp>
      <p:sp>
        <p:nvSpPr>
          <p:cNvPr id="117" name="Oval 116">
            <a:extLst>
              <a:ext uri="{FF2B5EF4-FFF2-40B4-BE49-F238E27FC236}">
                <a16:creationId xmlns:a16="http://schemas.microsoft.com/office/drawing/2014/main" id="{0EA295B2-AEEF-6B88-1825-E5AF29111E17}"/>
              </a:ext>
            </a:extLst>
          </p:cNvPr>
          <p:cNvSpPr/>
          <p:nvPr/>
        </p:nvSpPr>
        <p:spPr bwMode="auto">
          <a:xfrm>
            <a:off x="3012731" y="5220058"/>
            <a:ext cx="288000" cy="291600"/>
          </a:xfrm>
          <a:prstGeom prst="ellipse">
            <a:avLst/>
          </a:prstGeom>
          <a:ln>
            <a:solidFill>
              <a:srgbClr val="0070C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29</a:t>
            </a:r>
          </a:p>
        </p:txBody>
      </p:sp>
      <p:sp>
        <p:nvSpPr>
          <p:cNvPr id="118" name="Oval 117">
            <a:extLst>
              <a:ext uri="{FF2B5EF4-FFF2-40B4-BE49-F238E27FC236}">
                <a16:creationId xmlns:a16="http://schemas.microsoft.com/office/drawing/2014/main" id="{8D34F152-627D-F221-3365-E9998DB46D55}"/>
              </a:ext>
            </a:extLst>
          </p:cNvPr>
          <p:cNvSpPr/>
          <p:nvPr/>
        </p:nvSpPr>
        <p:spPr bwMode="auto">
          <a:xfrm>
            <a:off x="2153455" y="6262897"/>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14</a:t>
            </a:r>
          </a:p>
        </p:txBody>
      </p:sp>
      <p:sp>
        <p:nvSpPr>
          <p:cNvPr id="119" name="Oval 118">
            <a:extLst>
              <a:ext uri="{FF2B5EF4-FFF2-40B4-BE49-F238E27FC236}">
                <a16:creationId xmlns:a16="http://schemas.microsoft.com/office/drawing/2014/main" id="{E4421860-3ACD-344C-9815-0D7C84075256}"/>
              </a:ext>
            </a:extLst>
          </p:cNvPr>
          <p:cNvSpPr/>
          <p:nvPr/>
        </p:nvSpPr>
        <p:spPr bwMode="auto">
          <a:xfrm>
            <a:off x="3012731" y="6262897"/>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32</a:t>
            </a:r>
          </a:p>
        </p:txBody>
      </p:sp>
      <p:cxnSp>
        <p:nvCxnSpPr>
          <p:cNvPr id="120" name="Straight Connector 119">
            <a:extLst>
              <a:ext uri="{FF2B5EF4-FFF2-40B4-BE49-F238E27FC236}">
                <a16:creationId xmlns:a16="http://schemas.microsoft.com/office/drawing/2014/main" id="{1D81F5F4-CF73-F099-1E17-ABE829C4E1AA}"/>
              </a:ext>
            </a:extLst>
          </p:cNvPr>
          <p:cNvCxnSpPr>
            <a:cxnSpLocks/>
          </p:cNvCxnSpPr>
          <p:nvPr/>
        </p:nvCxnSpPr>
        <p:spPr bwMode="auto">
          <a:xfrm>
            <a:off x="354167" y="3814360"/>
            <a:ext cx="1048472" cy="384651"/>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B032FB6A-9BD2-CD4E-23FF-D01EE1405D33}"/>
              </a:ext>
            </a:extLst>
          </p:cNvPr>
          <p:cNvCxnSpPr>
            <a:cxnSpLocks/>
          </p:cNvCxnSpPr>
          <p:nvPr/>
        </p:nvCxnSpPr>
        <p:spPr bwMode="auto">
          <a:xfrm flipH="1" flipV="1">
            <a:off x="358788" y="3815942"/>
            <a:ext cx="1087762" cy="2592755"/>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2" name="Oval 121">
            <a:extLst>
              <a:ext uri="{FF2B5EF4-FFF2-40B4-BE49-F238E27FC236}">
                <a16:creationId xmlns:a16="http://schemas.microsoft.com/office/drawing/2014/main" id="{8806D0A7-F541-A3DE-D8FE-1136B1D26B32}"/>
              </a:ext>
            </a:extLst>
          </p:cNvPr>
          <p:cNvSpPr/>
          <p:nvPr/>
        </p:nvSpPr>
        <p:spPr bwMode="auto">
          <a:xfrm>
            <a:off x="218038" y="3658949"/>
            <a:ext cx="288000" cy="288000"/>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1" i="0" u="none" strike="noStrike" cap="none" normalizeH="0" baseline="0" dirty="0">
                <a:ln>
                  <a:noFill/>
                </a:ln>
                <a:solidFill>
                  <a:schemeClr val="tx1"/>
                </a:solidFill>
                <a:effectLst/>
                <a:latin typeface="Calibri" panose="020F0502020204030204" pitchFamily="34" charset="0"/>
                <a:cs typeface="Calibri" panose="020F0502020204030204" pitchFamily="34" charset="0"/>
              </a:rPr>
              <a:t>1</a:t>
            </a:r>
          </a:p>
        </p:txBody>
      </p:sp>
      <p:sp>
        <p:nvSpPr>
          <p:cNvPr id="123" name="Oval 122">
            <a:extLst>
              <a:ext uri="{FF2B5EF4-FFF2-40B4-BE49-F238E27FC236}">
                <a16:creationId xmlns:a16="http://schemas.microsoft.com/office/drawing/2014/main" id="{E0CB5F5E-7DFE-52F6-D298-CDF188AC7F93}"/>
              </a:ext>
            </a:extLst>
          </p:cNvPr>
          <p:cNvSpPr/>
          <p:nvPr/>
        </p:nvSpPr>
        <p:spPr bwMode="auto">
          <a:xfrm>
            <a:off x="1303060" y="4098649"/>
            <a:ext cx="288000" cy="291600"/>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Calibri" panose="020F0502020204030204" pitchFamily="34" charset="0"/>
                <a:cs typeface="Calibri" panose="020F0502020204030204" pitchFamily="34" charset="0"/>
              </a:rPr>
              <a:t>3</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24" name="Oval 123">
            <a:extLst>
              <a:ext uri="{FF2B5EF4-FFF2-40B4-BE49-F238E27FC236}">
                <a16:creationId xmlns:a16="http://schemas.microsoft.com/office/drawing/2014/main" id="{577EA877-ABC0-60E2-9642-25995A196E9F}"/>
              </a:ext>
            </a:extLst>
          </p:cNvPr>
          <p:cNvSpPr/>
          <p:nvPr/>
        </p:nvSpPr>
        <p:spPr bwMode="auto">
          <a:xfrm>
            <a:off x="1303060" y="6262897"/>
            <a:ext cx="288000" cy="291600"/>
          </a:xfrm>
          <a:prstGeom prst="ellipse">
            <a:avLst/>
          </a:prstGeom>
          <a:ln>
            <a:solidFill>
              <a:srgbClr val="00B05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5</a:t>
            </a:r>
          </a:p>
        </p:txBody>
      </p:sp>
      <p:sp>
        <p:nvSpPr>
          <p:cNvPr id="125" name="TextBox 124">
            <a:extLst>
              <a:ext uri="{FF2B5EF4-FFF2-40B4-BE49-F238E27FC236}">
                <a16:creationId xmlns:a16="http://schemas.microsoft.com/office/drawing/2014/main" id="{9A6E0D8C-C80C-1A2B-7CE1-09D616748B7D}"/>
              </a:ext>
            </a:extLst>
          </p:cNvPr>
          <p:cNvSpPr txBox="1"/>
          <p:nvPr/>
        </p:nvSpPr>
        <p:spPr>
          <a:xfrm>
            <a:off x="218038" y="-8573"/>
            <a:ext cx="3406702" cy="338554"/>
          </a:xfrm>
          <a:prstGeom prst="rect">
            <a:avLst/>
          </a:prstGeom>
          <a:noFill/>
        </p:spPr>
        <p:txBody>
          <a:bodyPr wrap="none" rtlCol="0">
            <a:spAutoFit/>
          </a:bodyPr>
          <a:lstStyle/>
          <a:p>
            <a:r>
              <a:rPr lang="en-US" sz="1600" dirty="0"/>
              <a:t>2022  |  2027  |  2032  |  2037</a:t>
            </a:r>
          </a:p>
        </p:txBody>
      </p:sp>
      <p:sp>
        <p:nvSpPr>
          <p:cNvPr id="126" name="Rectangle 125">
            <a:extLst>
              <a:ext uri="{FF2B5EF4-FFF2-40B4-BE49-F238E27FC236}">
                <a16:creationId xmlns:a16="http://schemas.microsoft.com/office/drawing/2014/main" id="{4707AADF-2CFF-6ACB-0010-2FE10F0FBBAF}"/>
              </a:ext>
            </a:extLst>
          </p:cNvPr>
          <p:cNvSpPr/>
          <p:nvPr/>
        </p:nvSpPr>
        <p:spPr>
          <a:xfrm>
            <a:off x="3725001" y="5405011"/>
            <a:ext cx="614271" cy="307777"/>
          </a:xfrm>
          <a:prstGeom prst="rect">
            <a:avLst/>
          </a:prstGeom>
        </p:spPr>
        <p:txBody>
          <a:bodyPr wrap="none">
            <a:spAutoFit/>
          </a:bodyPr>
          <a:lstStyle/>
          <a:p>
            <a:r>
              <a:rPr lang="en-US" sz="1400" dirty="0">
                <a:solidFill>
                  <a:srgbClr val="08ECF9"/>
                </a:solidFill>
              </a:rPr>
              <a:t>Slow</a:t>
            </a:r>
          </a:p>
        </p:txBody>
      </p:sp>
      <p:sp>
        <p:nvSpPr>
          <p:cNvPr id="127" name="Rectangle 126">
            <a:extLst>
              <a:ext uri="{FF2B5EF4-FFF2-40B4-BE49-F238E27FC236}">
                <a16:creationId xmlns:a16="http://schemas.microsoft.com/office/drawing/2014/main" id="{E353EC27-8A26-6B8F-8598-251597BC332E}"/>
              </a:ext>
            </a:extLst>
          </p:cNvPr>
          <p:cNvSpPr/>
          <p:nvPr/>
        </p:nvSpPr>
        <p:spPr>
          <a:xfrm>
            <a:off x="3725001" y="5684990"/>
            <a:ext cx="1223412" cy="307777"/>
          </a:xfrm>
          <a:prstGeom prst="rect">
            <a:avLst/>
          </a:prstGeom>
        </p:spPr>
        <p:txBody>
          <a:bodyPr wrap="none">
            <a:spAutoFit/>
          </a:bodyPr>
          <a:lstStyle/>
          <a:p>
            <a:r>
              <a:rPr lang="en-US" sz="1400" dirty="0">
                <a:solidFill>
                  <a:srgbClr val="FF0000"/>
                </a:solidFill>
              </a:rPr>
              <a:t>Progressive</a:t>
            </a:r>
          </a:p>
        </p:txBody>
      </p:sp>
      <p:sp>
        <p:nvSpPr>
          <p:cNvPr id="128" name="Rectangle 127">
            <a:extLst>
              <a:ext uri="{FF2B5EF4-FFF2-40B4-BE49-F238E27FC236}">
                <a16:creationId xmlns:a16="http://schemas.microsoft.com/office/drawing/2014/main" id="{6763EE10-F2E6-C3DA-5F78-3FED017197A2}"/>
              </a:ext>
            </a:extLst>
          </p:cNvPr>
          <p:cNvSpPr/>
          <p:nvPr/>
        </p:nvSpPr>
        <p:spPr>
          <a:xfrm>
            <a:off x="3725001" y="5964969"/>
            <a:ext cx="598241" cy="307777"/>
          </a:xfrm>
          <a:prstGeom prst="rect">
            <a:avLst/>
          </a:prstGeom>
        </p:spPr>
        <p:txBody>
          <a:bodyPr wrap="none">
            <a:spAutoFit/>
          </a:bodyPr>
          <a:lstStyle/>
          <a:p>
            <a:r>
              <a:rPr lang="en-US" sz="1400" dirty="0">
                <a:solidFill>
                  <a:srgbClr val="0070C0"/>
                </a:solidFill>
              </a:rPr>
              <a:t>Step</a:t>
            </a:r>
          </a:p>
        </p:txBody>
      </p:sp>
      <p:sp>
        <p:nvSpPr>
          <p:cNvPr id="129" name="Rectangle 128">
            <a:extLst>
              <a:ext uri="{FF2B5EF4-FFF2-40B4-BE49-F238E27FC236}">
                <a16:creationId xmlns:a16="http://schemas.microsoft.com/office/drawing/2014/main" id="{2F4A73CB-3A56-ACBF-1638-E7C847D288DE}"/>
              </a:ext>
            </a:extLst>
          </p:cNvPr>
          <p:cNvSpPr/>
          <p:nvPr/>
        </p:nvSpPr>
        <p:spPr>
          <a:xfrm>
            <a:off x="3725001" y="6244947"/>
            <a:ext cx="433132" cy="307777"/>
          </a:xfrm>
          <a:prstGeom prst="rect">
            <a:avLst/>
          </a:prstGeom>
        </p:spPr>
        <p:txBody>
          <a:bodyPr wrap="none">
            <a:spAutoFit/>
          </a:bodyPr>
          <a:lstStyle/>
          <a:p>
            <a:r>
              <a:rPr lang="en-US" sz="1400" dirty="0">
                <a:solidFill>
                  <a:srgbClr val="00B050"/>
                </a:solidFill>
              </a:rPr>
              <a:t>H2</a:t>
            </a:r>
          </a:p>
        </p:txBody>
      </p:sp>
      <p:sp>
        <p:nvSpPr>
          <p:cNvPr id="130" name="Oval 129">
            <a:extLst>
              <a:ext uri="{FF2B5EF4-FFF2-40B4-BE49-F238E27FC236}">
                <a16:creationId xmlns:a16="http://schemas.microsoft.com/office/drawing/2014/main" id="{3BB3B15D-EC34-4FEC-832F-2D8BAB9F382A}"/>
              </a:ext>
            </a:extLst>
          </p:cNvPr>
          <p:cNvSpPr/>
          <p:nvPr/>
        </p:nvSpPr>
        <p:spPr bwMode="auto">
          <a:xfrm>
            <a:off x="3012731" y="353448"/>
            <a:ext cx="288000" cy="291600"/>
          </a:xfrm>
          <a:prstGeom prst="ellipse">
            <a:avLst/>
          </a:prstGeom>
          <a:ln>
            <a:solidFill>
              <a:srgbClr val="08ECF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Calibri" panose="020F0502020204030204" pitchFamily="34" charset="0"/>
                <a:cs typeface="Calibri" panose="020F0502020204030204" pitchFamily="34" charset="0"/>
              </a:rPr>
              <a:t>15</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31" name="Oval 130">
            <a:extLst>
              <a:ext uri="{FF2B5EF4-FFF2-40B4-BE49-F238E27FC236}">
                <a16:creationId xmlns:a16="http://schemas.microsoft.com/office/drawing/2014/main" id="{4421F1B3-6CF1-44D2-2D73-E29F5B0F7885}"/>
              </a:ext>
            </a:extLst>
          </p:cNvPr>
          <p:cNvSpPr/>
          <p:nvPr/>
        </p:nvSpPr>
        <p:spPr bwMode="auto">
          <a:xfrm>
            <a:off x="2153455" y="699154"/>
            <a:ext cx="288000" cy="291600"/>
          </a:xfrm>
          <a:prstGeom prst="ellipse">
            <a:avLst/>
          </a:prstGeom>
          <a:ln>
            <a:solidFill>
              <a:srgbClr val="08ECF9"/>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Calibri" panose="020F0502020204030204" pitchFamily="34" charset="0"/>
                <a:cs typeface="Calibri" panose="020F0502020204030204" pitchFamily="34" charset="0"/>
              </a:rPr>
              <a:t>6</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cxnSp>
        <p:nvCxnSpPr>
          <p:cNvPr id="132" name="Straight Connector 131">
            <a:extLst>
              <a:ext uri="{FF2B5EF4-FFF2-40B4-BE49-F238E27FC236}">
                <a16:creationId xmlns:a16="http://schemas.microsoft.com/office/drawing/2014/main" id="{62461EFB-2DB3-1582-10AA-847CD4F4216A}"/>
              </a:ext>
            </a:extLst>
          </p:cNvPr>
          <p:cNvCxnSpPr>
            <a:cxnSpLocks/>
          </p:cNvCxnSpPr>
          <p:nvPr/>
        </p:nvCxnSpPr>
        <p:spPr bwMode="auto">
          <a:xfrm flipV="1">
            <a:off x="2301686" y="3282170"/>
            <a:ext cx="860872" cy="348122"/>
          </a:xfrm>
          <a:prstGeom prst="line">
            <a:avLst/>
          </a:prstGeom>
          <a:ln>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3" name="Oval 132">
            <a:extLst>
              <a:ext uri="{FF2B5EF4-FFF2-40B4-BE49-F238E27FC236}">
                <a16:creationId xmlns:a16="http://schemas.microsoft.com/office/drawing/2014/main" id="{BDAEC63A-6E21-5192-1C51-020E9C7A0B4D}"/>
              </a:ext>
            </a:extLst>
          </p:cNvPr>
          <p:cNvSpPr/>
          <p:nvPr/>
        </p:nvSpPr>
        <p:spPr bwMode="auto">
          <a:xfrm>
            <a:off x="2153455" y="3486277"/>
            <a:ext cx="288000" cy="291600"/>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Calibri" panose="020F0502020204030204" pitchFamily="34" charset="0"/>
                <a:cs typeface="Calibri" panose="020F0502020204030204" pitchFamily="34" charset="0"/>
              </a:rPr>
              <a:t>9</a:t>
            </a:r>
            <a:endPar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134" name="Oval 133">
            <a:extLst>
              <a:ext uri="{FF2B5EF4-FFF2-40B4-BE49-F238E27FC236}">
                <a16:creationId xmlns:a16="http://schemas.microsoft.com/office/drawing/2014/main" id="{F8A7246E-FFB4-3952-2AEE-F1E7BBC9F242}"/>
              </a:ext>
            </a:extLst>
          </p:cNvPr>
          <p:cNvSpPr/>
          <p:nvPr/>
        </p:nvSpPr>
        <p:spPr bwMode="auto">
          <a:xfrm>
            <a:off x="3012731" y="3134368"/>
            <a:ext cx="288000" cy="291600"/>
          </a:xfrm>
          <a:prstGeom prst="ellipse">
            <a:avLst/>
          </a:prstGeom>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23</a:t>
            </a:r>
          </a:p>
        </p:txBody>
      </p:sp>
      <p:grpSp>
        <p:nvGrpSpPr>
          <p:cNvPr id="137" name="Group 136">
            <a:extLst>
              <a:ext uri="{FF2B5EF4-FFF2-40B4-BE49-F238E27FC236}">
                <a16:creationId xmlns:a16="http://schemas.microsoft.com/office/drawing/2014/main" id="{90D12275-0E59-B8E5-2A2D-4B5CF1F03722}"/>
              </a:ext>
            </a:extLst>
          </p:cNvPr>
          <p:cNvGrpSpPr/>
          <p:nvPr/>
        </p:nvGrpSpPr>
        <p:grpSpPr>
          <a:xfrm>
            <a:off x="736194" y="3187066"/>
            <a:ext cx="2284232" cy="3260693"/>
            <a:chOff x="736194" y="3187066"/>
            <a:chExt cx="2284232" cy="3260693"/>
          </a:xfrm>
        </p:grpSpPr>
        <p:sp>
          <p:nvSpPr>
            <p:cNvPr id="138" name="TextBox 137">
              <a:extLst>
                <a:ext uri="{FF2B5EF4-FFF2-40B4-BE49-F238E27FC236}">
                  <a16:creationId xmlns:a16="http://schemas.microsoft.com/office/drawing/2014/main" id="{E81081FA-7811-8E01-9A86-A169DEE9BEEA}"/>
                </a:ext>
              </a:extLst>
            </p:cNvPr>
            <p:cNvSpPr txBox="1"/>
            <p:nvPr/>
          </p:nvSpPr>
          <p:spPr>
            <a:xfrm>
              <a:off x="736194" y="4332742"/>
              <a:ext cx="489236" cy="253916"/>
            </a:xfrm>
            <a:prstGeom prst="rect">
              <a:avLst/>
            </a:prstGeom>
            <a:noFill/>
          </p:spPr>
          <p:txBody>
            <a:bodyPr wrap="none" rtlCol="0">
              <a:spAutoFit/>
            </a:bodyPr>
            <a:lstStyle/>
            <a:p>
              <a:r>
                <a:rPr lang="en-US" sz="1050" dirty="0">
                  <a:solidFill>
                    <a:schemeClr val="bg1">
                      <a:lumMod val="50000"/>
                    </a:schemeClr>
                  </a:solidFill>
                </a:rPr>
                <a:t>0.50</a:t>
              </a:r>
            </a:p>
          </p:txBody>
        </p:sp>
        <p:grpSp>
          <p:nvGrpSpPr>
            <p:cNvPr id="139" name="Group 138">
              <a:extLst>
                <a:ext uri="{FF2B5EF4-FFF2-40B4-BE49-F238E27FC236}">
                  <a16:creationId xmlns:a16="http://schemas.microsoft.com/office/drawing/2014/main" id="{E827B7BF-01EC-B09D-8B6F-E67D2D26CC9C}"/>
                </a:ext>
              </a:extLst>
            </p:cNvPr>
            <p:cNvGrpSpPr/>
            <p:nvPr/>
          </p:nvGrpSpPr>
          <p:grpSpPr>
            <a:xfrm>
              <a:off x="736194" y="3187066"/>
              <a:ext cx="2284232" cy="3260693"/>
              <a:chOff x="736194" y="3187066"/>
              <a:chExt cx="2284232" cy="3260693"/>
            </a:xfrm>
          </p:grpSpPr>
          <p:grpSp>
            <p:nvGrpSpPr>
              <p:cNvPr id="140" name="Group 139">
                <a:extLst>
                  <a:ext uri="{FF2B5EF4-FFF2-40B4-BE49-F238E27FC236}">
                    <a16:creationId xmlns:a16="http://schemas.microsoft.com/office/drawing/2014/main" id="{59C2FF00-E912-1F51-DB32-629F073B6C1D}"/>
                  </a:ext>
                </a:extLst>
              </p:cNvPr>
              <p:cNvGrpSpPr/>
              <p:nvPr/>
            </p:nvGrpSpPr>
            <p:grpSpPr>
              <a:xfrm>
                <a:off x="736194" y="3187066"/>
                <a:ext cx="2284232" cy="1861446"/>
                <a:chOff x="736194" y="3187066"/>
                <a:chExt cx="2284232" cy="1861446"/>
              </a:xfrm>
            </p:grpSpPr>
            <p:sp>
              <p:nvSpPr>
                <p:cNvPr id="149" name="TextBox 148">
                  <a:extLst>
                    <a:ext uri="{FF2B5EF4-FFF2-40B4-BE49-F238E27FC236}">
                      <a16:creationId xmlns:a16="http://schemas.microsoft.com/office/drawing/2014/main" id="{7925CE5A-BD54-123D-C141-6B13260C0857}"/>
                    </a:ext>
                  </a:extLst>
                </p:cNvPr>
                <p:cNvSpPr txBox="1"/>
                <p:nvPr/>
              </p:nvSpPr>
              <p:spPr>
                <a:xfrm>
                  <a:off x="736194" y="3771356"/>
                  <a:ext cx="489236" cy="253916"/>
                </a:xfrm>
                <a:prstGeom prst="rect">
                  <a:avLst/>
                </a:prstGeom>
                <a:noFill/>
              </p:spPr>
              <p:txBody>
                <a:bodyPr wrap="none" rtlCol="0">
                  <a:spAutoFit/>
                </a:bodyPr>
                <a:lstStyle/>
                <a:p>
                  <a:r>
                    <a:rPr lang="en-US" sz="1050" dirty="0">
                      <a:solidFill>
                        <a:schemeClr val="bg1">
                          <a:lumMod val="50000"/>
                        </a:schemeClr>
                      </a:solidFill>
                    </a:rPr>
                    <a:t>0.29</a:t>
                  </a:r>
                </a:p>
              </p:txBody>
            </p:sp>
            <p:sp>
              <p:nvSpPr>
                <p:cNvPr id="150" name="TextBox 149">
                  <a:extLst>
                    <a:ext uri="{FF2B5EF4-FFF2-40B4-BE49-F238E27FC236}">
                      <a16:creationId xmlns:a16="http://schemas.microsoft.com/office/drawing/2014/main" id="{7F943DCF-5EFF-E424-0446-11D5154C8FF5}"/>
                    </a:ext>
                  </a:extLst>
                </p:cNvPr>
                <p:cNvSpPr txBox="1"/>
                <p:nvPr/>
              </p:nvSpPr>
              <p:spPr>
                <a:xfrm>
                  <a:off x="1624491" y="4790412"/>
                  <a:ext cx="489236" cy="253916"/>
                </a:xfrm>
                <a:prstGeom prst="rect">
                  <a:avLst/>
                </a:prstGeom>
                <a:noFill/>
              </p:spPr>
              <p:txBody>
                <a:bodyPr wrap="none" rtlCol="0">
                  <a:spAutoFit/>
                </a:bodyPr>
                <a:lstStyle/>
                <a:p>
                  <a:r>
                    <a:rPr lang="en-US" sz="1050" dirty="0">
                      <a:solidFill>
                        <a:schemeClr val="bg1">
                          <a:lumMod val="50000"/>
                        </a:schemeClr>
                      </a:solidFill>
                    </a:rPr>
                    <a:t>0.17</a:t>
                  </a:r>
                </a:p>
              </p:txBody>
            </p:sp>
            <p:sp>
              <p:nvSpPr>
                <p:cNvPr id="151" name="TextBox 150">
                  <a:extLst>
                    <a:ext uri="{FF2B5EF4-FFF2-40B4-BE49-F238E27FC236}">
                      <a16:creationId xmlns:a16="http://schemas.microsoft.com/office/drawing/2014/main" id="{CDB47E22-821A-CEB7-10E5-79F85A9E25DE}"/>
                    </a:ext>
                  </a:extLst>
                </p:cNvPr>
                <p:cNvSpPr txBox="1"/>
                <p:nvPr/>
              </p:nvSpPr>
              <p:spPr>
                <a:xfrm>
                  <a:off x="1624491" y="3519942"/>
                  <a:ext cx="489236" cy="253916"/>
                </a:xfrm>
                <a:prstGeom prst="rect">
                  <a:avLst/>
                </a:prstGeom>
                <a:noFill/>
              </p:spPr>
              <p:txBody>
                <a:bodyPr wrap="none" rtlCol="0">
                  <a:spAutoFit/>
                </a:bodyPr>
                <a:lstStyle/>
                <a:p>
                  <a:r>
                    <a:rPr lang="en-US" sz="1050" dirty="0">
                      <a:solidFill>
                        <a:schemeClr val="bg1">
                          <a:lumMod val="50000"/>
                        </a:schemeClr>
                      </a:solidFill>
                    </a:rPr>
                    <a:t>0.33</a:t>
                  </a:r>
                </a:p>
              </p:txBody>
            </p:sp>
            <p:sp>
              <p:nvSpPr>
                <p:cNvPr id="152" name="TextBox 151">
                  <a:extLst>
                    <a:ext uri="{FF2B5EF4-FFF2-40B4-BE49-F238E27FC236}">
                      <a16:creationId xmlns:a16="http://schemas.microsoft.com/office/drawing/2014/main" id="{202D9018-C8EC-4F0E-4A22-5384EE2DBEAA}"/>
                    </a:ext>
                  </a:extLst>
                </p:cNvPr>
                <p:cNvSpPr txBox="1"/>
                <p:nvPr/>
              </p:nvSpPr>
              <p:spPr>
                <a:xfrm>
                  <a:off x="1624491" y="4081328"/>
                  <a:ext cx="489236" cy="253916"/>
                </a:xfrm>
                <a:prstGeom prst="rect">
                  <a:avLst/>
                </a:prstGeom>
                <a:noFill/>
              </p:spPr>
              <p:txBody>
                <a:bodyPr wrap="none" rtlCol="0">
                  <a:spAutoFit/>
                </a:bodyPr>
                <a:lstStyle/>
                <a:p>
                  <a:r>
                    <a:rPr lang="en-US" sz="1050" dirty="0">
                      <a:solidFill>
                        <a:schemeClr val="bg1">
                          <a:lumMod val="50000"/>
                        </a:schemeClr>
                      </a:solidFill>
                    </a:rPr>
                    <a:t>0.50</a:t>
                  </a:r>
                </a:p>
              </p:txBody>
            </p:sp>
            <p:sp>
              <p:nvSpPr>
                <p:cNvPr id="153" name="TextBox 152">
                  <a:extLst>
                    <a:ext uri="{FF2B5EF4-FFF2-40B4-BE49-F238E27FC236}">
                      <a16:creationId xmlns:a16="http://schemas.microsoft.com/office/drawing/2014/main" id="{82708515-CBEB-E19E-AF84-9CAF253A8BF7}"/>
                    </a:ext>
                  </a:extLst>
                </p:cNvPr>
                <p:cNvSpPr txBox="1"/>
                <p:nvPr/>
              </p:nvSpPr>
              <p:spPr>
                <a:xfrm>
                  <a:off x="2531190" y="3187066"/>
                  <a:ext cx="489236" cy="253916"/>
                </a:xfrm>
                <a:prstGeom prst="rect">
                  <a:avLst/>
                </a:prstGeom>
                <a:noFill/>
              </p:spPr>
              <p:txBody>
                <a:bodyPr wrap="none" rtlCol="0">
                  <a:spAutoFit/>
                </a:bodyPr>
                <a:lstStyle/>
                <a:p>
                  <a:r>
                    <a:rPr lang="en-US" sz="1050" dirty="0">
                      <a:solidFill>
                        <a:schemeClr val="bg1">
                          <a:lumMod val="50000"/>
                        </a:schemeClr>
                      </a:solidFill>
                    </a:rPr>
                    <a:t>0.33</a:t>
                  </a:r>
                </a:p>
              </p:txBody>
            </p:sp>
            <p:sp>
              <p:nvSpPr>
                <p:cNvPr id="154" name="TextBox 153">
                  <a:extLst>
                    <a:ext uri="{FF2B5EF4-FFF2-40B4-BE49-F238E27FC236}">
                      <a16:creationId xmlns:a16="http://schemas.microsoft.com/office/drawing/2014/main" id="{5C21C1DE-E0FF-BF65-4599-DE9C1185864B}"/>
                    </a:ext>
                  </a:extLst>
                </p:cNvPr>
                <p:cNvSpPr txBox="1"/>
                <p:nvPr/>
              </p:nvSpPr>
              <p:spPr>
                <a:xfrm>
                  <a:off x="2531190" y="3455275"/>
                  <a:ext cx="489236" cy="253916"/>
                </a:xfrm>
                <a:prstGeom prst="rect">
                  <a:avLst/>
                </a:prstGeom>
                <a:noFill/>
              </p:spPr>
              <p:txBody>
                <a:bodyPr wrap="none" rtlCol="0">
                  <a:spAutoFit/>
                </a:bodyPr>
                <a:lstStyle/>
                <a:p>
                  <a:r>
                    <a:rPr lang="en-US" sz="1050" dirty="0">
                      <a:solidFill>
                        <a:schemeClr val="bg1">
                          <a:lumMod val="50000"/>
                        </a:schemeClr>
                      </a:solidFill>
                    </a:rPr>
                    <a:t>0.50</a:t>
                  </a:r>
                </a:p>
              </p:txBody>
            </p:sp>
            <p:sp>
              <p:nvSpPr>
                <p:cNvPr id="155" name="TextBox 154">
                  <a:extLst>
                    <a:ext uri="{FF2B5EF4-FFF2-40B4-BE49-F238E27FC236}">
                      <a16:creationId xmlns:a16="http://schemas.microsoft.com/office/drawing/2014/main" id="{304D82B3-8A30-4CF6-E141-A2E0D5C9F11E}"/>
                    </a:ext>
                  </a:extLst>
                </p:cNvPr>
                <p:cNvSpPr txBox="1"/>
                <p:nvPr/>
              </p:nvSpPr>
              <p:spPr>
                <a:xfrm>
                  <a:off x="2531190" y="3850483"/>
                  <a:ext cx="489236" cy="253916"/>
                </a:xfrm>
                <a:prstGeom prst="rect">
                  <a:avLst/>
                </a:prstGeom>
                <a:noFill/>
              </p:spPr>
              <p:txBody>
                <a:bodyPr wrap="none" rtlCol="0">
                  <a:spAutoFit/>
                </a:bodyPr>
                <a:lstStyle/>
                <a:p>
                  <a:r>
                    <a:rPr lang="en-US" sz="1050" dirty="0">
                      <a:solidFill>
                        <a:schemeClr val="bg1">
                          <a:lumMod val="50000"/>
                        </a:schemeClr>
                      </a:solidFill>
                    </a:rPr>
                    <a:t>0.17</a:t>
                  </a:r>
                </a:p>
              </p:txBody>
            </p:sp>
            <p:sp>
              <p:nvSpPr>
                <p:cNvPr id="156" name="TextBox 155">
                  <a:extLst>
                    <a:ext uri="{FF2B5EF4-FFF2-40B4-BE49-F238E27FC236}">
                      <a16:creationId xmlns:a16="http://schemas.microsoft.com/office/drawing/2014/main" id="{FE323399-8DF7-112D-F552-319F8BFE8C38}"/>
                    </a:ext>
                  </a:extLst>
                </p:cNvPr>
                <p:cNvSpPr txBox="1"/>
                <p:nvPr/>
              </p:nvSpPr>
              <p:spPr>
                <a:xfrm>
                  <a:off x="2531190" y="4156399"/>
                  <a:ext cx="489236" cy="253916"/>
                </a:xfrm>
                <a:prstGeom prst="rect">
                  <a:avLst/>
                </a:prstGeom>
                <a:noFill/>
              </p:spPr>
              <p:txBody>
                <a:bodyPr wrap="none" rtlCol="0">
                  <a:spAutoFit/>
                </a:bodyPr>
                <a:lstStyle/>
                <a:p>
                  <a:r>
                    <a:rPr lang="en-US" sz="1050" dirty="0">
                      <a:solidFill>
                        <a:schemeClr val="bg1">
                          <a:lumMod val="50000"/>
                        </a:schemeClr>
                      </a:solidFill>
                    </a:rPr>
                    <a:t>0.83</a:t>
                  </a:r>
                </a:p>
              </p:txBody>
            </p:sp>
            <p:sp>
              <p:nvSpPr>
                <p:cNvPr id="157" name="TextBox 156">
                  <a:extLst>
                    <a:ext uri="{FF2B5EF4-FFF2-40B4-BE49-F238E27FC236}">
                      <a16:creationId xmlns:a16="http://schemas.microsoft.com/office/drawing/2014/main" id="{B8B39324-581C-72BD-53FF-0D3AD8170A96}"/>
                    </a:ext>
                  </a:extLst>
                </p:cNvPr>
                <p:cNvSpPr txBox="1"/>
                <p:nvPr/>
              </p:nvSpPr>
              <p:spPr>
                <a:xfrm>
                  <a:off x="2531190" y="4568614"/>
                  <a:ext cx="489236" cy="253916"/>
                </a:xfrm>
                <a:prstGeom prst="rect">
                  <a:avLst/>
                </a:prstGeom>
                <a:noFill/>
              </p:spPr>
              <p:txBody>
                <a:bodyPr wrap="none" rtlCol="0">
                  <a:spAutoFit/>
                </a:bodyPr>
                <a:lstStyle/>
                <a:p>
                  <a:r>
                    <a:rPr lang="en-US" sz="1050" dirty="0">
                      <a:solidFill>
                        <a:schemeClr val="bg1">
                          <a:lumMod val="50000"/>
                        </a:schemeClr>
                      </a:solidFill>
                    </a:rPr>
                    <a:t>0.17</a:t>
                  </a:r>
                </a:p>
              </p:txBody>
            </p:sp>
            <p:sp>
              <p:nvSpPr>
                <p:cNvPr id="158" name="TextBox 157">
                  <a:extLst>
                    <a:ext uri="{FF2B5EF4-FFF2-40B4-BE49-F238E27FC236}">
                      <a16:creationId xmlns:a16="http://schemas.microsoft.com/office/drawing/2014/main" id="{0788188E-556E-267D-D111-599FD0855326}"/>
                    </a:ext>
                  </a:extLst>
                </p:cNvPr>
                <p:cNvSpPr txBox="1"/>
                <p:nvPr/>
              </p:nvSpPr>
              <p:spPr>
                <a:xfrm>
                  <a:off x="2531190" y="4794596"/>
                  <a:ext cx="489236" cy="253916"/>
                </a:xfrm>
                <a:prstGeom prst="rect">
                  <a:avLst/>
                </a:prstGeom>
                <a:noFill/>
              </p:spPr>
              <p:txBody>
                <a:bodyPr wrap="none" rtlCol="0">
                  <a:spAutoFit/>
                </a:bodyPr>
                <a:lstStyle/>
                <a:p>
                  <a:r>
                    <a:rPr lang="en-US" sz="1050" dirty="0">
                      <a:solidFill>
                        <a:schemeClr val="bg1">
                          <a:lumMod val="50000"/>
                        </a:schemeClr>
                      </a:solidFill>
                    </a:rPr>
                    <a:t>1.00</a:t>
                  </a:r>
                </a:p>
              </p:txBody>
            </p:sp>
          </p:grpSp>
          <p:sp>
            <p:nvSpPr>
              <p:cNvPr id="141" name="TextBox 140">
                <a:extLst>
                  <a:ext uri="{FF2B5EF4-FFF2-40B4-BE49-F238E27FC236}">
                    <a16:creationId xmlns:a16="http://schemas.microsoft.com/office/drawing/2014/main" id="{210CA5E4-488A-7B19-30BD-F7CB4F249596}"/>
                  </a:ext>
                </a:extLst>
              </p:cNvPr>
              <p:cNvSpPr txBox="1"/>
              <p:nvPr/>
            </p:nvSpPr>
            <p:spPr>
              <a:xfrm>
                <a:off x="736194" y="5834084"/>
                <a:ext cx="489236" cy="253916"/>
              </a:xfrm>
              <a:prstGeom prst="rect">
                <a:avLst/>
              </a:prstGeom>
              <a:noFill/>
            </p:spPr>
            <p:txBody>
              <a:bodyPr wrap="none" rtlCol="0">
                <a:spAutoFit/>
              </a:bodyPr>
              <a:lstStyle/>
              <a:p>
                <a:r>
                  <a:rPr lang="en-US" sz="1050" dirty="0">
                    <a:solidFill>
                      <a:schemeClr val="bg1">
                        <a:lumMod val="50000"/>
                      </a:schemeClr>
                    </a:solidFill>
                  </a:rPr>
                  <a:t>0.17</a:t>
                </a:r>
              </a:p>
            </p:txBody>
          </p:sp>
          <p:sp>
            <p:nvSpPr>
              <p:cNvPr id="142" name="TextBox 141">
                <a:extLst>
                  <a:ext uri="{FF2B5EF4-FFF2-40B4-BE49-F238E27FC236}">
                    <a16:creationId xmlns:a16="http://schemas.microsoft.com/office/drawing/2014/main" id="{0A8E53DA-6F4B-03A1-C5D6-277B63E031F9}"/>
                  </a:ext>
                </a:extLst>
              </p:cNvPr>
              <p:cNvSpPr txBox="1"/>
              <p:nvPr/>
            </p:nvSpPr>
            <p:spPr>
              <a:xfrm>
                <a:off x="1624491" y="5234919"/>
                <a:ext cx="489236" cy="253916"/>
              </a:xfrm>
              <a:prstGeom prst="rect">
                <a:avLst/>
              </a:prstGeom>
              <a:noFill/>
            </p:spPr>
            <p:txBody>
              <a:bodyPr wrap="none" rtlCol="0">
                <a:spAutoFit/>
              </a:bodyPr>
              <a:lstStyle/>
              <a:p>
                <a:r>
                  <a:rPr lang="en-US" sz="1050" dirty="0">
                    <a:solidFill>
                      <a:schemeClr val="bg1">
                        <a:lumMod val="50000"/>
                      </a:schemeClr>
                    </a:solidFill>
                  </a:rPr>
                  <a:t>0.83</a:t>
                </a:r>
              </a:p>
            </p:txBody>
          </p:sp>
          <p:sp>
            <p:nvSpPr>
              <p:cNvPr id="143" name="TextBox 142">
                <a:extLst>
                  <a:ext uri="{FF2B5EF4-FFF2-40B4-BE49-F238E27FC236}">
                    <a16:creationId xmlns:a16="http://schemas.microsoft.com/office/drawing/2014/main" id="{6C903CB3-6F3F-99CF-EAAA-E6AE2FC6030F}"/>
                  </a:ext>
                </a:extLst>
              </p:cNvPr>
              <p:cNvSpPr txBox="1"/>
              <p:nvPr/>
            </p:nvSpPr>
            <p:spPr>
              <a:xfrm>
                <a:off x="1624491" y="5835639"/>
                <a:ext cx="489236" cy="253916"/>
              </a:xfrm>
              <a:prstGeom prst="rect">
                <a:avLst/>
              </a:prstGeom>
              <a:noFill/>
            </p:spPr>
            <p:txBody>
              <a:bodyPr wrap="none" rtlCol="0">
                <a:spAutoFit/>
              </a:bodyPr>
              <a:lstStyle/>
              <a:p>
                <a:r>
                  <a:rPr lang="en-US" sz="1050" dirty="0">
                    <a:solidFill>
                      <a:schemeClr val="bg1">
                        <a:lumMod val="50000"/>
                      </a:schemeClr>
                    </a:solidFill>
                  </a:rPr>
                  <a:t>0.17</a:t>
                </a:r>
              </a:p>
            </p:txBody>
          </p:sp>
          <p:sp>
            <p:nvSpPr>
              <p:cNvPr id="144" name="TextBox 143">
                <a:extLst>
                  <a:ext uri="{FF2B5EF4-FFF2-40B4-BE49-F238E27FC236}">
                    <a16:creationId xmlns:a16="http://schemas.microsoft.com/office/drawing/2014/main" id="{1093AA5E-19A5-58CF-880E-8636519E3108}"/>
                  </a:ext>
                </a:extLst>
              </p:cNvPr>
              <p:cNvSpPr txBox="1"/>
              <p:nvPr/>
            </p:nvSpPr>
            <p:spPr>
              <a:xfrm>
                <a:off x="1624491" y="6193843"/>
                <a:ext cx="489236" cy="253916"/>
              </a:xfrm>
              <a:prstGeom prst="rect">
                <a:avLst/>
              </a:prstGeom>
              <a:noFill/>
            </p:spPr>
            <p:txBody>
              <a:bodyPr wrap="none" rtlCol="0">
                <a:spAutoFit/>
              </a:bodyPr>
              <a:lstStyle/>
              <a:p>
                <a:r>
                  <a:rPr lang="en-US" sz="1050" dirty="0">
                    <a:solidFill>
                      <a:schemeClr val="bg1">
                        <a:lumMod val="50000"/>
                      </a:schemeClr>
                    </a:solidFill>
                  </a:rPr>
                  <a:t>1.00</a:t>
                </a:r>
              </a:p>
            </p:txBody>
          </p:sp>
          <p:sp>
            <p:nvSpPr>
              <p:cNvPr id="145" name="TextBox 144">
                <a:extLst>
                  <a:ext uri="{FF2B5EF4-FFF2-40B4-BE49-F238E27FC236}">
                    <a16:creationId xmlns:a16="http://schemas.microsoft.com/office/drawing/2014/main" id="{97E94BEF-2D86-2CE8-1D91-59A2EFDE2549}"/>
                  </a:ext>
                </a:extLst>
              </p:cNvPr>
              <p:cNvSpPr txBox="1"/>
              <p:nvPr/>
            </p:nvSpPr>
            <p:spPr>
              <a:xfrm>
                <a:off x="2531190" y="6193843"/>
                <a:ext cx="489236" cy="253916"/>
              </a:xfrm>
              <a:prstGeom prst="rect">
                <a:avLst/>
              </a:prstGeom>
              <a:noFill/>
            </p:spPr>
            <p:txBody>
              <a:bodyPr wrap="none" rtlCol="0">
                <a:spAutoFit/>
              </a:bodyPr>
              <a:lstStyle/>
              <a:p>
                <a:r>
                  <a:rPr lang="en-US" sz="1050" dirty="0">
                    <a:solidFill>
                      <a:schemeClr val="bg1">
                        <a:lumMod val="50000"/>
                      </a:schemeClr>
                    </a:solidFill>
                  </a:rPr>
                  <a:t>1.00</a:t>
                </a:r>
              </a:p>
            </p:txBody>
          </p:sp>
          <p:sp>
            <p:nvSpPr>
              <p:cNvPr id="146" name="TextBox 145">
                <a:extLst>
                  <a:ext uri="{FF2B5EF4-FFF2-40B4-BE49-F238E27FC236}">
                    <a16:creationId xmlns:a16="http://schemas.microsoft.com/office/drawing/2014/main" id="{D3E2C54F-C2DC-AE57-C42A-1B4F4A61FB4B}"/>
                  </a:ext>
                </a:extLst>
              </p:cNvPr>
              <p:cNvSpPr txBox="1"/>
              <p:nvPr/>
            </p:nvSpPr>
            <p:spPr>
              <a:xfrm>
                <a:off x="2531190" y="5838939"/>
                <a:ext cx="489236" cy="253916"/>
              </a:xfrm>
              <a:prstGeom prst="rect">
                <a:avLst/>
              </a:prstGeom>
              <a:noFill/>
            </p:spPr>
            <p:txBody>
              <a:bodyPr wrap="none" rtlCol="0">
                <a:spAutoFit/>
              </a:bodyPr>
              <a:lstStyle/>
              <a:p>
                <a:r>
                  <a:rPr lang="en-US" sz="1050" dirty="0">
                    <a:solidFill>
                      <a:schemeClr val="bg1">
                        <a:lumMod val="50000"/>
                      </a:schemeClr>
                    </a:solidFill>
                  </a:rPr>
                  <a:t>1.00</a:t>
                </a:r>
              </a:p>
            </p:txBody>
          </p:sp>
          <p:sp>
            <p:nvSpPr>
              <p:cNvPr id="147" name="TextBox 146">
                <a:extLst>
                  <a:ext uri="{FF2B5EF4-FFF2-40B4-BE49-F238E27FC236}">
                    <a16:creationId xmlns:a16="http://schemas.microsoft.com/office/drawing/2014/main" id="{B93AD0C7-A1BE-6FB5-C965-842B726527FB}"/>
                  </a:ext>
                </a:extLst>
              </p:cNvPr>
              <p:cNvSpPr txBox="1"/>
              <p:nvPr/>
            </p:nvSpPr>
            <p:spPr>
              <a:xfrm>
                <a:off x="2531190" y="5211141"/>
                <a:ext cx="489236" cy="253916"/>
              </a:xfrm>
              <a:prstGeom prst="rect">
                <a:avLst/>
              </a:prstGeom>
              <a:noFill/>
            </p:spPr>
            <p:txBody>
              <a:bodyPr wrap="none" rtlCol="0">
                <a:spAutoFit/>
              </a:bodyPr>
              <a:lstStyle/>
              <a:p>
                <a:r>
                  <a:rPr lang="en-US" sz="1050" dirty="0">
                    <a:solidFill>
                      <a:schemeClr val="bg1">
                        <a:lumMod val="50000"/>
                      </a:schemeClr>
                    </a:solidFill>
                  </a:rPr>
                  <a:t>0.83</a:t>
                </a:r>
              </a:p>
            </p:txBody>
          </p:sp>
          <p:sp>
            <p:nvSpPr>
              <p:cNvPr id="148" name="TextBox 147">
                <a:extLst>
                  <a:ext uri="{FF2B5EF4-FFF2-40B4-BE49-F238E27FC236}">
                    <a16:creationId xmlns:a16="http://schemas.microsoft.com/office/drawing/2014/main" id="{AE6C02B7-837F-C6EE-3652-05B733A42DB2}"/>
                  </a:ext>
                </a:extLst>
              </p:cNvPr>
              <p:cNvSpPr txBox="1"/>
              <p:nvPr/>
            </p:nvSpPr>
            <p:spPr>
              <a:xfrm>
                <a:off x="2531190" y="5623356"/>
                <a:ext cx="489236" cy="253916"/>
              </a:xfrm>
              <a:prstGeom prst="rect">
                <a:avLst/>
              </a:prstGeom>
              <a:noFill/>
            </p:spPr>
            <p:txBody>
              <a:bodyPr wrap="none" rtlCol="0">
                <a:spAutoFit/>
              </a:bodyPr>
              <a:lstStyle/>
              <a:p>
                <a:r>
                  <a:rPr lang="en-US" sz="1050" dirty="0">
                    <a:solidFill>
                      <a:schemeClr val="bg1">
                        <a:lumMod val="50000"/>
                      </a:schemeClr>
                    </a:solidFill>
                  </a:rPr>
                  <a:t>0.17</a:t>
                </a:r>
              </a:p>
            </p:txBody>
          </p:sp>
        </p:grpSp>
      </p:grpSp>
      <p:grpSp>
        <p:nvGrpSpPr>
          <p:cNvPr id="159" name="Group 158">
            <a:extLst>
              <a:ext uri="{FF2B5EF4-FFF2-40B4-BE49-F238E27FC236}">
                <a16:creationId xmlns:a16="http://schemas.microsoft.com/office/drawing/2014/main" id="{D2D35FE4-74E9-50DE-E211-2171C3CAA6A9}"/>
              </a:ext>
            </a:extLst>
          </p:cNvPr>
          <p:cNvGrpSpPr/>
          <p:nvPr/>
        </p:nvGrpSpPr>
        <p:grpSpPr>
          <a:xfrm>
            <a:off x="736194" y="393074"/>
            <a:ext cx="2284232" cy="2715296"/>
            <a:chOff x="736194" y="393074"/>
            <a:chExt cx="2284232" cy="2715296"/>
          </a:xfrm>
        </p:grpSpPr>
        <p:sp>
          <p:nvSpPr>
            <p:cNvPr id="160" name="TextBox 159">
              <a:extLst>
                <a:ext uri="{FF2B5EF4-FFF2-40B4-BE49-F238E27FC236}">
                  <a16:creationId xmlns:a16="http://schemas.microsoft.com/office/drawing/2014/main" id="{872463ED-4980-43C5-0086-C13407B66B80}"/>
                </a:ext>
              </a:extLst>
            </p:cNvPr>
            <p:cNvSpPr txBox="1"/>
            <p:nvPr/>
          </p:nvSpPr>
          <p:spPr>
            <a:xfrm>
              <a:off x="736194" y="2105504"/>
              <a:ext cx="505267" cy="261610"/>
            </a:xfrm>
            <a:prstGeom prst="rect">
              <a:avLst/>
            </a:prstGeom>
            <a:noFill/>
          </p:spPr>
          <p:txBody>
            <a:bodyPr wrap="none" rtlCol="0">
              <a:spAutoFit/>
            </a:bodyPr>
            <a:lstStyle/>
            <a:p>
              <a:r>
                <a:rPr lang="en-US" sz="1050" dirty="0">
                  <a:solidFill>
                    <a:schemeClr val="bg1">
                      <a:lumMod val="50000"/>
                    </a:schemeClr>
                  </a:solidFill>
                </a:rPr>
                <a:t>0.04</a:t>
              </a:r>
            </a:p>
          </p:txBody>
        </p:sp>
        <p:sp>
          <p:nvSpPr>
            <p:cNvPr id="161" name="TextBox 160">
              <a:extLst>
                <a:ext uri="{FF2B5EF4-FFF2-40B4-BE49-F238E27FC236}">
                  <a16:creationId xmlns:a16="http://schemas.microsoft.com/office/drawing/2014/main" id="{F724CBF5-803E-64C8-42EC-05AB4767F95A}"/>
                </a:ext>
              </a:extLst>
            </p:cNvPr>
            <p:cNvSpPr txBox="1"/>
            <p:nvPr/>
          </p:nvSpPr>
          <p:spPr>
            <a:xfrm>
              <a:off x="1624491" y="889362"/>
              <a:ext cx="489236" cy="253916"/>
            </a:xfrm>
            <a:prstGeom prst="rect">
              <a:avLst/>
            </a:prstGeom>
            <a:noFill/>
          </p:spPr>
          <p:txBody>
            <a:bodyPr wrap="none" rtlCol="0">
              <a:spAutoFit/>
            </a:bodyPr>
            <a:lstStyle/>
            <a:p>
              <a:r>
                <a:rPr lang="en-US" sz="1050" dirty="0">
                  <a:solidFill>
                    <a:schemeClr val="bg1">
                      <a:lumMod val="50000"/>
                    </a:schemeClr>
                  </a:solidFill>
                </a:rPr>
                <a:t>0.21</a:t>
              </a:r>
            </a:p>
          </p:txBody>
        </p:sp>
        <p:sp>
          <p:nvSpPr>
            <p:cNvPr id="162" name="TextBox 161">
              <a:extLst>
                <a:ext uri="{FF2B5EF4-FFF2-40B4-BE49-F238E27FC236}">
                  <a16:creationId xmlns:a16="http://schemas.microsoft.com/office/drawing/2014/main" id="{937186A6-1AC3-E18A-992F-565CBEC6CECA}"/>
                </a:ext>
              </a:extLst>
            </p:cNvPr>
            <p:cNvSpPr txBox="1"/>
            <p:nvPr/>
          </p:nvSpPr>
          <p:spPr>
            <a:xfrm>
              <a:off x="1624491" y="1881599"/>
              <a:ext cx="489236" cy="253916"/>
            </a:xfrm>
            <a:prstGeom prst="rect">
              <a:avLst/>
            </a:prstGeom>
            <a:noFill/>
          </p:spPr>
          <p:txBody>
            <a:bodyPr wrap="square" rtlCol="0">
              <a:spAutoFit/>
            </a:bodyPr>
            <a:lstStyle/>
            <a:p>
              <a:r>
                <a:rPr lang="en-US" sz="1050" dirty="0">
                  <a:solidFill>
                    <a:schemeClr val="bg1">
                      <a:lumMod val="50000"/>
                    </a:schemeClr>
                  </a:solidFill>
                </a:rPr>
                <a:t>0.29</a:t>
              </a:r>
            </a:p>
          </p:txBody>
        </p:sp>
        <p:sp>
          <p:nvSpPr>
            <p:cNvPr id="163" name="TextBox 162">
              <a:extLst>
                <a:ext uri="{FF2B5EF4-FFF2-40B4-BE49-F238E27FC236}">
                  <a16:creationId xmlns:a16="http://schemas.microsoft.com/office/drawing/2014/main" id="{98D384AD-BC2C-421E-64B0-C586AAC36BD0}"/>
                </a:ext>
              </a:extLst>
            </p:cNvPr>
            <p:cNvSpPr txBox="1"/>
            <p:nvPr/>
          </p:nvSpPr>
          <p:spPr>
            <a:xfrm>
              <a:off x="1624491" y="2442985"/>
              <a:ext cx="489236" cy="253916"/>
            </a:xfrm>
            <a:prstGeom prst="rect">
              <a:avLst/>
            </a:prstGeom>
            <a:noFill/>
          </p:spPr>
          <p:txBody>
            <a:bodyPr wrap="none" rtlCol="0">
              <a:spAutoFit/>
            </a:bodyPr>
            <a:lstStyle/>
            <a:p>
              <a:r>
                <a:rPr lang="en-US" sz="1050" dirty="0">
                  <a:solidFill>
                    <a:schemeClr val="bg1">
                      <a:lumMod val="50000"/>
                    </a:schemeClr>
                  </a:solidFill>
                </a:rPr>
                <a:t>0.50</a:t>
              </a:r>
            </a:p>
          </p:txBody>
        </p:sp>
        <p:sp>
          <p:nvSpPr>
            <p:cNvPr id="164" name="TextBox 163">
              <a:extLst>
                <a:ext uri="{FF2B5EF4-FFF2-40B4-BE49-F238E27FC236}">
                  <a16:creationId xmlns:a16="http://schemas.microsoft.com/office/drawing/2014/main" id="{3F50040F-C090-D6F7-94F6-C6B0C0DF695B}"/>
                </a:ext>
              </a:extLst>
            </p:cNvPr>
            <p:cNvSpPr txBox="1"/>
            <p:nvPr/>
          </p:nvSpPr>
          <p:spPr>
            <a:xfrm>
              <a:off x="2531190" y="393074"/>
              <a:ext cx="489236" cy="253916"/>
            </a:xfrm>
            <a:prstGeom prst="rect">
              <a:avLst/>
            </a:prstGeom>
            <a:noFill/>
          </p:spPr>
          <p:txBody>
            <a:bodyPr wrap="none" rtlCol="0">
              <a:spAutoFit/>
            </a:bodyPr>
            <a:lstStyle/>
            <a:p>
              <a:r>
                <a:rPr lang="en-US" sz="1050" dirty="0">
                  <a:solidFill>
                    <a:schemeClr val="bg1">
                      <a:lumMod val="50000"/>
                    </a:schemeClr>
                  </a:solidFill>
                </a:rPr>
                <a:t>0.21</a:t>
              </a:r>
            </a:p>
          </p:txBody>
        </p:sp>
        <p:sp>
          <p:nvSpPr>
            <p:cNvPr id="165" name="TextBox 164">
              <a:extLst>
                <a:ext uri="{FF2B5EF4-FFF2-40B4-BE49-F238E27FC236}">
                  <a16:creationId xmlns:a16="http://schemas.microsoft.com/office/drawing/2014/main" id="{53839123-DD03-68ED-25A1-2B6F0B06C1EF}"/>
                </a:ext>
              </a:extLst>
            </p:cNvPr>
            <p:cNvSpPr txBox="1"/>
            <p:nvPr/>
          </p:nvSpPr>
          <p:spPr>
            <a:xfrm>
              <a:off x="2531190" y="648583"/>
              <a:ext cx="489236" cy="253916"/>
            </a:xfrm>
            <a:prstGeom prst="rect">
              <a:avLst/>
            </a:prstGeom>
            <a:noFill/>
          </p:spPr>
          <p:txBody>
            <a:bodyPr wrap="none" rtlCol="0">
              <a:spAutoFit/>
            </a:bodyPr>
            <a:lstStyle/>
            <a:p>
              <a:r>
                <a:rPr lang="en-US" sz="1050" dirty="0">
                  <a:solidFill>
                    <a:schemeClr val="bg1">
                      <a:lumMod val="50000"/>
                    </a:schemeClr>
                  </a:solidFill>
                </a:rPr>
                <a:t>0.29</a:t>
              </a:r>
            </a:p>
          </p:txBody>
        </p:sp>
        <p:sp>
          <p:nvSpPr>
            <p:cNvPr id="166" name="TextBox 165">
              <a:extLst>
                <a:ext uri="{FF2B5EF4-FFF2-40B4-BE49-F238E27FC236}">
                  <a16:creationId xmlns:a16="http://schemas.microsoft.com/office/drawing/2014/main" id="{16622208-FAF9-5837-93D5-D7510DEA9856}"/>
                </a:ext>
              </a:extLst>
            </p:cNvPr>
            <p:cNvSpPr txBox="1"/>
            <p:nvPr/>
          </p:nvSpPr>
          <p:spPr>
            <a:xfrm>
              <a:off x="2531190" y="1069191"/>
              <a:ext cx="489236" cy="253916"/>
            </a:xfrm>
            <a:prstGeom prst="rect">
              <a:avLst/>
            </a:prstGeom>
            <a:noFill/>
          </p:spPr>
          <p:txBody>
            <a:bodyPr wrap="none" rtlCol="0">
              <a:spAutoFit/>
            </a:bodyPr>
            <a:lstStyle/>
            <a:p>
              <a:r>
                <a:rPr lang="en-US" sz="1050" dirty="0">
                  <a:solidFill>
                    <a:schemeClr val="bg1">
                      <a:lumMod val="50000"/>
                    </a:schemeClr>
                  </a:solidFill>
                </a:rPr>
                <a:t>0.50</a:t>
              </a:r>
            </a:p>
          </p:txBody>
        </p:sp>
        <p:sp>
          <p:nvSpPr>
            <p:cNvPr id="167" name="TextBox 166">
              <a:extLst>
                <a:ext uri="{FF2B5EF4-FFF2-40B4-BE49-F238E27FC236}">
                  <a16:creationId xmlns:a16="http://schemas.microsoft.com/office/drawing/2014/main" id="{AA39B340-DAEA-0A35-69C9-9C5F0182082B}"/>
                </a:ext>
              </a:extLst>
            </p:cNvPr>
            <p:cNvSpPr txBox="1"/>
            <p:nvPr/>
          </p:nvSpPr>
          <p:spPr>
            <a:xfrm>
              <a:off x="2531190" y="1434744"/>
              <a:ext cx="489236" cy="253916"/>
            </a:xfrm>
            <a:prstGeom prst="rect">
              <a:avLst/>
            </a:prstGeom>
            <a:noFill/>
          </p:spPr>
          <p:txBody>
            <a:bodyPr wrap="none" rtlCol="0">
              <a:spAutoFit/>
            </a:bodyPr>
            <a:lstStyle/>
            <a:p>
              <a:r>
                <a:rPr lang="en-US" sz="1050" dirty="0">
                  <a:solidFill>
                    <a:schemeClr val="bg1">
                      <a:lumMod val="50000"/>
                    </a:schemeClr>
                  </a:solidFill>
                </a:rPr>
                <a:t>0.33</a:t>
              </a:r>
            </a:p>
          </p:txBody>
        </p:sp>
        <p:sp>
          <p:nvSpPr>
            <p:cNvPr id="168" name="TextBox 167">
              <a:extLst>
                <a:ext uri="{FF2B5EF4-FFF2-40B4-BE49-F238E27FC236}">
                  <a16:creationId xmlns:a16="http://schemas.microsoft.com/office/drawing/2014/main" id="{511599A6-0E07-C9E6-779E-22FFB58B810F}"/>
                </a:ext>
              </a:extLst>
            </p:cNvPr>
            <p:cNvSpPr txBox="1"/>
            <p:nvPr/>
          </p:nvSpPr>
          <p:spPr>
            <a:xfrm>
              <a:off x="2531190" y="1702953"/>
              <a:ext cx="489236" cy="253916"/>
            </a:xfrm>
            <a:prstGeom prst="rect">
              <a:avLst/>
            </a:prstGeom>
            <a:noFill/>
          </p:spPr>
          <p:txBody>
            <a:bodyPr wrap="none" rtlCol="0">
              <a:spAutoFit/>
            </a:bodyPr>
            <a:lstStyle/>
            <a:p>
              <a:r>
                <a:rPr lang="en-US" sz="1050" dirty="0">
                  <a:solidFill>
                    <a:schemeClr val="bg1">
                      <a:lumMod val="50000"/>
                    </a:schemeClr>
                  </a:solidFill>
                </a:rPr>
                <a:t>0.50</a:t>
              </a:r>
            </a:p>
          </p:txBody>
        </p:sp>
        <p:sp>
          <p:nvSpPr>
            <p:cNvPr id="169" name="TextBox 168">
              <a:extLst>
                <a:ext uri="{FF2B5EF4-FFF2-40B4-BE49-F238E27FC236}">
                  <a16:creationId xmlns:a16="http://schemas.microsoft.com/office/drawing/2014/main" id="{D311A031-733B-4534-3D11-C69FDD3ED047}"/>
                </a:ext>
              </a:extLst>
            </p:cNvPr>
            <p:cNvSpPr txBox="1"/>
            <p:nvPr/>
          </p:nvSpPr>
          <p:spPr>
            <a:xfrm>
              <a:off x="2531190" y="2098161"/>
              <a:ext cx="489236" cy="253916"/>
            </a:xfrm>
            <a:prstGeom prst="rect">
              <a:avLst/>
            </a:prstGeom>
            <a:noFill/>
          </p:spPr>
          <p:txBody>
            <a:bodyPr wrap="none" rtlCol="0">
              <a:spAutoFit/>
            </a:bodyPr>
            <a:lstStyle/>
            <a:p>
              <a:r>
                <a:rPr lang="en-US" sz="1050" dirty="0">
                  <a:solidFill>
                    <a:schemeClr val="bg1">
                      <a:lumMod val="50000"/>
                    </a:schemeClr>
                  </a:solidFill>
                </a:rPr>
                <a:t>0.17</a:t>
              </a:r>
            </a:p>
          </p:txBody>
        </p:sp>
        <p:sp>
          <p:nvSpPr>
            <p:cNvPr id="170" name="TextBox 169">
              <a:extLst>
                <a:ext uri="{FF2B5EF4-FFF2-40B4-BE49-F238E27FC236}">
                  <a16:creationId xmlns:a16="http://schemas.microsoft.com/office/drawing/2014/main" id="{625726FC-27AA-9166-15BF-504AC8EDBE1C}"/>
                </a:ext>
              </a:extLst>
            </p:cNvPr>
            <p:cNvSpPr txBox="1"/>
            <p:nvPr/>
          </p:nvSpPr>
          <p:spPr>
            <a:xfrm>
              <a:off x="2531190" y="2442239"/>
              <a:ext cx="489236" cy="253916"/>
            </a:xfrm>
            <a:prstGeom prst="rect">
              <a:avLst/>
            </a:prstGeom>
            <a:noFill/>
          </p:spPr>
          <p:txBody>
            <a:bodyPr wrap="none" rtlCol="0">
              <a:spAutoFit/>
            </a:bodyPr>
            <a:lstStyle/>
            <a:p>
              <a:r>
                <a:rPr lang="en-US" sz="1050" dirty="0">
                  <a:solidFill>
                    <a:schemeClr val="bg1">
                      <a:lumMod val="50000"/>
                    </a:schemeClr>
                  </a:solidFill>
                </a:rPr>
                <a:t>0.83</a:t>
              </a:r>
            </a:p>
          </p:txBody>
        </p:sp>
        <p:sp>
          <p:nvSpPr>
            <p:cNvPr id="171" name="TextBox 170">
              <a:extLst>
                <a:ext uri="{FF2B5EF4-FFF2-40B4-BE49-F238E27FC236}">
                  <a16:creationId xmlns:a16="http://schemas.microsoft.com/office/drawing/2014/main" id="{72F1E848-4E71-957D-4F6D-2F456F1CC70D}"/>
                </a:ext>
              </a:extLst>
            </p:cNvPr>
            <p:cNvSpPr txBox="1"/>
            <p:nvPr/>
          </p:nvSpPr>
          <p:spPr>
            <a:xfrm>
              <a:off x="2531190" y="2854454"/>
              <a:ext cx="489236" cy="253916"/>
            </a:xfrm>
            <a:prstGeom prst="rect">
              <a:avLst/>
            </a:prstGeom>
            <a:noFill/>
          </p:spPr>
          <p:txBody>
            <a:bodyPr wrap="none" rtlCol="0">
              <a:spAutoFit/>
            </a:bodyPr>
            <a:lstStyle/>
            <a:p>
              <a:r>
                <a:rPr lang="en-US" sz="1050" dirty="0">
                  <a:solidFill>
                    <a:schemeClr val="bg1">
                      <a:lumMod val="50000"/>
                    </a:schemeClr>
                  </a:solidFill>
                </a:rPr>
                <a:t>0.17</a:t>
              </a:r>
            </a:p>
          </p:txBody>
        </p:sp>
      </p:grpSp>
    </p:spTree>
    <p:extLst>
      <p:ext uri="{BB962C8B-B14F-4D97-AF65-F5344CB8AC3E}">
        <p14:creationId xmlns:p14="http://schemas.microsoft.com/office/powerpoint/2010/main" val="24095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919ED4D-55CA-12A7-3C04-8F5B31D2B4AA}"/>
              </a:ext>
            </a:extLst>
          </p:cNvPr>
          <p:cNvSpPr>
            <a:spLocks noGrp="1"/>
          </p:cNvSpPr>
          <p:nvPr>
            <p:ph type="title"/>
          </p:nvPr>
        </p:nvSpPr>
        <p:spPr>
          <a:xfrm>
            <a:off x="811305" y="189166"/>
            <a:ext cx="10346267" cy="792162"/>
          </a:xfrm>
        </p:spPr>
        <p:txBody>
          <a:bodyPr/>
          <a:lstStyle/>
          <a:p>
            <a:r>
              <a:rPr lang="en-US" dirty="0"/>
              <a:t>Comparison between stochastic and LWWR                             optimal development paths</a:t>
            </a:r>
          </a:p>
        </p:txBody>
      </p:sp>
      <p:sp>
        <p:nvSpPr>
          <p:cNvPr id="6" name="TextBox 5">
            <a:extLst>
              <a:ext uri="{FF2B5EF4-FFF2-40B4-BE49-F238E27FC236}">
                <a16:creationId xmlns:a16="http://schemas.microsoft.com/office/drawing/2014/main" id="{D65D584C-21B9-04A3-03F7-99D64E070B52}"/>
              </a:ext>
            </a:extLst>
          </p:cNvPr>
          <p:cNvSpPr txBox="1"/>
          <p:nvPr/>
        </p:nvSpPr>
        <p:spPr>
          <a:xfrm>
            <a:off x="327103" y="5909827"/>
            <a:ext cx="11545230" cy="646331"/>
          </a:xfrm>
          <a:prstGeom prst="rect">
            <a:avLst/>
          </a:prstGeom>
          <a:solidFill>
            <a:srgbClr val="D2DEEF"/>
          </a:solidFill>
        </p:spPr>
        <p:txBody>
          <a:bodyPr wrap="square" rtlCol="0">
            <a:spAutoFit/>
          </a:bodyPr>
          <a:lstStyle/>
          <a:p>
            <a:pPr algn="ctr"/>
            <a:r>
              <a:rPr lang="en-AU" b="1" i="1" dirty="0"/>
              <a:t>A stochastic plan enables identification of investment portfolios with                                                                   </a:t>
            </a:r>
            <a:r>
              <a:rPr lang="en-AU" b="1" i="1" dirty="0">
                <a:solidFill>
                  <a:srgbClr val="002060"/>
                </a:solidFill>
              </a:rPr>
              <a:t>better techno-economic performance against different future scenarios  </a:t>
            </a:r>
          </a:p>
        </p:txBody>
      </p:sp>
      <p:pic>
        <p:nvPicPr>
          <p:cNvPr id="10" name="Picture 9">
            <a:extLst>
              <a:ext uri="{FF2B5EF4-FFF2-40B4-BE49-F238E27FC236}">
                <a16:creationId xmlns:a16="http://schemas.microsoft.com/office/drawing/2014/main" id="{1ED7A2BE-53B2-AED8-5821-E9FF02B34F2B}"/>
              </a:ext>
            </a:extLst>
          </p:cNvPr>
          <p:cNvPicPr>
            <a:picLocks noChangeAspect="1"/>
          </p:cNvPicPr>
          <p:nvPr/>
        </p:nvPicPr>
        <p:blipFill rotWithShape="1">
          <a:blip r:embed="rId3">
            <a:extLst>
              <a:ext uri="{28A0092B-C50C-407E-A947-70E740481C1C}">
                <a14:useLocalDpi xmlns:a14="http://schemas.microsoft.com/office/drawing/2010/main" val="0"/>
              </a:ext>
            </a:extLst>
          </a:blip>
          <a:srcRect t="8321" r="-18" b="1428"/>
          <a:stretch/>
        </p:blipFill>
        <p:spPr bwMode="auto">
          <a:xfrm>
            <a:off x="327103" y="1117986"/>
            <a:ext cx="11534671" cy="4638076"/>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252A042E-5C9B-2306-DA87-736FE9F95801}"/>
              </a:ext>
            </a:extLst>
          </p:cNvPr>
          <p:cNvSpPr txBox="1"/>
          <p:nvPr/>
        </p:nvSpPr>
        <p:spPr>
          <a:xfrm>
            <a:off x="10329652" y="5518031"/>
            <a:ext cx="1946431" cy="276999"/>
          </a:xfrm>
          <a:prstGeom prst="rect">
            <a:avLst/>
          </a:prstGeom>
          <a:noFill/>
        </p:spPr>
        <p:txBody>
          <a:bodyPr wrap="square">
            <a:spAutoFit/>
          </a:bodyPr>
          <a:lstStyle/>
          <a:p>
            <a:r>
              <a:rPr lang="en-US" sz="1200" dirty="0"/>
              <a:t>32N1W representation</a:t>
            </a:r>
            <a:endParaRPr lang="en-AU" sz="1200" dirty="0"/>
          </a:p>
        </p:txBody>
      </p:sp>
      <p:sp>
        <p:nvSpPr>
          <p:cNvPr id="2" name="Arrow: Right 1">
            <a:extLst>
              <a:ext uri="{FF2B5EF4-FFF2-40B4-BE49-F238E27FC236}">
                <a16:creationId xmlns:a16="http://schemas.microsoft.com/office/drawing/2014/main" id="{C17A68A8-7310-654D-B8C5-7B258B77AC61}"/>
              </a:ext>
            </a:extLst>
          </p:cNvPr>
          <p:cNvSpPr/>
          <p:nvPr/>
        </p:nvSpPr>
        <p:spPr bwMode="auto">
          <a:xfrm flipH="1">
            <a:off x="6729365" y="2481000"/>
            <a:ext cx="1265274" cy="5760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A071F84D-313A-7A89-F924-0A00558CF548}"/>
              </a:ext>
            </a:extLst>
          </p:cNvPr>
          <p:cNvSpPr txBox="1"/>
          <p:nvPr/>
        </p:nvSpPr>
        <p:spPr>
          <a:xfrm>
            <a:off x="6878628" y="2142446"/>
            <a:ext cx="1116011" cy="338554"/>
          </a:xfrm>
          <a:prstGeom prst="rect">
            <a:avLst/>
          </a:prstGeom>
          <a:noFill/>
        </p:spPr>
        <p:txBody>
          <a:bodyPr wrap="none" rtlCol="0">
            <a:spAutoFit/>
          </a:bodyPr>
          <a:lstStyle/>
          <a:p>
            <a:r>
              <a:rPr lang="en-AU" sz="1600" dirty="0">
                <a:solidFill>
                  <a:srgbClr val="FF0000"/>
                </a:solidFill>
              </a:rPr>
              <a:t>expected</a:t>
            </a:r>
          </a:p>
        </p:txBody>
      </p:sp>
    </p:spTree>
    <p:extLst>
      <p:ext uri="{BB962C8B-B14F-4D97-AF65-F5344CB8AC3E}">
        <p14:creationId xmlns:p14="http://schemas.microsoft.com/office/powerpoint/2010/main" val="178997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9919ED4D-55CA-12A7-3C04-8F5B31D2B4AA}"/>
              </a:ext>
            </a:extLst>
          </p:cNvPr>
          <p:cNvSpPr>
            <a:spLocks noGrp="1"/>
          </p:cNvSpPr>
          <p:nvPr>
            <p:ph type="title"/>
          </p:nvPr>
        </p:nvSpPr>
        <p:spPr>
          <a:xfrm>
            <a:off x="811305" y="189166"/>
            <a:ext cx="10346267" cy="792162"/>
          </a:xfrm>
        </p:spPr>
        <p:txBody>
          <a:bodyPr/>
          <a:lstStyle/>
          <a:p>
            <a:r>
              <a:rPr lang="en-US" dirty="0"/>
              <a:t>Comparison between stochastic and LWWR                             optimal development paths</a:t>
            </a:r>
          </a:p>
        </p:txBody>
      </p:sp>
      <p:pic>
        <p:nvPicPr>
          <p:cNvPr id="10" name="Picture 9">
            <a:extLst>
              <a:ext uri="{FF2B5EF4-FFF2-40B4-BE49-F238E27FC236}">
                <a16:creationId xmlns:a16="http://schemas.microsoft.com/office/drawing/2014/main" id="{1ED7A2BE-53B2-AED8-5821-E9FF02B34F2B}"/>
              </a:ext>
            </a:extLst>
          </p:cNvPr>
          <p:cNvPicPr>
            <a:picLocks noChangeAspect="1"/>
          </p:cNvPicPr>
          <p:nvPr/>
        </p:nvPicPr>
        <p:blipFill rotWithShape="1">
          <a:blip r:embed="rId3">
            <a:extLst>
              <a:ext uri="{28A0092B-C50C-407E-A947-70E740481C1C}">
                <a14:useLocalDpi xmlns:a14="http://schemas.microsoft.com/office/drawing/2010/main" val="0"/>
              </a:ext>
            </a:extLst>
          </a:blip>
          <a:srcRect t="8321" r="-18" b="1428"/>
          <a:stretch/>
        </p:blipFill>
        <p:spPr bwMode="auto">
          <a:xfrm>
            <a:off x="327103" y="1117986"/>
            <a:ext cx="11534671" cy="4638076"/>
          </a:xfrm>
          <a:prstGeom prst="rect">
            <a:avLst/>
          </a:prstGeom>
          <a:ln>
            <a:noFill/>
          </a:ln>
          <a:extLst>
            <a:ext uri="{53640926-AAD7-44D8-BBD7-CCE9431645EC}">
              <a14:shadowObscured xmlns:a14="http://schemas.microsoft.com/office/drawing/2010/main"/>
            </a:ext>
          </a:extLst>
        </p:spPr>
      </p:pic>
      <p:sp>
        <p:nvSpPr>
          <p:cNvPr id="11" name="TextBox 10">
            <a:extLst>
              <a:ext uri="{FF2B5EF4-FFF2-40B4-BE49-F238E27FC236}">
                <a16:creationId xmlns:a16="http://schemas.microsoft.com/office/drawing/2014/main" id="{252A042E-5C9B-2306-DA87-736FE9F95801}"/>
              </a:ext>
            </a:extLst>
          </p:cNvPr>
          <p:cNvSpPr txBox="1"/>
          <p:nvPr/>
        </p:nvSpPr>
        <p:spPr>
          <a:xfrm>
            <a:off x="10329652" y="5518031"/>
            <a:ext cx="1946431" cy="276999"/>
          </a:xfrm>
          <a:prstGeom prst="rect">
            <a:avLst/>
          </a:prstGeom>
          <a:noFill/>
        </p:spPr>
        <p:txBody>
          <a:bodyPr wrap="square">
            <a:spAutoFit/>
          </a:bodyPr>
          <a:lstStyle/>
          <a:p>
            <a:r>
              <a:rPr lang="en-US" sz="1200" dirty="0"/>
              <a:t>32N1W representation</a:t>
            </a:r>
            <a:endParaRPr lang="en-AU" sz="1200" dirty="0"/>
          </a:p>
        </p:txBody>
      </p:sp>
      <p:sp>
        <p:nvSpPr>
          <p:cNvPr id="13" name="Arrow: Right 12">
            <a:extLst>
              <a:ext uri="{FF2B5EF4-FFF2-40B4-BE49-F238E27FC236}">
                <a16:creationId xmlns:a16="http://schemas.microsoft.com/office/drawing/2014/main" id="{963FF0A9-6843-70EC-0151-563D7F7E5383}"/>
              </a:ext>
            </a:extLst>
          </p:cNvPr>
          <p:cNvSpPr/>
          <p:nvPr/>
        </p:nvSpPr>
        <p:spPr bwMode="auto">
          <a:xfrm flipH="1">
            <a:off x="8390000" y="1244021"/>
            <a:ext cx="2767572" cy="5760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6" name="TextBox 15">
            <a:extLst>
              <a:ext uri="{FF2B5EF4-FFF2-40B4-BE49-F238E27FC236}">
                <a16:creationId xmlns:a16="http://schemas.microsoft.com/office/drawing/2014/main" id="{9B6101F4-8451-F94E-7AF9-C29E4FF768E0}"/>
              </a:ext>
            </a:extLst>
          </p:cNvPr>
          <p:cNvSpPr txBox="1"/>
          <p:nvPr/>
        </p:nvSpPr>
        <p:spPr>
          <a:xfrm>
            <a:off x="9122421" y="1695290"/>
            <a:ext cx="1302729" cy="338554"/>
          </a:xfrm>
          <a:prstGeom prst="rect">
            <a:avLst/>
          </a:prstGeom>
          <a:noFill/>
        </p:spPr>
        <p:txBody>
          <a:bodyPr wrap="none" rtlCol="0">
            <a:spAutoFit/>
          </a:bodyPr>
          <a:lstStyle/>
          <a:p>
            <a:r>
              <a:rPr lang="en-AU" sz="1600" dirty="0">
                <a:solidFill>
                  <a:srgbClr val="FF0000"/>
                </a:solidFill>
              </a:rPr>
              <a:t>worst-case</a:t>
            </a:r>
          </a:p>
        </p:txBody>
      </p:sp>
      <p:sp>
        <p:nvSpPr>
          <p:cNvPr id="2" name="Arrow: Right 1">
            <a:extLst>
              <a:ext uri="{FF2B5EF4-FFF2-40B4-BE49-F238E27FC236}">
                <a16:creationId xmlns:a16="http://schemas.microsoft.com/office/drawing/2014/main" id="{C17A68A8-7310-654D-B8C5-7B258B77AC61}"/>
              </a:ext>
            </a:extLst>
          </p:cNvPr>
          <p:cNvSpPr/>
          <p:nvPr/>
        </p:nvSpPr>
        <p:spPr bwMode="auto">
          <a:xfrm flipH="1">
            <a:off x="6729365" y="2481000"/>
            <a:ext cx="1265274" cy="57600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A071F84D-313A-7A89-F924-0A00558CF548}"/>
              </a:ext>
            </a:extLst>
          </p:cNvPr>
          <p:cNvSpPr txBox="1"/>
          <p:nvPr/>
        </p:nvSpPr>
        <p:spPr>
          <a:xfrm>
            <a:off x="6878628" y="2142446"/>
            <a:ext cx="1116011" cy="338554"/>
          </a:xfrm>
          <a:prstGeom prst="rect">
            <a:avLst/>
          </a:prstGeom>
          <a:noFill/>
        </p:spPr>
        <p:txBody>
          <a:bodyPr wrap="none" rtlCol="0">
            <a:spAutoFit/>
          </a:bodyPr>
          <a:lstStyle/>
          <a:p>
            <a:r>
              <a:rPr lang="en-AU" sz="1600" dirty="0">
                <a:solidFill>
                  <a:srgbClr val="FF0000"/>
                </a:solidFill>
              </a:rPr>
              <a:t>expected</a:t>
            </a:r>
          </a:p>
        </p:txBody>
      </p:sp>
      <p:sp>
        <p:nvSpPr>
          <p:cNvPr id="4" name="TextBox 3">
            <a:extLst>
              <a:ext uri="{FF2B5EF4-FFF2-40B4-BE49-F238E27FC236}">
                <a16:creationId xmlns:a16="http://schemas.microsoft.com/office/drawing/2014/main" id="{E8B19F1F-0531-4329-098E-6EB4DBCE4618}"/>
              </a:ext>
            </a:extLst>
          </p:cNvPr>
          <p:cNvSpPr txBox="1"/>
          <p:nvPr/>
        </p:nvSpPr>
        <p:spPr>
          <a:xfrm>
            <a:off x="8493710" y="2368936"/>
            <a:ext cx="2560150" cy="369332"/>
          </a:xfrm>
          <a:prstGeom prst="rect">
            <a:avLst/>
          </a:prstGeom>
          <a:solidFill>
            <a:srgbClr val="00B0F0"/>
          </a:solidFill>
        </p:spPr>
        <p:txBody>
          <a:bodyPr wrap="square" rtlCol="0">
            <a:spAutoFit/>
          </a:bodyPr>
          <a:lstStyle/>
          <a:p>
            <a:pPr algn="ctr"/>
            <a:r>
              <a:rPr lang="en-AU" b="1" i="1" dirty="0"/>
              <a:t>Also limiting risk!</a:t>
            </a:r>
          </a:p>
        </p:txBody>
      </p:sp>
      <p:sp>
        <p:nvSpPr>
          <p:cNvPr id="7" name="TextBox 6">
            <a:extLst>
              <a:ext uri="{FF2B5EF4-FFF2-40B4-BE49-F238E27FC236}">
                <a16:creationId xmlns:a16="http://schemas.microsoft.com/office/drawing/2014/main" id="{3A648BEB-B639-E35A-266D-5F58B4839923}"/>
              </a:ext>
            </a:extLst>
          </p:cNvPr>
          <p:cNvSpPr txBox="1"/>
          <p:nvPr/>
        </p:nvSpPr>
        <p:spPr>
          <a:xfrm>
            <a:off x="327103" y="5909827"/>
            <a:ext cx="11545230" cy="646331"/>
          </a:xfrm>
          <a:prstGeom prst="rect">
            <a:avLst/>
          </a:prstGeom>
          <a:solidFill>
            <a:srgbClr val="D2DEEF"/>
          </a:solidFill>
        </p:spPr>
        <p:txBody>
          <a:bodyPr wrap="square" rtlCol="0">
            <a:spAutoFit/>
          </a:bodyPr>
          <a:lstStyle/>
          <a:p>
            <a:pPr algn="ctr"/>
            <a:r>
              <a:rPr lang="en-AU" b="1" i="1" dirty="0"/>
              <a:t>A stochastic plan enables identification of investment portfolios with                                                                   </a:t>
            </a:r>
            <a:r>
              <a:rPr lang="en-AU" b="1" i="1" dirty="0">
                <a:solidFill>
                  <a:srgbClr val="002060"/>
                </a:solidFill>
              </a:rPr>
              <a:t>better techno-economic performance against different future scenarios  </a:t>
            </a:r>
          </a:p>
        </p:txBody>
      </p:sp>
      <p:pic>
        <p:nvPicPr>
          <p:cNvPr id="5" name="Picture 4">
            <a:extLst>
              <a:ext uri="{FF2B5EF4-FFF2-40B4-BE49-F238E27FC236}">
                <a16:creationId xmlns:a16="http://schemas.microsoft.com/office/drawing/2014/main" id="{3F5EF540-90C2-D714-A6C2-D40752DB5A62}"/>
              </a:ext>
            </a:extLst>
          </p:cNvPr>
          <p:cNvPicPr>
            <a:picLocks noChangeAspect="1"/>
          </p:cNvPicPr>
          <p:nvPr/>
        </p:nvPicPr>
        <p:blipFill>
          <a:blip r:embed="rId4"/>
          <a:stretch>
            <a:fillRect/>
          </a:stretch>
        </p:blipFill>
        <p:spPr>
          <a:xfrm>
            <a:off x="8503945" y="3077613"/>
            <a:ext cx="3134655" cy="1766134"/>
          </a:xfrm>
          <a:prstGeom prst="rect">
            <a:avLst/>
          </a:prstGeom>
          <a:ln>
            <a:solidFill>
              <a:srgbClr val="FFC000"/>
            </a:solidFill>
          </a:ln>
        </p:spPr>
      </p:pic>
      <p:cxnSp>
        <p:nvCxnSpPr>
          <p:cNvPr id="8" name="Straight Connector 7">
            <a:extLst>
              <a:ext uri="{FF2B5EF4-FFF2-40B4-BE49-F238E27FC236}">
                <a16:creationId xmlns:a16="http://schemas.microsoft.com/office/drawing/2014/main" id="{C9350CD7-B25B-EEF8-8E24-EF0C5ACB1BC9}"/>
              </a:ext>
            </a:extLst>
          </p:cNvPr>
          <p:cNvCxnSpPr/>
          <p:nvPr/>
        </p:nvCxnSpPr>
        <p:spPr bwMode="auto">
          <a:xfrm>
            <a:off x="7712765" y="2874926"/>
            <a:ext cx="1610139" cy="961578"/>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FCB8E256-DE83-5AE0-DC63-E7D516CA47B8}"/>
              </a:ext>
            </a:extLst>
          </p:cNvPr>
          <p:cNvCxnSpPr>
            <a:cxnSpLocks/>
          </p:cNvCxnSpPr>
          <p:nvPr/>
        </p:nvCxnSpPr>
        <p:spPr bwMode="auto">
          <a:xfrm>
            <a:off x="9809932" y="1812862"/>
            <a:ext cx="842816" cy="2569580"/>
          </a:xfrm>
          <a:prstGeom prst="line">
            <a:avLst/>
          </a:prstGeom>
          <a:ln>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2031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9B71DC21-4A83-47EB-CB2D-F9A3F8410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42982" y="3375584"/>
            <a:ext cx="3155950" cy="2827020"/>
          </a:xfrm>
          <a:prstGeom prst="rect">
            <a:avLst/>
          </a:prstGeom>
        </p:spPr>
      </p:pic>
      <p:sp>
        <p:nvSpPr>
          <p:cNvPr id="2" name="Title 1">
            <a:extLst>
              <a:ext uri="{FF2B5EF4-FFF2-40B4-BE49-F238E27FC236}">
                <a16:creationId xmlns:a16="http://schemas.microsoft.com/office/drawing/2014/main" id="{5B0388F1-3CAC-306C-91A5-67C850841694}"/>
              </a:ext>
            </a:extLst>
          </p:cNvPr>
          <p:cNvSpPr>
            <a:spLocks noGrp="1"/>
          </p:cNvSpPr>
          <p:nvPr>
            <p:ph type="title"/>
          </p:nvPr>
        </p:nvSpPr>
        <p:spPr/>
        <p:txBody>
          <a:bodyPr/>
          <a:lstStyle/>
          <a:p>
            <a:r>
              <a:rPr lang="en-US" dirty="0"/>
              <a:t>Integrated planning </a:t>
            </a:r>
            <a:r>
              <a:rPr lang="en-US" dirty="0">
                <a:solidFill>
                  <a:srgbClr val="00B0F0"/>
                </a:solidFill>
              </a:rPr>
              <a:t>under uncertainty</a:t>
            </a:r>
            <a:r>
              <a:rPr lang="en-US" dirty="0"/>
              <a:t> </a:t>
            </a:r>
            <a:br>
              <a:rPr lang="en-US" dirty="0"/>
            </a:br>
            <a:r>
              <a:rPr lang="en-US" dirty="0"/>
              <a:t>of </a:t>
            </a:r>
            <a:r>
              <a:rPr lang="en-US" dirty="0">
                <a:solidFill>
                  <a:srgbClr val="00B0F0"/>
                </a:solidFill>
              </a:rPr>
              <a:t>transmission and DER</a:t>
            </a:r>
          </a:p>
        </p:txBody>
      </p:sp>
      <p:sp>
        <p:nvSpPr>
          <p:cNvPr id="5" name="Rectangle 4">
            <a:extLst>
              <a:ext uri="{FF2B5EF4-FFF2-40B4-BE49-F238E27FC236}">
                <a16:creationId xmlns:a16="http://schemas.microsoft.com/office/drawing/2014/main" id="{725F05D6-D13C-6553-E180-2C7FFE0F4899}"/>
              </a:ext>
            </a:extLst>
          </p:cNvPr>
          <p:cNvSpPr/>
          <p:nvPr/>
        </p:nvSpPr>
        <p:spPr bwMode="auto">
          <a:xfrm>
            <a:off x="5450203" y="1391778"/>
            <a:ext cx="1226899" cy="490542"/>
          </a:xfrm>
          <a:prstGeom prst="rect">
            <a:avLst/>
          </a:prstGeom>
          <a:solidFill>
            <a:srgbClr val="6EB6E7">
              <a:alpha val="14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cxnSp>
        <p:nvCxnSpPr>
          <p:cNvPr id="7" name="Straight Connector 6">
            <a:extLst>
              <a:ext uri="{FF2B5EF4-FFF2-40B4-BE49-F238E27FC236}">
                <a16:creationId xmlns:a16="http://schemas.microsoft.com/office/drawing/2014/main" id="{0B503B9D-4227-0BBE-F0DB-BD5AC367E540}"/>
              </a:ext>
            </a:extLst>
          </p:cNvPr>
          <p:cNvCxnSpPr>
            <a:cxnSpLocks/>
          </p:cNvCxnSpPr>
          <p:nvPr/>
        </p:nvCxnSpPr>
        <p:spPr bwMode="auto">
          <a:xfrm>
            <a:off x="5308672" y="2142453"/>
            <a:ext cx="1728155" cy="1987171"/>
          </a:xfrm>
          <a:prstGeom prst="line">
            <a:avLst/>
          </a:prstGeom>
          <a:ln w="25400">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D82FEB92-52EC-16D0-A30E-3CE2D90C1AD4}"/>
              </a:ext>
            </a:extLst>
          </p:cNvPr>
          <p:cNvCxnSpPr>
            <a:cxnSpLocks/>
          </p:cNvCxnSpPr>
          <p:nvPr/>
        </p:nvCxnSpPr>
        <p:spPr bwMode="auto">
          <a:xfrm>
            <a:off x="4560222" y="2164804"/>
            <a:ext cx="0" cy="1979584"/>
          </a:xfrm>
          <a:prstGeom prst="line">
            <a:avLst/>
          </a:prstGeom>
          <a:ln w="25400">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00693C4-3C0F-9A11-8379-223CBD0F9F98}"/>
              </a:ext>
            </a:extLst>
          </p:cNvPr>
          <p:cNvCxnSpPr>
            <a:cxnSpLocks/>
            <a:stCxn id="16" idx="3"/>
            <a:endCxn id="17" idx="1"/>
          </p:cNvCxnSpPr>
          <p:nvPr/>
        </p:nvCxnSpPr>
        <p:spPr bwMode="auto">
          <a:xfrm>
            <a:off x="5190531" y="4129624"/>
            <a:ext cx="1110699" cy="2132"/>
          </a:xfrm>
          <a:prstGeom prst="line">
            <a:avLst/>
          </a:prstGeom>
          <a:ln w="25400" cap="flat">
            <a:solidFill>
              <a:schemeClr val="accent6"/>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Down Arrow 9">
            <a:extLst>
              <a:ext uri="{FF2B5EF4-FFF2-40B4-BE49-F238E27FC236}">
                <a16:creationId xmlns:a16="http://schemas.microsoft.com/office/drawing/2014/main" id="{99E52D18-E6A9-C7E3-CFE3-AA48A360C8DC}"/>
              </a:ext>
            </a:extLst>
          </p:cNvPr>
          <p:cNvSpPr>
            <a:spLocks noChangeAspect="1"/>
          </p:cNvSpPr>
          <p:nvPr/>
        </p:nvSpPr>
        <p:spPr bwMode="auto">
          <a:xfrm>
            <a:off x="4841012" y="4127632"/>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1" name="Down Arrow 10">
            <a:extLst>
              <a:ext uri="{FF2B5EF4-FFF2-40B4-BE49-F238E27FC236}">
                <a16:creationId xmlns:a16="http://schemas.microsoft.com/office/drawing/2014/main" id="{63344AD8-8566-61CD-AA37-D57AD6FDBCC7}"/>
              </a:ext>
            </a:extLst>
          </p:cNvPr>
          <p:cNvSpPr>
            <a:spLocks noChangeAspect="1"/>
          </p:cNvSpPr>
          <p:nvPr/>
        </p:nvSpPr>
        <p:spPr bwMode="auto">
          <a:xfrm>
            <a:off x="6722048" y="4112426"/>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2" name="Down Arrow 11">
            <a:extLst>
              <a:ext uri="{FF2B5EF4-FFF2-40B4-BE49-F238E27FC236}">
                <a16:creationId xmlns:a16="http://schemas.microsoft.com/office/drawing/2014/main" id="{453279CD-B616-A690-D2C8-A9782C3B2993}"/>
              </a:ext>
            </a:extLst>
          </p:cNvPr>
          <p:cNvSpPr>
            <a:spLocks noChangeAspect="1"/>
          </p:cNvSpPr>
          <p:nvPr/>
        </p:nvSpPr>
        <p:spPr bwMode="auto">
          <a:xfrm>
            <a:off x="4839050" y="2144740"/>
            <a:ext cx="297097" cy="376296"/>
          </a:xfrm>
          <a:prstGeom prst="downArrow">
            <a:avLst/>
          </a:prstGeom>
          <a:solidFill>
            <a:srgbClr val="538A17">
              <a:alpha val="3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13" name="Straight Connector 12">
            <a:extLst>
              <a:ext uri="{FF2B5EF4-FFF2-40B4-BE49-F238E27FC236}">
                <a16:creationId xmlns:a16="http://schemas.microsoft.com/office/drawing/2014/main" id="{9A18CD03-E0AF-4CD7-389E-AB408A4EAAB6}"/>
              </a:ext>
            </a:extLst>
          </p:cNvPr>
          <p:cNvCxnSpPr>
            <a:cxnSpLocks/>
          </p:cNvCxnSpPr>
          <p:nvPr/>
        </p:nvCxnSpPr>
        <p:spPr bwMode="auto">
          <a:xfrm>
            <a:off x="4684681" y="2178137"/>
            <a:ext cx="0" cy="1889575"/>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BFA355AA-8481-134F-B89A-AF63268C1603}"/>
              </a:ext>
            </a:extLst>
          </p:cNvPr>
          <p:cNvCxnSpPr>
            <a:cxnSpLocks/>
          </p:cNvCxnSpPr>
          <p:nvPr/>
        </p:nvCxnSpPr>
        <p:spPr bwMode="auto">
          <a:xfrm>
            <a:off x="5143094" y="2150186"/>
            <a:ext cx="1654684" cy="1915365"/>
          </a:xfrm>
          <a:prstGeom prst="line">
            <a:avLst/>
          </a:prstGeom>
          <a:ln w="19050">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5C8D87F6-2CD9-CFA5-CDCE-416D3C7209E6}"/>
              </a:ext>
            </a:extLst>
          </p:cNvPr>
          <p:cNvSpPr>
            <a:spLocks/>
          </p:cNvSpPr>
          <p:nvPr/>
        </p:nvSpPr>
        <p:spPr bwMode="auto">
          <a:xfrm>
            <a:off x="4384629" y="2092101"/>
            <a:ext cx="1080000" cy="108000"/>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b="0" i="0" u="none" strike="noStrike" cap="none" normalizeH="0" baseline="0">
              <a:ln>
                <a:noFill/>
              </a:ln>
              <a:solidFill>
                <a:schemeClr val="tx1"/>
              </a:solidFill>
              <a:effectLst/>
              <a:latin typeface="Verdana" pitchFamily="34" charset="0"/>
            </a:endParaRPr>
          </a:p>
        </p:txBody>
      </p:sp>
      <p:sp>
        <p:nvSpPr>
          <p:cNvPr id="16" name="Rectangle 15">
            <a:extLst>
              <a:ext uri="{FF2B5EF4-FFF2-40B4-BE49-F238E27FC236}">
                <a16:creationId xmlns:a16="http://schemas.microsoft.com/office/drawing/2014/main" id="{77D80141-BBD7-8814-F0D3-6941873B65F8}"/>
              </a:ext>
            </a:extLst>
          </p:cNvPr>
          <p:cNvSpPr>
            <a:spLocks noChangeAspect="1"/>
          </p:cNvSpPr>
          <p:nvPr/>
        </p:nvSpPr>
        <p:spPr bwMode="auto">
          <a:xfrm>
            <a:off x="4178831" y="4067712"/>
            <a:ext cx="1011700" cy="123824"/>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7" name="Rectangle 16">
            <a:extLst>
              <a:ext uri="{FF2B5EF4-FFF2-40B4-BE49-F238E27FC236}">
                <a16:creationId xmlns:a16="http://schemas.microsoft.com/office/drawing/2014/main" id="{32792D27-2B3B-B713-F735-8003C04A458F}"/>
              </a:ext>
            </a:extLst>
          </p:cNvPr>
          <p:cNvSpPr>
            <a:spLocks noChangeAspect="1"/>
          </p:cNvSpPr>
          <p:nvPr/>
        </p:nvSpPr>
        <p:spPr bwMode="auto">
          <a:xfrm>
            <a:off x="6301230" y="4069844"/>
            <a:ext cx="1011698" cy="123823"/>
          </a:xfrm>
          <a:prstGeom prst="rect">
            <a:avLst/>
          </a:prstGeom>
          <a:solidFill>
            <a:srgbClr val="173D76"/>
          </a:solidFill>
          <a:ln>
            <a:solidFill>
              <a:srgbClr val="002060"/>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8" name="TextBox 17">
            <a:extLst>
              <a:ext uri="{FF2B5EF4-FFF2-40B4-BE49-F238E27FC236}">
                <a16:creationId xmlns:a16="http://schemas.microsoft.com/office/drawing/2014/main" id="{2790BA1F-885B-5E7D-F6C9-BF2A4E9798BE}"/>
              </a:ext>
            </a:extLst>
          </p:cNvPr>
          <p:cNvSpPr txBox="1"/>
          <p:nvPr/>
        </p:nvSpPr>
        <p:spPr>
          <a:xfrm>
            <a:off x="5341418" y="1990073"/>
            <a:ext cx="547929" cy="276999"/>
          </a:xfrm>
          <a:prstGeom prst="rect">
            <a:avLst/>
          </a:prstGeom>
          <a:noFill/>
        </p:spPr>
        <p:txBody>
          <a:bodyPr wrap="square" rtlCol="0">
            <a:spAutoFit/>
          </a:bodyPr>
          <a:lstStyle/>
          <a:p>
            <a:pPr algn="ctr"/>
            <a:r>
              <a:rPr lang="en-US" sz="1200" b="1"/>
              <a:t>1</a:t>
            </a:r>
          </a:p>
        </p:txBody>
      </p:sp>
      <p:sp>
        <p:nvSpPr>
          <p:cNvPr id="19" name="TextBox 18">
            <a:extLst>
              <a:ext uri="{FF2B5EF4-FFF2-40B4-BE49-F238E27FC236}">
                <a16:creationId xmlns:a16="http://schemas.microsoft.com/office/drawing/2014/main" id="{A1FFFFF9-75CD-1207-E54E-9C40836A5DEB}"/>
              </a:ext>
            </a:extLst>
          </p:cNvPr>
          <p:cNvSpPr txBox="1"/>
          <p:nvPr/>
        </p:nvSpPr>
        <p:spPr>
          <a:xfrm>
            <a:off x="4650664" y="3806697"/>
            <a:ext cx="547929" cy="276999"/>
          </a:xfrm>
          <a:prstGeom prst="rect">
            <a:avLst/>
          </a:prstGeom>
          <a:noFill/>
        </p:spPr>
        <p:txBody>
          <a:bodyPr wrap="square" rtlCol="0">
            <a:spAutoFit/>
          </a:bodyPr>
          <a:lstStyle/>
          <a:p>
            <a:pPr algn="ctr"/>
            <a:r>
              <a:rPr lang="en-US" sz="1200" b="1"/>
              <a:t>2</a:t>
            </a:r>
          </a:p>
        </p:txBody>
      </p:sp>
      <p:sp>
        <p:nvSpPr>
          <p:cNvPr id="20" name="TextBox 19">
            <a:extLst>
              <a:ext uri="{FF2B5EF4-FFF2-40B4-BE49-F238E27FC236}">
                <a16:creationId xmlns:a16="http://schemas.microsoft.com/office/drawing/2014/main" id="{0B70ABBA-CAC5-A457-55B5-BEB527FEBAD3}"/>
              </a:ext>
            </a:extLst>
          </p:cNvPr>
          <p:cNvSpPr txBox="1"/>
          <p:nvPr/>
        </p:nvSpPr>
        <p:spPr>
          <a:xfrm>
            <a:off x="6176693" y="3806697"/>
            <a:ext cx="547929" cy="276999"/>
          </a:xfrm>
          <a:prstGeom prst="rect">
            <a:avLst/>
          </a:prstGeom>
          <a:noFill/>
        </p:spPr>
        <p:txBody>
          <a:bodyPr wrap="square" rtlCol="0">
            <a:spAutoFit/>
          </a:bodyPr>
          <a:lstStyle/>
          <a:p>
            <a:pPr algn="ctr"/>
            <a:r>
              <a:rPr lang="en-US" sz="1200" b="1"/>
              <a:t>3</a:t>
            </a:r>
          </a:p>
        </p:txBody>
      </p:sp>
      <p:pic>
        <p:nvPicPr>
          <p:cNvPr id="21" name="Graphic 20" descr="Power Plant with solid fill">
            <a:extLst>
              <a:ext uri="{FF2B5EF4-FFF2-40B4-BE49-F238E27FC236}">
                <a16:creationId xmlns:a16="http://schemas.microsoft.com/office/drawing/2014/main" id="{352F7FF5-44B2-5703-C977-E991F7C02C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85946" y="4425316"/>
            <a:ext cx="370050" cy="370050"/>
          </a:xfrm>
          <a:prstGeom prst="rect">
            <a:avLst/>
          </a:prstGeom>
        </p:spPr>
      </p:pic>
      <p:cxnSp>
        <p:nvCxnSpPr>
          <p:cNvPr id="25" name="Elbow Connector 24">
            <a:extLst>
              <a:ext uri="{FF2B5EF4-FFF2-40B4-BE49-F238E27FC236}">
                <a16:creationId xmlns:a16="http://schemas.microsoft.com/office/drawing/2014/main" id="{3C07EEB1-7C4F-341C-4534-793344CF39BF}"/>
              </a:ext>
            </a:extLst>
          </p:cNvPr>
          <p:cNvCxnSpPr>
            <a:cxnSpLocks/>
            <a:stCxn id="22" idx="3"/>
          </p:cNvCxnSpPr>
          <p:nvPr/>
        </p:nvCxnSpPr>
        <p:spPr bwMode="auto">
          <a:xfrm>
            <a:off x="4013419" y="3645400"/>
            <a:ext cx="332719" cy="420151"/>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8" name="Elbow Connector 27">
            <a:extLst>
              <a:ext uri="{FF2B5EF4-FFF2-40B4-BE49-F238E27FC236}">
                <a16:creationId xmlns:a16="http://schemas.microsoft.com/office/drawing/2014/main" id="{93E05FDF-0048-475D-2DB5-9998C98935F8}"/>
              </a:ext>
            </a:extLst>
          </p:cNvPr>
          <p:cNvCxnSpPr>
            <a:cxnSpLocks/>
          </p:cNvCxnSpPr>
          <p:nvPr/>
        </p:nvCxnSpPr>
        <p:spPr bwMode="auto">
          <a:xfrm flipV="1">
            <a:off x="3997003" y="4192155"/>
            <a:ext cx="346902" cy="416360"/>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30" name="Elbow Connector 29">
            <a:extLst>
              <a:ext uri="{FF2B5EF4-FFF2-40B4-BE49-F238E27FC236}">
                <a16:creationId xmlns:a16="http://schemas.microsoft.com/office/drawing/2014/main" id="{700FED1A-EAEA-C084-628A-1D60CA609BA6}"/>
              </a:ext>
            </a:extLst>
          </p:cNvPr>
          <p:cNvCxnSpPr>
            <a:cxnSpLocks/>
          </p:cNvCxnSpPr>
          <p:nvPr/>
        </p:nvCxnSpPr>
        <p:spPr bwMode="auto">
          <a:xfrm flipV="1">
            <a:off x="6205907" y="4193667"/>
            <a:ext cx="367505" cy="421002"/>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grpSp>
        <p:nvGrpSpPr>
          <p:cNvPr id="56" name="Group 55">
            <a:extLst>
              <a:ext uri="{FF2B5EF4-FFF2-40B4-BE49-F238E27FC236}">
                <a16:creationId xmlns:a16="http://schemas.microsoft.com/office/drawing/2014/main" id="{7D6B2ACA-5D35-0295-8C15-512C72872C4B}"/>
              </a:ext>
            </a:extLst>
          </p:cNvPr>
          <p:cNvGrpSpPr/>
          <p:nvPr/>
        </p:nvGrpSpPr>
        <p:grpSpPr>
          <a:xfrm>
            <a:off x="2786520" y="3398822"/>
            <a:ext cx="1226899" cy="493155"/>
            <a:chOff x="2786520" y="3398822"/>
            <a:chExt cx="1226899" cy="493155"/>
          </a:xfrm>
        </p:grpSpPr>
        <p:sp>
          <p:nvSpPr>
            <p:cNvPr id="22" name="Rectangle 21">
              <a:extLst>
                <a:ext uri="{FF2B5EF4-FFF2-40B4-BE49-F238E27FC236}">
                  <a16:creationId xmlns:a16="http://schemas.microsoft.com/office/drawing/2014/main" id="{8EEA5126-98BC-0BC8-17BA-1C706B191381}"/>
                </a:ext>
              </a:extLst>
            </p:cNvPr>
            <p:cNvSpPr/>
            <p:nvPr/>
          </p:nvSpPr>
          <p:spPr bwMode="auto">
            <a:xfrm>
              <a:off x="2786520" y="3398822"/>
              <a:ext cx="1226899" cy="493155"/>
            </a:xfrm>
            <a:prstGeom prst="rect">
              <a:avLst/>
            </a:prstGeom>
            <a:solidFill>
              <a:srgbClr val="6EB6E7">
                <a:alpha val="14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23" name="Graphic 22" descr="Wind Turbines with solid fill">
              <a:extLst>
                <a:ext uri="{FF2B5EF4-FFF2-40B4-BE49-F238E27FC236}">
                  <a16:creationId xmlns:a16="http://schemas.microsoft.com/office/drawing/2014/main" id="{C929E49A-D2FF-1581-34FC-2CA171D6A9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189593" y="3469388"/>
              <a:ext cx="365760" cy="365760"/>
            </a:xfrm>
            <a:prstGeom prst="rect">
              <a:avLst/>
            </a:prstGeom>
          </p:spPr>
        </p:pic>
        <p:pic>
          <p:nvPicPr>
            <p:cNvPr id="24" name="Graphic 23" descr="Solar Panels with solid fill">
              <a:extLst>
                <a:ext uri="{FF2B5EF4-FFF2-40B4-BE49-F238E27FC236}">
                  <a16:creationId xmlns:a16="http://schemas.microsoft.com/office/drawing/2014/main" id="{FE95AD76-90AC-F501-7539-FA05923867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805918" y="3469388"/>
              <a:ext cx="365760" cy="365760"/>
            </a:xfrm>
            <a:prstGeom prst="rect">
              <a:avLst/>
            </a:prstGeom>
          </p:spPr>
        </p:pic>
        <p:pic>
          <p:nvPicPr>
            <p:cNvPr id="31" name="Graphic 30" descr="Battery charging outline">
              <a:extLst>
                <a:ext uri="{FF2B5EF4-FFF2-40B4-BE49-F238E27FC236}">
                  <a16:creationId xmlns:a16="http://schemas.microsoft.com/office/drawing/2014/main" id="{7C04D683-DBE5-E0E3-321D-04B9845C5E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9186" y="3469388"/>
              <a:ext cx="365760" cy="365760"/>
            </a:xfrm>
            <a:prstGeom prst="rect">
              <a:avLst/>
            </a:prstGeom>
          </p:spPr>
        </p:pic>
      </p:grpSp>
      <p:pic>
        <p:nvPicPr>
          <p:cNvPr id="32" name="Graphic 31" descr="Power Plant with solid fill">
            <a:extLst>
              <a:ext uri="{FF2B5EF4-FFF2-40B4-BE49-F238E27FC236}">
                <a16:creationId xmlns:a16="http://schemas.microsoft.com/office/drawing/2014/main" id="{37691C37-1D9B-D9EA-1DCB-6C36021231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6831" y="4423688"/>
            <a:ext cx="370050" cy="370050"/>
          </a:xfrm>
          <a:prstGeom prst="rect">
            <a:avLst/>
          </a:prstGeom>
        </p:spPr>
      </p:pic>
      <p:pic>
        <p:nvPicPr>
          <p:cNvPr id="34" name="Graphic 33" descr="Power Plant with solid fill">
            <a:extLst>
              <a:ext uri="{FF2B5EF4-FFF2-40B4-BE49-F238E27FC236}">
                <a16:creationId xmlns:a16="http://schemas.microsoft.com/office/drawing/2014/main" id="{68086678-09EF-5D09-29B2-936E087DED0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64541" y="1449381"/>
            <a:ext cx="370050" cy="370050"/>
          </a:xfrm>
          <a:prstGeom prst="rect">
            <a:avLst/>
          </a:prstGeom>
        </p:spPr>
      </p:pic>
      <p:cxnSp>
        <p:nvCxnSpPr>
          <p:cNvPr id="35" name="Elbow Connector 34">
            <a:extLst>
              <a:ext uri="{FF2B5EF4-FFF2-40B4-BE49-F238E27FC236}">
                <a16:creationId xmlns:a16="http://schemas.microsoft.com/office/drawing/2014/main" id="{4DA7A4DC-9A2A-E226-F960-569564733460}"/>
              </a:ext>
            </a:extLst>
          </p:cNvPr>
          <p:cNvCxnSpPr>
            <a:cxnSpLocks/>
          </p:cNvCxnSpPr>
          <p:nvPr/>
        </p:nvCxnSpPr>
        <p:spPr bwMode="auto">
          <a:xfrm>
            <a:off x="4475598" y="1632580"/>
            <a:ext cx="205271" cy="452624"/>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6" name="Graphic 35" descr="Wind Turbines with solid fill">
            <a:extLst>
              <a:ext uri="{FF2B5EF4-FFF2-40B4-BE49-F238E27FC236}">
                <a16:creationId xmlns:a16="http://schemas.microsoft.com/office/drawing/2014/main" id="{84A226C2-FD81-3A86-B76A-7139A289466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53276" y="1462344"/>
            <a:ext cx="365760" cy="365760"/>
          </a:xfrm>
          <a:prstGeom prst="rect">
            <a:avLst/>
          </a:prstGeom>
        </p:spPr>
      </p:pic>
      <p:pic>
        <p:nvPicPr>
          <p:cNvPr id="37" name="Graphic 36" descr="Solar Panels with solid fill">
            <a:extLst>
              <a:ext uri="{FF2B5EF4-FFF2-40B4-BE49-F238E27FC236}">
                <a16:creationId xmlns:a16="http://schemas.microsoft.com/office/drawing/2014/main" id="{397B2932-6711-C544-E054-6BE8018771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9601" y="1462344"/>
            <a:ext cx="365760" cy="365760"/>
          </a:xfrm>
          <a:prstGeom prst="rect">
            <a:avLst/>
          </a:prstGeom>
        </p:spPr>
      </p:pic>
      <p:cxnSp>
        <p:nvCxnSpPr>
          <p:cNvPr id="38" name="Elbow Connector 37">
            <a:extLst>
              <a:ext uri="{FF2B5EF4-FFF2-40B4-BE49-F238E27FC236}">
                <a16:creationId xmlns:a16="http://schemas.microsoft.com/office/drawing/2014/main" id="{8593AFE8-860F-DEA6-451C-7DB5C0E2B033}"/>
              </a:ext>
            </a:extLst>
          </p:cNvPr>
          <p:cNvCxnSpPr>
            <a:cxnSpLocks/>
            <a:stCxn id="5" idx="1"/>
          </p:cNvCxnSpPr>
          <p:nvPr/>
        </p:nvCxnSpPr>
        <p:spPr bwMode="auto">
          <a:xfrm rot="10800000" flipV="1">
            <a:off x="5198593" y="1637049"/>
            <a:ext cx="251610" cy="448154"/>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pic>
        <p:nvPicPr>
          <p:cNvPr id="39" name="Graphic 38" descr="Battery charging outline">
            <a:extLst>
              <a:ext uri="{FF2B5EF4-FFF2-40B4-BE49-F238E27FC236}">
                <a16:creationId xmlns:a16="http://schemas.microsoft.com/office/drawing/2014/main" id="{A7D0C5CB-EBC6-B2E5-F8A7-0025887C48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72869" y="1462344"/>
            <a:ext cx="365760" cy="365760"/>
          </a:xfrm>
          <a:prstGeom prst="rect">
            <a:avLst/>
          </a:prstGeom>
        </p:spPr>
      </p:pic>
      <p:pic>
        <p:nvPicPr>
          <p:cNvPr id="40" name="Graphic 39" descr="Battery charging outline">
            <a:extLst>
              <a:ext uri="{FF2B5EF4-FFF2-40B4-BE49-F238E27FC236}">
                <a16:creationId xmlns:a16="http://schemas.microsoft.com/office/drawing/2014/main" id="{F20D4CCE-9A45-3E04-1D1A-82A74916A3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51511" y="3375584"/>
            <a:ext cx="365760" cy="365760"/>
          </a:xfrm>
          <a:prstGeom prst="rect">
            <a:avLst/>
          </a:prstGeom>
        </p:spPr>
      </p:pic>
      <p:sp>
        <p:nvSpPr>
          <p:cNvPr id="41" name="Rectangle 40">
            <a:extLst>
              <a:ext uri="{FF2B5EF4-FFF2-40B4-BE49-F238E27FC236}">
                <a16:creationId xmlns:a16="http://schemas.microsoft.com/office/drawing/2014/main" id="{AA582602-1C98-EF08-1D79-EAA1F433B0A6}"/>
              </a:ext>
            </a:extLst>
          </p:cNvPr>
          <p:cNvSpPr/>
          <p:nvPr/>
        </p:nvSpPr>
        <p:spPr bwMode="auto">
          <a:xfrm>
            <a:off x="7208948" y="3375584"/>
            <a:ext cx="430158" cy="365760"/>
          </a:xfrm>
          <a:prstGeom prst="rect">
            <a:avLst/>
          </a:prstGeom>
          <a:solidFill>
            <a:srgbClr val="6EB6E7">
              <a:alpha val="15000"/>
            </a:srgbClr>
          </a:solidFill>
          <a:ln>
            <a:no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cxnSp>
        <p:nvCxnSpPr>
          <p:cNvPr id="42" name="Elbow Connector 41">
            <a:extLst>
              <a:ext uri="{FF2B5EF4-FFF2-40B4-BE49-F238E27FC236}">
                <a16:creationId xmlns:a16="http://schemas.microsoft.com/office/drawing/2014/main" id="{5C2A29CC-B019-BB45-E6B2-38444E521E2A}"/>
              </a:ext>
            </a:extLst>
          </p:cNvPr>
          <p:cNvCxnSpPr>
            <a:cxnSpLocks/>
            <a:stCxn id="41" idx="1"/>
          </p:cNvCxnSpPr>
          <p:nvPr/>
        </p:nvCxnSpPr>
        <p:spPr bwMode="auto">
          <a:xfrm rot="10800000" flipV="1">
            <a:off x="7081376" y="3558463"/>
            <a:ext cx="127573" cy="512881"/>
          </a:xfrm>
          <a:prstGeom prst="bentConnector2">
            <a:avLst/>
          </a:prstGeom>
          <a:ln w="19050">
            <a:headEnd type="none" w="med" len="med"/>
            <a:tailEnd type="triangle"/>
          </a:ln>
        </p:spPr>
        <p:style>
          <a:lnRef idx="1">
            <a:schemeClr val="dk1"/>
          </a:lnRef>
          <a:fillRef idx="0">
            <a:schemeClr val="dk1"/>
          </a:fillRef>
          <a:effectRef idx="0">
            <a:schemeClr val="dk1"/>
          </a:effectRef>
          <a:fontRef idx="minor">
            <a:schemeClr val="tx1"/>
          </a:fontRef>
        </p:style>
      </p:cxnSp>
      <p:sp>
        <p:nvSpPr>
          <p:cNvPr id="62" name="Hexagon 61">
            <a:extLst>
              <a:ext uri="{FF2B5EF4-FFF2-40B4-BE49-F238E27FC236}">
                <a16:creationId xmlns:a16="http://schemas.microsoft.com/office/drawing/2014/main" id="{EEA5F700-FEB4-8015-C391-12A83E6190EC}"/>
              </a:ext>
            </a:extLst>
          </p:cNvPr>
          <p:cNvSpPr/>
          <p:nvPr/>
        </p:nvSpPr>
        <p:spPr bwMode="auto">
          <a:xfrm>
            <a:off x="6894155" y="4772246"/>
            <a:ext cx="681045" cy="361636"/>
          </a:xfrm>
          <a:prstGeom prst="hexagon">
            <a:avLst/>
          </a:prstGeom>
          <a:gradFill>
            <a:gsLst>
              <a:gs pos="100000">
                <a:schemeClr val="accent6">
                  <a:lumMod val="60000"/>
                  <a:lumOff val="40000"/>
                </a:schemeClr>
              </a:gs>
              <a:gs pos="100000">
                <a:schemeClr val="accent5">
                  <a:tint val="15000"/>
                  <a:satMod val="350000"/>
                </a:schemeClr>
              </a:gs>
            </a:gsLst>
          </a:gradFill>
          <a:ln>
            <a:solidFill>
              <a:schemeClr val="bg2"/>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Verdana" pitchFamily="34" charset="0"/>
              </a:rPr>
              <a:t>ADS</a:t>
            </a:r>
          </a:p>
        </p:txBody>
      </p:sp>
      <p:sp>
        <p:nvSpPr>
          <p:cNvPr id="68" name="TextBox 67">
            <a:extLst>
              <a:ext uri="{FF2B5EF4-FFF2-40B4-BE49-F238E27FC236}">
                <a16:creationId xmlns:a16="http://schemas.microsoft.com/office/drawing/2014/main" id="{3DBD42A6-F010-103C-5D67-06D9852D1435}"/>
              </a:ext>
            </a:extLst>
          </p:cNvPr>
          <p:cNvSpPr txBox="1"/>
          <p:nvPr/>
        </p:nvSpPr>
        <p:spPr>
          <a:xfrm>
            <a:off x="8851624" y="5368514"/>
            <a:ext cx="3130985" cy="307777"/>
          </a:xfrm>
          <a:prstGeom prst="rect">
            <a:avLst/>
          </a:prstGeom>
          <a:noFill/>
        </p:spPr>
        <p:txBody>
          <a:bodyPr wrap="none" rtlCol="0">
            <a:spAutoFit/>
          </a:bodyPr>
          <a:lstStyle/>
          <a:p>
            <a:r>
              <a:rPr lang="en-US" sz="1400" b="1" i="1" dirty="0">
                <a:solidFill>
                  <a:srgbClr val="0000FF"/>
                </a:solidFill>
              </a:rPr>
              <a:t>ADS:</a:t>
            </a:r>
            <a:r>
              <a:rPr lang="en-US" sz="1400" i="1" dirty="0">
                <a:solidFill>
                  <a:srgbClr val="0000FF"/>
                </a:solidFill>
              </a:rPr>
              <a:t> Active Distribution System</a:t>
            </a:r>
          </a:p>
        </p:txBody>
      </p:sp>
      <p:sp>
        <p:nvSpPr>
          <p:cNvPr id="70" name="Hexagon 69">
            <a:extLst>
              <a:ext uri="{FF2B5EF4-FFF2-40B4-BE49-F238E27FC236}">
                <a16:creationId xmlns:a16="http://schemas.microsoft.com/office/drawing/2014/main" id="{37B74D16-E8BA-F6A2-9761-D320BDA343E3}"/>
              </a:ext>
            </a:extLst>
          </p:cNvPr>
          <p:cNvSpPr/>
          <p:nvPr/>
        </p:nvSpPr>
        <p:spPr bwMode="auto">
          <a:xfrm>
            <a:off x="4286059" y="4774851"/>
            <a:ext cx="681045" cy="347633"/>
          </a:xfrm>
          <a:prstGeom prst="hexagon">
            <a:avLst/>
          </a:prstGeom>
          <a:gradFill>
            <a:gsLst>
              <a:gs pos="100000">
                <a:schemeClr val="accent6">
                  <a:lumMod val="60000"/>
                  <a:lumOff val="40000"/>
                </a:schemeClr>
              </a:gs>
              <a:gs pos="100000">
                <a:schemeClr val="accent5">
                  <a:tint val="15000"/>
                  <a:satMod val="350000"/>
                </a:schemeClr>
              </a:gs>
            </a:gsLst>
          </a:gradFill>
          <a:ln>
            <a:solidFill>
              <a:schemeClr val="bg2"/>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lang="en-US" sz="1100" dirty="0">
                <a:solidFill>
                  <a:schemeClr val="tx1"/>
                </a:solidFill>
                <a:latin typeface="Verdana" pitchFamily="34" charset="0"/>
              </a:rPr>
              <a:t>ADS</a:t>
            </a:r>
            <a:endParaRPr kumimoji="0" lang="en-US" sz="1100" b="0" i="0" u="none" strike="noStrike" cap="none" normalizeH="0" baseline="0" dirty="0">
              <a:ln>
                <a:noFill/>
              </a:ln>
              <a:solidFill>
                <a:schemeClr val="tx1"/>
              </a:solidFill>
              <a:effectLst/>
              <a:latin typeface="Verdana" pitchFamily="34" charset="0"/>
            </a:endParaRPr>
          </a:p>
        </p:txBody>
      </p:sp>
      <p:sp>
        <p:nvSpPr>
          <p:cNvPr id="71" name="Up-down Arrow 70">
            <a:extLst>
              <a:ext uri="{FF2B5EF4-FFF2-40B4-BE49-F238E27FC236}">
                <a16:creationId xmlns:a16="http://schemas.microsoft.com/office/drawing/2014/main" id="{BF0D6FE6-01A4-42F4-3E83-3C6A5A94080E}"/>
              </a:ext>
            </a:extLst>
          </p:cNvPr>
          <p:cNvSpPr/>
          <p:nvPr/>
        </p:nvSpPr>
        <p:spPr bwMode="auto">
          <a:xfrm>
            <a:off x="4500751" y="4210370"/>
            <a:ext cx="251663" cy="558985"/>
          </a:xfrm>
          <a:prstGeom prst="upDownArrow">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sp>
        <p:nvSpPr>
          <p:cNvPr id="72" name="Hexagon 71">
            <a:extLst>
              <a:ext uri="{FF2B5EF4-FFF2-40B4-BE49-F238E27FC236}">
                <a16:creationId xmlns:a16="http://schemas.microsoft.com/office/drawing/2014/main" id="{62752C68-3DCF-39FA-6BA3-F05E7D76DBB5}"/>
              </a:ext>
            </a:extLst>
          </p:cNvPr>
          <p:cNvSpPr/>
          <p:nvPr/>
        </p:nvSpPr>
        <p:spPr bwMode="auto">
          <a:xfrm>
            <a:off x="3126108" y="1974168"/>
            <a:ext cx="681045" cy="347633"/>
          </a:xfrm>
          <a:prstGeom prst="hexagon">
            <a:avLst/>
          </a:prstGeom>
          <a:gradFill>
            <a:gsLst>
              <a:gs pos="100000">
                <a:schemeClr val="accent6">
                  <a:lumMod val="60000"/>
                  <a:lumOff val="40000"/>
                </a:schemeClr>
              </a:gs>
              <a:gs pos="100000">
                <a:schemeClr val="accent5">
                  <a:tint val="15000"/>
                  <a:satMod val="350000"/>
                </a:schemeClr>
              </a:gs>
            </a:gsLst>
          </a:gradFill>
          <a:ln>
            <a:solidFill>
              <a:schemeClr val="bg2"/>
            </a:solidFill>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1100" b="0" i="0" u="none" strike="noStrike" cap="none" normalizeH="0" baseline="0" dirty="0">
                <a:ln>
                  <a:noFill/>
                </a:ln>
                <a:solidFill>
                  <a:schemeClr val="tx1"/>
                </a:solidFill>
                <a:effectLst/>
                <a:latin typeface="Verdana" pitchFamily="34" charset="0"/>
              </a:rPr>
              <a:t>ADS</a:t>
            </a:r>
          </a:p>
        </p:txBody>
      </p:sp>
      <p:sp>
        <p:nvSpPr>
          <p:cNvPr id="73" name="Up-down Arrow 72">
            <a:extLst>
              <a:ext uri="{FF2B5EF4-FFF2-40B4-BE49-F238E27FC236}">
                <a16:creationId xmlns:a16="http://schemas.microsoft.com/office/drawing/2014/main" id="{4C298112-423C-537F-1D6D-79AA981B1F57}"/>
              </a:ext>
            </a:extLst>
          </p:cNvPr>
          <p:cNvSpPr/>
          <p:nvPr/>
        </p:nvSpPr>
        <p:spPr bwMode="auto">
          <a:xfrm rot="5400000">
            <a:off x="3975978" y="1869961"/>
            <a:ext cx="251663" cy="558985"/>
          </a:xfrm>
          <a:prstGeom prst="upDownArrow">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sp>
        <p:nvSpPr>
          <p:cNvPr id="74" name="Up-down Arrow 73">
            <a:extLst>
              <a:ext uri="{FF2B5EF4-FFF2-40B4-BE49-F238E27FC236}">
                <a16:creationId xmlns:a16="http://schemas.microsoft.com/office/drawing/2014/main" id="{63951A86-9F41-4F4A-52D3-1C2FFA61D1C1}"/>
              </a:ext>
            </a:extLst>
          </p:cNvPr>
          <p:cNvSpPr/>
          <p:nvPr/>
        </p:nvSpPr>
        <p:spPr bwMode="auto">
          <a:xfrm>
            <a:off x="7108847" y="4204062"/>
            <a:ext cx="251663" cy="558985"/>
          </a:xfrm>
          <a:prstGeom prst="upDownArrow">
            <a:avLst/>
          </a:prstGeom>
          <a:solidFill>
            <a:srgbClr val="FFFF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cxnSp>
        <p:nvCxnSpPr>
          <p:cNvPr id="6" name="Straight Connector 5">
            <a:extLst>
              <a:ext uri="{FF2B5EF4-FFF2-40B4-BE49-F238E27FC236}">
                <a16:creationId xmlns:a16="http://schemas.microsoft.com/office/drawing/2014/main" id="{A28E036D-84BF-9DB3-942D-2A2E8BD5A083}"/>
              </a:ext>
            </a:extLst>
          </p:cNvPr>
          <p:cNvCxnSpPr>
            <a:cxnSpLocks/>
          </p:cNvCxnSpPr>
          <p:nvPr/>
        </p:nvCxnSpPr>
        <p:spPr bwMode="auto">
          <a:xfrm flipV="1">
            <a:off x="7800662" y="5044279"/>
            <a:ext cx="828000" cy="10818"/>
          </a:xfrm>
          <a:prstGeom prst="line">
            <a:avLst/>
          </a:prstGeom>
          <a:ln w="254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3806313-D4FD-0C62-7315-6CC6891420B4}"/>
              </a:ext>
            </a:extLst>
          </p:cNvPr>
          <p:cNvCxnSpPr>
            <a:cxnSpLocks/>
          </p:cNvCxnSpPr>
          <p:nvPr/>
        </p:nvCxnSpPr>
        <p:spPr bwMode="auto">
          <a:xfrm flipV="1">
            <a:off x="8319837" y="4180718"/>
            <a:ext cx="756000" cy="10818"/>
          </a:xfrm>
          <a:prstGeom prst="line">
            <a:avLst/>
          </a:prstGeom>
          <a:ln w="254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6" name="Elbow Connector 37">
            <a:extLst>
              <a:ext uri="{FF2B5EF4-FFF2-40B4-BE49-F238E27FC236}">
                <a16:creationId xmlns:a16="http://schemas.microsoft.com/office/drawing/2014/main" id="{2C45FB37-E48A-A003-51D4-D7D6D7EB7C45}"/>
              </a:ext>
            </a:extLst>
          </p:cNvPr>
          <p:cNvCxnSpPr>
            <a:cxnSpLocks/>
          </p:cNvCxnSpPr>
          <p:nvPr/>
        </p:nvCxnSpPr>
        <p:spPr bwMode="auto">
          <a:xfrm rot="10800000" flipV="1">
            <a:off x="7800663" y="3043919"/>
            <a:ext cx="362251" cy="1026728"/>
          </a:xfrm>
          <a:prstGeom prst="bentConnector2">
            <a:avLst/>
          </a:prstGeom>
          <a:ln w="19050">
            <a:solidFill>
              <a:srgbClr val="FF0000"/>
            </a:solidFill>
            <a:headEnd type="none" w="med" len="med"/>
            <a:tailEnd type="triangle"/>
          </a:ln>
        </p:spPr>
        <p:style>
          <a:lnRef idx="1">
            <a:schemeClr val="dk1"/>
          </a:lnRef>
          <a:fillRef idx="0">
            <a:schemeClr val="dk1"/>
          </a:fillRef>
          <a:effectRef idx="0">
            <a:schemeClr val="dk1"/>
          </a:effectRef>
          <a:fontRef idx="minor">
            <a:schemeClr val="tx1"/>
          </a:fontRef>
        </p:style>
      </p:cxnSp>
      <p:grpSp>
        <p:nvGrpSpPr>
          <p:cNvPr id="53" name="Group 52">
            <a:extLst>
              <a:ext uri="{FF2B5EF4-FFF2-40B4-BE49-F238E27FC236}">
                <a16:creationId xmlns:a16="http://schemas.microsoft.com/office/drawing/2014/main" id="{4CE369AD-7A55-759B-40A5-53003F8BEE5A}"/>
              </a:ext>
            </a:extLst>
          </p:cNvPr>
          <p:cNvGrpSpPr/>
          <p:nvPr/>
        </p:nvGrpSpPr>
        <p:grpSpPr>
          <a:xfrm>
            <a:off x="8162913" y="2760940"/>
            <a:ext cx="1226899" cy="490542"/>
            <a:chOff x="8162913" y="2760940"/>
            <a:chExt cx="1226899" cy="490542"/>
          </a:xfrm>
        </p:grpSpPr>
        <p:sp>
          <p:nvSpPr>
            <p:cNvPr id="43" name="Rectangle 42">
              <a:extLst>
                <a:ext uri="{FF2B5EF4-FFF2-40B4-BE49-F238E27FC236}">
                  <a16:creationId xmlns:a16="http://schemas.microsoft.com/office/drawing/2014/main" id="{A694526A-1D96-CCDB-DEF1-4EC6163F2FEF}"/>
                </a:ext>
              </a:extLst>
            </p:cNvPr>
            <p:cNvSpPr/>
            <p:nvPr/>
          </p:nvSpPr>
          <p:spPr bwMode="auto">
            <a:xfrm>
              <a:off x="8162913" y="2760940"/>
              <a:ext cx="1226899" cy="490542"/>
            </a:xfrm>
            <a:prstGeom prst="rect">
              <a:avLst/>
            </a:prstGeom>
            <a:solidFill>
              <a:srgbClr val="6EB6E7">
                <a:alpha val="14000"/>
              </a:srgbClr>
            </a:solidFill>
            <a:ln>
              <a:solidFill>
                <a:srgbClr val="FF0000"/>
              </a:solid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endParaRPr lang="en-US">
                <a:solidFill>
                  <a:schemeClr val="tx1"/>
                </a:solidFill>
                <a:latin typeface="Verdana" pitchFamily="34" charset="0"/>
              </a:endParaRPr>
            </a:p>
          </p:txBody>
        </p:sp>
        <p:pic>
          <p:nvPicPr>
            <p:cNvPr id="44" name="Graphic 43" descr="Wind Turbines with solid fill">
              <a:extLst>
                <a:ext uri="{FF2B5EF4-FFF2-40B4-BE49-F238E27FC236}">
                  <a16:creationId xmlns:a16="http://schemas.microsoft.com/office/drawing/2014/main" id="{55A2B024-375F-91E5-4182-483D5E51561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565986" y="2831506"/>
              <a:ext cx="365760" cy="365760"/>
            </a:xfrm>
            <a:prstGeom prst="rect">
              <a:avLst/>
            </a:prstGeom>
          </p:spPr>
        </p:pic>
        <p:pic>
          <p:nvPicPr>
            <p:cNvPr id="45" name="Graphic 44" descr="Solar Panels with solid fill">
              <a:extLst>
                <a:ext uri="{FF2B5EF4-FFF2-40B4-BE49-F238E27FC236}">
                  <a16:creationId xmlns:a16="http://schemas.microsoft.com/office/drawing/2014/main" id="{248FC846-1229-394B-645C-D619D0E7F2E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82311" y="2831506"/>
              <a:ext cx="365760" cy="365760"/>
            </a:xfrm>
            <a:prstGeom prst="rect">
              <a:avLst/>
            </a:prstGeom>
          </p:spPr>
        </p:pic>
        <p:pic>
          <p:nvPicPr>
            <p:cNvPr id="47" name="Graphic 46" descr="Battery charging outline">
              <a:extLst>
                <a:ext uri="{FF2B5EF4-FFF2-40B4-BE49-F238E27FC236}">
                  <a16:creationId xmlns:a16="http://schemas.microsoft.com/office/drawing/2014/main" id="{65DF2155-8CF5-8A29-38DD-0EDC743C18A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985579" y="2831506"/>
              <a:ext cx="365760" cy="365760"/>
            </a:xfrm>
            <a:prstGeom prst="rect">
              <a:avLst/>
            </a:prstGeom>
          </p:spPr>
        </p:pic>
      </p:grpSp>
      <p:pic>
        <p:nvPicPr>
          <p:cNvPr id="50" name="Picture 49">
            <a:extLst>
              <a:ext uri="{FF2B5EF4-FFF2-40B4-BE49-F238E27FC236}">
                <a16:creationId xmlns:a16="http://schemas.microsoft.com/office/drawing/2014/main" id="{0CF833C1-3D52-48A8-3EA8-82406B351BF2}"/>
              </a:ext>
            </a:extLst>
          </p:cNvPr>
          <p:cNvPicPr>
            <a:picLocks noChangeAspect="1"/>
          </p:cNvPicPr>
          <p:nvPr/>
        </p:nvPicPr>
        <p:blipFill rotWithShape="1">
          <a:blip r:embed="rId15"/>
          <a:srcRect l="75074" t="31398" b="54494"/>
          <a:stretch/>
        </p:blipFill>
        <p:spPr>
          <a:xfrm>
            <a:off x="9912726" y="4757984"/>
            <a:ext cx="787103" cy="399067"/>
          </a:xfrm>
          <a:prstGeom prst="rect">
            <a:avLst/>
          </a:prstGeom>
          <a:ln>
            <a:solidFill>
              <a:srgbClr val="FF0000"/>
            </a:solidFill>
          </a:ln>
        </p:spPr>
      </p:pic>
      <p:pic>
        <p:nvPicPr>
          <p:cNvPr id="51" name="Picture 50">
            <a:extLst>
              <a:ext uri="{FF2B5EF4-FFF2-40B4-BE49-F238E27FC236}">
                <a16:creationId xmlns:a16="http://schemas.microsoft.com/office/drawing/2014/main" id="{8215E524-1E8B-E490-0169-0A5FDFB9E955}"/>
              </a:ext>
            </a:extLst>
          </p:cNvPr>
          <p:cNvPicPr>
            <a:picLocks noChangeAspect="1"/>
          </p:cNvPicPr>
          <p:nvPr/>
        </p:nvPicPr>
        <p:blipFill rotWithShape="1">
          <a:blip r:embed="rId15"/>
          <a:srcRect l="75074" t="31398" b="54494"/>
          <a:stretch/>
        </p:blipFill>
        <p:spPr>
          <a:xfrm>
            <a:off x="9554241" y="3814903"/>
            <a:ext cx="787103" cy="399067"/>
          </a:xfrm>
          <a:prstGeom prst="rect">
            <a:avLst/>
          </a:prstGeom>
          <a:ln>
            <a:solidFill>
              <a:srgbClr val="FF0000"/>
            </a:solidFill>
          </a:ln>
        </p:spPr>
      </p:pic>
      <p:grpSp>
        <p:nvGrpSpPr>
          <p:cNvPr id="63" name="Group 62">
            <a:extLst>
              <a:ext uri="{FF2B5EF4-FFF2-40B4-BE49-F238E27FC236}">
                <a16:creationId xmlns:a16="http://schemas.microsoft.com/office/drawing/2014/main" id="{6DDEE01B-99EF-EB49-A095-DF3B309F81E4}"/>
              </a:ext>
            </a:extLst>
          </p:cNvPr>
          <p:cNvGrpSpPr/>
          <p:nvPr/>
        </p:nvGrpSpPr>
        <p:grpSpPr>
          <a:xfrm>
            <a:off x="2797059" y="2816775"/>
            <a:ext cx="1226899" cy="493155"/>
            <a:chOff x="2786520" y="3398822"/>
            <a:chExt cx="1226899" cy="493155"/>
          </a:xfrm>
        </p:grpSpPr>
        <p:sp>
          <p:nvSpPr>
            <p:cNvPr id="64" name="Rectangle 63">
              <a:extLst>
                <a:ext uri="{FF2B5EF4-FFF2-40B4-BE49-F238E27FC236}">
                  <a16:creationId xmlns:a16="http://schemas.microsoft.com/office/drawing/2014/main" id="{829C3715-798C-4B8D-E6B1-1F5C079C6B4F}"/>
                </a:ext>
              </a:extLst>
            </p:cNvPr>
            <p:cNvSpPr/>
            <p:nvPr/>
          </p:nvSpPr>
          <p:spPr bwMode="auto">
            <a:xfrm>
              <a:off x="2786520" y="3398822"/>
              <a:ext cx="1226899" cy="493155"/>
            </a:xfrm>
            <a:prstGeom prst="rect">
              <a:avLst/>
            </a:prstGeom>
            <a:solidFill>
              <a:srgbClr val="6EB6E7">
                <a:alpha val="14000"/>
              </a:srgbClr>
            </a:solidFill>
            <a:ln>
              <a:solidFill>
                <a:srgbClr val="FF0000"/>
              </a:solid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65" name="Graphic 64" descr="Wind Turbines with solid fill">
              <a:extLst>
                <a:ext uri="{FF2B5EF4-FFF2-40B4-BE49-F238E27FC236}">
                  <a16:creationId xmlns:a16="http://schemas.microsoft.com/office/drawing/2014/main" id="{C35C32DD-9FB7-1F81-6D0D-D7F34B5F81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9593" y="3469388"/>
              <a:ext cx="365760" cy="365760"/>
            </a:xfrm>
            <a:prstGeom prst="rect">
              <a:avLst/>
            </a:prstGeom>
          </p:spPr>
        </p:pic>
        <p:pic>
          <p:nvPicPr>
            <p:cNvPr id="66" name="Graphic 65" descr="Solar Panels with solid fill">
              <a:extLst>
                <a:ext uri="{FF2B5EF4-FFF2-40B4-BE49-F238E27FC236}">
                  <a16:creationId xmlns:a16="http://schemas.microsoft.com/office/drawing/2014/main" id="{C3BD1A51-F728-87CE-1A19-8F137634E2E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05918" y="3469388"/>
              <a:ext cx="365760" cy="365760"/>
            </a:xfrm>
            <a:prstGeom prst="rect">
              <a:avLst/>
            </a:prstGeom>
          </p:spPr>
        </p:pic>
        <p:pic>
          <p:nvPicPr>
            <p:cNvPr id="67" name="Graphic 66" descr="Battery charging outline">
              <a:extLst>
                <a:ext uri="{FF2B5EF4-FFF2-40B4-BE49-F238E27FC236}">
                  <a16:creationId xmlns:a16="http://schemas.microsoft.com/office/drawing/2014/main" id="{22327C79-4135-C8C0-D8C2-806F5A6B376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9186" y="3469388"/>
              <a:ext cx="365760" cy="365760"/>
            </a:xfrm>
            <a:prstGeom prst="rect">
              <a:avLst/>
            </a:prstGeom>
          </p:spPr>
        </p:pic>
      </p:grpSp>
      <p:grpSp>
        <p:nvGrpSpPr>
          <p:cNvPr id="69" name="Group 68">
            <a:extLst>
              <a:ext uri="{FF2B5EF4-FFF2-40B4-BE49-F238E27FC236}">
                <a16:creationId xmlns:a16="http://schemas.microsoft.com/office/drawing/2014/main" id="{693B0399-F188-777D-6F5A-A8E35DB57ABD}"/>
              </a:ext>
            </a:extLst>
          </p:cNvPr>
          <p:cNvGrpSpPr/>
          <p:nvPr/>
        </p:nvGrpSpPr>
        <p:grpSpPr>
          <a:xfrm>
            <a:off x="5827717" y="1922522"/>
            <a:ext cx="1226899" cy="493155"/>
            <a:chOff x="2786520" y="3398822"/>
            <a:chExt cx="1226899" cy="493155"/>
          </a:xfrm>
        </p:grpSpPr>
        <p:sp>
          <p:nvSpPr>
            <p:cNvPr id="79" name="Rectangle 78">
              <a:extLst>
                <a:ext uri="{FF2B5EF4-FFF2-40B4-BE49-F238E27FC236}">
                  <a16:creationId xmlns:a16="http://schemas.microsoft.com/office/drawing/2014/main" id="{1D280B90-DF64-A0F0-E81C-26D274A02F6D}"/>
                </a:ext>
              </a:extLst>
            </p:cNvPr>
            <p:cNvSpPr/>
            <p:nvPr/>
          </p:nvSpPr>
          <p:spPr bwMode="auto">
            <a:xfrm>
              <a:off x="2786520" y="3398822"/>
              <a:ext cx="1226899" cy="493155"/>
            </a:xfrm>
            <a:prstGeom prst="rect">
              <a:avLst/>
            </a:prstGeom>
            <a:solidFill>
              <a:srgbClr val="6EB6E7">
                <a:alpha val="14000"/>
              </a:srgbClr>
            </a:solidFill>
            <a:ln>
              <a:solidFill>
                <a:srgbClr val="FF0000"/>
              </a:solidFill>
              <a:prstDash val="dash"/>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pic>
          <p:nvPicPr>
            <p:cNvPr id="80" name="Graphic 79" descr="Wind Turbines with solid fill">
              <a:extLst>
                <a:ext uri="{FF2B5EF4-FFF2-40B4-BE49-F238E27FC236}">
                  <a16:creationId xmlns:a16="http://schemas.microsoft.com/office/drawing/2014/main" id="{42FE7243-8DA6-26B4-88C2-7D57B0B998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189593" y="3469388"/>
              <a:ext cx="365760" cy="365760"/>
            </a:xfrm>
            <a:prstGeom prst="rect">
              <a:avLst/>
            </a:prstGeom>
          </p:spPr>
        </p:pic>
        <p:pic>
          <p:nvPicPr>
            <p:cNvPr id="81" name="Graphic 80" descr="Solar Panels with solid fill">
              <a:extLst>
                <a:ext uri="{FF2B5EF4-FFF2-40B4-BE49-F238E27FC236}">
                  <a16:creationId xmlns:a16="http://schemas.microsoft.com/office/drawing/2014/main" id="{BFEC6578-0E03-AC36-8B5C-C2D4D7D68B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805918" y="3469388"/>
              <a:ext cx="365760" cy="365760"/>
            </a:xfrm>
            <a:prstGeom prst="rect">
              <a:avLst/>
            </a:prstGeom>
          </p:spPr>
        </p:pic>
        <p:pic>
          <p:nvPicPr>
            <p:cNvPr id="82" name="Graphic 81" descr="Battery charging outline">
              <a:extLst>
                <a:ext uri="{FF2B5EF4-FFF2-40B4-BE49-F238E27FC236}">
                  <a16:creationId xmlns:a16="http://schemas.microsoft.com/office/drawing/2014/main" id="{003EAC39-BBEB-721E-90D6-E1E630F8ACD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09186" y="3469388"/>
              <a:ext cx="365760" cy="365760"/>
            </a:xfrm>
            <a:prstGeom prst="rect">
              <a:avLst/>
            </a:prstGeom>
          </p:spPr>
        </p:pic>
      </p:grpSp>
      <p:cxnSp>
        <p:nvCxnSpPr>
          <p:cNvPr id="85" name="Straight Connector 84">
            <a:extLst>
              <a:ext uri="{FF2B5EF4-FFF2-40B4-BE49-F238E27FC236}">
                <a16:creationId xmlns:a16="http://schemas.microsoft.com/office/drawing/2014/main" id="{F109DD18-D2D3-A14F-FE15-6E230ADD2223}"/>
              </a:ext>
            </a:extLst>
          </p:cNvPr>
          <p:cNvCxnSpPr>
            <a:cxnSpLocks/>
          </p:cNvCxnSpPr>
          <p:nvPr/>
        </p:nvCxnSpPr>
        <p:spPr bwMode="auto">
          <a:xfrm>
            <a:off x="5338521" y="2172302"/>
            <a:ext cx="1662950" cy="1911394"/>
          </a:xfrm>
          <a:prstGeom prst="line">
            <a:avLst/>
          </a:prstGeom>
          <a:ln w="25400">
            <a:solidFill>
              <a:srgbClr val="FF0000"/>
            </a:solidFill>
            <a:prstDash val="solid"/>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87" name="Picture 86">
            <a:extLst>
              <a:ext uri="{FF2B5EF4-FFF2-40B4-BE49-F238E27FC236}">
                <a16:creationId xmlns:a16="http://schemas.microsoft.com/office/drawing/2014/main" id="{844B98EF-4A59-4A52-7E6A-DD0A1396BB2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bwMode="auto">
          <a:xfrm>
            <a:off x="6092448" y="5271853"/>
            <a:ext cx="1603413" cy="900000"/>
          </a:xfrm>
          <a:prstGeom prst="rect">
            <a:avLst/>
          </a:prstGeom>
          <a:noFill/>
          <a:ln>
            <a:noFill/>
          </a:ln>
        </p:spPr>
      </p:pic>
      <p:pic>
        <p:nvPicPr>
          <p:cNvPr id="89" name="Graphic 88" descr="Exponential Graph outline">
            <a:extLst>
              <a:ext uri="{FF2B5EF4-FFF2-40B4-BE49-F238E27FC236}">
                <a16:creationId xmlns:a16="http://schemas.microsoft.com/office/drawing/2014/main" id="{0589FABB-1727-A503-194B-BA3E5C37B54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299179" y="5363386"/>
            <a:ext cx="709954" cy="709954"/>
          </a:xfrm>
          <a:prstGeom prst="rect">
            <a:avLst/>
          </a:prstGeom>
        </p:spPr>
      </p:pic>
      <p:sp>
        <p:nvSpPr>
          <p:cNvPr id="90" name="Rectangle: Rounded Corners 89">
            <a:extLst>
              <a:ext uri="{FF2B5EF4-FFF2-40B4-BE49-F238E27FC236}">
                <a16:creationId xmlns:a16="http://schemas.microsoft.com/office/drawing/2014/main" id="{3E7BFCD7-AB73-3338-9C19-BA310DF59058}"/>
              </a:ext>
            </a:extLst>
          </p:cNvPr>
          <p:cNvSpPr/>
          <p:nvPr/>
        </p:nvSpPr>
        <p:spPr bwMode="auto">
          <a:xfrm rot="21441678">
            <a:off x="6301231" y="5281280"/>
            <a:ext cx="1273970" cy="739234"/>
          </a:xfrm>
          <a:prstGeom prst="roundRect">
            <a:avLst/>
          </a:prstGeom>
          <a:noFill/>
          <a:ln w="28575"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91" name="Rectangle 90">
            <a:extLst>
              <a:ext uri="{FF2B5EF4-FFF2-40B4-BE49-F238E27FC236}">
                <a16:creationId xmlns:a16="http://schemas.microsoft.com/office/drawing/2014/main" id="{0AF96715-37D3-080D-65D5-6D7E2F7103A3}"/>
              </a:ext>
            </a:extLst>
          </p:cNvPr>
          <p:cNvSpPr/>
          <p:nvPr/>
        </p:nvSpPr>
        <p:spPr bwMode="auto">
          <a:xfrm>
            <a:off x="2413262" y="2667786"/>
            <a:ext cx="2004548" cy="13810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26" name="TextBox 25">
            <a:extLst>
              <a:ext uri="{FF2B5EF4-FFF2-40B4-BE49-F238E27FC236}">
                <a16:creationId xmlns:a16="http://schemas.microsoft.com/office/drawing/2014/main" id="{2B00971B-6C45-B467-8EF1-9E5D53025D9A}"/>
              </a:ext>
            </a:extLst>
          </p:cNvPr>
          <p:cNvSpPr txBox="1"/>
          <p:nvPr/>
        </p:nvSpPr>
        <p:spPr>
          <a:xfrm>
            <a:off x="-30123" y="6382739"/>
            <a:ext cx="11291009" cy="246221"/>
          </a:xfrm>
          <a:prstGeom prst="rect">
            <a:avLst/>
          </a:prstGeom>
          <a:noFill/>
        </p:spPr>
        <p:txBody>
          <a:bodyPr wrap="square" rtlCol="0">
            <a:spAutoFit/>
          </a:bodyPr>
          <a:lstStyle/>
          <a:p>
            <a:r>
              <a:rPr lang="en-AU" sz="1000" dirty="0"/>
              <a:t>P. Apablaza </a:t>
            </a:r>
            <a:r>
              <a:rPr lang="en-AU" sz="1000" i="1" dirty="0"/>
              <a:t>et al.</a:t>
            </a:r>
            <a:r>
              <a:rPr lang="en-AU" sz="1000" dirty="0"/>
              <a:t>, “Assessing the Impact of DER in the Expansion of Low-Carbon Power Systems Under Deep Uncertainty</a:t>
            </a:r>
            <a:r>
              <a:rPr lang="en-AU" sz="1000" i="1" dirty="0"/>
              <a:t>”, Electric Power System Research</a:t>
            </a:r>
            <a:r>
              <a:rPr lang="en-AU" sz="1000" dirty="0"/>
              <a:t>, 2024</a:t>
            </a:r>
          </a:p>
        </p:txBody>
      </p:sp>
      <p:sp>
        <p:nvSpPr>
          <p:cNvPr id="27" name="Content Placeholder 1">
            <a:extLst>
              <a:ext uri="{FF2B5EF4-FFF2-40B4-BE49-F238E27FC236}">
                <a16:creationId xmlns:a16="http://schemas.microsoft.com/office/drawing/2014/main" id="{43EAEEB8-DA11-C7FB-D7AD-19AFDEB3DAD8}"/>
              </a:ext>
            </a:extLst>
          </p:cNvPr>
          <p:cNvSpPr txBox="1">
            <a:spLocks/>
          </p:cNvSpPr>
          <p:nvPr/>
        </p:nvSpPr>
        <p:spPr bwMode="auto">
          <a:xfrm>
            <a:off x="97526" y="2603605"/>
            <a:ext cx="3732658" cy="1667011"/>
          </a:xfrm>
          <a:prstGeom prst="rect">
            <a:avLst/>
          </a:prstGeom>
          <a:noFill/>
          <a:ln w="9525">
            <a:noFill/>
            <a:miter lim="800000"/>
            <a:headEnd/>
            <a:tailEnd/>
          </a:ln>
          <a:effectLst/>
        </p:spPr>
        <p:txBody>
          <a:bodyPr vert="horz" wrap="square" lIns="68580" tIns="34290" rIns="68580" bIns="34290" numCol="1" anchor="t" anchorCtr="0" compatLnSpc="1">
            <a:prstTxWarp prst="textNoShape">
              <a:avLst/>
            </a:prstTxWarp>
          </a:bodyPr>
          <a:lstStyle>
            <a:lvl1pPr marL="342900" indent="-342900" algn="l" rtl="0" fontAlgn="base">
              <a:spcBef>
                <a:spcPct val="20000"/>
              </a:spcBef>
              <a:spcAft>
                <a:spcPct val="20000"/>
              </a:spcAft>
              <a:buSzPct val="120000"/>
              <a:buFont typeface="Wingdings" pitchFamily="2" charset="2"/>
              <a:buChar char="§"/>
              <a:defRPr sz="2000">
                <a:solidFill>
                  <a:schemeClr val="tx1"/>
                </a:solidFill>
                <a:latin typeface="+mn-lt"/>
                <a:ea typeface="+mn-ea"/>
                <a:cs typeface="+mn-cs"/>
              </a:defRPr>
            </a:lvl1pPr>
            <a:lvl2pPr marL="742950" indent="-285750" algn="l" rtl="0" fontAlgn="base">
              <a:spcBef>
                <a:spcPct val="20000"/>
              </a:spcBef>
              <a:spcAft>
                <a:spcPct val="20000"/>
              </a:spcAft>
              <a:buChar char="–"/>
              <a:defRPr>
                <a:solidFill>
                  <a:schemeClr val="tx1"/>
                </a:solidFill>
                <a:latin typeface="+mn-lt"/>
              </a:defRPr>
            </a:lvl2pPr>
            <a:lvl3pPr marL="1143000" indent="-228600" algn="l" rtl="0" fontAlgn="base">
              <a:spcBef>
                <a:spcPct val="20000"/>
              </a:spcBef>
              <a:spcAft>
                <a:spcPct val="20000"/>
              </a:spcAft>
              <a:buChar char="•"/>
              <a:defRPr>
                <a:solidFill>
                  <a:schemeClr val="tx1"/>
                </a:solidFill>
                <a:latin typeface="+mn-lt"/>
              </a:defRPr>
            </a:lvl3pPr>
            <a:lvl4pPr marL="1600200" indent="-228600" algn="l" rtl="0" fontAlgn="base">
              <a:spcBef>
                <a:spcPct val="20000"/>
              </a:spcBef>
              <a:spcAft>
                <a:spcPct val="20000"/>
              </a:spcAft>
              <a:buChar char="–"/>
              <a:defRPr>
                <a:solidFill>
                  <a:schemeClr val="tx1"/>
                </a:solidFill>
                <a:latin typeface="+mn-lt"/>
              </a:defRPr>
            </a:lvl4pPr>
            <a:lvl5pPr marL="2057400" indent="-228600" algn="l" rtl="0" fontAlgn="base">
              <a:spcBef>
                <a:spcPct val="20000"/>
              </a:spcBef>
              <a:spcAft>
                <a:spcPct val="20000"/>
              </a:spcAft>
              <a:buChar char="»"/>
              <a:defRPr>
                <a:solidFill>
                  <a:schemeClr val="tx1"/>
                </a:solidFill>
                <a:latin typeface="+mn-lt"/>
              </a:defRPr>
            </a:lvl5pPr>
            <a:lvl6pPr marL="2514600" indent="-228600" algn="l" rtl="0" fontAlgn="base">
              <a:spcBef>
                <a:spcPct val="20000"/>
              </a:spcBef>
              <a:spcAft>
                <a:spcPct val="20000"/>
              </a:spcAft>
              <a:buChar char="»"/>
              <a:defRPr>
                <a:solidFill>
                  <a:schemeClr val="tx1"/>
                </a:solidFill>
                <a:latin typeface="+mn-lt"/>
              </a:defRPr>
            </a:lvl6pPr>
            <a:lvl7pPr marL="2971800" indent="-228600" algn="l" rtl="0" fontAlgn="base">
              <a:spcBef>
                <a:spcPct val="20000"/>
              </a:spcBef>
              <a:spcAft>
                <a:spcPct val="20000"/>
              </a:spcAft>
              <a:buChar char="»"/>
              <a:defRPr>
                <a:solidFill>
                  <a:schemeClr val="tx1"/>
                </a:solidFill>
                <a:latin typeface="+mn-lt"/>
              </a:defRPr>
            </a:lvl7pPr>
            <a:lvl8pPr marL="3429000" indent="-228600" algn="l" rtl="0" fontAlgn="base">
              <a:spcBef>
                <a:spcPct val="20000"/>
              </a:spcBef>
              <a:spcAft>
                <a:spcPct val="20000"/>
              </a:spcAft>
              <a:buChar char="»"/>
              <a:defRPr>
                <a:solidFill>
                  <a:schemeClr val="tx1"/>
                </a:solidFill>
                <a:latin typeface="+mn-lt"/>
              </a:defRPr>
            </a:lvl8pPr>
            <a:lvl9pPr marL="3886200" indent="-228600" algn="l" rtl="0" fontAlgn="base">
              <a:spcBef>
                <a:spcPct val="20000"/>
              </a:spcBef>
              <a:spcAft>
                <a:spcPct val="20000"/>
              </a:spcAft>
              <a:buChar char="»"/>
              <a:defRPr>
                <a:solidFill>
                  <a:schemeClr val="tx1"/>
                </a:solidFill>
                <a:latin typeface="+mn-lt"/>
              </a:defRPr>
            </a:lvl9pPr>
          </a:lstStyle>
          <a:p>
            <a:r>
              <a:rPr lang="en-AU" sz="1500" b="1" kern="0" dirty="0"/>
              <a:t>DER with orchestration</a:t>
            </a:r>
            <a:r>
              <a:rPr lang="en-AU" sz="1500" kern="0" dirty="0"/>
              <a:t> and </a:t>
            </a:r>
            <a:r>
              <a:rPr lang="en-AU" sz="1500" b="1" kern="0" dirty="0"/>
              <a:t>transmission-level investment </a:t>
            </a:r>
            <a:r>
              <a:rPr lang="en-AU" sz="1500" kern="0" dirty="0"/>
              <a:t>exhibit</a:t>
            </a:r>
            <a:r>
              <a:rPr lang="en-AU" sz="1500" b="1" kern="0" dirty="0"/>
              <a:t> complementarity and synergy</a:t>
            </a:r>
          </a:p>
          <a:p>
            <a:r>
              <a:rPr lang="en-AU" sz="1500" kern="0" dirty="0"/>
              <a:t>Benefits from DER orchestration better captured when considered </a:t>
            </a:r>
            <a:r>
              <a:rPr lang="en-AU" sz="1500" b="1" kern="0" dirty="0"/>
              <a:t>planning uncertainty </a:t>
            </a:r>
            <a:r>
              <a:rPr lang="en-AU" sz="1500" kern="0" dirty="0"/>
              <a:t>and network </a:t>
            </a:r>
            <a:r>
              <a:rPr lang="en-AU" sz="1500" b="1" kern="0" dirty="0"/>
              <a:t>investment risk</a:t>
            </a:r>
          </a:p>
          <a:p>
            <a:r>
              <a:rPr lang="en-AU" sz="1500" b="1" i="1" kern="0" dirty="0"/>
              <a:t>DER orchestration </a:t>
            </a:r>
            <a:r>
              <a:rPr lang="en-AU" sz="1500" kern="0" dirty="0"/>
              <a:t>may systematically </a:t>
            </a:r>
            <a:r>
              <a:rPr lang="en-AU" sz="1500" b="1" kern="0" dirty="0"/>
              <a:t>reduce </a:t>
            </a:r>
            <a:r>
              <a:rPr lang="en-AU" sz="1500" kern="0" dirty="0"/>
              <a:t>transmission-level:</a:t>
            </a:r>
          </a:p>
          <a:p>
            <a:pPr lvl="1"/>
            <a:r>
              <a:rPr lang="en-AU" sz="1500" b="1" kern="0" dirty="0"/>
              <a:t>investment </a:t>
            </a:r>
            <a:r>
              <a:rPr lang="en-AU" sz="1500" kern="0" dirty="0"/>
              <a:t>requirements</a:t>
            </a:r>
          </a:p>
          <a:p>
            <a:pPr lvl="1"/>
            <a:r>
              <a:rPr lang="en-AU" sz="1500" b="1" kern="0" dirty="0"/>
              <a:t>investment uncertainty           </a:t>
            </a:r>
            <a:r>
              <a:rPr lang="en-AU" sz="1500" i="1" dirty="0"/>
              <a:t>→ </a:t>
            </a:r>
            <a:r>
              <a:rPr lang="en-AU" sz="1500" i="1" kern="0" dirty="0"/>
              <a:t> risk-hedge value</a:t>
            </a:r>
          </a:p>
          <a:p>
            <a:pPr lvl="1"/>
            <a:endParaRPr lang="en-AU" sz="1500" kern="0" dirty="0"/>
          </a:p>
          <a:p>
            <a:pPr marL="0" indent="0">
              <a:buNone/>
            </a:pPr>
            <a:endParaRPr lang="en-AU" sz="1500" kern="0" dirty="0"/>
          </a:p>
        </p:txBody>
      </p:sp>
    </p:spTree>
    <p:extLst>
      <p:ext uri="{BB962C8B-B14F-4D97-AF65-F5344CB8AC3E}">
        <p14:creationId xmlns:p14="http://schemas.microsoft.com/office/powerpoint/2010/main" val="164522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7F1E6-D2B9-7DE6-57EC-62269FF1EE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B20622-5D2B-2D2E-BD75-F4678844F821}"/>
              </a:ext>
            </a:extLst>
          </p:cNvPr>
          <p:cNvSpPr>
            <a:spLocks noGrp="1"/>
          </p:cNvSpPr>
          <p:nvPr>
            <p:ph type="title"/>
          </p:nvPr>
        </p:nvSpPr>
        <p:spPr/>
        <p:txBody>
          <a:bodyPr/>
          <a:lstStyle/>
          <a:p>
            <a:r>
              <a:rPr lang="en-AU" dirty="0"/>
              <a:t>Capturing the value of DER resilience</a:t>
            </a:r>
          </a:p>
        </p:txBody>
      </p:sp>
      <p:pic>
        <p:nvPicPr>
          <p:cNvPr id="13" name="Imagen 5">
            <a:extLst>
              <a:ext uri="{FF2B5EF4-FFF2-40B4-BE49-F238E27FC236}">
                <a16:creationId xmlns:a16="http://schemas.microsoft.com/office/drawing/2014/main" id="{A90C560E-B1DF-1898-5A1F-DD8CDFFC3313}"/>
              </a:ext>
            </a:extLst>
          </p:cNvPr>
          <p:cNvPicPr>
            <a:picLocks noChangeAspect="1"/>
          </p:cNvPicPr>
          <p:nvPr/>
        </p:nvPicPr>
        <p:blipFill>
          <a:blip r:embed="rId2"/>
          <a:stretch>
            <a:fillRect/>
          </a:stretch>
        </p:blipFill>
        <p:spPr>
          <a:xfrm>
            <a:off x="2175209" y="1204500"/>
            <a:ext cx="7961502" cy="4900218"/>
          </a:xfrm>
          <a:prstGeom prst="rect">
            <a:avLst/>
          </a:prstGeom>
        </p:spPr>
      </p:pic>
      <p:sp>
        <p:nvSpPr>
          <p:cNvPr id="14" name="CuadroTexto 5">
            <a:extLst>
              <a:ext uri="{FF2B5EF4-FFF2-40B4-BE49-F238E27FC236}">
                <a16:creationId xmlns:a16="http://schemas.microsoft.com/office/drawing/2014/main" id="{B02DB2A0-9D06-1343-7820-DBFFE5ADDD09}"/>
              </a:ext>
            </a:extLst>
          </p:cNvPr>
          <p:cNvSpPr txBox="1"/>
          <p:nvPr/>
        </p:nvSpPr>
        <p:spPr>
          <a:xfrm>
            <a:off x="-156022" y="6386669"/>
            <a:ext cx="11991975" cy="246221"/>
          </a:xfrm>
          <a:prstGeom prst="rect">
            <a:avLst/>
          </a:prstGeom>
          <a:noFill/>
        </p:spPr>
        <p:txBody>
          <a:bodyPr wrap="square">
            <a:spAutoFit/>
          </a:bodyPr>
          <a:lstStyle/>
          <a:p>
            <a:pPr marL="190500" algn="just" rtl="0"/>
            <a:r>
              <a:rPr lang="es-CL" sz="1000" b="0" i="0" dirty="0">
                <a:solidFill>
                  <a:srgbClr val="212121"/>
                </a:solidFill>
                <a:effectLst/>
                <a:latin typeface="+mj-lt"/>
              </a:rPr>
              <a:t>Moreno, R., et al. (2022). </a:t>
            </a:r>
            <a:r>
              <a:rPr lang="es-CL" sz="1000" b="0" i="0" dirty="0" err="1">
                <a:solidFill>
                  <a:srgbClr val="212121"/>
                </a:solidFill>
                <a:effectLst/>
                <a:latin typeface="+mj-lt"/>
              </a:rPr>
              <a:t>Microgrids</a:t>
            </a:r>
            <a:r>
              <a:rPr lang="es-CL" sz="1000" b="0" i="0" dirty="0">
                <a:solidFill>
                  <a:srgbClr val="212121"/>
                </a:solidFill>
                <a:effectLst/>
                <a:latin typeface="+mj-lt"/>
              </a:rPr>
              <a:t> </a:t>
            </a:r>
            <a:r>
              <a:rPr lang="es-CL" sz="1000" b="0" i="0" dirty="0" err="1">
                <a:solidFill>
                  <a:srgbClr val="212121"/>
                </a:solidFill>
                <a:effectLst/>
                <a:latin typeface="+mj-lt"/>
              </a:rPr>
              <a:t>Against</a:t>
            </a:r>
            <a:r>
              <a:rPr lang="es-CL" sz="1000" b="0" i="0" dirty="0">
                <a:solidFill>
                  <a:srgbClr val="212121"/>
                </a:solidFill>
                <a:effectLst/>
                <a:latin typeface="+mj-lt"/>
              </a:rPr>
              <a:t> </a:t>
            </a:r>
            <a:r>
              <a:rPr lang="es-CL" sz="1000" b="0" i="0" dirty="0" err="1">
                <a:solidFill>
                  <a:srgbClr val="212121"/>
                </a:solidFill>
                <a:effectLst/>
                <a:latin typeface="+mj-lt"/>
              </a:rPr>
              <a:t>Wildfires</a:t>
            </a:r>
            <a:r>
              <a:rPr lang="es-CL" sz="1000" b="0" i="0" dirty="0">
                <a:solidFill>
                  <a:srgbClr val="212121"/>
                </a:solidFill>
                <a:effectLst/>
                <a:latin typeface="+mj-lt"/>
              </a:rPr>
              <a:t>: </a:t>
            </a:r>
            <a:r>
              <a:rPr lang="es-CL" sz="1000" b="0" i="0" dirty="0" err="1">
                <a:solidFill>
                  <a:srgbClr val="212121"/>
                </a:solidFill>
                <a:effectLst/>
                <a:latin typeface="+mj-lt"/>
              </a:rPr>
              <a:t>Distributed</a:t>
            </a:r>
            <a:r>
              <a:rPr lang="es-CL" sz="1000" b="0" i="0" dirty="0">
                <a:solidFill>
                  <a:srgbClr val="212121"/>
                </a:solidFill>
                <a:effectLst/>
                <a:latin typeface="+mj-lt"/>
              </a:rPr>
              <a:t> Energy </a:t>
            </a:r>
            <a:r>
              <a:rPr lang="es-CL" sz="1000" b="0" i="0" dirty="0" err="1">
                <a:solidFill>
                  <a:srgbClr val="212121"/>
                </a:solidFill>
                <a:effectLst/>
                <a:latin typeface="+mj-lt"/>
              </a:rPr>
              <a:t>Resources</a:t>
            </a:r>
            <a:r>
              <a:rPr lang="es-CL" sz="1000" b="0" i="0" dirty="0">
                <a:solidFill>
                  <a:srgbClr val="212121"/>
                </a:solidFill>
                <a:effectLst/>
                <a:latin typeface="+mj-lt"/>
              </a:rPr>
              <a:t> </a:t>
            </a:r>
            <a:r>
              <a:rPr lang="es-CL" sz="1000" b="0" i="0" dirty="0" err="1">
                <a:solidFill>
                  <a:srgbClr val="212121"/>
                </a:solidFill>
                <a:effectLst/>
                <a:latin typeface="+mj-lt"/>
              </a:rPr>
              <a:t>Enhance</a:t>
            </a:r>
            <a:r>
              <a:rPr lang="es-CL" sz="1000" b="0" i="0" dirty="0">
                <a:solidFill>
                  <a:srgbClr val="212121"/>
                </a:solidFill>
                <a:effectLst/>
                <a:latin typeface="+mj-lt"/>
              </a:rPr>
              <a:t> </a:t>
            </a:r>
            <a:r>
              <a:rPr lang="es-CL" sz="1000" b="0" i="0" dirty="0" err="1">
                <a:solidFill>
                  <a:srgbClr val="212121"/>
                </a:solidFill>
                <a:effectLst/>
                <a:latin typeface="+mj-lt"/>
              </a:rPr>
              <a:t>System</a:t>
            </a:r>
            <a:r>
              <a:rPr lang="es-CL" sz="1000" b="0" i="0" dirty="0">
                <a:solidFill>
                  <a:srgbClr val="212121"/>
                </a:solidFill>
                <a:effectLst/>
                <a:latin typeface="+mj-lt"/>
              </a:rPr>
              <a:t> </a:t>
            </a:r>
            <a:r>
              <a:rPr lang="es-CL" sz="1000" b="0" i="0" dirty="0" err="1">
                <a:solidFill>
                  <a:srgbClr val="212121"/>
                </a:solidFill>
                <a:effectLst/>
                <a:latin typeface="+mj-lt"/>
              </a:rPr>
              <a:t>Resilience</a:t>
            </a:r>
            <a:r>
              <a:rPr lang="es-CL" sz="1000" b="0" i="0" dirty="0">
                <a:solidFill>
                  <a:srgbClr val="212121"/>
                </a:solidFill>
                <a:effectLst/>
                <a:latin typeface="+mj-lt"/>
              </a:rPr>
              <a:t>. IEEE </a:t>
            </a:r>
            <a:r>
              <a:rPr lang="es-CL" sz="1000" b="0" i="0" dirty="0" err="1">
                <a:solidFill>
                  <a:srgbClr val="212121"/>
                </a:solidFill>
                <a:effectLst/>
                <a:latin typeface="+mj-lt"/>
              </a:rPr>
              <a:t>Power</a:t>
            </a:r>
            <a:r>
              <a:rPr lang="es-CL" sz="1000" b="0" i="0" dirty="0">
                <a:solidFill>
                  <a:srgbClr val="212121"/>
                </a:solidFill>
                <a:effectLst/>
                <a:latin typeface="+mj-lt"/>
              </a:rPr>
              <a:t> and Energy Magazine, 20(1), 78-89.</a:t>
            </a:r>
          </a:p>
        </p:txBody>
      </p:sp>
    </p:spTree>
    <p:extLst>
      <p:ext uri="{BB962C8B-B14F-4D97-AF65-F5344CB8AC3E}">
        <p14:creationId xmlns:p14="http://schemas.microsoft.com/office/powerpoint/2010/main" val="314504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72A5B10-73F8-4E75-AB04-79B7690ABDB1}"/>
              </a:ext>
            </a:extLst>
          </p:cNvPr>
          <p:cNvSpPr>
            <a:spLocks noChangeArrowheads="1"/>
          </p:cNvSpPr>
          <p:nvPr/>
        </p:nvSpPr>
        <p:spPr bwMode="auto">
          <a:xfrm flipV="1">
            <a:off x="1200150" y="4362539"/>
            <a:ext cx="119140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AU"/>
          </a:p>
        </p:txBody>
      </p:sp>
      <p:pic>
        <p:nvPicPr>
          <p:cNvPr id="8" name="Picture 7">
            <a:extLst>
              <a:ext uri="{FF2B5EF4-FFF2-40B4-BE49-F238E27FC236}">
                <a16:creationId xmlns:a16="http://schemas.microsoft.com/office/drawing/2014/main" id="{EBF26D61-9E7D-84CD-7955-413F54B782D7}"/>
              </a:ext>
            </a:extLst>
          </p:cNvPr>
          <p:cNvPicPr>
            <a:picLocks noChangeAspect="1"/>
          </p:cNvPicPr>
          <p:nvPr/>
        </p:nvPicPr>
        <p:blipFill>
          <a:blip r:embed="rId3"/>
          <a:stretch>
            <a:fillRect/>
          </a:stretch>
        </p:blipFill>
        <p:spPr>
          <a:xfrm>
            <a:off x="95586" y="1769158"/>
            <a:ext cx="8460163" cy="3678332"/>
          </a:xfrm>
          <a:prstGeom prst="rect">
            <a:avLst/>
          </a:prstGeom>
        </p:spPr>
      </p:pic>
      <p:pic>
        <p:nvPicPr>
          <p:cNvPr id="10" name="Picture 9">
            <a:extLst>
              <a:ext uri="{FF2B5EF4-FFF2-40B4-BE49-F238E27FC236}">
                <a16:creationId xmlns:a16="http://schemas.microsoft.com/office/drawing/2014/main" id="{A8D2F3E7-611A-030C-7A4D-5970F53B2F59}"/>
              </a:ext>
            </a:extLst>
          </p:cNvPr>
          <p:cNvPicPr>
            <a:picLocks noChangeAspect="1"/>
          </p:cNvPicPr>
          <p:nvPr/>
        </p:nvPicPr>
        <p:blipFill>
          <a:blip r:embed="rId4"/>
          <a:stretch>
            <a:fillRect/>
          </a:stretch>
        </p:blipFill>
        <p:spPr>
          <a:xfrm>
            <a:off x="8603674" y="1127131"/>
            <a:ext cx="3492740" cy="5220856"/>
          </a:xfrm>
          <a:prstGeom prst="rect">
            <a:avLst/>
          </a:prstGeom>
        </p:spPr>
      </p:pic>
      <p:sp>
        <p:nvSpPr>
          <p:cNvPr id="13" name="TextBox 12">
            <a:extLst>
              <a:ext uri="{FF2B5EF4-FFF2-40B4-BE49-F238E27FC236}">
                <a16:creationId xmlns:a16="http://schemas.microsoft.com/office/drawing/2014/main" id="{63CE8B4D-F1C7-7FA4-8C05-40AB36D7ADC4}"/>
              </a:ext>
            </a:extLst>
          </p:cNvPr>
          <p:cNvSpPr txBox="1"/>
          <p:nvPr/>
        </p:nvSpPr>
        <p:spPr>
          <a:xfrm>
            <a:off x="31173" y="6205734"/>
            <a:ext cx="8655627" cy="230832"/>
          </a:xfrm>
          <a:prstGeom prst="rect">
            <a:avLst/>
          </a:prstGeom>
          <a:noFill/>
        </p:spPr>
        <p:txBody>
          <a:bodyPr wrap="square">
            <a:spAutoFit/>
          </a:bodyPr>
          <a:lstStyle/>
          <a:p>
            <a:pPr lvl="0" algn="just">
              <a:spcBef>
                <a:spcPts val="1200"/>
              </a:spcBef>
              <a:spcAft>
                <a:spcPts val="200"/>
              </a:spcAft>
            </a:pPr>
            <a:r>
              <a:rPr lang="en-AU" sz="900" b="0" i="0" dirty="0">
                <a:effectLst/>
                <a:latin typeface="+mj-lt"/>
              </a:rPr>
              <a:t>I. Saedi, </a:t>
            </a:r>
            <a:r>
              <a:rPr lang="en-AU" sz="900" b="0" i="1" dirty="0">
                <a:effectLst/>
                <a:latin typeface="+mj-lt"/>
              </a:rPr>
              <a:t>et al.</a:t>
            </a:r>
            <a:r>
              <a:rPr lang="en-AU" sz="900" b="0" i="0" dirty="0">
                <a:effectLst/>
                <a:latin typeface="+mj-lt"/>
              </a:rPr>
              <a:t>, “Integrated Electricity and Gas System Modelling with Hydrogen Injections and Gas Composition Tracking”, </a:t>
            </a:r>
            <a:r>
              <a:rPr lang="en-AU" sz="900" b="0" i="1" dirty="0">
                <a:effectLst/>
                <a:latin typeface="+mj-lt"/>
              </a:rPr>
              <a:t>Applied Energy</a:t>
            </a:r>
            <a:r>
              <a:rPr lang="en-AU" sz="900" b="0" i="0" dirty="0">
                <a:effectLst/>
                <a:latin typeface="+mj-lt"/>
              </a:rPr>
              <a:t>, 2021</a:t>
            </a:r>
            <a:endParaRPr lang="en-AU" sz="900" b="1" i="1" dirty="0">
              <a:effectLst/>
              <a:latin typeface="+mj-lt"/>
            </a:endParaRPr>
          </a:p>
        </p:txBody>
      </p:sp>
      <p:sp>
        <p:nvSpPr>
          <p:cNvPr id="14" name="TextBox 13">
            <a:extLst>
              <a:ext uri="{FF2B5EF4-FFF2-40B4-BE49-F238E27FC236}">
                <a16:creationId xmlns:a16="http://schemas.microsoft.com/office/drawing/2014/main" id="{1F82070C-D769-6F94-F310-D77FD5B5DB5B}"/>
              </a:ext>
            </a:extLst>
          </p:cNvPr>
          <p:cNvSpPr txBox="1"/>
          <p:nvPr/>
        </p:nvSpPr>
        <p:spPr>
          <a:xfrm>
            <a:off x="19644" y="6414619"/>
            <a:ext cx="9010055" cy="230832"/>
          </a:xfrm>
          <a:prstGeom prst="rect">
            <a:avLst/>
          </a:prstGeom>
          <a:noFill/>
        </p:spPr>
        <p:txBody>
          <a:bodyPr wrap="square">
            <a:spAutoFit/>
          </a:bodyPr>
          <a:lstStyle/>
          <a:p>
            <a:pPr lvl="0" algn="just">
              <a:spcBef>
                <a:spcPts val="1200"/>
              </a:spcBef>
              <a:spcAft>
                <a:spcPts val="200"/>
              </a:spcAft>
            </a:pPr>
            <a:r>
              <a:rPr lang="en-AU" sz="900" b="0" i="0" dirty="0">
                <a:effectLst/>
                <a:latin typeface="+mj-lt"/>
              </a:rPr>
              <a:t>S. Mhanna, </a:t>
            </a:r>
            <a:r>
              <a:rPr lang="en-AU" sz="900" b="0" i="1" dirty="0">
                <a:effectLst/>
                <a:latin typeface="+mj-lt"/>
              </a:rPr>
              <a:t>et al.</a:t>
            </a:r>
            <a:r>
              <a:rPr lang="en-AU" sz="900" b="0" i="0" dirty="0">
                <a:effectLst/>
                <a:latin typeface="+mj-lt"/>
              </a:rPr>
              <a:t>, “Iterative LP-based Methods for the Multiperiod Optimal Electricity and Gas Flow Problem”, </a:t>
            </a:r>
            <a:r>
              <a:rPr lang="en-AU" sz="900" b="0" i="1" dirty="0">
                <a:effectLst/>
                <a:latin typeface="+mj-lt"/>
              </a:rPr>
              <a:t>IEEE Trans. on Power Systems</a:t>
            </a:r>
            <a:r>
              <a:rPr lang="en-AU" sz="900" b="0" i="0" dirty="0">
                <a:effectLst/>
                <a:latin typeface="+mj-lt"/>
              </a:rPr>
              <a:t>, 2021</a:t>
            </a:r>
            <a:endParaRPr lang="en-AU" sz="900" b="1" i="1" dirty="0">
              <a:effectLst/>
              <a:latin typeface="+mj-lt"/>
            </a:endParaRPr>
          </a:p>
        </p:txBody>
      </p:sp>
      <p:sp>
        <p:nvSpPr>
          <p:cNvPr id="7" name="Title 1">
            <a:extLst>
              <a:ext uri="{FF2B5EF4-FFF2-40B4-BE49-F238E27FC236}">
                <a16:creationId xmlns:a16="http://schemas.microsoft.com/office/drawing/2014/main" id="{39F671A1-4AF2-04E7-B6F4-8D0EE165AA86}"/>
              </a:ext>
            </a:extLst>
          </p:cNvPr>
          <p:cNvSpPr>
            <a:spLocks noGrp="1"/>
          </p:cNvSpPr>
          <p:nvPr>
            <p:ph type="title"/>
          </p:nvPr>
        </p:nvSpPr>
        <p:spPr>
          <a:xfrm>
            <a:off x="0" y="-8984"/>
            <a:ext cx="12192000" cy="792162"/>
          </a:xfrm>
        </p:spPr>
        <p:txBody>
          <a:bodyPr/>
          <a:lstStyle/>
          <a:p>
            <a:br>
              <a:rPr lang="en-US" dirty="0"/>
            </a:br>
            <a:r>
              <a:rPr lang="en-US" dirty="0"/>
              <a:t>Whole-system planning beyond electricity!</a:t>
            </a:r>
            <a:br>
              <a:rPr lang="en-US" dirty="0"/>
            </a:br>
            <a:r>
              <a:rPr lang="en-US" dirty="0"/>
              <a:t>Integrated electricity-gas-hydrogen modelling</a:t>
            </a:r>
            <a:endParaRPr lang="en-US" i="1" dirty="0"/>
          </a:p>
        </p:txBody>
      </p:sp>
      <p:sp>
        <p:nvSpPr>
          <p:cNvPr id="3" name="TextBox 2">
            <a:extLst>
              <a:ext uri="{FF2B5EF4-FFF2-40B4-BE49-F238E27FC236}">
                <a16:creationId xmlns:a16="http://schemas.microsoft.com/office/drawing/2014/main" id="{1C44E178-6865-362F-DA98-1CED6E32ACAC}"/>
              </a:ext>
            </a:extLst>
          </p:cNvPr>
          <p:cNvSpPr txBox="1"/>
          <p:nvPr/>
        </p:nvSpPr>
        <p:spPr>
          <a:xfrm>
            <a:off x="10230299" y="6402321"/>
            <a:ext cx="1891865" cy="230832"/>
          </a:xfrm>
          <a:prstGeom prst="rect">
            <a:avLst/>
          </a:prstGeom>
          <a:noFill/>
        </p:spPr>
        <p:txBody>
          <a:bodyPr wrap="none" rtlCol="0">
            <a:spAutoFit/>
          </a:bodyPr>
          <a:lstStyle/>
          <a:p>
            <a:r>
              <a:rPr lang="en-AU" sz="900" dirty="0"/>
              <a:t>Courtesy of Future Fuels CRC</a:t>
            </a:r>
          </a:p>
        </p:txBody>
      </p:sp>
    </p:spTree>
    <p:extLst>
      <p:ext uri="{BB962C8B-B14F-4D97-AF65-F5344CB8AC3E}">
        <p14:creationId xmlns:p14="http://schemas.microsoft.com/office/powerpoint/2010/main" val="43489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28655"/>
            <a:ext cx="9144000" cy="792162"/>
          </a:xfrm>
        </p:spPr>
        <p:txBody>
          <a:bodyPr/>
          <a:lstStyle/>
          <a:p>
            <a:r>
              <a:rPr lang="en-GB" dirty="0"/>
              <a:t>Acknowledgements</a:t>
            </a:r>
          </a:p>
        </p:txBody>
      </p:sp>
      <p:sp>
        <p:nvSpPr>
          <p:cNvPr id="6" name="Content Placeholder 2"/>
          <p:cNvSpPr txBox="1">
            <a:spLocks/>
          </p:cNvSpPr>
          <p:nvPr/>
        </p:nvSpPr>
        <p:spPr bwMode="auto">
          <a:xfrm>
            <a:off x="467833" y="1160933"/>
            <a:ext cx="10930270" cy="31470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20000"/>
              </a:spcAft>
              <a:buSzPct val="120000"/>
              <a:buFont typeface="Wingdings" pitchFamily="2" charset="2"/>
              <a:buChar char="§"/>
              <a:defRPr sz="2000">
                <a:solidFill>
                  <a:schemeClr val="tx1"/>
                </a:solidFill>
                <a:latin typeface="+mn-lt"/>
                <a:ea typeface="+mn-ea"/>
                <a:cs typeface="+mn-cs"/>
              </a:defRPr>
            </a:lvl1pPr>
            <a:lvl2pPr marL="742950" indent="-285750" algn="l" rtl="0" fontAlgn="base">
              <a:spcBef>
                <a:spcPct val="20000"/>
              </a:spcBef>
              <a:spcAft>
                <a:spcPct val="20000"/>
              </a:spcAft>
              <a:buChar char="–"/>
              <a:defRPr>
                <a:solidFill>
                  <a:schemeClr val="tx1"/>
                </a:solidFill>
                <a:latin typeface="+mn-lt"/>
              </a:defRPr>
            </a:lvl2pPr>
            <a:lvl3pPr marL="1143000" indent="-228600" algn="l" rtl="0" fontAlgn="base">
              <a:spcBef>
                <a:spcPct val="20000"/>
              </a:spcBef>
              <a:spcAft>
                <a:spcPct val="20000"/>
              </a:spcAft>
              <a:buChar char="•"/>
              <a:defRPr>
                <a:solidFill>
                  <a:schemeClr val="tx1"/>
                </a:solidFill>
                <a:latin typeface="+mn-lt"/>
              </a:defRPr>
            </a:lvl3pPr>
            <a:lvl4pPr marL="1600200" indent="-228600" algn="l" rtl="0" fontAlgn="base">
              <a:spcBef>
                <a:spcPct val="20000"/>
              </a:spcBef>
              <a:spcAft>
                <a:spcPct val="20000"/>
              </a:spcAft>
              <a:buChar char="–"/>
              <a:defRPr>
                <a:solidFill>
                  <a:schemeClr val="tx1"/>
                </a:solidFill>
                <a:latin typeface="+mn-lt"/>
              </a:defRPr>
            </a:lvl4pPr>
            <a:lvl5pPr marL="2057400" indent="-228600" algn="l" rtl="0" fontAlgn="base">
              <a:spcBef>
                <a:spcPct val="20000"/>
              </a:spcBef>
              <a:spcAft>
                <a:spcPct val="20000"/>
              </a:spcAft>
              <a:buChar char="»"/>
              <a:defRPr>
                <a:solidFill>
                  <a:schemeClr val="tx1"/>
                </a:solidFill>
                <a:latin typeface="+mn-lt"/>
              </a:defRPr>
            </a:lvl5pPr>
            <a:lvl6pPr marL="2514600" indent="-228600" algn="l" rtl="0" fontAlgn="base">
              <a:spcBef>
                <a:spcPct val="20000"/>
              </a:spcBef>
              <a:spcAft>
                <a:spcPct val="20000"/>
              </a:spcAft>
              <a:buChar char="»"/>
              <a:defRPr>
                <a:solidFill>
                  <a:schemeClr val="tx1"/>
                </a:solidFill>
                <a:latin typeface="+mn-lt"/>
              </a:defRPr>
            </a:lvl6pPr>
            <a:lvl7pPr marL="2971800" indent="-228600" algn="l" rtl="0" fontAlgn="base">
              <a:spcBef>
                <a:spcPct val="20000"/>
              </a:spcBef>
              <a:spcAft>
                <a:spcPct val="20000"/>
              </a:spcAft>
              <a:buChar char="»"/>
              <a:defRPr>
                <a:solidFill>
                  <a:schemeClr val="tx1"/>
                </a:solidFill>
                <a:latin typeface="+mn-lt"/>
              </a:defRPr>
            </a:lvl7pPr>
            <a:lvl8pPr marL="3429000" indent="-228600" algn="l" rtl="0" fontAlgn="base">
              <a:spcBef>
                <a:spcPct val="20000"/>
              </a:spcBef>
              <a:spcAft>
                <a:spcPct val="20000"/>
              </a:spcAft>
              <a:buChar char="»"/>
              <a:defRPr>
                <a:solidFill>
                  <a:schemeClr val="tx1"/>
                </a:solidFill>
                <a:latin typeface="+mn-lt"/>
              </a:defRPr>
            </a:lvl8pPr>
            <a:lvl9pPr marL="3886200" indent="-228600" algn="l" rtl="0" fontAlgn="base">
              <a:spcBef>
                <a:spcPct val="20000"/>
              </a:spcBef>
              <a:spcAft>
                <a:spcPct val="20000"/>
              </a:spcAft>
              <a:buChar char="»"/>
              <a:defRPr>
                <a:solidFill>
                  <a:schemeClr val="tx1"/>
                </a:solidFill>
                <a:latin typeface="+mn-lt"/>
              </a:defRPr>
            </a:lvl9pPr>
          </a:lstStyle>
          <a:p>
            <a:pPr>
              <a:lnSpc>
                <a:spcPct val="150000"/>
              </a:lnSpc>
              <a:spcBef>
                <a:spcPts val="0"/>
              </a:spcBef>
              <a:spcAft>
                <a:spcPts val="0"/>
              </a:spcAft>
            </a:pPr>
            <a:r>
              <a:rPr lang="en-GB" kern="0" dirty="0"/>
              <a:t>CSIRO and AEMO for the ongoing support on the topic of “</a:t>
            </a:r>
            <a:r>
              <a:rPr lang="en-GB" i="1" kern="0" dirty="0"/>
              <a:t>Planning</a:t>
            </a:r>
            <a:r>
              <a:rPr lang="en-GB" kern="0" dirty="0"/>
              <a:t>” as part of the GPST consortium </a:t>
            </a:r>
          </a:p>
          <a:p>
            <a:pPr>
              <a:lnSpc>
                <a:spcPct val="150000"/>
              </a:lnSpc>
              <a:spcBef>
                <a:spcPts val="0"/>
              </a:spcBef>
              <a:spcAft>
                <a:spcPts val="0"/>
              </a:spcAft>
            </a:pPr>
            <a:r>
              <a:rPr lang="en-GB" kern="0" dirty="0"/>
              <a:t>C4NET for the </a:t>
            </a:r>
            <a:r>
              <a:rPr lang="en-GB" i="1" kern="0" dirty="0"/>
              <a:t>“ESP-V”</a:t>
            </a:r>
            <a:r>
              <a:rPr lang="en-GB" kern="0" dirty="0"/>
              <a:t> project</a:t>
            </a:r>
          </a:p>
          <a:p>
            <a:pPr>
              <a:lnSpc>
                <a:spcPct val="150000"/>
              </a:lnSpc>
              <a:spcBef>
                <a:spcPts val="0"/>
              </a:spcBef>
              <a:spcAft>
                <a:spcPts val="0"/>
              </a:spcAft>
            </a:pPr>
            <a:r>
              <a:rPr lang="en-GB" kern="0" dirty="0"/>
              <a:t>The Future Fuels CRC</a:t>
            </a:r>
          </a:p>
          <a:p>
            <a:pPr>
              <a:lnSpc>
                <a:spcPct val="150000"/>
              </a:lnSpc>
              <a:spcBef>
                <a:spcPts val="0"/>
              </a:spcBef>
              <a:spcAft>
                <a:spcPts val="0"/>
              </a:spcAft>
            </a:pPr>
            <a:r>
              <a:rPr lang="en-AU" altLang="en-US" sz="2000" dirty="0"/>
              <a:t>The incredible work of my incredible team!</a:t>
            </a:r>
          </a:p>
          <a:p>
            <a:pPr>
              <a:lnSpc>
                <a:spcPct val="150000"/>
              </a:lnSpc>
              <a:spcBef>
                <a:spcPts val="0"/>
              </a:spcBef>
              <a:spcAft>
                <a:spcPts val="0"/>
              </a:spcAft>
            </a:pPr>
            <a:endParaRPr lang="en-AU" kern="0" dirty="0"/>
          </a:p>
        </p:txBody>
      </p:sp>
      <p:pic>
        <p:nvPicPr>
          <p:cNvPr id="4" name="Picture 2" descr="CSIRO Logo">
            <a:extLst>
              <a:ext uri="{FF2B5EF4-FFF2-40B4-BE49-F238E27FC236}">
                <a16:creationId xmlns:a16="http://schemas.microsoft.com/office/drawing/2014/main" id="{CEC6285F-6436-4FC2-5607-54B185AFB1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4" y="5334107"/>
            <a:ext cx="1271243" cy="12712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lobal Power System Transformation Consortium (G-PST) Logo">
            <a:extLst>
              <a:ext uri="{FF2B5EF4-FFF2-40B4-BE49-F238E27FC236}">
                <a16:creationId xmlns:a16="http://schemas.microsoft.com/office/drawing/2014/main" id="{B1979B62-5AAD-6773-AE4B-CA41C74AE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43628" y="5410694"/>
            <a:ext cx="22987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15ED9E3-7FE6-A610-66AE-1B0599A9FE76}"/>
              </a:ext>
            </a:extLst>
          </p:cNvPr>
          <p:cNvPicPr>
            <a:picLocks noChangeAspect="1"/>
          </p:cNvPicPr>
          <p:nvPr/>
        </p:nvPicPr>
        <p:blipFill>
          <a:blip r:embed="rId5"/>
          <a:srcRect/>
          <a:stretch/>
        </p:blipFill>
        <p:spPr>
          <a:xfrm>
            <a:off x="2668250" y="5282961"/>
            <a:ext cx="2039561" cy="1398465"/>
          </a:xfrm>
          <a:prstGeom prst="rect">
            <a:avLst/>
          </a:prstGeom>
        </p:spPr>
      </p:pic>
      <p:pic>
        <p:nvPicPr>
          <p:cNvPr id="7" name="Imagen 2">
            <a:extLst>
              <a:ext uri="{FF2B5EF4-FFF2-40B4-BE49-F238E27FC236}">
                <a16:creationId xmlns:a16="http://schemas.microsoft.com/office/drawing/2014/main" id="{5B107D9C-6F8B-3A96-7308-ED53070B3F4A}"/>
              </a:ext>
            </a:extLst>
          </p:cNvPr>
          <p:cNvPicPr>
            <a:picLocks noChangeAspect="1"/>
          </p:cNvPicPr>
          <p:nvPr/>
        </p:nvPicPr>
        <p:blipFill rotWithShape="1">
          <a:blip r:embed="rId6"/>
          <a:srcRect t="80101"/>
          <a:stretch/>
        </p:blipFill>
        <p:spPr>
          <a:xfrm>
            <a:off x="5373909" y="5696265"/>
            <a:ext cx="3486565" cy="737510"/>
          </a:xfrm>
          <a:prstGeom prst="rect">
            <a:avLst/>
          </a:prstGeom>
        </p:spPr>
      </p:pic>
    </p:spTree>
    <p:extLst>
      <p:ext uri="{BB962C8B-B14F-4D97-AF65-F5344CB8AC3E}">
        <p14:creationId xmlns:p14="http://schemas.microsoft.com/office/powerpoint/2010/main" val="4128076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0" y="268611"/>
            <a:ext cx="12192000" cy="792162"/>
          </a:xfrm>
        </p:spPr>
        <p:txBody>
          <a:bodyPr/>
          <a:lstStyle/>
          <a:p>
            <a:r>
              <a:rPr lang="en-GB" sz="2800" dirty="0"/>
              <a:t>Thank you!</a:t>
            </a:r>
            <a:br>
              <a:rPr lang="en-GB" sz="2800" dirty="0"/>
            </a:br>
            <a:r>
              <a:rPr lang="en-GB" sz="2800" dirty="0"/>
              <a:t>Any question?</a:t>
            </a:r>
          </a:p>
        </p:txBody>
      </p:sp>
      <p:pic>
        <p:nvPicPr>
          <p:cNvPr id="4" name="Picture 3" descr="A picture containing vector graphics&#10;&#10;Description automatically generated">
            <a:extLst>
              <a:ext uri="{FF2B5EF4-FFF2-40B4-BE49-F238E27FC236}">
                <a16:creationId xmlns:a16="http://schemas.microsoft.com/office/drawing/2014/main" id="{64BCF9B4-A13F-4B08-B100-65624DF36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807" y="1495096"/>
            <a:ext cx="4456386" cy="4456386"/>
          </a:xfrm>
          <a:prstGeom prst="rect">
            <a:avLst/>
          </a:prstGeom>
        </p:spPr>
      </p:pic>
    </p:spTree>
    <p:extLst>
      <p:ext uri="{BB962C8B-B14F-4D97-AF65-F5344CB8AC3E}">
        <p14:creationId xmlns:p14="http://schemas.microsoft.com/office/powerpoint/2010/main" val="3189626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33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6" name="Picture 4"/>
          <p:cNvPicPr>
            <a:picLocks noChangeAspect="1" noChangeArrowheads="1"/>
          </p:cNvPicPr>
          <p:nvPr/>
        </p:nvPicPr>
        <p:blipFill rotWithShape="1">
          <a:blip r:embed="rId2"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pic>
        <p:nvPicPr>
          <p:cNvPr id="11" name="Picture 10" descr="A car parked in front of a building&#10;&#10;Description automatically generated with medium confidence">
            <a:extLst>
              <a:ext uri="{FF2B5EF4-FFF2-40B4-BE49-F238E27FC236}">
                <a16:creationId xmlns:a16="http://schemas.microsoft.com/office/drawing/2014/main" id="{9230EF82-2E46-4A12-72DE-501454BD96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971" t="42942" b="18640"/>
          <a:stretch/>
        </p:blipFill>
        <p:spPr>
          <a:xfrm>
            <a:off x="8404114" y="2590891"/>
            <a:ext cx="753895" cy="1031156"/>
          </a:xfrm>
          <a:prstGeom prst="rect">
            <a:avLst/>
          </a:prstGeom>
        </p:spPr>
      </p:pic>
      <p:pic>
        <p:nvPicPr>
          <p:cNvPr id="13" name="Picture 15" descr="http://www.arcat.com/bim/arcat/Wind_Turbine.jpg">
            <a:extLst>
              <a:ext uri="{FF2B5EF4-FFF2-40B4-BE49-F238E27FC236}">
                <a16:creationId xmlns:a16="http://schemas.microsoft.com/office/drawing/2014/main" id="{173095BE-C692-2057-84B7-FB06CF910B1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944366" y="2528472"/>
            <a:ext cx="753895" cy="1256104"/>
          </a:xfrm>
          <a:prstGeom prst="rect">
            <a:avLst/>
          </a:prstGeom>
          <a:gradFill>
            <a:gsLst>
              <a:gs pos="0">
                <a:srgbClr val="5E9EFF"/>
              </a:gs>
              <a:gs pos="39999">
                <a:srgbClr val="85C2FF"/>
              </a:gs>
              <a:gs pos="70000">
                <a:srgbClr val="C4D6EB"/>
              </a:gs>
              <a:gs pos="100000">
                <a:srgbClr val="FFEBFA"/>
              </a:gs>
            </a:gsLst>
            <a:lin ang="5400000" scaled="0"/>
          </a:gradFill>
        </p:spPr>
      </p:pic>
      <p:sp>
        <p:nvSpPr>
          <p:cNvPr id="16" name="TextBox 15">
            <a:extLst>
              <a:ext uri="{FF2B5EF4-FFF2-40B4-BE49-F238E27FC236}">
                <a16:creationId xmlns:a16="http://schemas.microsoft.com/office/drawing/2014/main" id="{7B69D06F-6662-716C-A3F5-7918C4DBEE37}"/>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1" name="TextBox 20">
            <a:extLst>
              <a:ext uri="{FF2B5EF4-FFF2-40B4-BE49-F238E27FC236}">
                <a16:creationId xmlns:a16="http://schemas.microsoft.com/office/drawing/2014/main" id="{4A12EA18-B59F-F4A1-0F50-1484E7AD2E28}"/>
              </a:ext>
            </a:extLst>
          </p:cNvPr>
          <p:cNvSpPr txBox="1"/>
          <p:nvPr/>
        </p:nvSpPr>
        <p:spPr>
          <a:xfrm>
            <a:off x="6093894" y="912639"/>
            <a:ext cx="2885726" cy="369332"/>
          </a:xfrm>
          <a:prstGeom prst="rect">
            <a:avLst/>
          </a:prstGeom>
          <a:noFill/>
        </p:spPr>
        <p:txBody>
          <a:bodyPr wrap="none" rtlCol="0">
            <a:spAutoFit/>
          </a:bodyPr>
          <a:lstStyle/>
          <a:p>
            <a:r>
              <a:rPr lang="en-AU" b="1" i="1" dirty="0">
                <a:solidFill>
                  <a:srgbClr val="7030A0"/>
                </a:solidFill>
              </a:rPr>
              <a:t>Distribution network</a:t>
            </a:r>
            <a:endParaRPr lang="en-AU" b="1" i="1" dirty="0">
              <a:solidFill>
                <a:srgbClr val="00B0F0"/>
              </a:solidFill>
            </a:endParaRPr>
          </a:p>
        </p:txBody>
      </p:sp>
      <p:sp>
        <p:nvSpPr>
          <p:cNvPr id="28" name="TextBox 27">
            <a:extLst>
              <a:ext uri="{FF2B5EF4-FFF2-40B4-BE49-F238E27FC236}">
                <a16:creationId xmlns:a16="http://schemas.microsoft.com/office/drawing/2014/main" id="{4E281DAC-1E45-6CFC-7277-0C74439C2C54}"/>
              </a:ext>
            </a:extLst>
          </p:cNvPr>
          <p:cNvSpPr txBox="1"/>
          <p:nvPr/>
        </p:nvSpPr>
        <p:spPr>
          <a:xfrm>
            <a:off x="9427642" y="1244522"/>
            <a:ext cx="1778588" cy="923330"/>
          </a:xfrm>
          <a:prstGeom prst="rect">
            <a:avLst/>
          </a:prstGeom>
          <a:noFill/>
        </p:spPr>
        <p:txBody>
          <a:bodyPr wrap="square" rtlCol="0">
            <a:spAutoFit/>
          </a:bodyPr>
          <a:lstStyle/>
          <a:p>
            <a:pPr algn="ctr"/>
            <a:r>
              <a:rPr lang="en-GB" b="1" dirty="0">
                <a:solidFill>
                  <a:srgbClr val="FF0000"/>
                </a:solidFill>
              </a:rPr>
              <a:t>Inflexible demand side</a:t>
            </a:r>
          </a:p>
        </p:txBody>
      </p:sp>
      <p:sp>
        <p:nvSpPr>
          <p:cNvPr id="29" name="TextBox 28">
            <a:extLst>
              <a:ext uri="{FF2B5EF4-FFF2-40B4-BE49-F238E27FC236}">
                <a16:creationId xmlns:a16="http://schemas.microsoft.com/office/drawing/2014/main" id="{2D465AC0-20D0-95C2-AF9B-E8A35D4BE289}"/>
              </a:ext>
            </a:extLst>
          </p:cNvPr>
          <p:cNvSpPr txBox="1"/>
          <p:nvPr/>
        </p:nvSpPr>
        <p:spPr>
          <a:xfrm>
            <a:off x="9331945" y="2433671"/>
            <a:ext cx="1977603" cy="2031325"/>
          </a:xfrm>
          <a:prstGeom prst="rect">
            <a:avLst/>
          </a:prstGeom>
          <a:solidFill>
            <a:schemeClr val="bg1"/>
          </a:solidFill>
        </p:spPr>
        <p:txBody>
          <a:bodyPr wrap="square" rtlCol="0">
            <a:spAutoFit/>
          </a:bodyPr>
          <a:lstStyle/>
          <a:p>
            <a:pPr algn="ctr"/>
            <a:r>
              <a:rPr lang="en-AU" i="1" dirty="0">
                <a:solidFill>
                  <a:srgbClr val="C00000"/>
                </a:solidFill>
              </a:rPr>
              <a:t>Invisible                   </a:t>
            </a:r>
            <a:r>
              <a:rPr lang="en-AU" b="1" i="1" dirty="0">
                <a:solidFill>
                  <a:srgbClr val="C00000"/>
                </a:solidFill>
              </a:rPr>
              <a:t>embedded generation </a:t>
            </a:r>
          </a:p>
          <a:p>
            <a:pPr algn="ctr"/>
            <a:r>
              <a:rPr lang="en-AU" b="1" i="1" dirty="0">
                <a:solidFill>
                  <a:srgbClr val="C00000"/>
                </a:solidFill>
              </a:rPr>
              <a:t>=</a:t>
            </a:r>
          </a:p>
          <a:p>
            <a:pPr algn="ctr"/>
            <a:r>
              <a:rPr lang="en-AU" b="1" i="1" dirty="0">
                <a:solidFill>
                  <a:srgbClr val="C00000"/>
                </a:solidFill>
              </a:rPr>
              <a:t>Negative demand</a:t>
            </a:r>
          </a:p>
        </p:txBody>
      </p:sp>
      <p:sp>
        <p:nvSpPr>
          <p:cNvPr id="30" name="TextBox 29">
            <a:extLst>
              <a:ext uri="{FF2B5EF4-FFF2-40B4-BE49-F238E27FC236}">
                <a16:creationId xmlns:a16="http://schemas.microsoft.com/office/drawing/2014/main" id="{551ED05A-1341-20C1-2A42-2D86648D3C50}"/>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“Passive” network</a:t>
            </a:r>
          </a:p>
        </p:txBody>
      </p:sp>
    </p:spTree>
    <p:extLst>
      <p:ext uri="{BB962C8B-B14F-4D97-AF65-F5344CB8AC3E}">
        <p14:creationId xmlns:p14="http://schemas.microsoft.com/office/powerpoint/2010/main" val="16751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6" name="Picture 4"/>
          <p:cNvPicPr>
            <a:picLocks noChangeAspect="1" noChangeArrowheads="1"/>
          </p:cNvPicPr>
          <p:nvPr/>
        </p:nvPicPr>
        <p:blipFill rotWithShape="1">
          <a:blip r:embed="rId2"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pic>
        <p:nvPicPr>
          <p:cNvPr id="11" name="Picture 10" descr="A car parked in front of a building&#10;&#10;Description automatically generated with medium confidence">
            <a:extLst>
              <a:ext uri="{FF2B5EF4-FFF2-40B4-BE49-F238E27FC236}">
                <a16:creationId xmlns:a16="http://schemas.microsoft.com/office/drawing/2014/main" id="{9230EF82-2E46-4A12-72DE-501454BD96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971" t="42942" b="18640"/>
          <a:stretch/>
        </p:blipFill>
        <p:spPr>
          <a:xfrm>
            <a:off x="8404114" y="2590891"/>
            <a:ext cx="753895" cy="1031156"/>
          </a:xfrm>
          <a:prstGeom prst="rect">
            <a:avLst/>
          </a:prstGeom>
        </p:spPr>
      </p:pic>
      <p:pic>
        <p:nvPicPr>
          <p:cNvPr id="13" name="Picture 15" descr="http://www.arcat.com/bim/arcat/Wind_Turbine.jpg">
            <a:extLst>
              <a:ext uri="{FF2B5EF4-FFF2-40B4-BE49-F238E27FC236}">
                <a16:creationId xmlns:a16="http://schemas.microsoft.com/office/drawing/2014/main" id="{173095BE-C692-2057-84B7-FB06CF910B1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944366" y="2528472"/>
            <a:ext cx="753895" cy="1256104"/>
          </a:xfrm>
          <a:prstGeom prst="rect">
            <a:avLst/>
          </a:prstGeom>
          <a:gradFill>
            <a:gsLst>
              <a:gs pos="0">
                <a:srgbClr val="5E9EFF"/>
              </a:gs>
              <a:gs pos="39999">
                <a:srgbClr val="85C2FF"/>
              </a:gs>
              <a:gs pos="70000">
                <a:srgbClr val="C4D6EB"/>
              </a:gs>
              <a:gs pos="100000">
                <a:srgbClr val="FFEBFA"/>
              </a:gs>
            </a:gsLst>
            <a:lin ang="5400000" scaled="0"/>
          </a:gradFill>
        </p:spPr>
      </p:pic>
      <p:sp>
        <p:nvSpPr>
          <p:cNvPr id="16" name="TextBox 15">
            <a:extLst>
              <a:ext uri="{FF2B5EF4-FFF2-40B4-BE49-F238E27FC236}">
                <a16:creationId xmlns:a16="http://schemas.microsoft.com/office/drawing/2014/main" id="{7B69D06F-6662-716C-A3F5-7918C4DBEE37}"/>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8" name="TextBox 27">
            <a:extLst>
              <a:ext uri="{FF2B5EF4-FFF2-40B4-BE49-F238E27FC236}">
                <a16:creationId xmlns:a16="http://schemas.microsoft.com/office/drawing/2014/main" id="{4E281DAC-1E45-6CFC-7277-0C74439C2C54}"/>
              </a:ext>
            </a:extLst>
          </p:cNvPr>
          <p:cNvSpPr txBox="1"/>
          <p:nvPr/>
        </p:nvSpPr>
        <p:spPr>
          <a:xfrm>
            <a:off x="9427642" y="1244522"/>
            <a:ext cx="1778588" cy="923330"/>
          </a:xfrm>
          <a:prstGeom prst="rect">
            <a:avLst/>
          </a:prstGeom>
          <a:noFill/>
        </p:spPr>
        <p:txBody>
          <a:bodyPr wrap="square" rtlCol="0">
            <a:spAutoFit/>
          </a:bodyPr>
          <a:lstStyle/>
          <a:p>
            <a:pPr algn="ctr"/>
            <a:r>
              <a:rPr lang="en-GB" b="1" dirty="0">
                <a:solidFill>
                  <a:srgbClr val="FF0000"/>
                </a:solidFill>
              </a:rPr>
              <a:t>Inflexible demand side</a:t>
            </a:r>
          </a:p>
        </p:txBody>
      </p:sp>
      <p:sp>
        <p:nvSpPr>
          <p:cNvPr id="29" name="TextBox 28">
            <a:extLst>
              <a:ext uri="{FF2B5EF4-FFF2-40B4-BE49-F238E27FC236}">
                <a16:creationId xmlns:a16="http://schemas.microsoft.com/office/drawing/2014/main" id="{2D465AC0-20D0-95C2-AF9B-E8A35D4BE289}"/>
              </a:ext>
            </a:extLst>
          </p:cNvPr>
          <p:cNvSpPr txBox="1"/>
          <p:nvPr/>
        </p:nvSpPr>
        <p:spPr>
          <a:xfrm>
            <a:off x="9331945" y="2433671"/>
            <a:ext cx="1977603" cy="2031325"/>
          </a:xfrm>
          <a:prstGeom prst="rect">
            <a:avLst/>
          </a:prstGeom>
          <a:solidFill>
            <a:schemeClr val="bg1"/>
          </a:solidFill>
        </p:spPr>
        <p:txBody>
          <a:bodyPr wrap="square" rtlCol="0">
            <a:spAutoFit/>
          </a:bodyPr>
          <a:lstStyle/>
          <a:p>
            <a:pPr algn="ctr"/>
            <a:r>
              <a:rPr lang="en-AU" i="1" dirty="0">
                <a:solidFill>
                  <a:srgbClr val="C00000"/>
                </a:solidFill>
              </a:rPr>
              <a:t>Invisible                   </a:t>
            </a:r>
            <a:r>
              <a:rPr lang="en-AU" b="1" i="1" dirty="0">
                <a:solidFill>
                  <a:srgbClr val="C00000"/>
                </a:solidFill>
              </a:rPr>
              <a:t>embedded generation </a:t>
            </a:r>
          </a:p>
          <a:p>
            <a:pPr algn="ctr"/>
            <a:r>
              <a:rPr lang="en-AU" b="1" i="1" dirty="0">
                <a:solidFill>
                  <a:srgbClr val="C00000"/>
                </a:solidFill>
              </a:rPr>
              <a:t>=</a:t>
            </a:r>
          </a:p>
          <a:p>
            <a:pPr algn="ctr"/>
            <a:r>
              <a:rPr lang="en-AU" b="1" i="1" dirty="0">
                <a:solidFill>
                  <a:srgbClr val="C00000"/>
                </a:solidFill>
              </a:rPr>
              <a:t>Negative demand</a:t>
            </a:r>
          </a:p>
        </p:txBody>
      </p:sp>
      <p:sp>
        <p:nvSpPr>
          <p:cNvPr id="30" name="TextBox 29">
            <a:extLst>
              <a:ext uri="{FF2B5EF4-FFF2-40B4-BE49-F238E27FC236}">
                <a16:creationId xmlns:a16="http://schemas.microsoft.com/office/drawing/2014/main" id="{551ED05A-1341-20C1-2A42-2D86648D3C50}"/>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a:t>
            </a:r>
            <a:r>
              <a:rPr lang="en-AU" sz="2200" b="1" i="1" dirty="0">
                <a:solidFill>
                  <a:srgbClr val="00B0F0"/>
                </a:solidFill>
                <a:highlight>
                  <a:srgbClr val="FFFF00"/>
                </a:highlight>
              </a:rPr>
              <a:t>Active</a:t>
            </a:r>
            <a:r>
              <a:rPr lang="en-AU" sz="2200" b="1" i="1" dirty="0">
                <a:solidFill>
                  <a:srgbClr val="7030A0"/>
                </a:solidFill>
                <a:highlight>
                  <a:srgbClr val="FFFF00"/>
                </a:highlight>
              </a:rPr>
              <a:t>” network</a:t>
            </a:r>
          </a:p>
        </p:txBody>
      </p:sp>
      <p:sp>
        <p:nvSpPr>
          <p:cNvPr id="39" name="TextBox 38">
            <a:extLst>
              <a:ext uri="{FF2B5EF4-FFF2-40B4-BE49-F238E27FC236}">
                <a16:creationId xmlns:a16="http://schemas.microsoft.com/office/drawing/2014/main" id="{39B5A5BF-5AE8-5787-1240-076F20B6E424}"/>
              </a:ext>
            </a:extLst>
          </p:cNvPr>
          <p:cNvSpPr txBox="1"/>
          <p:nvPr/>
        </p:nvSpPr>
        <p:spPr>
          <a:xfrm>
            <a:off x="6093894" y="912639"/>
            <a:ext cx="2885726" cy="369332"/>
          </a:xfrm>
          <a:prstGeom prst="rect">
            <a:avLst/>
          </a:prstGeom>
          <a:noFill/>
        </p:spPr>
        <p:txBody>
          <a:bodyPr wrap="none" rtlCol="0">
            <a:spAutoFit/>
          </a:bodyPr>
          <a:lstStyle/>
          <a:p>
            <a:r>
              <a:rPr lang="en-AU" b="1" i="1" dirty="0">
                <a:solidFill>
                  <a:srgbClr val="7030A0"/>
                </a:solidFill>
              </a:rPr>
              <a:t>Distribution network</a:t>
            </a:r>
            <a:endParaRPr lang="en-AU" b="1" i="1" dirty="0">
              <a:solidFill>
                <a:srgbClr val="00B0F0"/>
              </a:solidFill>
            </a:endParaRPr>
          </a:p>
        </p:txBody>
      </p:sp>
      <p:sp>
        <p:nvSpPr>
          <p:cNvPr id="40" name="TextBox 39">
            <a:extLst>
              <a:ext uri="{FF2B5EF4-FFF2-40B4-BE49-F238E27FC236}">
                <a16:creationId xmlns:a16="http://schemas.microsoft.com/office/drawing/2014/main" id="{0424AC1B-0459-0953-5BB9-C824DC08F80B}"/>
              </a:ext>
            </a:extLst>
          </p:cNvPr>
          <p:cNvSpPr txBox="1"/>
          <p:nvPr/>
        </p:nvSpPr>
        <p:spPr>
          <a:xfrm>
            <a:off x="6369992" y="3852394"/>
            <a:ext cx="3190297" cy="430887"/>
          </a:xfrm>
          <a:prstGeom prst="rect">
            <a:avLst/>
          </a:prstGeom>
          <a:noFill/>
        </p:spPr>
        <p:txBody>
          <a:bodyPr wrap="none" rtlCol="0">
            <a:spAutoFit/>
          </a:bodyPr>
          <a:lstStyle/>
          <a:p>
            <a:r>
              <a:rPr lang="en-AU" sz="2200" i="1" dirty="0">
                <a:solidFill>
                  <a:srgbClr val="FF0000"/>
                </a:solidFill>
                <a:highlight>
                  <a:srgbClr val="FFFF00"/>
                </a:highlight>
              </a:rPr>
              <a:t>Congestions emerge!</a:t>
            </a:r>
          </a:p>
        </p:txBody>
      </p:sp>
    </p:spTree>
    <p:extLst>
      <p:ext uri="{BB962C8B-B14F-4D97-AF65-F5344CB8AC3E}">
        <p14:creationId xmlns:p14="http://schemas.microsoft.com/office/powerpoint/2010/main" val="261828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6" name="Picture 4"/>
          <p:cNvPicPr>
            <a:picLocks noChangeAspect="1" noChangeArrowheads="1"/>
          </p:cNvPicPr>
          <p:nvPr/>
        </p:nvPicPr>
        <p:blipFill rotWithShape="1">
          <a:blip r:embed="rId2"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pic>
        <p:nvPicPr>
          <p:cNvPr id="11" name="Picture 10" descr="A car parked in front of a building&#10;&#10;Description automatically generated with medium confidence">
            <a:extLst>
              <a:ext uri="{FF2B5EF4-FFF2-40B4-BE49-F238E27FC236}">
                <a16:creationId xmlns:a16="http://schemas.microsoft.com/office/drawing/2014/main" id="{9230EF82-2E46-4A12-72DE-501454BD96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971" t="42942" b="18640"/>
          <a:stretch/>
        </p:blipFill>
        <p:spPr>
          <a:xfrm>
            <a:off x="8404114" y="2590891"/>
            <a:ext cx="753895" cy="1031156"/>
          </a:xfrm>
          <a:prstGeom prst="rect">
            <a:avLst/>
          </a:prstGeom>
        </p:spPr>
      </p:pic>
      <p:pic>
        <p:nvPicPr>
          <p:cNvPr id="13" name="Picture 15" descr="http://www.arcat.com/bim/arcat/Wind_Turbine.jpg">
            <a:extLst>
              <a:ext uri="{FF2B5EF4-FFF2-40B4-BE49-F238E27FC236}">
                <a16:creationId xmlns:a16="http://schemas.microsoft.com/office/drawing/2014/main" id="{173095BE-C692-2057-84B7-FB06CF910B1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944366" y="2528472"/>
            <a:ext cx="753895" cy="1256104"/>
          </a:xfrm>
          <a:prstGeom prst="rect">
            <a:avLst/>
          </a:prstGeom>
          <a:gradFill>
            <a:gsLst>
              <a:gs pos="0">
                <a:srgbClr val="5E9EFF"/>
              </a:gs>
              <a:gs pos="39999">
                <a:srgbClr val="85C2FF"/>
              </a:gs>
              <a:gs pos="70000">
                <a:srgbClr val="C4D6EB"/>
              </a:gs>
              <a:gs pos="100000">
                <a:srgbClr val="FFEBFA"/>
              </a:gs>
            </a:gsLst>
            <a:lin ang="5400000" scaled="0"/>
          </a:gradFill>
        </p:spPr>
      </p:pic>
      <p:sp>
        <p:nvSpPr>
          <p:cNvPr id="16" name="TextBox 15">
            <a:extLst>
              <a:ext uri="{FF2B5EF4-FFF2-40B4-BE49-F238E27FC236}">
                <a16:creationId xmlns:a16="http://schemas.microsoft.com/office/drawing/2014/main" id="{7B69D06F-6662-716C-A3F5-7918C4DBEE37}"/>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9" name="TextBox 28">
            <a:extLst>
              <a:ext uri="{FF2B5EF4-FFF2-40B4-BE49-F238E27FC236}">
                <a16:creationId xmlns:a16="http://schemas.microsoft.com/office/drawing/2014/main" id="{2D465AC0-20D0-95C2-AF9B-E8A35D4BE289}"/>
              </a:ext>
            </a:extLst>
          </p:cNvPr>
          <p:cNvSpPr txBox="1"/>
          <p:nvPr/>
        </p:nvSpPr>
        <p:spPr>
          <a:xfrm>
            <a:off x="9331945" y="2433671"/>
            <a:ext cx="1977603" cy="2031325"/>
          </a:xfrm>
          <a:prstGeom prst="rect">
            <a:avLst/>
          </a:prstGeom>
          <a:solidFill>
            <a:schemeClr val="bg1"/>
          </a:solidFill>
        </p:spPr>
        <p:txBody>
          <a:bodyPr wrap="square" rtlCol="0">
            <a:spAutoFit/>
          </a:bodyPr>
          <a:lstStyle/>
          <a:p>
            <a:pPr algn="ctr"/>
            <a:r>
              <a:rPr lang="en-AU" i="1" dirty="0">
                <a:solidFill>
                  <a:srgbClr val="C00000"/>
                </a:solidFill>
              </a:rPr>
              <a:t>Invisible                   </a:t>
            </a:r>
            <a:r>
              <a:rPr lang="en-AU" b="1" i="1" dirty="0">
                <a:solidFill>
                  <a:srgbClr val="C00000"/>
                </a:solidFill>
              </a:rPr>
              <a:t>embedded generation </a:t>
            </a:r>
          </a:p>
          <a:p>
            <a:pPr algn="ctr"/>
            <a:r>
              <a:rPr lang="en-AU" b="1" i="1" dirty="0">
                <a:solidFill>
                  <a:srgbClr val="C00000"/>
                </a:solidFill>
              </a:rPr>
              <a:t>=</a:t>
            </a:r>
          </a:p>
          <a:p>
            <a:pPr algn="ctr"/>
            <a:r>
              <a:rPr lang="en-AU" b="1" i="1" dirty="0">
                <a:solidFill>
                  <a:srgbClr val="C00000"/>
                </a:solidFill>
              </a:rPr>
              <a:t>Negative demand</a:t>
            </a:r>
          </a:p>
        </p:txBody>
      </p:sp>
      <p:sp>
        <p:nvSpPr>
          <p:cNvPr id="30" name="TextBox 29">
            <a:extLst>
              <a:ext uri="{FF2B5EF4-FFF2-40B4-BE49-F238E27FC236}">
                <a16:creationId xmlns:a16="http://schemas.microsoft.com/office/drawing/2014/main" id="{551ED05A-1341-20C1-2A42-2D86648D3C50}"/>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a:t>
            </a:r>
            <a:r>
              <a:rPr lang="en-AU" sz="2200" b="1" i="1" dirty="0">
                <a:solidFill>
                  <a:srgbClr val="00B0F0"/>
                </a:solidFill>
                <a:highlight>
                  <a:srgbClr val="FFFF00"/>
                </a:highlight>
              </a:rPr>
              <a:t>Active</a:t>
            </a:r>
            <a:r>
              <a:rPr lang="en-AU" sz="2200" b="1" i="1" dirty="0">
                <a:solidFill>
                  <a:srgbClr val="7030A0"/>
                </a:solidFill>
                <a:highlight>
                  <a:srgbClr val="FFFF00"/>
                </a:highlight>
              </a:rPr>
              <a:t>” network</a:t>
            </a:r>
          </a:p>
        </p:txBody>
      </p:sp>
      <p:pic>
        <p:nvPicPr>
          <p:cNvPr id="3" name="Picture 2" descr="battery.jpg">
            <a:extLst>
              <a:ext uri="{FF2B5EF4-FFF2-40B4-BE49-F238E27FC236}">
                <a16:creationId xmlns:a16="http://schemas.microsoft.com/office/drawing/2014/main" id="{28E54B67-0684-FD2A-AEBD-92442507A36D}"/>
              </a:ext>
            </a:extLst>
          </p:cNvPr>
          <p:cNvPicPr>
            <a:picLocks noChangeAspect="1"/>
          </p:cNvPicPr>
          <p:nvPr/>
        </p:nvPicPr>
        <p:blipFill>
          <a:blip r:embed="rId5" cstate="print"/>
          <a:srcRect/>
          <a:stretch>
            <a:fillRect/>
          </a:stretch>
        </p:blipFill>
        <p:spPr bwMode="auto">
          <a:xfrm>
            <a:off x="8838425" y="3742535"/>
            <a:ext cx="549183" cy="412464"/>
          </a:xfrm>
          <a:prstGeom prst="rect">
            <a:avLst/>
          </a:prstGeom>
          <a:noFill/>
          <a:ln w="9525">
            <a:noFill/>
            <a:miter lim="800000"/>
            <a:headEnd/>
            <a:tailEnd/>
          </a:ln>
        </p:spPr>
      </p:pic>
      <p:pic>
        <p:nvPicPr>
          <p:cNvPr id="5" name="Picture 4">
            <a:extLst>
              <a:ext uri="{FF2B5EF4-FFF2-40B4-BE49-F238E27FC236}">
                <a16:creationId xmlns:a16="http://schemas.microsoft.com/office/drawing/2014/main" id="{4179E17B-5F7D-F3B9-C5DD-7521F10F112F}"/>
              </a:ext>
            </a:extLst>
          </p:cNvPr>
          <p:cNvPicPr>
            <a:picLocks noChangeAspect="1"/>
          </p:cNvPicPr>
          <p:nvPr/>
        </p:nvPicPr>
        <p:blipFill>
          <a:blip r:embed="rId6"/>
          <a:stretch>
            <a:fillRect/>
          </a:stretch>
        </p:blipFill>
        <p:spPr>
          <a:xfrm>
            <a:off x="7901868" y="3492434"/>
            <a:ext cx="939806" cy="836302"/>
          </a:xfrm>
          <a:prstGeom prst="rect">
            <a:avLst/>
          </a:prstGeom>
        </p:spPr>
      </p:pic>
      <p:pic>
        <p:nvPicPr>
          <p:cNvPr id="9" name="Picture 8" descr="battery.jpg">
            <a:extLst>
              <a:ext uri="{FF2B5EF4-FFF2-40B4-BE49-F238E27FC236}">
                <a16:creationId xmlns:a16="http://schemas.microsoft.com/office/drawing/2014/main" id="{6B2331FC-4B52-2B8D-25FA-2F27A4E849D6}"/>
              </a:ext>
            </a:extLst>
          </p:cNvPr>
          <p:cNvPicPr>
            <a:picLocks noChangeAspect="1"/>
          </p:cNvPicPr>
          <p:nvPr/>
        </p:nvPicPr>
        <p:blipFill>
          <a:blip r:embed="rId5" cstate="print"/>
          <a:srcRect/>
          <a:stretch>
            <a:fillRect/>
          </a:stretch>
        </p:blipFill>
        <p:spPr bwMode="auto">
          <a:xfrm>
            <a:off x="6798654" y="3807212"/>
            <a:ext cx="1113510" cy="836302"/>
          </a:xfrm>
          <a:prstGeom prst="rect">
            <a:avLst/>
          </a:prstGeom>
          <a:noFill/>
          <a:ln w="9525">
            <a:noFill/>
            <a:miter lim="800000"/>
            <a:headEnd/>
            <a:tailEnd/>
          </a:ln>
        </p:spPr>
      </p:pic>
      <p:pic>
        <p:nvPicPr>
          <p:cNvPr id="22" name="Picture 21">
            <a:extLst>
              <a:ext uri="{FF2B5EF4-FFF2-40B4-BE49-F238E27FC236}">
                <a16:creationId xmlns:a16="http://schemas.microsoft.com/office/drawing/2014/main" id="{A9D7D900-56C2-25AD-2B4A-CA4A55505460}"/>
              </a:ext>
            </a:extLst>
          </p:cNvPr>
          <p:cNvPicPr>
            <a:picLocks noChangeAspect="1"/>
          </p:cNvPicPr>
          <p:nvPr/>
        </p:nvPicPr>
        <p:blipFill rotWithShape="1">
          <a:blip r:embed="rId7"/>
          <a:srcRect l="20572" t="57321" r="72537" b="14679"/>
          <a:stretch/>
        </p:blipFill>
        <p:spPr>
          <a:xfrm>
            <a:off x="8048535" y="2990897"/>
            <a:ext cx="260981" cy="644013"/>
          </a:xfrm>
          <a:prstGeom prst="rect">
            <a:avLst/>
          </a:prstGeom>
          <a:ln>
            <a:solidFill>
              <a:srgbClr val="0000FF"/>
            </a:solidFill>
          </a:ln>
        </p:spPr>
      </p:pic>
      <p:grpSp>
        <p:nvGrpSpPr>
          <p:cNvPr id="31" name="Group 30">
            <a:extLst>
              <a:ext uri="{FF2B5EF4-FFF2-40B4-BE49-F238E27FC236}">
                <a16:creationId xmlns:a16="http://schemas.microsoft.com/office/drawing/2014/main" id="{EE43B7C6-3EDD-A79F-3DDA-40913DA044E5}"/>
              </a:ext>
            </a:extLst>
          </p:cNvPr>
          <p:cNvGrpSpPr/>
          <p:nvPr/>
        </p:nvGrpSpPr>
        <p:grpSpPr>
          <a:xfrm>
            <a:off x="2871359" y="3006995"/>
            <a:ext cx="1572661" cy="913657"/>
            <a:chOff x="5410199" y="4406451"/>
            <a:chExt cx="997075" cy="477061"/>
          </a:xfrm>
          <a:solidFill>
            <a:srgbClr val="FFFF00"/>
          </a:solidFill>
        </p:grpSpPr>
        <p:pic>
          <p:nvPicPr>
            <p:cNvPr id="32" name="Picture 31" descr="http://icons.iconarchive.com/icons/icons8/ios7/256/Industry-Solar-Panel-icon.png">
              <a:extLst>
                <a:ext uri="{FF2B5EF4-FFF2-40B4-BE49-F238E27FC236}">
                  <a16:creationId xmlns:a16="http://schemas.microsoft.com/office/drawing/2014/main" id="{DA1944D5-2EA5-EE2C-BA05-1AF47459DA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199" y="4648593"/>
              <a:ext cx="237707" cy="224136"/>
            </a:xfrm>
            <a:prstGeom prst="rect">
              <a:avLst/>
            </a:prstGeom>
            <a:grpFill/>
          </p:spPr>
        </p:pic>
        <p:pic>
          <p:nvPicPr>
            <p:cNvPr id="33" name="Picture 11" descr="http://icons.iconarchive.com/icons/icons8/ios7/256/Industry-Solar-Panel-icon.png">
              <a:extLst>
                <a:ext uri="{FF2B5EF4-FFF2-40B4-BE49-F238E27FC236}">
                  <a16:creationId xmlns:a16="http://schemas.microsoft.com/office/drawing/2014/main" id="{50F941F3-10D4-5478-6344-43146299E4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4569" y="4650189"/>
              <a:ext cx="237707" cy="224136"/>
            </a:xfrm>
            <a:prstGeom prst="rect">
              <a:avLst/>
            </a:prstGeom>
            <a:grpFill/>
          </p:spPr>
        </p:pic>
        <p:pic>
          <p:nvPicPr>
            <p:cNvPr id="34" name="Picture 11" descr="http://icons.iconarchive.com/icons/icons8/ios7/256/Industry-Solar-Panel-icon.png">
              <a:extLst>
                <a:ext uri="{FF2B5EF4-FFF2-40B4-BE49-F238E27FC236}">
                  <a16:creationId xmlns:a16="http://schemas.microsoft.com/office/drawing/2014/main" id="{E1EB8F64-FDA6-FFD7-1682-FCF684FD6A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197" y="4657780"/>
              <a:ext cx="237707" cy="224136"/>
            </a:xfrm>
            <a:prstGeom prst="rect">
              <a:avLst/>
            </a:prstGeom>
            <a:grpFill/>
          </p:spPr>
        </p:pic>
        <p:pic>
          <p:nvPicPr>
            <p:cNvPr id="35" name="Picture 11" descr="http://icons.iconarchive.com/icons/icons8/ios7/256/Industry-Solar-Panel-icon.png">
              <a:extLst>
                <a:ext uri="{FF2B5EF4-FFF2-40B4-BE49-F238E27FC236}">
                  <a16:creationId xmlns:a16="http://schemas.microsoft.com/office/drawing/2014/main" id="{C86B7F50-01F2-A8D3-4932-321A3EE720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9567" y="4659376"/>
              <a:ext cx="237707" cy="224136"/>
            </a:xfrm>
            <a:prstGeom prst="rect">
              <a:avLst/>
            </a:prstGeom>
            <a:grpFill/>
          </p:spPr>
        </p:pic>
        <p:pic>
          <p:nvPicPr>
            <p:cNvPr id="36" name="Picture 35" descr="http://icons.iconarchive.com/icons/icons8/ios7/256/Industry-Solar-Panel-icon.png">
              <a:extLst>
                <a:ext uri="{FF2B5EF4-FFF2-40B4-BE49-F238E27FC236}">
                  <a16:creationId xmlns:a16="http://schemas.microsoft.com/office/drawing/2014/main" id="{EF3F9AE3-11A0-9D58-045F-5869F9F095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199" y="4406451"/>
              <a:ext cx="237707" cy="224136"/>
            </a:xfrm>
            <a:prstGeom prst="rect">
              <a:avLst/>
            </a:prstGeom>
            <a:grpFill/>
          </p:spPr>
        </p:pic>
        <p:pic>
          <p:nvPicPr>
            <p:cNvPr id="37" name="Picture 11" descr="http://icons.iconarchive.com/icons/icons8/ios7/256/Industry-Solar-Panel-icon.png">
              <a:extLst>
                <a:ext uri="{FF2B5EF4-FFF2-40B4-BE49-F238E27FC236}">
                  <a16:creationId xmlns:a16="http://schemas.microsoft.com/office/drawing/2014/main" id="{39FC4C01-54FC-C172-0C62-FFF25EFF036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4569" y="4408047"/>
              <a:ext cx="237707" cy="224136"/>
            </a:xfrm>
            <a:prstGeom prst="rect">
              <a:avLst/>
            </a:prstGeom>
            <a:grpFill/>
          </p:spPr>
        </p:pic>
        <p:pic>
          <p:nvPicPr>
            <p:cNvPr id="38" name="Picture 11" descr="http://icons.iconarchive.com/icons/icons8/ios7/256/Industry-Solar-Panel-icon.png">
              <a:extLst>
                <a:ext uri="{FF2B5EF4-FFF2-40B4-BE49-F238E27FC236}">
                  <a16:creationId xmlns:a16="http://schemas.microsoft.com/office/drawing/2014/main" id="{35CAFFD6-571E-0EE5-4912-DB1A64EF70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197" y="4415638"/>
              <a:ext cx="237707" cy="224136"/>
            </a:xfrm>
            <a:prstGeom prst="rect">
              <a:avLst/>
            </a:prstGeom>
            <a:grpFill/>
          </p:spPr>
        </p:pic>
        <p:pic>
          <p:nvPicPr>
            <p:cNvPr id="39" name="Picture 11" descr="http://icons.iconarchive.com/icons/icons8/ios7/256/Industry-Solar-Panel-icon.png">
              <a:extLst>
                <a:ext uri="{FF2B5EF4-FFF2-40B4-BE49-F238E27FC236}">
                  <a16:creationId xmlns:a16="http://schemas.microsoft.com/office/drawing/2014/main" id="{5175F435-5DB3-FD8F-41DB-8E21DAC970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9567" y="4417234"/>
              <a:ext cx="237707" cy="224136"/>
            </a:xfrm>
            <a:prstGeom prst="rect">
              <a:avLst/>
            </a:prstGeom>
            <a:grpFill/>
          </p:spPr>
        </p:pic>
      </p:grpSp>
      <p:pic>
        <p:nvPicPr>
          <p:cNvPr id="40" name="Picture 15" descr="http://www.arcat.com/bim/arcat/Wind_Turbine.jpg">
            <a:extLst>
              <a:ext uri="{FF2B5EF4-FFF2-40B4-BE49-F238E27FC236}">
                <a16:creationId xmlns:a16="http://schemas.microsoft.com/office/drawing/2014/main" id="{47D96D74-3668-9F17-5B68-84184A6B781A}"/>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1592157" y="1051710"/>
            <a:ext cx="1265343" cy="2108254"/>
          </a:xfrm>
          <a:prstGeom prst="rect">
            <a:avLst/>
          </a:prstGeom>
          <a:gradFill>
            <a:gsLst>
              <a:gs pos="0">
                <a:srgbClr val="5E9EFF"/>
              </a:gs>
              <a:gs pos="39999">
                <a:srgbClr val="85C2FF"/>
              </a:gs>
              <a:gs pos="70000">
                <a:srgbClr val="C4D6EB"/>
              </a:gs>
              <a:gs pos="100000">
                <a:srgbClr val="FFEBFA"/>
              </a:gs>
            </a:gsLst>
            <a:lin ang="5400000" scaled="0"/>
          </a:gradFill>
        </p:spPr>
      </p:pic>
      <p:sp>
        <p:nvSpPr>
          <p:cNvPr id="42" name="TextBox 41">
            <a:extLst>
              <a:ext uri="{FF2B5EF4-FFF2-40B4-BE49-F238E27FC236}">
                <a16:creationId xmlns:a16="http://schemas.microsoft.com/office/drawing/2014/main" id="{B2DB4871-CD33-E49E-BF7E-D503AC5FE484}"/>
              </a:ext>
            </a:extLst>
          </p:cNvPr>
          <p:cNvSpPr txBox="1"/>
          <p:nvPr/>
        </p:nvSpPr>
        <p:spPr>
          <a:xfrm>
            <a:off x="6093894" y="912639"/>
            <a:ext cx="2885726" cy="369332"/>
          </a:xfrm>
          <a:prstGeom prst="rect">
            <a:avLst/>
          </a:prstGeom>
          <a:noFill/>
        </p:spPr>
        <p:txBody>
          <a:bodyPr wrap="none" rtlCol="0">
            <a:spAutoFit/>
          </a:bodyPr>
          <a:lstStyle/>
          <a:p>
            <a:r>
              <a:rPr lang="en-AU" b="1" i="1" dirty="0">
                <a:solidFill>
                  <a:srgbClr val="7030A0"/>
                </a:solidFill>
              </a:rPr>
              <a:t>Distribution network</a:t>
            </a:r>
            <a:endParaRPr lang="en-AU" b="1" i="1" dirty="0">
              <a:solidFill>
                <a:srgbClr val="00B0F0"/>
              </a:solidFill>
            </a:endParaRPr>
          </a:p>
        </p:txBody>
      </p:sp>
      <p:sp>
        <p:nvSpPr>
          <p:cNvPr id="8" name="TextBox 7">
            <a:extLst>
              <a:ext uri="{FF2B5EF4-FFF2-40B4-BE49-F238E27FC236}">
                <a16:creationId xmlns:a16="http://schemas.microsoft.com/office/drawing/2014/main" id="{629805D0-C0B8-8098-516D-4DA484CEA5EE}"/>
              </a:ext>
            </a:extLst>
          </p:cNvPr>
          <p:cNvSpPr txBox="1"/>
          <p:nvPr/>
        </p:nvSpPr>
        <p:spPr>
          <a:xfrm>
            <a:off x="9427642" y="1244522"/>
            <a:ext cx="1778588" cy="923330"/>
          </a:xfrm>
          <a:prstGeom prst="rect">
            <a:avLst/>
          </a:prstGeom>
          <a:noFill/>
        </p:spPr>
        <p:txBody>
          <a:bodyPr wrap="square" rtlCol="0">
            <a:spAutoFit/>
          </a:bodyPr>
          <a:lstStyle/>
          <a:p>
            <a:pPr algn="ctr"/>
            <a:r>
              <a:rPr lang="en-GB" b="1" dirty="0">
                <a:solidFill>
                  <a:srgbClr val="FF0000"/>
                </a:solidFill>
              </a:rPr>
              <a:t>Inflexible demand side</a:t>
            </a:r>
          </a:p>
        </p:txBody>
      </p:sp>
      <p:sp>
        <p:nvSpPr>
          <p:cNvPr id="10" name="TextBox 9">
            <a:extLst>
              <a:ext uri="{FF2B5EF4-FFF2-40B4-BE49-F238E27FC236}">
                <a16:creationId xmlns:a16="http://schemas.microsoft.com/office/drawing/2014/main" id="{E8663E26-6212-20D7-ED4F-23470C50726A}"/>
              </a:ext>
            </a:extLst>
          </p:cNvPr>
          <p:cNvSpPr txBox="1"/>
          <p:nvPr/>
        </p:nvSpPr>
        <p:spPr>
          <a:xfrm>
            <a:off x="6620038" y="4649265"/>
            <a:ext cx="3138323" cy="1107996"/>
          </a:xfrm>
          <a:prstGeom prst="rect">
            <a:avLst/>
          </a:prstGeom>
          <a:noFill/>
        </p:spPr>
        <p:txBody>
          <a:bodyPr wrap="square" rtlCol="0">
            <a:spAutoFit/>
          </a:bodyPr>
          <a:lstStyle/>
          <a:p>
            <a:pPr algn="ctr"/>
            <a:r>
              <a:rPr lang="en-AU" sz="2200" i="1" dirty="0">
                <a:solidFill>
                  <a:srgbClr val="FF0000"/>
                </a:solidFill>
                <a:highlight>
                  <a:srgbClr val="FFFF00"/>
                </a:highlight>
              </a:rPr>
              <a:t>Electrification for energy efficiency and decarbonisation</a:t>
            </a:r>
          </a:p>
        </p:txBody>
      </p:sp>
    </p:spTree>
    <p:extLst>
      <p:ext uri="{BB962C8B-B14F-4D97-AF65-F5344CB8AC3E}">
        <p14:creationId xmlns:p14="http://schemas.microsoft.com/office/powerpoint/2010/main" val="343920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234" y="215138"/>
            <a:ext cx="9144000" cy="754062"/>
          </a:xfrm>
        </p:spPr>
        <p:txBody>
          <a:bodyPr/>
          <a:lstStyle/>
          <a:p>
            <a:r>
              <a:rPr lang="en-US" dirty="0"/>
              <a:t>A Copernican revolution for the grid</a:t>
            </a:r>
          </a:p>
        </p:txBody>
      </p:sp>
      <p:pic>
        <p:nvPicPr>
          <p:cNvPr id="6" name="Picture 4"/>
          <p:cNvPicPr>
            <a:picLocks noChangeAspect="1" noChangeArrowheads="1"/>
          </p:cNvPicPr>
          <p:nvPr/>
        </p:nvPicPr>
        <p:blipFill rotWithShape="1">
          <a:blip r:embed="rId2" cstate="print"/>
          <a:srcRect b="62559"/>
          <a:stretch/>
        </p:blipFill>
        <p:spPr bwMode="auto">
          <a:xfrm>
            <a:off x="1875063" y="1250117"/>
            <a:ext cx="8208963" cy="1558471"/>
          </a:xfrm>
          <a:prstGeom prst="rect">
            <a:avLst/>
          </a:prstGeom>
          <a:noFill/>
          <a:ln w="9525">
            <a:noFill/>
            <a:miter lim="800000"/>
            <a:headEnd/>
            <a:tailEnd/>
          </a:ln>
        </p:spPr>
      </p:pic>
      <p:sp>
        <p:nvSpPr>
          <p:cNvPr id="7" name="TextBox 6"/>
          <p:cNvSpPr txBox="1"/>
          <p:nvPr/>
        </p:nvSpPr>
        <p:spPr>
          <a:xfrm>
            <a:off x="6821215" y="1300809"/>
            <a:ext cx="470000" cy="246221"/>
          </a:xfrm>
          <a:prstGeom prst="rect">
            <a:avLst/>
          </a:prstGeom>
          <a:solidFill>
            <a:schemeClr val="bg1"/>
          </a:solidFill>
        </p:spPr>
        <p:txBody>
          <a:bodyPr wrap="none" rtlCol="0">
            <a:spAutoFit/>
          </a:bodyPr>
          <a:lstStyle/>
          <a:p>
            <a:r>
              <a:rPr lang="en-GB" sz="1000" b="1" dirty="0"/>
              <a:t>DNO</a:t>
            </a:r>
          </a:p>
        </p:txBody>
      </p:sp>
      <p:sp>
        <p:nvSpPr>
          <p:cNvPr id="4" name="Rectangle 3">
            <a:extLst>
              <a:ext uri="{FF2B5EF4-FFF2-40B4-BE49-F238E27FC236}">
                <a16:creationId xmlns:a16="http://schemas.microsoft.com/office/drawing/2014/main" id="{FC63A02D-D127-C3DF-D1EC-DB7511362D30}"/>
              </a:ext>
            </a:extLst>
          </p:cNvPr>
          <p:cNvSpPr/>
          <p:nvPr/>
        </p:nvSpPr>
        <p:spPr bwMode="auto">
          <a:xfrm>
            <a:off x="1875063" y="1300809"/>
            <a:ext cx="1432353" cy="185915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17" name="TextBox 16">
            <a:extLst>
              <a:ext uri="{FF2B5EF4-FFF2-40B4-BE49-F238E27FC236}">
                <a16:creationId xmlns:a16="http://schemas.microsoft.com/office/drawing/2014/main" id="{68C71176-4CB5-B833-C5FB-D2C3277FC4F5}"/>
              </a:ext>
            </a:extLst>
          </p:cNvPr>
          <p:cNvSpPr txBox="1"/>
          <p:nvPr/>
        </p:nvSpPr>
        <p:spPr>
          <a:xfrm>
            <a:off x="9285252" y="2404377"/>
            <a:ext cx="2236953" cy="369332"/>
          </a:xfrm>
          <a:prstGeom prst="rect">
            <a:avLst/>
          </a:prstGeom>
          <a:noFill/>
        </p:spPr>
        <p:txBody>
          <a:bodyPr wrap="square" rtlCol="0">
            <a:spAutoFit/>
          </a:bodyPr>
          <a:lstStyle/>
          <a:p>
            <a:pPr algn="ctr"/>
            <a:r>
              <a:rPr lang="en-GB" b="1" dirty="0">
                <a:solidFill>
                  <a:srgbClr val="FF0000"/>
                </a:solidFill>
              </a:rPr>
              <a:t>No generation</a:t>
            </a:r>
          </a:p>
        </p:txBody>
      </p:sp>
      <p:pic>
        <p:nvPicPr>
          <p:cNvPr id="11" name="Picture 10" descr="A car parked in front of a building&#10;&#10;Description automatically generated with medium confidence">
            <a:extLst>
              <a:ext uri="{FF2B5EF4-FFF2-40B4-BE49-F238E27FC236}">
                <a16:creationId xmlns:a16="http://schemas.microsoft.com/office/drawing/2014/main" id="{9230EF82-2E46-4A12-72DE-501454BD96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59971" t="42942" b="18640"/>
          <a:stretch/>
        </p:blipFill>
        <p:spPr>
          <a:xfrm>
            <a:off x="8404114" y="2590891"/>
            <a:ext cx="753895" cy="1031156"/>
          </a:xfrm>
          <a:prstGeom prst="rect">
            <a:avLst/>
          </a:prstGeom>
        </p:spPr>
      </p:pic>
      <p:pic>
        <p:nvPicPr>
          <p:cNvPr id="13" name="Picture 15" descr="http://www.arcat.com/bim/arcat/Wind_Turbine.jpg">
            <a:extLst>
              <a:ext uri="{FF2B5EF4-FFF2-40B4-BE49-F238E27FC236}">
                <a16:creationId xmlns:a16="http://schemas.microsoft.com/office/drawing/2014/main" id="{173095BE-C692-2057-84B7-FB06CF910B12}"/>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6944366" y="2528472"/>
            <a:ext cx="753895" cy="1256104"/>
          </a:xfrm>
          <a:prstGeom prst="rect">
            <a:avLst/>
          </a:prstGeom>
          <a:gradFill>
            <a:gsLst>
              <a:gs pos="0">
                <a:srgbClr val="5E9EFF"/>
              </a:gs>
              <a:gs pos="39999">
                <a:srgbClr val="85C2FF"/>
              </a:gs>
              <a:gs pos="70000">
                <a:srgbClr val="C4D6EB"/>
              </a:gs>
              <a:gs pos="100000">
                <a:srgbClr val="FFEBFA"/>
              </a:gs>
            </a:gsLst>
            <a:lin ang="5400000" scaled="0"/>
          </a:gradFill>
        </p:spPr>
      </p:pic>
      <p:sp>
        <p:nvSpPr>
          <p:cNvPr id="16" name="TextBox 15">
            <a:extLst>
              <a:ext uri="{FF2B5EF4-FFF2-40B4-BE49-F238E27FC236}">
                <a16:creationId xmlns:a16="http://schemas.microsoft.com/office/drawing/2014/main" id="{7B69D06F-6662-716C-A3F5-7918C4DBEE37}"/>
              </a:ext>
            </a:extLst>
          </p:cNvPr>
          <p:cNvSpPr txBox="1"/>
          <p:nvPr/>
        </p:nvSpPr>
        <p:spPr>
          <a:xfrm>
            <a:off x="3172125" y="912639"/>
            <a:ext cx="2914580" cy="369332"/>
          </a:xfrm>
          <a:prstGeom prst="rect">
            <a:avLst/>
          </a:prstGeom>
          <a:noFill/>
        </p:spPr>
        <p:txBody>
          <a:bodyPr wrap="none" rtlCol="0">
            <a:spAutoFit/>
          </a:bodyPr>
          <a:lstStyle/>
          <a:p>
            <a:r>
              <a:rPr lang="en-AU" b="1" i="1" dirty="0">
                <a:solidFill>
                  <a:srgbClr val="0070C0"/>
                </a:solidFill>
              </a:rPr>
              <a:t>Transmission system</a:t>
            </a:r>
          </a:p>
        </p:txBody>
      </p:sp>
      <p:sp>
        <p:nvSpPr>
          <p:cNvPr id="29" name="TextBox 28">
            <a:extLst>
              <a:ext uri="{FF2B5EF4-FFF2-40B4-BE49-F238E27FC236}">
                <a16:creationId xmlns:a16="http://schemas.microsoft.com/office/drawing/2014/main" id="{2D465AC0-20D0-95C2-AF9B-E8A35D4BE289}"/>
              </a:ext>
            </a:extLst>
          </p:cNvPr>
          <p:cNvSpPr txBox="1"/>
          <p:nvPr/>
        </p:nvSpPr>
        <p:spPr>
          <a:xfrm>
            <a:off x="9331945" y="2433671"/>
            <a:ext cx="1977603" cy="2031325"/>
          </a:xfrm>
          <a:prstGeom prst="rect">
            <a:avLst/>
          </a:prstGeom>
          <a:solidFill>
            <a:schemeClr val="bg1"/>
          </a:solidFill>
        </p:spPr>
        <p:txBody>
          <a:bodyPr wrap="square" rtlCol="0">
            <a:spAutoFit/>
          </a:bodyPr>
          <a:lstStyle/>
          <a:p>
            <a:pPr algn="ctr"/>
            <a:r>
              <a:rPr lang="en-AU" i="1" dirty="0">
                <a:solidFill>
                  <a:srgbClr val="C00000"/>
                </a:solidFill>
              </a:rPr>
              <a:t>Invisible                   </a:t>
            </a:r>
            <a:r>
              <a:rPr lang="en-AU" b="1" i="1" dirty="0">
                <a:solidFill>
                  <a:srgbClr val="C00000"/>
                </a:solidFill>
              </a:rPr>
              <a:t>embedded generation </a:t>
            </a:r>
          </a:p>
          <a:p>
            <a:pPr algn="ctr"/>
            <a:r>
              <a:rPr lang="en-AU" b="1" i="1" dirty="0">
                <a:solidFill>
                  <a:srgbClr val="C00000"/>
                </a:solidFill>
              </a:rPr>
              <a:t>=</a:t>
            </a:r>
          </a:p>
          <a:p>
            <a:pPr algn="ctr"/>
            <a:r>
              <a:rPr lang="en-AU" b="1" i="1" dirty="0">
                <a:solidFill>
                  <a:srgbClr val="C00000"/>
                </a:solidFill>
              </a:rPr>
              <a:t>Negative demand</a:t>
            </a:r>
          </a:p>
        </p:txBody>
      </p:sp>
      <p:sp>
        <p:nvSpPr>
          <p:cNvPr id="30" name="TextBox 29">
            <a:extLst>
              <a:ext uri="{FF2B5EF4-FFF2-40B4-BE49-F238E27FC236}">
                <a16:creationId xmlns:a16="http://schemas.microsoft.com/office/drawing/2014/main" id="{551ED05A-1341-20C1-2A42-2D86648D3C50}"/>
              </a:ext>
            </a:extLst>
          </p:cNvPr>
          <p:cNvSpPr txBox="1"/>
          <p:nvPr/>
        </p:nvSpPr>
        <p:spPr>
          <a:xfrm>
            <a:off x="5974768" y="1787211"/>
            <a:ext cx="3138249" cy="430887"/>
          </a:xfrm>
          <a:prstGeom prst="rect">
            <a:avLst/>
          </a:prstGeom>
          <a:noFill/>
        </p:spPr>
        <p:txBody>
          <a:bodyPr wrap="square">
            <a:spAutoFit/>
          </a:bodyPr>
          <a:lstStyle/>
          <a:p>
            <a:pPr algn="ctr"/>
            <a:r>
              <a:rPr lang="en-AU" sz="2200" b="1" i="1" dirty="0">
                <a:solidFill>
                  <a:srgbClr val="7030A0"/>
                </a:solidFill>
                <a:highlight>
                  <a:srgbClr val="FFFF00"/>
                </a:highlight>
              </a:rPr>
              <a:t>“</a:t>
            </a:r>
            <a:r>
              <a:rPr lang="en-AU" sz="2200" b="1" i="1" dirty="0">
                <a:solidFill>
                  <a:srgbClr val="00B0F0"/>
                </a:solidFill>
                <a:highlight>
                  <a:srgbClr val="FFFF00"/>
                </a:highlight>
              </a:rPr>
              <a:t>Active</a:t>
            </a:r>
            <a:r>
              <a:rPr lang="en-AU" sz="2200" b="1" i="1" dirty="0">
                <a:solidFill>
                  <a:srgbClr val="7030A0"/>
                </a:solidFill>
                <a:highlight>
                  <a:srgbClr val="FFFF00"/>
                </a:highlight>
              </a:rPr>
              <a:t>” network</a:t>
            </a:r>
          </a:p>
        </p:txBody>
      </p:sp>
      <p:pic>
        <p:nvPicPr>
          <p:cNvPr id="3" name="Picture 2" descr="battery.jpg">
            <a:extLst>
              <a:ext uri="{FF2B5EF4-FFF2-40B4-BE49-F238E27FC236}">
                <a16:creationId xmlns:a16="http://schemas.microsoft.com/office/drawing/2014/main" id="{28E54B67-0684-FD2A-AEBD-92442507A36D}"/>
              </a:ext>
            </a:extLst>
          </p:cNvPr>
          <p:cNvPicPr>
            <a:picLocks noChangeAspect="1"/>
          </p:cNvPicPr>
          <p:nvPr/>
        </p:nvPicPr>
        <p:blipFill>
          <a:blip r:embed="rId5" cstate="print"/>
          <a:srcRect/>
          <a:stretch>
            <a:fillRect/>
          </a:stretch>
        </p:blipFill>
        <p:spPr bwMode="auto">
          <a:xfrm>
            <a:off x="8838425" y="3742535"/>
            <a:ext cx="549183" cy="412464"/>
          </a:xfrm>
          <a:prstGeom prst="rect">
            <a:avLst/>
          </a:prstGeom>
          <a:noFill/>
          <a:ln w="9525">
            <a:noFill/>
            <a:miter lim="800000"/>
            <a:headEnd/>
            <a:tailEnd/>
          </a:ln>
        </p:spPr>
      </p:pic>
      <p:pic>
        <p:nvPicPr>
          <p:cNvPr id="5" name="Picture 4">
            <a:extLst>
              <a:ext uri="{FF2B5EF4-FFF2-40B4-BE49-F238E27FC236}">
                <a16:creationId xmlns:a16="http://schemas.microsoft.com/office/drawing/2014/main" id="{4179E17B-5F7D-F3B9-C5DD-7521F10F112F}"/>
              </a:ext>
            </a:extLst>
          </p:cNvPr>
          <p:cNvPicPr>
            <a:picLocks noChangeAspect="1"/>
          </p:cNvPicPr>
          <p:nvPr/>
        </p:nvPicPr>
        <p:blipFill>
          <a:blip r:embed="rId6"/>
          <a:stretch>
            <a:fillRect/>
          </a:stretch>
        </p:blipFill>
        <p:spPr>
          <a:xfrm>
            <a:off x="7901868" y="3492434"/>
            <a:ext cx="939806" cy="836302"/>
          </a:xfrm>
          <a:prstGeom prst="rect">
            <a:avLst/>
          </a:prstGeom>
        </p:spPr>
      </p:pic>
      <p:pic>
        <p:nvPicPr>
          <p:cNvPr id="9" name="Picture 8" descr="battery.jpg">
            <a:extLst>
              <a:ext uri="{FF2B5EF4-FFF2-40B4-BE49-F238E27FC236}">
                <a16:creationId xmlns:a16="http://schemas.microsoft.com/office/drawing/2014/main" id="{6B2331FC-4B52-2B8D-25FA-2F27A4E849D6}"/>
              </a:ext>
            </a:extLst>
          </p:cNvPr>
          <p:cNvPicPr>
            <a:picLocks noChangeAspect="1"/>
          </p:cNvPicPr>
          <p:nvPr/>
        </p:nvPicPr>
        <p:blipFill>
          <a:blip r:embed="rId5" cstate="print"/>
          <a:srcRect/>
          <a:stretch>
            <a:fillRect/>
          </a:stretch>
        </p:blipFill>
        <p:spPr bwMode="auto">
          <a:xfrm>
            <a:off x="6798654" y="3807212"/>
            <a:ext cx="1113510" cy="836302"/>
          </a:xfrm>
          <a:prstGeom prst="rect">
            <a:avLst/>
          </a:prstGeom>
          <a:noFill/>
          <a:ln w="9525">
            <a:noFill/>
            <a:miter lim="800000"/>
            <a:headEnd/>
            <a:tailEnd/>
          </a:ln>
        </p:spPr>
      </p:pic>
      <p:pic>
        <p:nvPicPr>
          <p:cNvPr id="22" name="Picture 21">
            <a:extLst>
              <a:ext uri="{FF2B5EF4-FFF2-40B4-BE49-F238E27FC236}">
                <a16:creationId xmlns:a16="http://schemas.microsoft.com/office/drawing/2014/main" id="{A9D7D900-56C2-25AD-2B4A-CA4A55505460}"/>
              </a:ext>
            </a:extLst>
          </p:cNvPr>
          <p:cNvPicPr>
            <a:picLocks noChangeAspect="1"/>
          </p:cNvPicPr>
          <p:nvPr/>
        </p:nvPicPr>
        <p:blipFill rotWithShape="1">
          <a:blip r:embed="rId7"/>
          <a:srcRect l="20572" t="57321" r="72537" b="14679"/>
          <a:stretch/>
        </p:blipFill>
        <p:spPr>
          <a:xfrm>
            <a:off x="8048535" y="2990897"/>
            <a:ext cx="260981" cy="644013"/>
          </a:xfrm>
          <a:prstGeom prst="rect">
            <a:avLst/>
          </a:prstGeom>
          <a:ln>
            <a:solidFill>
              <a:srgbClr val="0000FF"/>
            </a:solidFill>
          </a:ln>
        </p:spPr>
      </p:pic>
      <p:grpSp>
        <p:nvGrpSpPr>
          <p:cNvPr id="31" name="Group 30">
            <a:extLst>
              <a:ext uri="{FF2B5EF4-FFF2-40B4-BE49-F238E27FC236}">
                <a16:creationId xmlns:a16="http://schemas.microsoft.com/office/drawing/2014/main" id="{EE43B7C6-3EDD-A79F-3DDA-40913DA044E5}"/>
              </a:ext>
            </a:extLst>
          </p:cNvPr>
          <p:cNvGrpSpPr/>
          <p:nvPr/>
        </p:nvGrpSpPr>
        <p:grpSpPr>
          <a:xfrm>
            <a:off x="2871359" y="3006995"/>
            <a:ext cx="1572661" cy="913657"/>
            <a:chOff x="5410199" y="4406451"/>
            <a:chExt cx="997075" cy="477061"/>
          </a:xfrm>
          <a:solidFill>
            <a:srgbClr val="FFFF00"/>
          </a:solidFill>
        </p:grpSpPr>
        <p:pic>
          <p:nvPicPr>
            <p:cNvPr id="32" name="Picture 31" descr="http://icons.iconarchive.com/icons/icons8/ios7/256/Industry-Solar-Panel-icon.png">
              <a:extLst>
                <a:ext uri="{FF2B5EF4-FFF2-40B4-BE49-F238E27FC236}">
                  <a16:creationId xmlns:a16="http://schemas.microsoft.com/office/drawing/2014/main" id="{DA1944D5-2EA5-EE2C-BA05-1AF47459DA0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199" y="4648593"/>
              <a:ext cx="237707" cy="224136"/>
            </a:xfrm>
            <a:prstGeom prst="rect">
              <a:avLst/>
            </a:prstGeom>
            <a:grpFill/>
          </p:spPr>
        </p:pic>
        <p:pic>
          <p:nvPicPr>
            <p:cNvPr id="33" name="Picture 11" descr="http://icons.iconarchive.com/icons/icons8/ios7/256/Industry-Solar-Panel-icon.png">
              <a:extLst>
                <a:ext uri="{FF2B5EF4-FFF2-40B4-BE49-F238E27FC236}">
                  <a16:creationId xmlns:a16="http://schemas.microsoft.com/office/drawing/2014/main" id="{50F941F3-10D4-5478-6344-43146299E44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4569" y="4650189"/>
              <a:ext cx="237707" cy="224136"/>
            </a:xfrm>
            <a:prstGeom prst="rect">
              <a:avLst/>
            </a:prstGeom>
            <a:grpFill/>
          </p:spPr>
        </p:pic>
        <p:pic>
          <p:nvPicPr>
            <p:cNvPr id="34" name="Picture 11" descr="http://icons.iconarchive.com/icons/icons8/ios7/256/Industry-Solar-Panel-icon.png">
              <a:extLst>
                <a:ext uri="{FF2B5EF4-FFF2-40B4-BE49-F238E27FC236}">
                  <a16:creationId xmlns:a16="http://schemas.microsoft.com/office/drawing/2014/main" id="{E1EB8F64-FDA6-FFD7-1682-FCF684FD6A4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197" y="4657780"/>
              <a:ext cx="237707" cy="224136"/>
            </a:xfrm>
            <a:prstGeom prst="rect">
              <a:avLst/>
            </a:prstGeom>
            <a:grpFill/>
          </p:spPr>
        </p:pic>
        <p:pic>
          <p:nvPicPr>
            <p:cNvPr id="35" name="Picture 11" descr="http://icons.iconarchive.com/icons/icons8/ios7/256/Industry-Solar-Panel-icon.png">
              <a:extLst>
                <a:ext uri="{FF2B5EF4-FFF2-40B4-BE49-F238E27FC236}">
                  <a16:creationId xmlns:a16="http://schemas.microsoft.com/office/drawing/2014/main" id="{C86B7F50-01F2-A8D3-4932-321A3EE7201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9567" y="4659376"/>
              <a:ext cx="237707" cy="224136"/>
            </a:xfrm>
            <a:prstGeom prst="rect">
              <a:avLst/>
            </a:prstGeom>
            <a:grpFill/>
          </p:spPr>
        </p:pic>
        <p:pic>
          <p:nvPicPr>
            <p:cNvPr id="36" name="Picture 35" descr="http://icons.iconarchive.com/icons/icons8/ios7/256/Industry-Solar-Panel-icon.png">
              <a:extLst>
                <a:ext uri="{FF2B5EF4-FFF2-40B4-BE49-F238E27FC236}">
                  <a16:creationId xmlns:a16="http://schemas.microsoft.com/office/drawing/2014/main" id="{EF3F9AE3-11A0-9D58-045F-5869F9F095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10199" y="4406451"/>
              <a:ext cx="237707" cy="224136"/>
            </a:xfrm>
            <a:prstGeom prst="rect">
              <a:avLst/>
            </a:prstGeom>
            <a:grpFill/>
          </p:spPr>
        </p:pic>
        <p:pic>
          <p:nvPicPr>
            <p:cNvPr id="37" name="Picture 11" descr="http://icons.iconarchive.com/icons/icons8/ios7/256/Industry-Solar-Panel-icon.png">
              <a:extLst>
                <a:ext uri="{FF2B5EF4-FFF2-40B4-BE49-F238E27FC236}">
                  <a16:creationId xmlns:a16="http://schemas.microsoft.com/office/drawing/2014/main" id="{39FC4C01-54FC-C172-0C62-FFF25EFF036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64569" y="4408047"/>
              <a:ext cx="237707" cy="224136"/>
            </a:xfrm>
            <a:prstGeom prst="rect">
              <a:avLst/>
            </a:prstGeom>
            <a:grpFill/>
          </p:spPr>
        </p:pic>
        <p:pic>
          <p:nvPicPr>
            <p:cNvPr id="38" name="Picture 11" descr="http://icons.iconarchive.com/icons/icons8/ios7/256/Industry-Solar-Panel-icon.png">
              <a:extLst>
                <a:ext uri="{FF2B5EF4-FFF2-40B4-BE49-F238E27FC236}">
                  <a16:creationId xmlns:a16="http://schemas.microsoft.com/office/drawing/2014/main" id="{35CAFFD6-571E-0EE5-4912-DB1A64EF70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15197" y="4415638"/>
              <a:ext cx="237707" cy="224136"/>
            </a:xfrm>
            <a:prstGeom prst="rect">
              <a:avLst/>
            </a:prstGeom>
            <a:grpFill/>
          </p:spPr>
        </p:pic>
        <p:pic>
          <p:nvPicPr>
            <p:cNvPr id="39" name="Picture 11" descr="http://icons.iconarchive.com/icons/icons8/ios7/256/Industry-Solar-Panel-icon.png">
              <a:extLst>
                <a:ext uri="{FF2B5EF4-FFF2-40B4-BE49-F238E27FC236}">
                  <a16:creationId xmlns:a16="http://schemas.microsoft.com/office/drawing/2014/main" id="{5175F435-5DB3-FD8F-41DB-8E21DAC970B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9567" y="4417234"/>
              <a:ext cx="237707" cy="224136"/>
            </a:xfrm>
            <a:prstGeom prst="rect">
              <a:avLst/>
            </a:prstGeom>
            <a:grpFill/>
          </p:spPr>
        </p:pic>
      </p:grpSp>
      <p:pic>
        <p:nvPicPr>
          <p:cNvPr id="40" name="Picture 15" descr="http://www.arcat.com/bim/arcat/Wind_Turbine.jpg">
            <a:extLst>
              <a:ext uri="{FF2B5EF4-FFF2-40B4-BE49-F238E27FC236}">
                <a16:creationId xmlns:a16="http://schemas.microsoft.com/office/drawing/2014/main" id="{47D96D74-3668-9F17-5B68-84184A6B781A}"/>
              </a:ext>
            </a:extLst>
          </p:cNvPr>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40031" r="11580"/>
          <a:stretch/>
        </p:blipFill>
        <p:spPr bwMode="auto">
          <a:xfrm>
            <a:off x="1592157" y="1051710"/>
            <a:ext cx="1265343" cy="2108254"/>
          </a:xfrm>
          <a:prstGeom prst="rect">
            <a:avLst/>
          </a:prstGeom>
          <a:gradFill>
            <a:gsLst>
              <a:gs pos="0">
                <a:srgbClr val="5E9EFF"/>
              </a:gs>
              <a:gs pos="39999">
                <a:srgbClr val="85C2FF"/>
              </a:gs>
              <a:gs pos="70000">
                <a:srgbClr val="C4D6EB"/>
              </a:gs>
              <a:gs pos="100000">
                <a:srgbClr val="FFEBFA"/>
              </a:gs>
            </a:gsLst>
            <a:lin ang="5400000" scaled="0"/>
          </a:gradFill>
        </p:spPr>
      </p:pic>
      <p:sp>
        <p:nvSpPr>
          <p:cNvPr id="42" name="TextBox 41">
            <a:extLst>
              <a:ext uri="{FF2B5EF4-FFF2-40B4-BE49-F238E27FC236}">
                <a16:creationId xmlns:a16="http://schemas.microsoft.com/office/drawing/2014/main" id="{B2DB4871-CD33-E49E-BF7E-D503AC5FE484}"/>
              </a:ext>
            </a:extLst>
          </p:cNvPr>
          <p:cNvSpPr txBox="1"/>
          <p:nvPr/>
        </p:nvSpPr>
        <p:spPr>
          <a:xfrm>
            <a:off x="6093894" y="912639"/>
            <a:ext cx="2885726" cy="369332"/>
          </a:xfrm>
          <a:prstGeom prst="rect">
            <a:avLst/>
          </a:prstGeom>
          <a:noFill/>
        </p:spPr>
        <p:txBody>
          <a:bodyPr wrap="none" rtlCol="0">
            <a:spAutoFit/>
          </a:bodyPr>
          <a:lstStyle/>
          <a:p>
            <a:r>
              <a:rPr lang="en-AU" b="1" i="1" dirty="0">
                <a:solidFill>
                  <a:srgbClr val="7030A0"/>
                </a:solidFill>
              </a:rPr>
              <a:t>Distribution network</a:t>
            </a:r>
            <a:endParaRPr lang="en-AU" b="1" i="1" dirty="0">
              <a:solidFill>
                <a:srgbClr val="00B0F0"/>
              </a:solidFill>
            </a:endParaRPr>
          </a:p>
        </p:txBody>
      </p:sp>
      <p:sp>
        <p:nvSpPr>
          <p:cNvPr id="43" name="TextBox 42">
            <a:extLst>
              <a:ext uri="{FF2B5EF4-FFF2-40B4-BE49-F238E27FC236}">
                <a16:creationId xmlns:a16="http://schemas.microsoft.com/office/drawing/2014/main" id="{FBA5E46E-6476-FB79-85DC-C39C1112C2DF}"/>
              </a:ext>
            </a:extLst>
          </p:cNvPr>
          <p:cNvSpPr txBox="1"/>
          <p:nvPr/>
        </p:nvSpPr>
        <p:spPr>
          <a:xfrm>
            <a:off x="4864896" y="4901237"/>
            <a:ext cx="6496007" cy="769441"/>
          </a:xfrm>
          <a:prstGeom prst="rect">
            <a:avLst/>
          </a:prstGeom>
          <a:solidFill>
            <a:srgbClr val="FFFF00"/>
          </a:solidFill>
        </p:spPr>
        <p:txBody>
          <a:bodyPr wrap="square" rtlCol="0">
            <a:spAutoFit/>
          </a:bodyPr>
          <a:lstStyle/>
          <a:p>
            <a:pPr algn="ctr"/>
            <a:r>
              <a:rPr lang="en-AU" sz="2200" b="1" i="1" dirty="0">
                <a:solidFill>
                  <a:srgbClr val="0070C0"/>
                </a:solidFill>
              </a:rPr>
              <a:t>We should develop integrated planning of distribution systems and DER</a:t>
            </a:r>
          </a:p>
        </p:txBody>
      </p:sp>
      <p:sp>
        <p:nvSpPr>
          <p:cNvPr id="44" name="TextBox 43">
            <a:extLst>
              <a:ext uri="{FF2B5EF4-FFF2-40B4-BE49-F238E27FC236}">
                <a16:creationId xmlns:a16="http://schemas.microsoft.com/office/drawing/2014/main" id="{D4A08705-2CD1-4BB3-AD06-9549FC5E58CC}"/>
              </a:ext>
            </a:extLst>
          </p:cNvPr>
          <p:cNvSpPr txBox="1"/>
          <p:nvPr/>
        </p:nvSpPr>
        <p:spPr>
          <a:xfrm>
            <a:off x="9427642" y="1244522"/>
            <a:ext cx="1778588" cy="923330"/>
          </a:xfrm>
          <a:prstGeom prst="rect">
            <a:avLst/>
          </a:prstGeom>
          <a:noFill/>
        </p:spPr>
        <p:txBody>
          <a:bodyPr wrap="square" rtlCol="0">
            <a:spAutoFit/>
          </a:bodyPr>
          <a:lstStyle/>
          <a:p>
            <a:pPr algn="ctr"/>
            <a:r>
              <a:rPr lang="en-GB" b="1" dirty="0">
                <a:solidFill>
                  <a:srgbClr val="00B0F0"/>
                </a:solidFill>
                <a:highlight>
                  <a:srgbClr val="FFFF00"/>
                </a:highlight>
              </a:rPr>
              <a:t>Flexible </a:t>
            </a:r>
            <a:r>
              <a:rPr lang="en-GB" b="1" dirty="0">
                <a:solidFill>
                  <a:srgbClr val="FF0000"/>
                </a:solidFill>
                <a:highlight>
                  <a:srgbClr val="FFFF00"/>
                </a:highlight>
              </a:rPr>
              <a:t>demand side</a:t>
            </a:r>
          </a:p>
        </p:txBody>
      </p:sp>
      <p:sp>
        <p:nvSpPr>
          <p:cNvPr id="45" name="Oval 44">
            <a:extLst>
              <a:ext uri="{FF2B5EF4-FFF2-40B4-BE49-F238E27FC236}">
                <a16:creationId xmlns:a16="http://schemas.microsoft.com/office/drawing/2014/main" id="{F3E6B771-549B-AA2C-C343-433C030D76A2}"/>
              </a:ext>
            </a:extLst>
          </p:cNvPr>
          <p:cNvSpPr/>
          <p:nvPr/>
        </p:nvSpPr>
        <p:spPr bwMode="auto">
          <a:xfrm>
            <a:off x="9427642" y="1019626"/>
            <a:ext cx="1778588" cy="131778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89128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0C1A-7BD5-23C3-B212-75E8E0F0EA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D9A027-01B3-8506-95C0-C9A5151C8D7C}"/>
              </a:ext>
            </a:extLst>
          </p:cNvPr>
          <p:cNvSpPr>
            <a:spLocks noGrp="1"/>
          </p:cNvSpPr>
          <p:nvPr>
            <p:ph type="title"/>
          </p:nvPr>
        </p:nvSpPr>
        <p:spPr/>
        <p:txBody>
          <a:bodyPr/>
          <a:lstStyle/>
          <a:p>
            <a:r>
              <a:rPr lang="en-AU" dirty="0"/>
              <a:t>Electrification and network benefits </a:t>
            </a:r>
            <a:br>
              <a:rPr lang="en-AU" dirty="0"/>
            </a:br>
            <a:r>
              <a:rPr lang="en-AU" dirty="0"/>
              <a:t>of DER management schemes</a:t>
            </a:r>
          </a:p>
        </p:txBody>
      </p:sp>
      <p:sp>
        <p:nvSpPr>
          <p:cNvPr id="5" name="TextBox 4">
            <a:extLst>
              <a:ext uri="{FF2B5EF4-FFF2-40B4-BE49-F238E27FC236}">
                <a16:creationId xmlns:a16="http://schemas.microsoft.com/office/drawing/2014/main" id="{1429B274-5349-59B6-DECB-7CE1AB5455DE}"/>
              </a:ext>
            </a:extLst>
          </p:cNvPr>
          <p:cNvSpPr txBox="1"/>
          <p:nvPr/>
        </p:nvSpPr>
        <p:spPr>
          <a:xfrm>
            <a:off x="0" y="6375628"/>
            <a:ext cx="10232773" cy="246221"/>
          </a:xfrm>
          <a:prstGeom prst="rect">
            <a:avLst/>
          </a:prstGeom>
          <a:noFill/>
        </p:spPr>
        <p:txBody>
          <a:bodyPr wrap="square">
            <a:spAutoFit/>
          </a:bodyPr>
          <a:lstStyle/>
          <a:p>
            <a:r>
              <a:rPr lang="en-AU" sz="1000" dirty="0"/>
              <a:t>G. Strbac et al., “Benefits of Advanced Smart Metering for Demand Response based Control of Distribution Networks”, Imperial College London, 2010</a:t>
            </a:r>
          </a:p>
        </p:txBody>
      </p:sp>
      <p:grpSp>
        <p:nvGrpSpPr>
          <p:cNvPr id="12" name="Group 11">
            <a:extLst>
              <a:ext uri="{FF2B5EF4-FFF2-40B4-BE49-F238E27FC236}">
                <a16:creationId xmlns:a16="http://schemas.microsoft.com/office/drawing/2014/main" id="{50A24753-29E4-C337-3C5F-F85C11E4A72B}"/>
              </a:ext>
            </a:extLst>
          </p:cNvPr>
          <p:cNvGrpSpPr/>
          <p:nvPr/>
        </p:nvGrpSpPr>
        <p:grpSpPr>
          <a:xfrm>
            <a:off x="1951396" y="1158755"/>
            <a:ext cx="8442892" cy="4912439"/>
            <a:chOff x="1951396" y="1158755"/>
            <a:chExt cx="8442892" cy="4912439"/>
          </a:xfrm>
        </p:grpSpPr>
        <p:pic>
          <p:nvPicPr>
            <p:cNvPr id="7" name="Picture 6">
              <a:extLst>
                <a:ext uri="{FF2B5EF4-FFF2-40B4-BE49-F238E27FC236}">
                  <a16:creationId xmlns:a16="http://schemas.microsoft.com/office/drawing/2014/main" id="{C4A8D607-A453-CBC0-6D50-8994BD23E622}"/>
                </a:ext>
              </a:extLst>
            </p:cNvPr>
            <p:cNvPicPr>
              <a:picLocks noChangeAspect="1"/>
            </p:cNvPicPr>
            <p:nvPr/>
          </p:nvPicPr>
          <p:blipFill>
            <a:blip r:embed="rId2"/>
            <a:stretch>
              <a:fillRect/>
            </a:stretch>
          </p:blipFill>
          <p:spPr>
            <a:xfrm>
              <a:off x="1951396" y="1158755"/>
              <a:ext cx="8442892" cy="4912439"/>
            </a:xfrm>
            <a:prstGeom prst="rect">
              <a:avLst/>
            </a:prstGeom>
          </p:spPr>
        </p:pic>
        <p:sp>
          <p:nvSpPr>
            <p:cNvPr id="3" name="Rectangle 2">
              <a:extLst>
                <a:ext uri="{FF2B5EF4-FFF2-40B4-BE49-F238E27FC236}">
                  <a16:creationId xmlns:a16="http://schemas.microsoft.com/office/drawing/2014/main" id="{652F47EE-BDF7-DB64-4B70-3AB8E1530B22}"/>
                </a:ext>
              </a:extLst>
            </p:cNvPr>
            <p:cNvSpPr/>
            <p:nvPr/>
          </p:nvSpPr>
          <p:spPr bwMode="auto">
            <a:xfrm>
              <a:off x="3744686" y="2601686"/>
              <a:ext cx="2231571" cy="23948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4" name="Rectangle 3">
              <a:extLst>
                <a:ext uri="{FF2B5EF4-FFF2-40B4-BE49-F238E27FC236}">
                  <a16:creationId xmlns:a16="http://schemas.microsoft.com/office/drawing/2014/main" id="{035A9BD5-AC86-75B5-6671-119A59849F23}"/>
                </a:ext>
              </a:extLst>
            </p:cNvPr>
            <p:cNvSpPr/>
            <p:nvPr/>
          </p:nvSpPr>
          <p:spPr bwMode="auto">
            <a:xfrm>
              <a:off x="6890659" y="4288971"/>
              <a:ext cx="587828" cy="68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sp>
          <p:nvSpPr>
            <p:cNvPr id="6" name="Rectangle 5">
              <a:extLst>
                <a:ext uri="{FF2B5EF4-FFF2-40B4-BE49-F238E27FC236}">
                  <a16:creationId xmlns:a16="http://schemas.microsoft.com/office/drawing/2014/main" id="{35B30755-7014-C1C1-C02F-110E41C352BB}"/>
                </a:ext>
              </a:extLst>
            </p:cNvPr>
            <p:cNvSpPr/>
            <p:nvPr/>
          </p:nvSpPr>
          <p:spPr bwMode="auto">
            <a:xfrm>
              <a:off x="9089572" y="3936085"/>
              <a:ext cx="587828" cy="104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Verdana" pitchFamily="34" charset="0"/>
              </a:endParaRPr>
            </a:p>
          </p:txBody>
        </p:sp>
        <p:cxnSp>
          <p:nvCxnSpPr>
            <p:cNvPr id="9" name="Straight Connector 8">
              <a:extLst>
                <a:ext uri="{FF2B5EF4-FFF2-40B4-BE49-F238E27FC236}">
                  <a16:creationId xmlns:a16="http://schemas.microsoft.com/office/drawing/2014/main" id="{E37B3AF1-64C3-C76D-9296-8618988A6850}"/>
                </a:ext>
              </a:extLst>
            </p:cNvPr>
            <p:cNvCxnSpPr>
              <a:cxnSpLocks/>
            </p:cNvCxnSpPr>
            <p:nvPr/>
          </p:nvCxnSpPr>
          <p:spPr bwMode="auto">
            <a:xfrm>
              <a:off x="6890659" y="4641857"/>
              <a:ext cx="587828" cy="0"/>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E64BC90A-7779-F799-0A64-DC3BA6182D4B}"/>
                </a:ext>
              </a:extLst>
            </p:cNvPr>
            <p:cNvCxnSpPr>
              <a:cxnSpLocks/>
            </p:cNvCxnSpPr>
            <p:nvPr/>
          </p:nvCxnSpPr>
          <p:spPr bwMode="auto">
            <a:xfrm>
              <a:off x="9078689" y="4641853"/>
              <a:ext cx="587828" cy="0"/>
            </a:xfrm>
            <a:prstGeom prst="line">
              <a:avLst/>
            </a:prstGeom>
            <a:noFill/>
            <a:ln w="19050" cap="flat" cmpd="sng" algn="ctr">
              <a:solidFill>
                <a:schemeClr val="bg1">
                  <a:lumMod val="75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82D5FA28-B100-B96B-7E45-A4AB0DDAE02F}"/>
                </a:ext>
              </a:extLst>
            </p:cNvPr>
            <p:cNvCxnSpPr>
              <a:cxnSpLocks/>
            </p:cNvCxnSpPr>
            <p:nvPr/>
          </p:nvCxnSpPr>
          <p:spPr bwMode="auto">
            <a:xfrm>
              <a:off x="9089571" y="4293510"/>
              <a:ext cx="587828" cy="0"/>
            </a:xfrm>
            <a:prstGeom prst="line">
              <a:avLst/>
            </a:prstGeom>
            <a:noFill/>
            <a:ln w="19050" cap="flat" cmpd="sng" algn="ctr">
              <a:solidFill>
                <a:schemeClr val="bg1">
                  <a:lumMod val="75000"/>
                </a:schemeClr>
              </a:solidFill>
              <a:prstDash val="solid"/>
              <a:round/>
              <a:headEnd type="none" w="med" len="med"/>
              <a:tailEnd type="none" w="med" len="med"/>
            </a:ln>
            <a:effectLst/>
          </p:spPr>
        </p:cxnSp>
      </p:grpSp>
    </p:spTree>
    <p:extLst>
      <p:ext uri="{BB962C8B-B14F-4D97-AF65-F5344CB8AC3E}">
        <p14:creationId xmlns:p14="http://schemas.microsoft.com/office/powerpoint/2010/main" val="3295144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193C4-EB56-FAFE-8CE2-0F04D7AA27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C9D019-02AE-F1E0-0E65-F443FA5C0B4C}"/>
              </a:ext>
            </a:extLst>
          </p:cNvPr>
          <p:cNvSpPr>
            <a:spLocks noGrp="1"/>
          </p:cNvSpPr>
          <p:nvPr>
            <p:ph type="title"/>
          </p:nvPr>
        </p:nvSpPr>
        <p:spPr/>
        <p:txBody>
          <a:bodyPr/>
          <a:lstStyle/>
          <a:p>
            <a:r>
              <a:rPr lang="en-AU" dirty="0"/>
              <a:t>Electrification and network benefits </a:t>
            </a:r>
            <a:br>
              <a:rPr lang="en-AU" dirty="0"/>
            </a:br>
            <a:r>
              <a:rPr lang="en-AU" dirty="0"/>
              <a:t>of DER management schemes</a:t>
            </a:r>
          </a:p>
        </p:txBody>
      </p:sp>
      <p:sp>
        <p:nvSpPr>
          <p:cNvPr id="5" name="TextBox 4">
            <a:extLst>
              <a:ext uri="{FF2B5EF4-FFF2-40B4-BE49-F238E27FC236}">
                <a16:creationId xmlns:a16="http://schemas.microsoft.com/office/drawing/2014/main" id="{167D2C85-1F6F-4361-CDA4-FDB445695A1B}"/>
              </a:ext>
            </a:extLst>
          </p:cNvPr>
          <p:cNvSpPr txBox="1"/>
          <p:nvPr/>
        </p:nvSpPr>
        <p:spPr>
          <a:xfrm>
            <a:off x="0" y="6375628"/>
            <a:ext cx="10232773" cy="246221"/>
          </a:xfrm>
          <a:prstGeom prst="rect">
            <a:avLst/>
          </a:prstGeom>
          <a:noFill/>
        </p:spPr>
        <p:txBody>
          <a:bodyPr wrap="square">
            <a:spAutoFit/>
          </a:bodyPr>
          <a:lstStyle/>
          <a:p>
            <a:r>
              <a:rPr lang="en-AU" sz="1000" dirty="0"/>
              <a:t>G. Strbac et al., “Benefits of Advanced Smart Metering for Demand Response based Control of Distribution Networks”, Imperial College London, 2010</a:t>
            </a:r>
          </a:p>
        </p:txBody>
      </p:sp>
      <p:pic>
        <p:nvPicPr>
          <p:cNvPr id="7" name="Picture 6">
            <a:extLst>
              <a:ext uri="{FF2B5EF4-FFF2-40B4-BE49-F238E27FC236}">
                <a16:creationId xmlns:a16="http://schemas.microsoft.com/office/drawing/2014/main" id="{F0F1B336-5F49-06B1-1712-1F03C2EF56F5}"/>
              </a:ext>
            </a:extLst>
          </p:cNvPr>
          <p:cNvPicPr>
            <a:picLocks noChangeAspect="1"/>
          </p:cNvPicPr>
          <p:nvPr/>
        </p:nvPicPr>
        <p:blipFill>
          <a:blip r:embed="rId3"/>
          <a:stretch>
            <a:fillRect/>
          </a:stretch>
        </p:blipFill>
        <p:spPr>
          <a:xfrm>
            <a:off x="1951396" y="1158755"/>
            <a:ext cx="8442892" cy="4912439"/>
          </a:xfrm>
          <a:prstGeom prst="rect">
            <a:avLst/>
          </a:prstGeom>
        </p:spPr>
      </p:pic>
      <p:sp>
        <p:nvSpPr>
          <p:cNvPr id="3" name="Freeform 13">
            <a:extLst>
              <a:ext uri="{FF2B5EF4-FFF2-40B4-BE49-F238E27FC236}">
                <a16:creationId xmlns:a16="http://schemas.microsoft.com/office/drawing/2014/main" id="{2FF140ED-A90E-DAD6-074D-259C718D533A}"/>
              </a:ext>
            </a:extLst>
          </p:cNvPr>
          <p:cNvSpPr>
            <a:spLocks noChangeAspect="1" noEditPoints="1"/>
          </p:cNvSpPr>
          <p:nvPr/>
        </p:nvSpPr>
        <p:spPr bwMode="auto">
          <a:xfrm>
            <a:off x="10317510" y="2063340"/>
            <a:ext cx="1421954" cy="1406725"/>
          </a:xfrm>
          <a:custGeom>
            <a:avLst/>
            <a:gdLst>
              <a:gd name="T0" fmla="*/ 630 w 1067"/>
              <a:gd name="T1" fmla="*/ 962 h 1056"/>
              <a:gd name="T2" fmla="*/ 536 w 1067"/>
              <a:gd name="T3" fmla="*/ 998 h 1056"/>
              <a:gd name="T4" fmla="*/ 504 w 1067"/>
              <a:gd name="T5" fmla="*/ 1046 h 1056"/>
              <a:gd name="T6" fmla="*/ 586 w 1067"/>
              <a:gd name="T7" fmla="*/ 194 h 1056"/>
              <a:gd name="T8" fmla="*/ 792 w 1067"/>
              <a:gd name="T9" fmla="*/ 226 h 1056"/>
              <a:gd name="T10" fmla="*/ 637 w 1067"/>
              <a:gd name="T11" fmla="*/ 345 h 1056"/>
              <a:gd name="T12" fmla="*/ 840 w 1067"/>
              <a:gd name="T13" fmla="*/ 344 h 1056"/>
              <a:gd name="T14" fmla="*/ 347 w 1067"/>
              <a:gd name="T15" fmla="*/ 179 h 1056"/>
              <a:gd name="T16" fmla="*/ 444 w 1067"/>
              <a:gd name="T17" fmla="*/ 132 h 1056"/>
              <a:gd name="T18" fmla="*/ 635 w 1067"/>
              <a:gd name="T19" fmla="*/ 336 h 1056"/>
              <a:gd name="T20" fmla="*/ 778 w 1067"/>
              <a:gd name="T21" fmla="*/ 272 h 1056"/>
              <a:gd name="T22" fmla="*/ 745 w 1067"/>
              <a:gd name="T23" fmla="*/ 111 h 1056"/>
              <a:gd name="T24" fmla="*/ 564 w 1067"/>
              <a:gd name="T25" fmla="*/ 129 h 1056"/>
              <a:gd name="T26" fmla="*/ 683 w 1067"/>
              <a:gd name="T27" fmla="*/ 188 h 1056"/>
              <a:gd name="T28" fmla="*/ 566 w 1067"/>
              <a:gd name="T29" fmla="*/ 137 h 1056"/>
              <a:gd name="T30" fmla="*/ 632 w 1067"/>
              <a:gd name="T31" fmla="*/ 506 h 1056"/>
              <a:gd name="T32" fmla="*/ 578 w 1067"/>
              <a:gd name="T33" fmla="*/ 590 h 1056"/>
              <a:gd name="T34" fmla="*/ 859 w 1067"/>
              <a:gd name="T35" fmla="*/ 476 h 1056"/>
              <a:gd name="T36" fmla="*/ 660 w 1067"/>
              <a:gd name="T37" fmla="*/ 412 h 1056"/>
              <a:gd name="T38" fmla="*/ 557 w 1067"/>
              <a:gd name="T39" fmla="*/ 271 h 1056"/>
              <a:gd name="T40" fmla="*/ 505 w 1067"/>
              <a:gd name="T41" fmla="*/ 337 h 1056"/>
              <a:gd name="T42" fmla="*/ 826 w 1067"/>
              <a:gd name="T43" fmla="*/ 571 h 1056"/>
              <a:gd name="T44" fmla="*/ 728 w 1067"/>
              <a:gd name="T45" fmla="*/ 500 h 1056"/>
              <a:gd name="T46" fmla="*/ 349 w 1067"/>
              <a:gd name="T47" fmla="*/ 188 h 1056"/>
              <a:gd name="T48" fmla="*/ 577 w 1067"/>
              <a:gd name="T49" fmla="*/ 222 h 1056"/>
              <a:gd name="T50" fmla="*/ 641 w 1067"/>
              <a:gd name="T51" fmla="*/ 413 h 1056"/>
              <a:gd name="T52" fmla="*/ 470 w 1067"/>
              <a:gd name="T53" fmla="*/ 495 h 1056"/>
              <a:gd name="T54" fmla="*/ 493 w 1067"/>
              <a:gd name="T55" fmla="*/ 70 h 1056"/>
              <a:gd name="T56" fmla="*/ 442 w 1067"/>
              <a:gd name="T57" fmla="*/ 123 h 1056"/>
              <a:gd name="T58" fmla="*/ 507 w 1067"/>
              <a:gd name="T59" fmla="*/ 347 h 1056"/>
              <a:gd name="T60" fmla="*/ 722 w 1067"/>
              <a:gd name="T61" fmla="*/ 660 h 1056"/>
              <a:gd name="T62" fmla="*/ 473 w 1067"/>
              <a:gd name="T63" fmla="*/ 683 h 1056"/>
              <a:gd name="T64" fmla="*/ 165 w 1067"/>
              <a:gd name="T65" fmla="*/ 727 h 1056"/>
              <a:gd name="T66" fmla="*/ 463 w 1067"/>
              <a:gd name="T67" fmla="*/ 741 h 1056"/>
              <a:gd name="T68" fmla="*/ 433 w 1067"/>
              <a:gd name="T69" fmla="*/ 613 h 1056"/>
              <a:gd name="T70" fmla="*/ 311 w 1067"/>
              <a:gd name="T71" fmla="*/ 699 h 1056"/>
              <a:gd name="T72" fmla="*/ 487 w 1067"/>
              <a:gd name="T73" fmla="*/ 739 h 1056"/>
              <a:gd name="T74" fmla="*/ 726 w 1067"/>
              <a:gd name="T75" fmla="*/ 672 h 1056"/>
              <a:gd name="T76" fmla="*/ 758 w 1067"/>
              <a:gd name="T77" fmla="*/ 50 h 1056"/>
              <a:gd name="T78" fmla="*/ 118 w 1067"/>
              <a:gd name="T79" fmla="*/ 912 h 1056"/>
              <a:gd name="T80" fmla="*/ 85 w 1067"/>
              <a:gd name="T81" fmla="*/ 385 h 1056"/>
              <a:gd name="T82" fmla="*/ 870 w 1067"/>
              <a:gd name="T83" fmla="*/ 369 h 1056"/>
              <a:gd name="T84" fmla="*/ 965 w 1067"/>
              <a:gd name="T85" fmla="*/ 648 h 1056"/>
              <a:gd name="T86" fmla="*/ 815 w 1067"/>
              <a:gd name="T87" fmla="*/ 750 h 1056"/>
              <a:gd name="T88" fmla="*/ 960 w 1067"/>
              <a:gd name="T89" fmla="*/ 637 h 1056"/>
              <a:gd name="T90" fmla="*/ 742 w 1067"/>
              <a:gd name="T91" fmla="*/ 658 h 1056"/>
              <a:gd name="T92" fmla="*/ 420 w 1067"/>
              <a:gd name="T93" fmla="*/ 561 h 1056"/>
              <a:gd name="T94" fmla="*/ 149 w 1067"/>
              <a:gd name="T95" fmla="*/ 622 h 1056"/>
              <a:gd name="T96" fmla="*/ 305 w 1067"/>
              <a:gd name="T97" fmla="*/ 90 h 1056"/>
              <a:gd name="T98" fmla="*/ 71 w 1067"/>
              <a:gd name="T99" fmla="*/ 108 h 1056"/>
              <a:gd name="T100" fmla="*/ 336 w 1067"/>
              <a:gd name="T101" fmla="*/ 217 h 1056"/>
              <a:gd name="T102" fmla="*/ 86 w 1067"/>
              <a:gd name="T103" fmla="*/ 213 h 1056"/>
              <a:gd name="T104" fmla="*/ 314 w 1067"/>
              <a:gd name="T105" fmla="*/ 127 h 1056"/>
              <a:gd name="T106" fmla="*/ 207 w 1067"/>
              <a:gd name="T107" fmla="*/ 175 h 1056"/>
              <a:gd name="T108" fmla="*/ 308 w 1067"/>
              <a:gd name="T109" fmla="*/ 269 h 1056"/>
              <a:gd name="T110" fmla="*/ 240 w 1067"/>
              <a:gd name="T111" fmla="*/ 340 h 1056"/>
              <a:gd name="T112" fmla="*/ 242 w 1067"/>
              <a:gd name="T113" fmla="*/ 351 h 1056"/>
              <a:gd name="T114" fmla="*/ 383 w 1067"/>
              <a:gd name="T115" fmla="*/ 410 h 1056"/>
              <a:gd name="T116" fmla="*/ 257 w 1067"/>
              <a:gd name="T117" fmla="*/ 424 h 1056"/>
              <a:gd name="T118" fmla="*/ 360 w 1067"/>
              <a:gd name="T119" fmla="*/ 50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67" h="1056">
                <a:moveTo>
                  <a:pt x="787" y="1007"/>
                </a:moveTo>
                <a:cubicBezTo>
                  <a:pt x="724" y="963"/>
                  <a:pt x="724" y="963"/>
                  <a:pt x="724" y="963"/>
                </a:cubicBezTo>
                <a:cubicBezTo>
                  <a:pt x="715" y="957"/>
                  <a:pt x="701" y="952"/>
                  <a:pt x="693" y="953"/>
                </a:cubicBezTo>
                <a:cubicBezTo>
                  <a:pt x="630" y="962"/>
                  <a:pt x="630" y="962"/>
                  <a:pt x="630" y="962"/>
                </a:cubicBezTo>
                <a:cubicBezTo>
                  <a:pt x="624" y="876"/>
                  <a:pt x="624" y="876"/>
                  <a:pt x="624" y="876"/>
                </a:cubicBezTo>
                <a:cubicBezTo>
                  <a:pt x="552" y="886"/>
                  <a:pt x="552" y="886"/>
                  <a:pt x="552" y="886"/>
                </a:cubicBezTo>
                <a:cubicBezTo>
                  <a:pt x="544" y="1004"/>
                  <a:pt x="544" y="1004"/>
                  <a:pt x="544" y="1004"/>
                </a:cubicBezTo>
                <a:cubicBezTo>
                  <a:pt x="536" y="998"/>
                  <a:pt x="536" y="998"/>
                  <a:pt x="536" y="998"/>
                </a:cubicBezTo>
                <a:cubicBezTo>
                  <a:pt x="538" y="975"/>
                  <a:pt x="538" y="975"/>
                  <a:pt x="538" y="975"/>
                </a:cubicBezTo>
                <a:cubicBezTo>
                  <a:pt x="438" y="989"/>
                  <a:pt x="438" y="989"/>
                  <a:pt x="438" y="989"/>
                </a:cubicBezTo>
                <a:cubicBezTo>
                  <a:pt x="431" y="990"/>
                  <a:pt x="432" y="996"/>
                  <a:pt x="441" y="1002"/>
                </a:cubicBezTo>
                <a:cubicBezTo>
                  <a:pt x="504" y="1046"/>
                  <a:pt x="504" y="1046"/>
                  <a:pt x="504" y="1046"/>
                </a:cubicBezTo>
                <a:cubicBezTo>
                  <a:pt x="513" y="1052"/>
                  <a:pt x="526" y="1056"/>
                  <a:pt x="534" y="1055"/>
                </a:cubicBezTo>
                <a:cubicBezTo>
                  <a:pt x="789" y="1020"/>
                  <a:pt x="789" y="1020"/>
                  <a:pt x="789" y="1020"/>
                </a:cubicBezTo>
                <a:cubicBezTo>
                  <a:pt x="797" y="1019"/>
                  <a:pt x="795" y="1013"/>
                  <a:pt x="787" y="1007"/>
                </a:cubicBezTo>
                <a:close/>
                <a:moveTo>
                  <a:pt x="586" y="194"/>
                </a:moveTo>
                <a:cubicBezTo>
                  <a:pt x="589" y="203"/>
                  <a:pt x="592" y="213"/>
                  <a:pt x="596" y="222"/>
                </a:cubicBezTo>
                <a:cubicBezTo>
                  <a:pt x="611" y="233"/>
                  <a:pt x="627" y="244"/>
                  <a:pt x="642" y="256"/>
                </a:cubicBezTo>
                <a:cubicBezTo>
                  <a:pt x="687" y="256"/>
                  <a:pt x="730" y="257"/>
                  <a:pt x="773" y="257"/>
                </a:cubicBezTo>
                <a:cubicBezTo>
                  <a:pt x="779" y="247"/>
                  <a:pt x="786" y="236"/>
                  <a:pt x="792" y="226"/>
                </a:cubicBezTo>
                <a:cubicBezTo>
                  <a:pt x="788" y="217"/>
                  <a:pt x="785" y="208"/>
                  <a:pt x="781" y="199"/>
                </a:cubicBezTo>
                <a:cubicBezTo>
                  <a:pt x="750" y="198"/>
                  <a:pt x="718" y="197"/>
                  <a:pt x="686" y="196"/>
                </a:cubicBezTo>
                <a:cubicBezTo>
                  <a:pt x="653" y="195"/>
                  <a:pt x="620" y="195"/>
                  <a:pt x="586" y="194"/>
                </a:cubicBezTo>
                <a:close/>
                <a:moveTo>
                  <a:pt x="637" y="345"/>
                </a:moveTo>
                <a:cubicBezTo>
                  <a:pt x="644" y="364"/>
                  <a:pt x="650" y="383"/>
                  <a:pt x="657" y="402"/>
                </a:cubicBezTo>
                <a:cubicBezTo>
                  <a:pt x="693" y="401"/>
                  <a:pt x="728" y="400"/>
                  <a:pt x="762" y="399"/>
                </a:cubicBezTo>
                <a:cubicBezTo>
                  <a:pt x="796" y="399"/>
                  <a:pt x="829" y="398"/>
                  <a:pt x="862" y="397"/>
                </a:cubicBezTo>
                <a:cubicBezTo>
                  <a:pt x="855" y="379"/>
                  <a:pt x="847" y="361"/>
                  <a:pt x="840" y="344"/>
                </a:cubicBezTo>
                <a:cubicBezTo>
                  <a:pt x="808" y="344"/>
                  <a:pt x="775" y="344"/>
                  <a:pt x="741" y="345"/>
                </a:cubicBezTo>
                <a:cubicBezTo>
                  <a:pt x="707" y="345"/>
                  <a:pt x="673" y="345"/>
                  <a:pt x="637" y="345"/>
                </a:cubicBezTo>
                <a:close/>
                <a:moveTo>
                  <a:pt x="334" y="127"/>
                </a:moveTo>
                <a:cubicBezTo>
                  <a:pt x="338" y="144"/>
                  <a:pt x="343" y="161"/>
                  <a:pt x="347" y="179"/>
                </a:cubicBezTo>
                <a:cubicBezTo>
                  <a:pt x="385" y="180"/>
                  <a:pt x="423" y="180"/>
                  <a:pt x="459" y="182"/>
                </a:cubicBezTo>
                <a:cubicBezTo>
                  <a:pt x="495" y="183"/>
                  <a:pt x="530" y="184"/>
                  <a:pt x="565" y="185"/>
                </a:cubicBezTo>
                <a:cubicBezTo>
                  <a:pt x="560" y="169"/>
                  <a:pt x="554" y="152"/>
                  <a:pt x="549" y="136"/>
                </a:cubicBezTo>
                <a:cubicBezTo>
                  <a:pt x="515" y="135"/>
                  <a:pt x="480" y="133"/>
                  <a:pt x="444" y="132"/>
                </a:cubicBezTo>
                <a:cubicBezTo>
                  <a:pt x="408" y="131"/>
                  <a:pt x="371" y="129"/>
                  <a:pt x="334" y="127"/>
                </a:cubicBezTo>
                <a:close/>
                <a:moveTo>
                  <a:pt x="648" y="271"/>
                </a:moveTo>
                <a:cubicBezTo>
                  <a:pt x="640" y="282"/>
                  <a:pt x="632" y="294"/>
                  <a:pt x="624" y="305"/>
                </a:cubicBezTo>
                <a:cubicBezTo>
                  <a:pt x="627" y="316"/>
                  <a:pt x="631" y="326"/>
                  <a:pt x="635" y="336"/>
                </a:cubicBezTo>
                <a:cubicBezTo>
                  <a:pt x="670" y="336"/>
                  <a:pt x="704" y="335"/>
                  <a:pt x="738" y="335"/>
                </a:cubicBezTo>
                <a:cubicBezTo>
                  <a:pt x="771" y="335"/>
                  <a:pt x="804" y="334"/>
                  <a:pt x="836" y="334"/>
                </a:cubicBezTo>
                <a:cubicBezTo>
                  <a:pt x="833" y="324"/>
                  <a:pt x="829" y="315"/>
                  <a:pt x="824" y="305"/>
                </a:cubicBezTo>
                <a:cubicBezTo>
                  <a:pt x="809" y="294"/>
                  <a:pt x="794" y="283"/>
                  <a:pt x="778" y="272"/>
                </a:cubicBezTo>
                <a:cubicBezTo>
                  <a:pt x="736" y="272"/>
                  <a:pt x="693" y="272"/>
                  <a:pt x="648" y="271"/>
                </a:cubicBezTo>
                <a:close/>
                <a:moveTo>
                  <a:pt x="662" y="133"/>
                </a:moveTo>
                <a:cubicBezTo>
                  <a:pt x="693" y="134"/>
                  <a:pt x="725" y="135"/>
                  <a:pt x="755" y="137"/>
                </a:cubicBezTo>
                <a:cubicBezTo>
                  <a:pt x="752" y="128"/>
                  <a:pt x="749" y="120"/>
                  <a:pt x="745" y="111"/>
                </a:cubicBezTo>
                <a:cubicBezTo>
                  <a:pt x="731" y="101"/>
                  <a:pt x="716" y="91"/>
                  <a:pt x="703" y="82"/>
                </a:cubicBezTo>
                <a:cubicBezTo>
                  <a:pt x="662" y="79"/>
                  <a:pt x="621" y="77"/>
                  <a:pt x="578" y="74"/>
                </a:cubicBezTo>
                <a:cubicBezTo>
                  <a:pt x="571" y="84"/>
                  <a:pt x="563" y="93"/>
                  <a:pt x="555" y="102"/>
                </a:cubicBezTo>
                <a:cubicBezTo>
                  <a:pt x="558" y="111"/>
                  <a:pt x="561" y="120"/>
                  <a:pt x="564" y="129"/>
                </a:cubicBezTo>
                <a:cubicBezTo>
                  <a:pt x="597" y="130"/>
                  <a:pt x="630" y="132"/>
                  <a:pt x="662" y="133"/>
                </a:cubicBezTo>
                <a:close/>
                <a:moveTo>
                  <a:pt x="566" y="137"/>
                </a:moveTo>
                <a:cubicBezTo>
                  <a:pt x="572" y="153"/>
                  <a:pt x="577" y="169"/>
                  <a:pt x="583" y="185"/>
                </a:cubicBezTo>
                <a:cubicBezTo>
                  <a:pt x="617" y="186"/>
                  <a:pt x="650" y="187"/>
                  <a:pt x="683" y="188"/>
                </a:cubicBezTo>
                <a:cubicBezTo>
                  <a:pt x="715" y="189"/>
                  <a:pt x="747" y="190"/>
                  <a:pt x="778" y="191"/>
                </a:cubicBezTo>
                <a:cubicBezTo>
                  <a:pt x="771" y="175"/>
                  <a:pt x="765" y="160"/>
                  <a:pt x="759" y="145"/>
                </a:cubicBezTo>
                <a:cubicBezTo>
                  <a:pt x="728" y="144"/>
                  <a:pt x="697" y="142"/>
                  <a:pt x="665" y="141"/>
                </a:cubicBezTo>
                <a:cubicBezTo>
                  <a:pt x="633" y="140"/>
                  <a:pt x="600" y="138"/>
                  <a:pt x="566" y="137"/>
                </a:cubicBezTo>
                <a:close/>
                <a:moveTo>
                  <a:pt x="578" y="590"/>
                </a:moveTo>
                <a:cubicBezTo>
                  <a:pt x="618" y="587"/>
                  <a:pt x="658" y="584"/>
                  <a:pt x="696" y="581"/>
                </a:cubicBezTo>
                <a:cubicBezTo>
                  <a:pt x="693" y="569"/>
                  <a:pt x="688" y="557"/>
                  <a:pt x="684" y="545"/>
                </a:cubicBezTo>
                <a:cubicBezTo>
                  <a:pt x="667" y="532"/>
                  <a:pt x="649" y="519"/>
                  <a:pt x="632" y="506"/>
                </a:cubicBezTo>
                <a:cubicBezTo>
                  <a:pt x="581" y="509"/>
                  <a:pt x="529" y="511"/>
                  <a:pt x="475" y="514"/>
                </a:cubicBezTo>
                <a:cubicBezTo>
                  <a:pt x="464" y="529"/>
                  <a:pt x="454" y="545"/>
                  <a:pt x="443" y="560"/>
                </a:cubicBezTo>
                <a:cubicBezTo>
                  <a:pt x="446" y="573"/>
                  <a:pt x="449" y="586"/>
                  <a:pt x="452" y="599"/>
                </a:cubicBezTo>
                <a:cubicBezTo>
                  <a:pt x="495" y="596"/>
                  <a:pt x="537" y="593"/>
                  <a:pt x="578" y="590"/>
                </a:cubicBezTo>
                <a:close/>
                <a:moveTo>
                  <a:pt x="660" y="412"/>
                </a:moveTo>
                <a:cubicBezTo>
                  <a:pt x="664" y="423"/>
                  <a:pt x="668" y="434"/>
                  <a:pt x="671" y="445"/>
                </a:cubicBezTo>
                <a:cubicBezTo>
                  <a:pt x="688" y="458"/>
                  <a:pt x="705" y="470"/>
                  <a:pt x="722" y="483"/>
                </a:cubicBezTo>
                <a:cubicBezTo>
                  <a:pt x="769" y="480"/>
                  <a:pt x="815" y="478"/>
                  <a:pt x="859" y="476"/>
                </a:cubicBezTo>
                <a:cubicBezTo>
                  <a:pt x="866" y="463"/>
                  <a:pt x="872" y="451"/>
                  <a:pt x="879" y="438"/>
                </a:cubicBezTo>
                <a:cubicBezTo>
                  <a:pt x="874" y="427"/>
                  <a:pt x="870" y="417"/>
                  <a:pt x="866" y="406"/>
                </a:cubicBezTo>
                <a:cubicBezTo>
                  <a:pt x="833" y="407"/>
                  <a:pt x="799" y="408"/>
                  <a:pt x="766" y="409"/>
                </a:cubicBezTo>
                <a:cubicBezTo>
                  <a:pt x="731" y="410"/>
                  <a:pt x="696" y="411"/>
                  <a:pt x="660" y="412"/>
                </a:cubicBezTo>
                <a:close/>
                <a:moveTo>
                  <a:pt x="505" y="337"/>
                </a:moveTo>
                <a:cubicBezTo>
                  <a:pt x="542" y="337"/>
                  <a:pt x="579" y="337"/>
                  <a:pt x="616" y="336"/>
                </a:cubicBezTo>
                <a:cubicBezTo>
                  <a:pt x="612" y="326"/>
                  <a:pt x="609" y="316"/>
                  <a:pt x="605" y="305"/>
                </a:cubicBezTo>
                <a:cubicBezTo>
                  <a:pt x="589" y="294"/>
                  <a:pt x="573" y="282"/>
                  <a:pt x="557" y="271"/>
                </a:cubicBezTo>
                <a:cubicBezTo>
                  <a:pt x="509" y="270"/>
                  <a:pt x="460" y="270"/>
                  <a:pt x="410" y="270"/>
                </a:cubicBezTo>
                <a:cubicBezTo>
                  <a:pt x="400" y="282"/>
                  <a:pt x="389" y="294"/>
                  <a:pt x="379" y="306"/>
                </a:cubicBezTo>
                <a:cubicBezTo>
                  <a:pt x="382" y="317"/>
                  <a:pt x="385" y="328"/>
                  <a:pt x="387" y="339"/>
                </a:cubicBezTo>
                <a:cubicBezTo>
                  <a:pt x="427" y="338"/>
                  <a:pt x="466" y="338"/>
                  <a:pt x="505" y="337"/>
                </a:cubicBezTo>
                <a:close/>
                <a:moveTo>
                  <a:pt x="728" y="500"/>
                </a:moveTo>
                <a:cubicBezTo>
                  <a:pt x="720" y="515"/>
                  <a:pt x="712" y="529"/>
                  <a:pt x="704" y="543"/>
                </a:cubicBezTo>
                <a:cubicBezTo>
                  <a:pt x="708" y="555"/>
                  <a:pt x="712" y="568"/>
                  <a:pt x="716" y="580"/>
                </a:cubicBezTo>
                <a:cubicBezTo>
                  <a:pt x="754" y="577"/>
                  <a:pt x="790" y="574"/>
                  <a:pt x="826" y="571"/>
                </a:cubicBezTo>
                <a:cubicBezTo>
                  <a:pt x="861" y="569"/>
                  <a:pt x="896" y="567"/>
                  <a:pt x="930" y="564"/>
                </a:cubicBezTo>
                <a:cubicBezTo>
                  <a:pt x="926" y="553"/>
                  <a:pt x="921" y="541"/>
                  <a:pt x="916" y="530"/>
                </a:cubicBezTo>
                <a:cubicBezTo>
                  <a:pt x="900" y="518"/>
                  <a:pt x="883" y="506"/>
                  <a:pt x="866" y="493"/>
                </a:cubicBezTo>
                <a:cubicBezTo>
                  <a:pt x="821" y="496"/>
                  <a:pt x="775" y="498"/>
                  <a:pt x="728" y="500"/>
                </a:cubicBezTo>
                <a:close/>
                <a:moveTo>
                  <a:pt x="577" y="222"/>
                </a:moveTo>
                <a:cubicBezTo>
                  <a:pt x="575" y="212"/>
                  <a:pt x="571" y="203"/>
                  <a:pt x="568" y="193"/>
                </a:cubicBezTo>
                <a:cubicBezTo>
                  <a:pt x="533" y="192"/>
                  <a:pt x="497" y="192"/>
                  <a:pt x="461" y="191"/>
                </a:cubicBezTo>
                <a:cubicBezTo>
                  <a:pt x="425" y="190"/>
                  <a:pt x="388" y="189"/>
                  <a:pt x="349" y="188"/>
                </a:cubicBezTo>
                <a:cubicBezTo>
                  <a:pt x="352" y="198"/>
                  <a:pt x="355" y="207"/>
                  <a:pt x="357" y="217"/>
                </a:cubicBezTo>
                <a:cubicBezTo>
                  <a:pt x="373" y="229"/>
                  <a:pt x="389" y="241"/>
                  <a:pt x="406" y="253"/>
                </a:cubicBezTo>
                <a:cubicBezTo>
                  <a:pt x="456" y="254"/>
                  <a:pt x="505" y="254"/>
                  <a:pt x="552" y="255"/>
                </a:cubicBezTo>
                <a:cubicBezTo>
                  <a:pt x="561" y="243"/>
                  <a:pt x="569" y="233"/>
                  <a:pt x="577" y="222"/>
                </a:cubicBezTo>
                <a:close/>
                <a:moveTo>
                  <a:pt x="470" y="495"/>
                </a:moveTo>
                <a:cubicBezTo>
                  <a:pt x="523" y="492"/>
                  <a:pt x="576" y="489"/>
                  <a:pt x="626" y="487"/>
                </a:cubicBezTo>
                <a:cubicBezTo>
                  <a:pt x="635" y="473"/>
                  <a:pt x="643" y="460"/>
                  <a:pt x="652" y="446"/>
                </a:cubicBezTo>
                <a:cubicBezTo>
                  <a:pt x="648" y="435"/>
                  <a:pt x="645" y="424"/>
                  <a:pt x="641" y="413"/>
                </a:cubicBezTo>
                <a:cubicBezTo>
                  <a:pt x="604" y="414"/>
                  <a:pt x="566" y="415"/>
                  <a:pt x="528" y="416"/>
                </a:cubicBezTo>
                <a:cubicBezTo>
                  <a:pt x="489" y="417"/>
                  <a:pt x="448" y="418"/>
                  <a:pt x="408" y="420"/>
                </a:cubicBezTo>
                <a:cubicBezTo>
                  <a:pt x="411" y="431"/>
                  <a:pt x="413" y="443"/>
                  <a:pt x="416" y="455"/>
                </a:cubicBezTo>
                <a:cubicBezTo>
                  <a:pt x="434" y="468"/>
                  <a:pt x="452" y="482"/>
                  <a:pt x="470" y="495"/>
                </a:cubicBezTo>
                <a:close/>
                <a:moveTo>
                  <a:pt x="442" y="123"/>
                </a:moveTo>
                <a:cubicBezTo>
                  <a:pt x="477" y="125"/>
                  <a:pt x="512" y="126"/>
                  <a:pt x="546" y="128"/>
                </a:cubicBezTo>
                <a:cubicBezTo>
                  <a:pt x="543" y="119"/>
                  <a:pt x="540" y="110"/>
                  <a:pt x="537" y="101"/>
                </a:cubicBezTo>
                <a:cubicBezTo>
                  <a:pt x="522" y="91"/>
                  <a:pt x="507" y="80"/>
                  <a:pt x="493" y="70"/>
                </a:cubicBezTo>
                <a:cubicBezTo>
                  <a:pt x="448" y="67"/>
                  <a:pt x="401" y="64"/>
                  <a:pt x="355" y="62"/>
                </a:cubicBezTo>
                <a:cubicBezTo>
                  <a:pt x="345" y="72"/>
                  <a:pt x="335" y="81"/>
                  <a:pt x="325" y="91"/>
                </a:cubicBezTo>
                <a:cubicBezTo>
                  <a:pt x="327" y="100"/>
                  <a:pt x="330" y="109"/>
                  <a:pt x="332" y="119"/>
                </a:cubicBezTo>
                <a:cubicBezTo>
                  <a:pt x="369" y="121"/>
                  <a:pt x="406" y="122"/>
                  <a:pt x="442" y="123"/>
                </a:cubicBezTo>
                <a:close/>
                <a:moveTo>
                  <a:pt x="525" y="406"/>
                </a:moveTo>
                <a:cubicBezTo>
                  <a:pt x="563" y="405"/>
                  <a:pt x="600" y="404"/>
                  <a:pt x="637" y="403"/>
                </a:cubicBezTo>
                <a:cubicBezTo>
                  <a:pt x="631" y="383"/>
                  <a:pt x="625" y="365"/>
                  <a:pt x="619" y="346"/>
                </a:cubicBezTo>
                <a:cubicBezTo>
                  <a:pt x="582" y="346"/>
                  <a:pt x="545" y="347"/>
                  <a:pt x="507" y="347"/>
                </a:cubicBezTo>
                <a:cubicBezTo>
                  <a:pt x="469" y="348"/>
                  <a:pt x="430" y="348"/>
                  <a:pt x="390" y="349"/>
                </a:cubicBezTo>
                <a:cubicBezTo>
                  <a:pt x="395" y="369"/>
                  <a:pt x="400" y="389"/>
                  <a:pt x="405" y="409"/>
                </a:cubicBezTo>
                <a:cubicBezTo>
                  <a:pt x="446" y="408"/>
                  <a:pt x="485" y="407"/>
                  <a:pt x="525" y="406"/>
                </a:cubicBezTo>
                <a:close/>
                <a:moveTo>
                  <a:pt x="722" y="660"/>
                </a:moveTo>
                <a:cubicBezTo>
                  <a:pt x="715" y="637"/>
                  <a:pt x="707" y="615"/>
                  <a:pt x="700" y="593"/>
                </a:cubicBezTo>
                <a:cubicBezTo>
                  <a:pt x="661" y="595"/>
                  <a:pt x="622" y="598"/>
                  <a:pt x="582" y="602"/>
                </a:cubicBezTo>
                <a:cubicBezTo>
                  <a:pt x="541" y="605"/>
                  <a:pt x="498" y="608"/>
                  <a:pt x="455" y="611"/>
                </a:cubicBezTo>
                <a:cubicBezTo>
                  <a:pt x="461" y="635"/>
                  <a:pt x="467" y="659"/>
                  <a:pt x="473" y="683"/>
                </a:cubicBezTo>
                <a:cubicBezTo>
                  <a:pt x="517" y="679"/>
                  <a:pt x="560" y="675"/>
                  <a:pt x="602" y="671"/>
                </a:cubicBezTo>
                <a:cubicBezTo>
                  <a:pt x="643" y="667"/>
                  <a:pt x="683" y="664"/>
                  <a:pt x="722" y="660"/>
                </a:cubicBezTo>
                <a:close/>
                <a:moveTo>
                  <a:pt x="314" y="712"/>
                </a:moveTo>
                <a:cubicBezTo>
                  <a:pt x="265" y="717"/>
                  <a:pt x="215" y="722"/>
                  <a:pt x="165" y="727"/>
                </a:cubicBezTo>
                <a:cubicBezTo>
                  <a:pt x="167" y="743"/>
                  <a:pt x="169" y="758"/>
                  <a:pt x="171" y="773"/>
                </a:cubicBezTo>
                <a:cubicBezTo>
                  <a:pt x="192" y="790"/>
                  <a:pt x="213" y="806"/>
                  <a:pt x="233" y="821"/>
                </a:cubicBezTo>
                <a:cubicBezTo>
                  <a:pt x="300" y="813"/>
                  <a:pt x="365" y="806"/>
                  <a:pt x="427" y="798"/>
                </a:cubicBezTo>
                <a:cubicBezTo>
                  <a:pt x="440" y="779"/>
                  <a:pt x="452" y="760"/>
                  <a:pt x="463" y="741"/>
                </a:cubicBezTo>
                <a:cubicBezTo>
                  <a:pt x="460" y="727"/>
                  <a:pt x="457" y="713"/>
                  <a:pt x="453" y="699"/>
                </a:cubicBezTo>
                <a:cubicBezTo>
                  <a:pt x="408" y="703"/>
                  <a:pt x="361" y="708"/>
                  <a:pt x="314" y="712"/>
                </a:cubicBezTo>
                <a:close/>
                <a:moveTo>
                  <a:pt x="450" y="686"/>
                </a:moveTo>
                <a:cubicBezTo>
                  <a:pt x="444" y="661"/>
                  <a:pt x="438" y="637"/>
                  <a:pt x="433" y="613"/>
                </a:cubicBezTo>
                <a:cubicBezTo>
                  <a:pt x="388" y="617"/>
                  <a:pt x="343" y="620"/>
                  <a:pt x="296" y="624"/>
                </a:cubicBezTo>
                <a:cubicBezTo>
                  <a:pt x="249" y="628"/>
                  <a:pt x="200" y="631"/>
                  <a:pt x="151" y="635"/>
                </a:cubicBezTo>
                <a:cubicBezTo>
                  <a:pt x="155" y="661"/>
                  <a:pt x="158" y="687"/>
                  <a:pt x="162" y="713"/>
                </a:cubicBezTo>
                <a:cubicBezTo>
                  <a:pt x="213" y="709"/>
                  <a:pt x="262" y="704"/>
                  <a:pt x="311" y="699"/>
                </a:cubicBezTo>
                <a:cubicBezTo>
                  <a:pt x="358" y="694"/>
                  <a:pt x="405" y="690"/>
                  <a:pt x="450" y="686"/>
                </a:cubicBezTo>
                <a:close/>
                <a:moveTo>
                  <a:pt x="605" y="684"/>
                </a:moveTo>
                <a:cubicBezTo>
                  <a:pt x="563" y="688"/>
                  <a:pt x="520" y="692"/>
                  <a:pt x="476" y="696"/>
                </a:cubicBezTo>
                <a:cubicBezTo>
                  <a:pt x="480" y="711"/>
                  <a:pt x="483" y="724"/>
                  <a:pt x="487" y="739"/>
                </a:cubicBezTo>
                <a:cubicBezTo>
                  <a:pt x="506" y="754"/>
                  <a:pt x="526" y="769"/>
                  <a:pt x="546" y="783"/>
                </a:cubicBezTo>
                <a:cubicBezTo>
                  <a:pt x="603" y="776"/>
                  <a:pt x="658" y="770"/>
                  <a:pt x="713" y="763"/>
                </a:cubicBezTo>
                <a:cubicBezTo>
                  <a:pt x="722" y="746"/>
                  <a:pt x="730" y="728"/>
                  <a:pt x="739" y="712"/>
                </a:cubicBezTo>
                <a:cubicBezTo>
                  <a:pt x="735" y="698"/>
                  <a:pt x="730" y="685"/>
                  <a:pt x="726" y="672"/>
                </a:cubicBezTo>
                <a:cubicBezTo>
                  <a:pt x="687" y="676"/>
                  <a:pt x="646" y="679"/>
                  <a:pt x="605" y="684"/>
                </a:cubicBezTo>
                <a:close/>
                <a:moveTo>
                  <a:pt x="1067" y="780"/>
                </a:moveTo>
                <a:cubicBezTo>
                  <a:pt x="1004" y="630"/>
                  <a:pt x="947" y="494"/>
                  <a:pt x="893" y="369"/>
                </a:cubicBezTo>
                <a:cubicBezTo>
                  <a:pt x="845" y="254"/>
                  <a:pt x="800" y="148"/>
                  <a:pt x="758" y="50"/>
                </a:cubicBezTo>
                <a:cubicBezTo>
                  <a:pt x="650" y="43"/>
                  <a:pt x="535" y="35"/>
                  <a:pt x="413" y="27"/>
                </a:cubicBezTo>
                <a:cubicBezTo>
                  <a:pt x="284" y="19"/>
                  <a:pt x="146" y="10"/>
                  <a:pt x="0" y="0"/>
                </a:cubicBezTo>
                <a:cubicBezTo>
                  <a:pt x="15" y="117"/>
                  <a:pt x="31" y="245"/>
                  <a:pt x="50" y="386"/>
                </a:cubicBezTo>
                <a:cubicBezTo>
                  <a:pt x="70" y="543"/>
                  <a:pt x="92" y="717"/>
                  <a:pt x="118" y="912"/>
                </a:cubicBezTo>
                <a:cubicBezTo>
                  <a:pt x="310" y="885"/>
                  <a:pt x="487" y="861"/>
                  <a:pt x="650" y="838"/>
                </a:cubicBezTo>
                <a:cubicBezTo>
                  <a:pt x="799" y="817"/>
                  <a:pt x="938" y="798"/>
                  <a:pt x="1067" y="780"/>
                </a:cubicBezTo>
                <a:close/>
                <a:moveTo>
                  <a:pt x="152" y="865"/>
                </a:moveTo>
                <a:cubicBezTo>
                  <a:pt x="127" y="688"/>
                  <a:pt x="105" y="529"/>
                  <a:pt x="85" y="385"/>
                </a:cubicBezTo>
                <a:cubicBezTo>
                  <a:pt x="66" y="254"/>
                  <a:pt x="49" y="135"/>
                  <a:pt x="33" y="25"/>
                </a:cubicBezTo>
                <a:cubicBezTo>
                  <a:pt x="170" y="33"/>
                  <a:pt x="298" y="41"/>
                  <a:pt x="420" y="48"/>
                </a:cubicBezTo>
                <a:cubicBezTo>
                  <a:pt x="534" y="55"/>
                  <a:pt x="642" y="62"/>
                  <a:pt x="745" y="68"/>
                </a:cubicBezTo>
                <a:cubicBezTo>
                  <a:pt x="784" y="161"/>
                  <a:pt x="825" y="262"/>
                  <a:pt x="870" y="369"/>
                </a:cubicBezTo>
                <a:cubicBezTo>
                  <a:pt x="919" y="487"/>
                  <a:pt x="972" y="614"/>
                  <a:pt x="1029" y="752"/>
                </a:cubicBezTo>
                <a:cubicBezTo>
                  <a:pt x="908" y="767"/>
                  <a:pt x="778" y="784"/>
                  <a:pt x="639" y="802"/>
                </a:cubicBezTo>
                <a:cubicBezTo>
                  <a:pt x="490" y="821"/>
                  <a:pt x="328" y="842"/>
                  <a:pt x="152" y="865"/>
                </a:cubicBezTo>
                <a:close/>
                <a:moveTo>
                  <a:pt x="965" y="648"/>
                </a:moveTo>
                <a:cubicBezTo>
                  <a:pt x="930" y="652"/>
                  <a:pt x="895" y="655"/>
                  <a:pt x="859" y="659"/>
                </a:cubicBezTo>
                <a:cubicBezTo>
                  <a:pt x="822" y="662"/>
                  <a:pt x="785" y="666"/>
                  <a:pt x="747" y="670"/>
                </a:cubicBezTo>
                <a:cubicBezTo>
                  <a:pt x="751" y="683"/>
                  <a:pt x="755" y="696"/>
                  <a:pt x="760" y="709"/>
                </a:cubicBezTo>
                <a:cubicBezTo>
                  <a:pt x="778" y="723"/>
                  <a:pt x="797" y="737"/>
                  <a:pt x="815" y="750"/>
                </a:cubicBezTo>
                <a:cubicBezTo>
                  <a:pt x="865" y="745"/>
                  <a:pt x="914" y="738"/>
                  <a:pt x="961" y="733"/>
                </a:cubicBezTo>
                <a:cubicBezTo>
                  <a:pt x="967" y="717"/>
                  <a:pt x="973" y="701"/>
                  <a:pt x="980" y="685"/>
                </a:cubicBezTo>
                <a:cubicBezTo>
                  <a:pt x="974" y="673"/>
                  <a:pt x="970" y="661"/>
                  <a:pt x="965" y="648"/>
                </a:cubicBezTo>
                <a:close/>
                <a:moveTo>
                  <a:pt x="960" y="637"/>
                </a:moveTo>
                <a:cubicBezTo>
                  <a:pt x="951" y="616"/>
                  <a:pt x="943" y="595"/>
                  <a:pt x="935" y="575"/>
                </a:cubicBezTo>
                <a:cubicBezTo>
                  <a:pt x="901" y="577"/>
                  <a:pt x="866" y="580"/>
                  <a:pt x="831" y="582"/>
                </a:cubicBezTo>
                <a:cubicBezTo>
                  <a:pt x="794" y="585"/>
                  <a:pt x="758" y="588"/>
                  <a:pt x="720" y="591"/>
                </a:cubicBezTo>
                <a:cubicBezTo>
                  <a:pt x="728" y="613"/>
                  <a:pt x="735" y="635"/>
                  <a:pt x="742" y="658"/>
                </a:cubicBezTo>
                <a:cubicBezTo>
                  <a:pt x="781" y="654"/>
                  <a:pt x="818" y="651"/>
                  <a:pt x="855" y="647"/>
                </a:cubicBezTo>
                <a:cubicBezTo>
                  <a:pt x="891" y="644"/>
                  <a:pt x="926" y="641"/>
                  <a:pt x="960" y="637"/>
                </a:cubicBezTo>
                <a:close/>
                <a:moveTo>
                  <a:pt x="430" y="601"/>
                </a:moveTo>
                <a:cubicBezTo>
                  <a:pt x="426" y="588"/>
                  <a:pt x="424" y="574"/>
                  <a:pt x="420" y="561"/>
                </a:cubicBezTo>
                <a:cubicBezTo>
                  <a:pt x="401" y="548"/>
                  <a:pt x="383" y="534"/>
                  <a:pt x="365" y="520"/>
                </a:cubicBezTo>
                <a:cubicBezTo>
                  <a:pt x="307" y="523"/>
                  <a:pt x="247" y="527"/>
                  <a:pt x="185" y="530"/>
                </a:cubicBezTo>
                <a:cubicBezTo>
                  <a:pt x="171" y="546"/>
                  <a:pt x="156" y="563"/>
                  <a:pt x="142" y="580"/>
                </a:cubicBezTo>
                <a:cubicBezTo>
                  <a:pt x="145" y="594"/>
                  <a:pt x="146" y="608"/>
                  <a:pt x="149" y="622"/>
                </a:cubicBezTo>
                <a:cubicBezTo>
                  <a:pt x="198" y="618"/>
                  <a:pt x="247" y="615"/>
                  <a:pt x="294" y="611"/>
                </a:cubicBezTo>
                <a:cubicBezTo>
                  <a:pt x="340" y="607"/>
                  <a:pt x="385" y="604"/>
                  <a:pt x="430" y="601"/>
                </a:cubicBezTo>
                <a:close/>
                <a:moveTo>
                  <a:pt x="312" y="118"/>
                </a:moveTo>
                <a:cubicBezTo>
                  <a:pt x="310" y="109"/>
                  <a:pt x="308" y="99"/>
                  <a:pt x="305" y="90"/>
                </a:cubicBezTo>
                <a:cubicBezTo>
                  <a:pt x="290" y="79"/>
                  <a:pt x="274" y="68"/>
                  <a:pt x="259" y="57"/>
                </a:cubicBezTo>
                <a:cubicBezTo>
                  <a:pt x="208" y="54"/>
                  <a:pt x="156" y="51"/>
                  <a:pt x="104" y="48"/>
                </a:cubicBezTo>
                <a:cubicBezTo>
                  <a:pt x="91" y="58"/>
                  <a:pt x="79" y="68"/>
                  <a:pt x="66" y="78"/>
                </a:cubicBezTo>
                <a:cubicBezTo>
                  <a:pt x="68" y="88"/>
                  <a:pt x="69" y="98"/>
                  <a:pt x="71" y="108"/>
                </a:cubicBezTo>
                <a:cubicBezTo>
                  <a:pt x="113" y="109"/>
                  <a:pt x="154" y="111"/>
                  <a:pt x="195" y="113"/>
                </a:cubicBezTo>
                <a:cubicBezTo>
                  <a:pt x="235" y="115"/>
                  <a:pt x="273" y="116"/>
                  <a:pt x="312" y="118"/>
                </a:cubicBezTo>
                <a:close/>
                <a:moveTo>
                  <a:pt x="304" y="252"/>
                </a:moveTo>
                <a:cubicBezTo>
                  <a:pt x="315" y="240"/>
                  <a:pt x="326" y="228"/>
                  <a:pt x="336" y="217"/>
                </a:cubicBezTo>
                <a:cubicBezTo>
                  <a:pt x="334" y="207"/>
                  <a:pt x="331" y="197"/>
                  <a:pt x="329" y="187"/>
                </a:cubicBezTo>
                <a:cubicBezTo>
                  <a:pt x="290" y="186"/>
                  <a:pt x="250" y="185"/>
                  <a:pt x="209" y="184"/>
                </a:cubicBezTo>
                <a:cubicBezTo>
                  <a:pt x="168" y="183"/>
                  <a:pt x="125" y="182"/>
                  <a:pt x="82" y="181"/>
                </a:cubicBezTo>
                <a:cubicBezTo>
                  <a:pt x="84" y="192"/>
                  <a:pt x="85" y="202"/>
                  <a:pt x="86" y="213"/>
                </a:cubicBezTo>
                <a:cubicBezTo>
                  <a:pt x="104" y="226"/>
                  <a:pt x="121" y="238"/>
                  <a:pt x="138" y="251"/>
                </a:cubicBezTo>
                <a:cubicBezTo>
                  <a:pt x="195" y="251"/>
                  <a:pt x="250" y="251"/>
                  <a:pt x="304" y="252"/>
                </a:cubicBezTo>
                <a:close/>
                <a:moveTo>
                  <a:pt x="327" y="178"/>
                </a:moveTo>
                <a:cubicBezTo>
                  <a:pt x="322" y="161"/>
                  <a:pt x="319" y="144"/>
                  <a:pt x="314" y="127"/>
                </a:cubicBezTo>
                <a:cubicBezTo>
                  <a:pt x="275" y="125"/>
                  <a:pt x="237" y="123"/>
                  <a:pt x="196" y="122"/>
                </a:cubicBezTo>
                <a:cubicBezTo>
                  <a:pt x="156" y="121"/>
                  <a:pt x="114" y="119"/>
                  <a:pt x="72" y="117"/>
                </a:cubicBezTo>
                <a:cubicBezTo>
                  <a:pt x="75" y="135"/>
                  <a:pt x="77" y="153"/>
                  <a:pt x="80" y="171"/>
                </a:cubicBezTo>
                <a:cubicBezTo>
                  <a:pt x="123" y="172"/>
                  <a:pt x="166" y="174"/>
                  <a:pt x="207" y="175"/>
                </a:cubicBezTo>
                <a:cubicBezTo>
                  <a:pt x="248" y="176"/>
                  <a:pt x="287" y="177"/>
                  <a:pt x="327" y="178"/>
                </a:cubicBezTo>
                <a:close/>
                <a:moveTo>
                  <a:pt x="366" y="339"/>
                </a:moveTo>
                <a:cubicBezTo>
                  <a:pt x="364" y="328"/>
                  <a:pt x="361" y="317"/>
                  <a:pt x="358" y="306"/>
                </a:cubicBezTo>
                <a:cubicBezTo>
                  <a:pt x="341" y="294"/>
                  <a:pt x="324" y="281"/>
                  <a:pt x="308" y="269"/>
                </a:cubicBezTo>
                <a:cubicBezTo>
                  <a:pt x="253" y="269"/>
                  <a:pt x="198" y="268"/>
                  <a:pt x="141" y="268"/>
                </a:cubicBezTo>
                <a:cubicBezTo>
                  <a:pt x="128" y="281"/>
                  <a:pt x="114" y="294"/>
                  <a:pt x="101" y="307"/>
                </a:cubicBezTo>
                <a:cubicBezTo>
                  <a:pt x="103" y="319"/>
                  <a:pt x="105" y="330"/>
                  <a:pt x="106" y="342"/>
                </a:cubicBezTo>
                <a:cubicBezTo>
                  <a:pt x="152" y="341"/>
                  <a:pt x="196" y="341"/>
                  <a:pt x="240" y="340"/>
                </a:cubicBezTo>
                <a:cubicBezTo>
                  <a:pt x="283" y="340"/>
                  <a:pt x="325" y="339"/>
                  <a:pt x="366" y="339"/>
                </a:cubicBezTo>
                <a:close/>
                <a:moveTo>
                  <a:pt x="383" y="410"/>
                </a:moveTo>
                <a:cubicBezTo>
                  <a:pt x="378" y="389"/>
                  <a:pt x="374" y="369"/>
                  <a:pt x="368" y="349"/>
                </a:cubicBezTo>
                <a:cubicBezTo>
                  <a:pt x="327" y="350"/>
                  <a:pt x="285" y="350"/>
                  <a:pt x="242" y="351"/>
                </a:cubicBezTo>
                <a:cubicBezTo>
                  <a:pt x="198" y="351"/>
                  <a:pt x="154" y="352"/>
                  <a:pt x="108" y="353"/>
                </a:cubicBezTo>
                <a:cubicBezTo>
                  <a:pt x="111" y="374"/>
                  <a:pt x="114" y="395"/>
                  <a:pt x="118" y="417"/>
                </a:cubicBezTo>
                <a:cubicBezTo>
                  <a:pt x="164" y="416"/>
                  <a:pt x="210" y="415"/>
                  <a:pt x="255" y="413"/>
                </a:cubicBezTo>
                <a:cubicBezTo>
                  <a:pt x="298" y="412"/>
                  <a:pt x="341" y="411"/>
                  <a:pt x="383" y="410"/>
                </a:cubicBezTo>
                <a:close/>
                <a:moveTo>
                  <a:pt x="360" y="500"/>
                </a:moveTo>
                <a:cubicBezTo>
                  <a:pt x="372" y="485"/>
                  <a:pt x="383" y="471"/>
                  <a:pt x="395" y="456"/>
                </a:cubicBezTo>
                <a:cubicBezTo>
                  <a:pt x="392" y="444"/>
                  <a:pt x="389" y="432"/>
                  <a:pt x="386" y="420"/>
                </a:cubicBezTo>
                <a:cubicBezTo>
                  <a:pt x="344" y="422"/>
                  <a:pt x="301" y="423"/>
                  <a:pt x="257" y="424"/>
                </a:cubicBezTo>
                <a:cubicBezTo>
                  <a:pt x="212" y="426"/>
                  <a:pt x="166" y="427"/>
                  <a:pt x="120" y="429"/>
                </a:cubicBezTo>
                <a:cubicBezTo>
                  <a:pt x="121" y="441"/>
                  <a:pt x="123" y="454"/>
                  <a:pt x="125" y="467"/>
                </a:cubicBezTo>
                <a:cubicBezTo>
                  <a:pt x="144" y="481"/>
                  <a:pt x="163" y="495"/>
                  <a:pt x="181" y="510"/>
                </a:cubicBezTo>
                <a:cubicBezTo>
                  <a:pt x="243" y="506"/>
                  <a:pt x="302" y="503"/>
                  <a:pt x="360" y="500"/>
                </a:cubicBezTo>
                <a:close/>
              </a:path>
            </a:pathLst>
          </a:custGeom>
          <a:solidFill>
            <a:srgbClr val="FFFF00"/>
          </a:solidFill>
          <a:ln>
            <a:solidFill>
              <a:srgbClr val="0070C0"/>
            </a:solidFill>
          </a:ln>
        </p:spPr>
        <p:txBody>
          <a:bodyPr vert="horz" wrap="square" lIns="68580" tIns="34292" rIns="68580" bIns="34292" numCol="1" anchor="t" anchorCtr="0" compatLnSpc="1">
            <a:prstTxWarp prst="textNoShape">
              <a:avLst/>
            </a:prstTxWarp>
          </a:bodyPr>
          <a:lstStyle/>
          <a:p>
            <a:endParaRPr lang="en-GB" sz="1500" kern="0">
              <a:solidFill>
                <a:prstClr val="black"/>
              </a:solidFill>
              <a:latin typeface="Calibri"/>
            </a:endParaRPr>
          </a:p>
        </p:txBody>
      </p:sp>
      <p:pic>
        <p:nvPicPr>
          <p:cNvPr id="4" name="Picture 3" descr="battery.jpg">
            <a:extLst>
              <a:ext uri="{FF2B5EF4-FFF2-40B4-BE49-F238E27FC236}">
                <a16:creationId xmlns:a16="http://schemas.microsoft.com/office/drawing/2014/main" id="{AB06678F-0513-A935-4E38-CB3FB413012B}"/>
              </a:ext>
            </a:extLst>
          </p:cNvPr>
          <p:cNvPicPr>
            <a:picLocks noChangeAspect="1"/>
          </p:cNvPicPr>
          <p:nvPr/>
        </p:nvPicPr>
        <p:blipFill>
          <a:blip r:embed="rId4" cstate="print"/>
          <a:srcRect/>
          <a:stretch>
            <a:fillRect/>
          </a:stretch>
        </p:blipFill>
        <p:spPr bwMode="auto">
          <a:xfrm>
            <a:off x="10264611" y="3588168"/>
            <a:ext cx="1528177" cy="1147738"/>
          </a:xfrm>
          <a:prstGeom prst="rect">
            <a:avLst/>
          </a:prstGeom>
          <a:noFill/>
          <a:ln w="9525">
            <a:solidFill>
              <a:srgbClr val="00B050"/>
            </a:solidFill>
            <a:miter lim="800000"/>
            <a:headEnd/>
            <a:tailEnd/>
          </a:ln>
        </p:spPr>
      </p:pic>
    </p:spTree>
    <p:extLst>
      <p:ext uri="{BB962C8B-B14F-4D97-AF65-F5344CB8AC3E}">
        <p14:creationId xmlns:p14="http://schemas.microsoft.com/office/powerpoint/2010/main" val="189060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30C86BAF592943B466C3307620DB41" ma:contentTypeVersion="13" ma:contentTypeDescription="Create a new document." ma:contentTypeScope="" ma:versionID="6508934d0d0198e045acf4be8001b266">
  <xsd:schema xmlns:xsd="http://www.w3.org/2001/XMLSchema" xmlns:xs="http://www.w3.org/2001/XMLSchema" xmlns:p="http://schemas.microsoft.com/office/2006/metadata/properties" xmlns:ns2="b5cb6bc7-7dbb-459a-bb2f-c8e7c1024b1e" xmlns:ns3="a102c61c-0b94-4dc7-88be-622bd30b80a1" targetNamespace="http://schemas.microsoft.com/office/2006/metadata/properties" ma:root="true" ma:fieldsID="3ac50b5e66408b9f1966dd598c4130fe" ns2:_="" ns3:_="">
    <xsd:import namespace="b5cb6bc7-7dbb-459a-bb2f-c8e7c1024b1e"/>
    <xsd:import namespace="a102c61c-0b94-4dc7-88be-622bd30b80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b6bc7-7dbb-459a-bb2f-c8e7c1024b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513c6f-d7d3-4bba-9430-ae338114780f"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02c61c-0b94-4dc7-88be-622bd30b80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94cfdcb6-3e52-441b-a2b0-1e7e9c3cbe55}" ma:internalName="TaxCatchAll" ma:showField="CatchAllData" ma:web="a102c61c-0b94-4dc7-88be-622bd30b80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5cb6bc7-7dbb-459a-bb2f-c8e7c1024b1e">
      <Terms xmlns="http://schemas.microsoft.com/office/infopath/2007/PartnerControls"/>
    </lcf76f155ced4ddcb4097134ff3c332f>
    <TaxCatchAll xmlns="a102c61c-0b94-4dc7-88be-622bd30b80a1"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5C7683-5BEB-4EBD-B4DA-1D85B3770559}"/>
</file>

<file path=customXml/itemProps2.xml><?xml version="1.0" encoding="utf-8"?>
<ds:datastoreItem xmlns:ds="http://schemas.openxmlformats.org/officeDocument/2006/customXml" ds:itemID="{19E75582-2ED7-4B29-BCA7-9A68ED194F60}">
  <ds:schemaRefs>
    <ds:schemaRef ds:uri="http://schemas.microsoft.com/office/2006/metadata/properties"/>
    <ds:schemaRef ds:uri="http://schemas.openxmlformats.org/package/2006/metadata/core-properties"/>
    <ds:schemaRef ds:uri="http://purl.org/dc/elements/1.1/"/>
    <ds:schemaRef ds:uri="http://purl.org/dc/terms/"/>
    <ds:schemaRef ds:uri="http://schemas.microsoft.com/office/infopath/2007/PartnerControls"/>
    <ds:schemaRef ds:uri="http://schemas.microsoft.com/office/2006/documentManagement/types"/>
    <ds:schemaRef ds:uri="5394c1a3-e668-49b8-869f-b12977733e15"/>
    <ds:schemaRef ds:uri="http://www.w3.org/XML/1998/namespace"/>
    <ds:schemaRef ds:uri="http://purl.org/dc/dcmitype/"/>
  </ds:schemaRefs>
</ds:datastoreItem>
</file>

<file path=customXml/itemProps3.xml><?xml version="1.0" encoding="utf-8"?>
<ds:datastoreItem xmlns:ds="http://schemas.openxmlformats.org/officeDocument/2006/customXml" ds:itemID="{9BF6BD68-40D0-49A3-A56C-CBE75BF389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24886</TotalTime>
  <Words>1955</Words>
  <Application>Microsoft Office PowerPoint</Application>
  <PresentationFormat>Widescreen</PresentationFormat>
  <Paragraphs>405</Paragraphs>
  <Slides>39</Slides>
  <Notes>24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39</vt:i4>
      </vt:variant>
    </vt:vector>
  </HeadingPairs>
  <TitlesOfParts>
    <vt:vector size="47" baseType="lpstr">
      <vt:lpstr>Arial</vt:lpstr>
      <vt:lpstr>Calibri</vt:lpstr>
      <vt:lpstr>Times New Roman</vt:lpstr>
      <vt:lpstr>Verdana</vt:lpstr>
      <vt:lpstr>Wingdings</vt:lpstr>
      <vt:lpstr>Default Design</vt:lpstr>
      <vt:lpstr>Custom Design</vt:lpstr>
      <vt:lpstr>Visio</vt:lpstr>
      <vt:lpstr>PowerPoint Presentation</vt:lpstr>
      <vt:lpstr>Historical electricity grid</vt:lpstr>
      <vt:lpstr>A Copernican revolution for the grid</vt:lpstr>
      <vt:lpstr>A Copernican revolution for the grid</vt:lpstr>
      <vt:lpstr>A Copernican revolution for the grid</vt:lpstr>
      <vt:lpstr>A Copernican revolution for the grid</vt:lpstr>
      <vt:lpstr>A Copernican revolution for the grid</vt:lpstr>
      <vt:lpstr>Electrification and network benefits  of DER management schemes</vt:lpstr>
      <vt:lpstr>Electrification and network benefits  of DER management schemes</vt:lpstr>
      <vt:lpstr>A Copernican revolution for the grid</vt:lpstr>
      <vt:lpstr>A Copernican revolution for the grid</vt:lpstr>
      <vt:lpstr>A Copernican revolution for the grid</vt:lpstr>
      <vt:lpstr>Role of the demand side in the future </vt:lpstr>
      <vt:lpstr>A Copernican revolution for the grid</vt:lpstr>
      <vt:lpstr>A Copernican revolution for the grid</vt:lpstr>
      <vt:lpstr>How much and what storage do we need?</vt:lpstr>
      <vt:lpstr>A Copernican revolution for the grid</vt:lpstr>
      <vt:lpstr>Integrated planning of  transmission and distribution systems with DER</vt:lpstr>
      <vt:lpstr>Integrated planning of  transmission and distribution systems with DER</vt:lpstr>
      <vt:lpstr>From passive to active distribution system</vt:lpstr>
      <vt:lpstr>Integrated planning of  transmission and distribution systems with DER</vt:lpstr>
      <vt:lpstr>Integrated planning of  transmission and distribution systems with DER</vt:lpstr>
      <vt:lpstr>But what future do we plan for? </vt:lpstr>
      <vt:lpstr>Lots of futures…</vt:lpstr>
      <vt:lpstr>Shall we plan for the expected future?</vt:lpstr>
      <vt:lpstr>We plan for the expected but fear the extreme…</vt:lpstr>
      <vt:lpstr>PowerPoint Presentation</vt:lpstr>
      <vt:lpstr>But the modern integrated system investment                         problem is much more complicated….</vt:lpstr>
      <vt:lpstr>Need for proactive, anticipatory  network investment </vt:lpstr>
      <vt:lpstr>PowerPoint Presentation</vt:lpstr>
      <vt:lpstr>ISP under uncertainty</vt:lpstr>
      <vt:lpstr>Comparison between stochastic and LWWR                             optimal development paths</vt:lpstr>
      <vt:lpstr>Comparison between stochastic and LWWR                             optimal development paths</vt:lpstr>
      <vt:lpstr>Integrated planning under uncertainty  of transmission and DER</vt:lpstr>
      <vt:lpstr>Capturing the value of DER resilience</vt:lpstr>
      <vt:lpstr> Whole-system planning beyond electricity! Integrated electricity-gas-hydrogen modelling</vt:lpstr>
      <vt:lpstr>Acknowledgements</vt:lpstr>
      <vt:lpstr>Thank you! Any question?</vt:lpstr>
      <vt:lpstr>PowerPoint Presentation</vt:lpstr>
    </vt:vector>
  </TitlesOfParts>
  <Company>Manchester Computing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PM</dc:creator>
  <cp:lastModifiedBy>Pierluigi Mancarella</cp:lastModifiedBy>
  <cp:revision>531</cp:revision>
  <dcterms:created xsi:type="dcterms:W3CDTF">2004-06-01T09:06:51Z</dcterms:created>
  <dcterms:modified xsi:type="dcterms:W3CDTF">2024-10-17T02:02:31Z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0x010100BA30C86BAF592943B466C3307620DB41</vt:lpwstr>
  </property>
</Properties>
</file>