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45" r:id="rId3"/>
    <p:sldMasterId id="2147483765" r:id="rId4"/>
    <p:sldMasterId id="2147483781" r:id="rId5"/>
    <p:sldMasterId id="2147483801" r:id="rId6"/>
    <p:sldMasterId id="2147483709" r:id="rId7"/>
    <p:sldMasterId id="2147483729" r:id="rId8"/>
  </p:sldMasterIdLst>
  <p:notesMasterIdLst>
    <p:notesMasterId r:id="rId35"/>
  </p:notesMasterIdLst>
  <p:handoutMasterIdLst>
    <p:handoutMasterId r:id="rId36"/>
  </p:handoutMasterIdLst>
  <p:sldIdLst>
    <p:sldId id="392" r:id="rId9"/>
    <p:sldId id="18707" r:id="rId10"/>
    <p:sldId id="18713" r:id="rId11"/>
    <p:sldId id="18685" r:id="rId12"/>
    <p:sldId id="18696" r:id="rId13"/>
    <p:sldId id="18686" r:id="rId14"/>
    <p:sldId id="18710" r:id="rId15"/>
    <p:sldId id="18687" r:id="rId16"/>
    <p:sldId id="18708" r:id="rId17"/>
    <p:sldId id="18693" r:id="rId18"/>
    <p:sldId id="18699" r:id="rId19"/>
    <p:sldId id="18700" r:id="rId20"/>
    <p:sldId id="18711" r:id="rId21"/>
    <p:sldId id="18689" r:id="rId22"/>
    <p:sldId id="18690" r:id="rId23"/>
    <p:sldId id="18691" r:id="rId24"/>
    <p:sldId id="18692" r:id="rId25"/>
    <p:sldId id="18688" r:id="rId26"/>
    <p:sldId id="18712" r:id="rId27"/>
    <p:sldId id="18714" r:id="rId28"/>
    <p:sldId id="18694" r:id="rId29"/>
    <p:sldId id="410" r:id="rId30"/>
    <p:sldId id="18715" r:id="rId31"/>
    <p:sldId id="391" r:id="rId32"/>
    <p:sldId id="412" r:id="rId33"/>
    <p:sldId id="390" r:id="rId34"/>
  </p:sldIdLst>
  <p:sldSz cx="9144000" cy="5143500" type="screen16x9"/>
  <p:notesSz cx="6797675" cy="9926638"/>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599" userDrawn="1">
          <p15:clr>
            <a:srgbClr val="A4A3A4"/>
          </p15:clr>
        </p15:guide>
        <p15:guide id="3" pos="2880" userDrawn="1">
          <p15:clr>
            <a:srgbClr val="A4A3A4"/>
          </p15:clr>
        </p15:guide>
        <p15:guide id="4" pos="5602" userDrawn="1">
          <p15:clr>
            <a:srgbClr val="A4A3A4"/>
          </p15:clr>
        </p15:guide>
        <p15:guide id="5"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6B879F-9A80-A421-F225-728CEBAFEF32}" name="Daroczy, Jenna (CorpAffairs, Black Mountain)" initials="DM" userId="S::dar14c@csiro.au::d3710c05-52fa-4b66-bafa-571c8989bc04" providerId="AD"/>
  <p188:author id="{FA0428B9-9BF9-F77C-F08B-99AC2F37CF69}" name="Zana Sinclair" initials="ZS" userId="S::sin218@csiro.au::bb6f34ff-0a0b-415e-ae22-d263e539a76f" providerId="AD"/>
  <p188:author id="{058027FF-0CA2-E63A-C23C-B101B9C7C3B2}" name="Duffy, Siobhan (CorpAffairs, Black Mountain)" initials="DS(BM" userId="S::duf070@csiro.au::c66c1358-0d58-4d5d-b4f5-c1988d647c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BDC"/>
    <a:srgbClr val="001D34"/>
    <a:srgbClr val="00A9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1B664-4227-4CB5-94DA-75CC8495AE64}" v="12" dt="2024-10-16T00:26:02.094"/>
    <p1510:client id="{21EE6C1E-62A3-46D6-9FAF-5BE42F571B3B}" v="13" dt="2024-10-15T04:56:23.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67364" autoAdjust="0"/>
  </p:normalViewPr>
  <p:slideViewPr>
    <p:cSldViewPr showGuides="1">
      <p:cViewPr varScale="1">
        <p:scale>
          <a:sx n="81" d="100"/>
          <a:sy n="81" d="100"/>
        </p:scale>
        <p:origin x="900" y="45"/>
      </p:cViewPr>
      <p:guideLst>
        <p:guide orient="horz" pos="1620"/>
        <p:guide orient="horz" pos="599"/>
        <p:guide pos="2880"/>
        <p:guide pos="5602"/>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howGuides="1">
      <p:cViewPr varScale="1">
        <p:scale>
          <a:sx n="121" d="100"/>
          <a:sy n="121" d="100"/>
        </p:scale>
        <p:origin x="493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47"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46" Type="http://schemas.openxmlformats.org/officeDocument/2006/relationships/customXml" Target="../customXml/item3.xml"/><Relationship Id="rId20" Type="http://schemas.openxmlformats.org/officeDocument/2006/relationships/slide" Target="slides/slide12.xml"/><Relationship Id="rId4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nsmead, Thomas (Ze / Zir) (Energy, Newcastle)" userId="65063071-81f3-49c7-a4b9-8d8b5621e6e4" providerId="ADAL" clId="{11B1B664-4227-4CB5-94DA-75CC8495AE64}"/>
    <pc:docChg chg="undo custSel addSld delSld modSld sldOrd">
      <pc:chgData name="Brinsmead, Thomas (Ze / Zir) (Energy, Newcastle)" userId="65063071-81f3-49c7-a4b9-8d8b5621e6e4" providerId="ADAL" clId="{11B1B664-4227-4CB5-94DA-75CC8495AE64}" dt="2024-10-16T00:26:10.275" v="1257" actId="478"/>
      <pc:docMkLst>
        <pc:docMk/>
      </pc:docMkLst>
      <pc:sldChg chg="addSp delSp modSp mod ord">
        <pc:chgData name="Brinsmead, Thomas (Ze / Zir) (Energy, Newcastle)" userId="65063071-81f3-49c7-a4b9-8d8b5621e6e4" providerId="ADAL" clId="{11B1B664-4227-4CB5-94DA-75CC8495AE64}" dt="2024-10-16T00:24:12.658" v="1121"/>
        <pc:sldMkLst>
          <pc:docMk/>
          <pc:sldMk cId="3746389424" sldId="390"/>
        </pc:sldMkLst>
        <pc:spChg chg="mod">
          <ac:chgData name="Brinsmead, Thomas (Ze / Zir) (Energy, Newcastle)" userId="65063071-81f3-49c7-a4b9-8d8b5621e6e4" providerId="ADAL" clId="{11B1B664-4227-4CB5-94DA-75CC8495AE64}" dt="2024-10-15T22:50:48.254" v="2" actId="1076"/>
          <ac:spMkLst>
            <pc:docMk/>
            <pc:sldMk cId="3746389424" sldId="390"/>
            <ac:spMk id="2" creationId="{00000000-0000-0000-0000-000000000000}"/>
          </ac:spMkLst>
        </pc:spChg>
        <pc:spChg chg="mod">
          <ac:chgData name="Brinsmead, Thomas (Ze / Zir) (Energy, Newcastle)" userId="65063071-81f3-49c7-a4b9-8d8b5621e6e4" providerId="ADAL" clId="{11B1B664-4227-4CB5-94DA-75CC8495AE64}" dt="2024-10-16T00:24:12.658" v="1121"/>
          <ac:spMkLst>
            <pc:docMk/>
            <pc:sldMk cId="3746389424" sldId="390"/>
            <ac:spMk id="3" creationId="{00000000-0000-0000-0000-000000000000}"/>
          </ac:spMkLst>
        </pc:spChg>
        <pc:spChg chg="del">
          <ac:chgData name="Brinsmead, Thomas (Ze / Zir) (Energy, Newcastle)" userId="65063071-81f3-49c7-a4b9-8d8b5621e6e4" providerId="ADAL" clId="{11B1B664-4227-4CB5-94DA-75CC8495AE64}" dt="2024-10-15T22:50:50.973" v="3" actId="478"/>
          <ac:spMkLst>
            <pc:docMk/>
            <pc:sldMk cId="3746389424" sldId="390"/>
            <ac:spMk id="4" creationId="{02D7EB5E-DCDA-AB08-81CB-87611819E084}"/>
          </ac:spMkLst>
        </pc:spChg>
        <pc:spChg chg="add mod">
          <ac:chgData name="Brinsmead, Thomas (Ze / Zir) (Energy, Newcastle)" userId="65063071-81f3-49c7-a4b9-8d8b5621e6e4" providerId="ADAL" clId="{11B1B664-4227-4CB5-94DA-75CC8495AE64}" dt="2024-10-15T22:50:16.486" v="0"/>
          <ac:spMkLst>
            <pc:docMk/>
            <pc:sldMk cId="3746389424" sldId="390"/>
            <ac:spMk id="5" creationId="{5B1D8918-685E-8AFD-7D97-DB74EFB14DBC}"/>
          </ac:spMkLst>
        </pc:spChg>
      </pc:sldChg>
      <pc:sldChg chg="modSp mod">
        <pc:chgData name="Brinsmead, Thomas (Ze / Zir) (Energy, Newcastle)" userId="65063071-81f3-49c7-a4b9-8d8b5621e6e4" providerId="ADAL" clId="{11B1B664-4227-4CB5-94DA-75CC8495AE64}" dt="2024-10-16T00:22:08.235" v="1086" actId="20577"/>
        <pc:sldMkLst>
          <pc:docMk/>
          <pc:sldMk cId="3913664639" sldId="392"/>
        </pc:sldMkLst>
        <pc:spChg chg="mod">
          <ac:chgData name="Brinsmead, Thomas (Ze / Zir) (Energy, Newcastle)" userId="65063071-81f3-49c7-a4b9-8d8b5621e6e4" providerId="ADAL" clId="{11B1B664-4227-4CB5-94DA-75CC8495AE64}" dt="2024-10-16T00:22:02.124" v="1081" actId="20577"/>
          <ac:spMkLst>
            <pc:docMk/>
            <pc:sldMk cId="3913664639" sldId="392"/>
            <ac:spMk id="5" creationId="{133C73BF-0317-00F6-27FD-93CE4322F48B}"/>
          </ac:spMkLst>
        </pc:spChg>
        <pc:spChg chg="mod">
          <ac:chgData name="Brinsmead, Thomas (Ze / Zir) (Energy, Newcastle)" userId="65063071-81f3-49c7-a4b9-8d8b5621e6e4" providerId="ADAL" clId="{11B1B664-4227-4CB5-94DA-75CC8495AE64}" dt="2024-10-16T00:22:08.235" v="1086" actId="20577"/>
          <ac:spMkLst>
            <pc:docMk/>
            <pc:sldMk cId="3913664639" sldId="392"/>
            <ac:spMk id="6" creationId="{26529029-6C08-E131-DB56-0C68FA6761E9}"/>
          </ac:spMkLst>
        </pc:spChg>
      </pc:sldChg>
      <pc:sldChg chg="modSp mod">
        <pc:chgData name="Brinsmead, Thomas (Ze / Zir) (Energy, Newcastle)" userId="65063071-81f3-49c7-a4b9-8d8b5621e6e4" providerId="ADAL" clId="{11B1B664-4227-4CB5-94DA-75CC8495AE64}" dt="2024-10-16T00:25:49.637" v="1254" actId="20577"/>
        <pc:sldMkLst>
          <pc:docMk/>
          <pc:sldMk cId="3934606366" sldId="410"/>
        </pc:sldMkLst>
        <pc:spChg chg="mod">
          <ac:chgData name="Brinsmead, Thomas (Ze / Zir) (Energy, Newcastle)" userId="65063071-81f3-49c7-a4b9-8d8b5621e6e4" providerId="ADAL" clId="{11B1B664-4227-4CB5-94DA-75CC8495AE64}" dt="2024-10-16T00:25:49.637" v="1254" actId="20577"/>
          <ac:spMkLst>
            <pc:docMk/>
            <pc:sldMk cId="3934606366" sldId="410"/>
            <ac:spMk id="6" creationId="{00000000-0000-0000-0000-000000000000}"/>
          </ac:spMkLst>
        </pc:spChg>
      </pc:sldChg>
      <pc:sldChg chg="modSp mod">
        <pc:chgData name="Brinsmead, Thomas (Ze / Zir) (Energy, Newcastle)" userId="65063071-81f3-49c7-a4b9-8d8b5621e6e4" providerId="ADAL" clId="{11B1B664-4227-4CB5-94DA-75CC8495AE64}" dt="2024-10-16T00:23:00.682" v="1102" actId="20577"/>
        <pc:sldMkLst>
          <pc:docMk/>
          <pc:sldMk cId="4144359949" sldId="18694"/>
        </pc:sldMkLst>
        <pc:spChg chg="mod">
          <ac:chgData name="Brinsmead, Thomas (Ze / Zir) (Energy, Newcastle)" userId="65063071-81f3-49c7-a4b9-8d8b5621e6e4" providerId="ADAL" clId="{11B1B664-4227-4CB5-94DA-75CC8495AE64}" dt="2024-10-16T00:23:00.682" v="1102" actId="20577"/>
          <ac:spMkLst>
            <pc:docMk/>
            <pc:sldMk cId="4144359949" sldId="18694"/>
            <ac:spMk id="2" creationId="{B5101E4D-C38A-C63F-7268-CD54C25C5CAE}"/>
          </ac:spMkLst>
        </pc:spChg>
      </pc:sldChg>
      <pc:sldChg chg="del">
        <pc:chgData name="Brinsmead, Thomas (Ze / Zir) (Energy, Newcastle)" userId="65063071-81f3-49c7-a4b9-8d8b5621e6e4" providerId="ADAL" clId="{11B1B664-4227-4CB5-94DA-75CC8495AE64}" dt="2024-10-15T22:55:10.722" v="32" actId="47"/>
        <pc:sldMkLst>
          <pc:docMk/>
          <pc:sldMk cId="1824917037" sldId="18698"/>
        </pc:sldMkLst>
      </pc:sldChg>
      <pc:sldChg chg="del">
        <pc:chgData name="Brinsmead, Thomas (Ze / Zir) (Energy, Newcastle)" userId="65063071-81f3-49c7-a4b9-8d8b5621e6e4" providerId="ADAL" clId="{11B1B664-4227-4CB5-94DA-75CC8495AE64}" dt="2024-10-15T22:55:01.543" v="31" actId="47"/>
        <pc:sldMkLst>
          <pc:docMk/>
          <pc:sldMk cId="2276993737" sldId="18704"/>
        </pc:sldMkLst>
      </pc:sldChg>
      <pc:sldChg chg="del">
        <pc:chgData name="Brinsmead, Thomas (Ze / Zir) (Energy, Newcastle)" userId="65063071-81f3-49c7-a4b9-8d8b5621e6e4" providerId="ADAL" clId="{11B1B664-4227-4CB5-94DA-75CC8495AE64}" dt="2024-10-15T22:55:19.538" v="33" actId="47"/>
        <pc:sldMkLst>
          <pc:docMk/>
          <pc:sldMk cId="4244950708" sldId="18705"/>
        </pc:sldMkLst>
      </pc:sldChg>
      <pc:sldChg chg="del">
        <pc:chgData name="Brinsmead, Thomas (Ze / Zir) (Energy, Newcastle)" userId="65063071-81f3-49c7-a4b9-8d8b5621e6e4" providerId="ADAL" clId="{11B1B664-4227-4CB5-94DA-75CC8495AE64}" dt="2024-10-15T22:55:34.295" v="35" actId="47"/>
        <pc:sldMkLst>
          <pc:docMk/>
          <pc:sldMk cId="4180065299" sldId="18706"/>
        </pc:sldMkLst>
      </pc:sldChg>
      <pc:sldChg chg="addSp modSp add mod">
        <pc:chgData name="Brinsmead, Thomas (Ze / Zir) (Energy, Newcastle)" userId="65063071-81f3-49c7-a4b9-8d8b5621e6e4" providerId="ADAL" clId="{11B1B664-4227-4CB5-94DA-75CC8495AE64}" dt="2024-10-16T00:23:22.623" v="1112" actId="20577"/>
        <pc:sldMkLst>
          <pc:docMk/>
          <pc:sldMk cId="438553017" sldId="18707"/>
        </pc:sldMkLst>
        <pc:spChg chg="mod">
          <ac:chgData name="Brinsmead, Thomas (Ze / Zir) (Energy, Newcastle)" userId="65063071-81f3-49c7-a4b9-8d8b5621e6e4" providerId="ADAL" clId="{11B1B664-4227-4CB5-94DA-75CC8495AE64}" dt="2024-10-16T00:23:22.623" v="1112" actId="20577"/>
          <ac:spMkLst>
            <pc:docMk/>
            <pc:sldMk cId="438553017" sldId="18707"/>
            <ac:spMk id="3" creationId="{00000000-0000-0000-0000-000000000000}"/>
          </ac:spMkLst>
        </pc:spChg>
        <pc:spChg chg="add mod">
          <ac:chgData name="Brinsmead, Thomas (Ze / Zir) (Energy, Newcastle)" userId="65063071-81f3-49c7-a4b9-8d8b5621e6e4" providerId="ADAL" clId="{11B1B664-4227-4CB5-94DA-75CC8495AE64}" dt="2024-10-15T22:53:05.846" v="21" actId="208"/>
          <ac:spMkLst>
            <pc:docMk/>
            <pc:sldMk cId="438553017" sldId="18707"/>
            <ac:spMk id="4" creationId="{AC8DD162-59E5-07CF-F0C1-E6BCC36EBB35}"/>
          </ac:spMkLst>
        </pc:spChg>
      </pc:sldChg>
      <pc:sldChg chg="modSp add mod">
        <pc:chgData name="Brinsmead, Thomas (Ze / Zir) (Energy, Newcastle)" userId="65063071-81f3-49c7-a4b9-8d8b5621e6e4" providerId="ADAL" clId="{11B1B664-4227-4CB5-94DA-75CC8495AE64}" dt="2024-10-16T00:23:48.188" v="1118"/>
        <pc:sldMkLst>
          <pc:docMk/>
          <pc:sldMk cId="2419471158" sldId="18708"/>
        </pc:sldMkLst>
        <pc:spChg chg="mod">
          <ac:chgData name="Brinsmead, Thomas (Ze / Zir) (Energy, Newcastle)" userId="65063071-81f3-49c7-a4b9-8d8b5621e6e4" providerId="ADAL" clId="{11B1B664-4227-4CB5-94DA-75CC8495AE64}" dt="2024-10-16T00:23:48.188" v="1118"/>
          <ac:spMkLst>
            <pc:docMk/>
            <pc:sldMk cId="2419471158" sldId="18708"/>
            <ac:spMk id="3" creationId="{00000000-0000-0000-0000-000000000000}"/>
          </ac:spMkLst>
        </pc:spChg>
        <pc:spChg chg="mod">
          <ac:chgData name="Brinsmead, Thomas (Ze / Zir) (Energy, Newcastle)" userId="65063071-81f3-49c7-a4b9-8d8b5621e6e4" providerId="ADAL" clId="{11B1B664-4227-4CB5-94DA-75CC8495AE64}" dt="2024-10-15T22:54:09.552" v="27" actId="14100"/>
          <ac:spMkLst>
            <pc:docMk/>
            <pc:sldMk cId="2419471158" sldId="18708"/>
            <ac:spMk id="4" creationId="{AC8DD162-59E5-07CF-F0C1-E6BCC36EBB35}"/>
          </ac:spMkLst>
        </pc:spChg>
      </pc:sldChg>
      <pc:sldChg chg="add del">
        <pc:chgData name="Brinsmead, Thomas (Ze / Zir) (Energy, Newcastle)" userId="65063071-81f3-49c7-a4b9-8d8b5621e6e4" providerId="ADAL" clId="{11B1B664-4227-4CB5-94DA-75CC8495AE64}" dt="2024-10-15T22:54:32.627" v="29" actId="47"/>
        <pc:sldMkLst>
          <pc:docMk/>
          <pc:sldMk cId="701276731" sldId="18709"/>
        </pc:sldMkLst>
      </pc:sldChg>
      <pc:sldChg chg="modSp add mod">
        <pc:chgData name="Brinsmead, Thomas (Ze / Zir) (Energy, Newcastle)" userId="65063071-81f3-49c7-a4b9-8d8b5621e6e4" providerId="ADAL" clId="{11B1B664-4227-4CB5-94DA-75CC8495AE64}" dt="2024-10-16T00:23:34.509" v="1113"/>
        <pc:sldMkLst>
          <pc:docMk/>
          <pc:sldMk cId="2038536823" sldId="18710"/>
        </pc:sldMkLst>
        <pc:spChg chg="mod">
          <ac:chgData name="Brinsmead, Thomas (Ze / Zir) (Energy, Newcastle)" userId="65063071-81f3-49c7-a4b9-8d8b5621e6e4" providerId="ADAL" clId="{11B1B664-4227-4CB5-94DA-75CC8495AE64}" dt="2024-10-16T00:23:34.509" v="1113"/>
          <ac:spMkLst>
            <pc:docMk/>
            <pc:sldMk cId="2038536823" sldId="18710"/>
            <ac:spMk id="3" creationId="{00000000-0000-0000-0000-000000000000}"/>
          </ac:spMkLst>
        </pc:spChg>
      </pc:sldChg>
      <pc:sldChg chg="modSp add mod">
        <pc:chgData name="Brinsmead, Thomas (Ze / Zir) (Energy, Newcastle)" userId="65063071-81f3-49c7-a4b9-8d8b5621e6e4" providerId="ADAL" clId="{11B1B664-4227-4CB5-94DA-75CC8495AE64}" dt="2024-10-16T00:23:56.714" v="1119"/>
        <pc:sldMkLst>
          <pc:docMk/>
          <pc:sldMk cId="3744187526" sldId="18711"/>
        </pc:sldMkLst>
        <pc:spChg chg="mod">
          <ac:chgData name="Brinsmead, Thomas (Ze / Zir) (Energy, Newcastle)" userId="65063071-81f3-49c7-a4b9-8d8b5621e6e4" providerId="ADAL" clId="{11B1B664-4227-4CB5-94DA-75CC8495AE64}" dt="2024-10-16T00:23:56.714" v="1119"/>
          <ac:spMkLst>
            <pc:docMk/>
            <pc:sldMk cId="3744187526" sldId="18711"/>
            <ac:spMk id="3" creationId="{00000000-0000-0000-0000-000000000000}"/>
          </ac:spMkLst>
        </pc:spChg>
        <pc:spChg chg="mod">
          <ac:chgData name="Brinsmead, Thomas (Ze / Zir) (Energy, Newcastle)" userId="65063071-81f3-49c7-a4b9-8d8b5621e6e4" providerId="ADAL" clId="{11B1B664-4227-4CB5-94DA-75CC8495AE64}" dt="2024-10-15T22:54:48.235" v="30" actId="14100"/>
          <ac:spMkLst>
            <pc:docMk/>
            <pc:sldMk cId="3744187526" sldId="18711"/>
            <ac:spMk id="4" creationId="{AC8DD162-59E5-07CF-F0C1-E6BCC36EBB35}"/>
          </ac:spMkLst>
        </pc:spChg>
      </pc:sldChg>
      <pc:sldChg chg="modSp add mod">
        <pc:chgData name="Brinsmead, Thomas (Ze / Zir) (Energy, Newcastle)" userId="65063071-81f3-49c7-a4b9-8d8b5621e6e4" providerId="ADAL" clId="{11B1B664-4227-4CB5-94DA-75CC8495AE64}" dt="2024-10-16T00:24:04.677" v="1120"/>
        <pc:sldMkLst>
          <pc:docMk/>
          <pc:sldMk cId="2600123578" sldId="18712"/>
        </pc:sldMkLst>
        <pc:spChg chg="mod">
          <ac:chgData name="Brinsmead, Thomas (Ze / Zir) (Energy, Newcastle)" userId="65063071-81f3-49c7-a4b9-8d8b5621e6e4" providerId="ADAL" clId="{11B1B664-4227-4CB5-94DA-75CC8495AE64}" dt="2024-10-16T00:24:04.677" v="1120"/>
          <ac:spMkLst>
            <pc:docMk/>
            <pc:sldMk cId="2600123578" sldId="18712"/>
            <ac:spMk id="3" creationId="{00000000-0000-0000-0000-000000000000}"/>
          </ac:spMkLst>
        </pc:spChg>
        <pc:spChg chg="mod">
          <ac:chgData name="Brinsmead, Thomas (Ze / Zir) (Energy, Newcastle)" userId="65063071-81f3-49c7-a4b9-8d8b5621e6e4" providerId="ADAL" clId="{11B1B664-4227-4CB5-94DA-75CC8495AE64}" dt="2024-10-15T22:55:41.947" v="36" actId="14100"/>
          <ac:spMkLst>
            <pc:docMk/>
            <pc:sldMk cId="2600123578" sldId="18712"/>
            <ac:spMk id="4" creationId="{AC8DD162-59E5-07CF-F0C1-E6BCC36EBB35}"/>
          </ac:spMkLst>
        </pc:spChg>
      </pc:sldChg>
      <pc:sldChg chg="modSp add mod">
        <pc:chgData name="Brinsmead, Thomas (Ze / Zir) (Energy, Newcastle)" userId="65063071-81f3-49c7-a4b9-8d8b5621e6e4" providerId="ADAL" clId="{11B1B664-4227-4CB5-94DA-75CC8495AE64}" dt="2024-10-16T00:22:31.731" v="1090" actId="20577"/>
        <pc:sldMkLst>
          <pc:docMk/>
          <pc:sldMk cId="2893856471" sldId="18713"/>
        </pc:sldMkLst>
        <pc:spChg chg="mod">
          <ac:chgData name="Brinsmead, Thomas (Ze / Zir) (Energy, Newcastle)" userId="65063071-81f3-49c7-a4b9-8d8b5621e6e4" providerId="ADAL" clId="{11B1B664-4227-4CB5-94DA-75CC8495AE64}" dt="2024-10-16T00:22:31.731" v="1090" actId="20577"/>
          <ac:spMkLst>
            <pc:docMk/>
            <pc:sldMk cId="2893856471" sldId="18713"/>
            <ac:spMk id="2" creationId="{B5101E4D-C38A-C63F-7268-CD54C25C5CAE}"/>
          </ac:spMkLst>
        </pc:spChg>
        <pc:spChg chg="mod">
          <ac:chgData name="Brinsmead, Thomas (Ze / Zir) (Energy, Newcastle)" userId="65063071-81f3-49c7-a4b9-8d8b5621e6e4" providerId="ADAL" clId="{11B1B664-4227-4CB5-94DA-75CC8495AE64}" dt="2024-10-15T23:52:29.351" v="917" actId="14100"/>
          <ac:spMkLst>
            <pc:docMk/>
            <pc:sldMk cId="2893856471" sldId="18713"/>
            <ac:spMk id="6" creationId="{6D49463C-9293-E4BE-976D-A5C3A175BE34}"/>
          </ac:spMkLst>
        </pc:spChg>
      </pc:sldChg>
      <pc:sldChg chg="modSp add mod ord">
        <pc:chgData name="Brinsmead, Thomas (Ze / Zir) (Energy, Newcastle)" userId="65063071-81f3-49c7-a4b9-8d8b5621e6e4" providerId="ADAL" clId="{11B1B664-4227-4CB5-94DA-75CC8495AE64}" dt="2024-10-16T00:22:48.340" v="1094" actId="20577"/>
        <pc:sldMkLst>
          <pc:docMk/>
          <pc:sldMk cId="1143552919" sldId="18714"/>
        </pc:sldMkLst>
        <pc:spChg chg="mod">
          <ac:chgData name="Brinsmead, Thomas (Ze / Zir) (Energy, Newcastle)" userId="65063071-81f3-49c7-a4b9-8d8b5621e6e4" providerId="ADAL" clId="{11B1B664-4227-4CB5-94DA-75CC8495AE64}" dt="2024-10-16T00:22:48.340" v="1094" actId="20577"/>
          <ac:spMkLst>
            <pc:docMk/>
            <pc:sldMk cId="1143552919" sldId="18714"/>
            <ac:spMk id="2" creationId="{B5101E4D-C38A-C63F-7268-CD54C25C5CAE}"/>
          </ac:spMkLst>
        </pc:spChg>
        <pc:spChg chg="mod">
          <ac:chgData name="Brinsmead, Thomas (Ze / Zir) (Energy, Newcastle)" userId="65063071-81f3-49c7-a4b9-8d8b5621e6e4" providerId="ADAL" clId="{11B1B664-4227-4CB5-94DA-75CC8495AE64}" dt="2024-10-16T00:11:42.678" v="1071" actId="20577"/>
          <ac:spMkLst>
            <pc:docMk/>
            <pc:sldMk cId="1143552919" sldId="18714"/>
            <ac:spMk id="6" creationId="{6D49463C-9293-E4BE-976D-A5C3A175BE34}"/>
          </ac:spMkLst>
        </pc:spChg>
      </pc:sldChg>
      <pc:sldChg chg="addSp delSp modSp add mod">
        <pc:chgData name="Brinsmead, Thomas (Ze / Zir) (Energy, Newcastle)" userId="65063071-81f3-49c7-a4b9-8d8b5621e6e4" providerId="ADAL" clId="{11B1B664-4227-4CB5-94DA-75CC8495AE64}" dt="2024-10-16T00:26:10.275" v="1257" actId="478"/>
        <pc:sldMkLst>
          <pc:docMk/>
          <pc:sldMk cId="1089620219" sldId="18715"/>
        </pc:sldMkLst>
        <pc:spChg chg="del">
          <ac:chgData name="Brinsmead, Thomas (Ze / Zir) (Energy, Newcastle)" userId="65063071-81f3-49c7-a4b9-8d8b5621e6e4" providerId="ADAL" clId="{11B1B664-4227-4CB5-94DA-75CC8495AE64}" dt="2024-10-16T00:26:06.713" v="1256" actId="478"/>
          <ac:spMkLst>
            <pc:docMk/>
            <pc:sldMk cId="1089620219" sldId="18715"/>
            <ac:spMk id="2" creationId="{00000000-0000-0000-0000-000000000000}"/>
          </ac:spMkLst>
        </pc:spChg>
        <pc:spChg chg="add mod">
          <ac:chgData name="Brinsmead, Thomas (Ze / Zir) (Energy, Newcastle)" userId="65063071-81f3-49c7-a4b9-8d8b5621e6e4" providerId="ADAL" clId="{11B1B664-4227-4CB5-94DA-75CC8495AE64}" dt="2024-10-16T00:26:06.713" v="1256" actId="478"/>
          <ac:spMkLst>
            <pc:docMk/>
            <pc:sldMk cId="1089620219" sldId="18715"/>
            <ac:spMk id="4" creationId="{3ABDC3DF-FDD9-CBF0-2F7E-6938CFEC53C5}"/>
          </ac:spMkLst>
        </pc:spChg>
        <pc:spChg chg="del">
          <ac:chgData name="Brinsmead, Thomas (Ze / Zir) (Energy, Newcastle)" userId="65063071-81f3-49c7-a4b9-8d8b5621e6e4" providerId="ADAL" clId="{11B1B664-4227-4CB5-94DA-75CC8495AE64}" dt="2024-10-16T00:26:10.275" v="1257" actId="478"/>
          <ac:spMkLst>
            <pc:docMk/>
            <pc:sldMk cId="1089620219" sldId="18715"/>
            <ac:spMk id="6" creationId="{00000000-0000-0000-0000-000000000000}"/>
          </ac:spMkLst>
        </pc:spChg>
        <pc:spChg chg="add mod">
          <ac:chgData name="Brinsmead, Thomas (Ze / Zir) (Energy, Newcastle)" userId="65063071-81f3-49c7-a4b9-8d8b5621e6e4" providerId="ADAL" clId="{11B1B664-4227-4CB5-94DA-75CC8495AE64}" dt="2024-10-16T00:26:10.275" v="1257" actId="478"/>
          <ac:spMkLst>
            <pc:docMk/>
            <pc:sldMk cId="1089620219" sldId="18715"/>
            <ac:spMk id="7" creationId="{D4551FFA-C3E5-6131-357F-039BDFC4942D}"/>
          </ac:spMkLst>
        </pc:spChg>
      </pc:sldChg>
    </pc:docChg>
  </pc:docChgLst>
  <pc:docChgLst>
    <pc:chgData name="Brinsmead, Thomas (Ze / Zir) (Energy, Newcastle)" userId="65063071-81f3-49c7-a4b9-8d8b5621e6e4" providerId="ADAL" clId="{21EE6C1E-62A3-46D6-9FAF-5BE42F571B3B}"/>
    <pc:docChg chg="undo redo custSel addSld delSld modSld sldOrd">
      <pc:chgData name="Brinsmead, Thomas (Ze / Zir) (Energy, Newcastle)" userId="65063071-81f3-49c7-a4b9-8d8b5621e6e4" providerId="ADAL" clId="{21EE6C1E-62A3-46D6-9FAF-5BE42F571B3B}" dt="2024-10-15T04:56:36.435" v="1499"/>
      <pc:docMkLst>
        <pc:docMk/>
      </pc:docMkLst>
      <pc:sldChg chg="del">
        <pc:chgData name="Brinsmead, Thomas (Ze / Zir) (Energy, Newcastle)" userId="65063071-81f3-49c7-a4b9-8d8b5621e6e4" providerId="ADAL" clId="{21EE6C1E-62A3-46D6-9FAF-5BE42F571B3B}" dt="2024-10-15T04:31:12.638" v="1428" actId="47"/>
        <pc:sldMkLst>
          <pc:docMk/>
          <pc:sldMk cId="2133735228" sldId="291"/>
        </pc:sldMkLst>
      </pc:sldChg>
      <pc:sldChg chg="del">
        <pc:chgData name="Brinsmead, Thomas (Ze / Zir) (Energy, Newcastle)" userId="65063071-81f3-49c7-a4b9-8d8b5621e6e4" providerId="ADAL" clId="{21EE6C1E-62A3-46D6-9FAF-5BE42F571B3B}" dt="2024-10-15T04:31:08.562" v="1427" actId="47"/>
        <pc:sldMkLst>
          <pc:docMk/>
          <pc:sldMk cId="1846804167" sldId="324"/>
        </pc:sldMkLst>
      </pc:sldChg>
      <pc:sldChg chg="del">
        <pc:chgData name="Brinsmead, Thomas (Ze / Zir) (Energy, Newcastle)" userId="65063071-81f3-49c7-a4b9-8d8b5621e6e4" providerId="ADAL" clId="{21EE6C1E-62A3-46D6-9FAF-5BE42F571B3B}" dt="2024-10-15T04:31:08.562" v="1427" actId="47"/>
        <pc:sldMkLst>
          <pc:docMk/>
          <pc:sldMk cId="3171717210" sldId="325"/>
        </pc:sldMkLst>
      </pc:sldChg>
      <pc:sldChg chg="del">
        <pc:chgData name="Brinsmead, Thomas (Ze / Zir) (Energy, Newcastle)" userId="65063071-81f3-49c7-a4b9-8d8b5621e6e4" providerId="ADAL" clId="{21EE6C1E-62A3-46D6-9FAF-5BE42F571B3B}" dt="2024-10-15T04:31:08.562" v="1427" actId="47"/>
        <pc:sldMkLst>
          <pc:docMk/>
          <pc:sldMk cId="3670891532" sldId="326"/>
        </pc:sldMkLst>
      </pc:sldChg>
      <pc:sldChg chg="del">
        <pc:chgData name="Brinsmead, Thomas (Ze / Zir) (Energy, Newcastle)" userId="65063071-81f3-49c7-a4b9-8d8b5621e6e4" providerId="ADAL" clId="{21EE6C1E-62A3-46D6-9FAF-5BE42F571B3B}" dt="2024-10-15T04:31:08.562" v="1427" actId="47"/>
        <pc:sldMkLst>
          <pc:docMk/>
          <pc:sldMk cId="2292008131" sldId="334"/>
        </pc:sldMkLst>
      </pc:sldChg>
      <pc:sldChg chg="del">
        <pc:chgData name="Brinsmead, Thomas (Ze / Zir) (Energy, Newcastle)" userId="65063071-81f3-49c7-a4b9-8d8b5621e6e4" providerId="ADAL" clId="{21EE6C1E-62A3-46D6-9FAF-5BE42F571B3B}" dt="2024-10-15T04:31:08.562" v="1427" actId="47"/>
        <pc:sldMkLst>
          <pc:docMk/>
          <pc:sldMk cId="2910520772" sldId="337"/>
        </pc:sldMkLst>
      </pc:sldChg>
      <pc:sldChg chg="del">
        <pc:chgData name="Brinsmead, Thomas (Ze / Zir) (Energy, Newcastle)" userId="65063071-81f3-49c7-a4b9-8d8b5621e6e4" providerId="ADAL" clId="{21EE6C1E-62A3-46D6-9FAF-5BE42F571B3B}" dt="2024-10-15T04:31:08.562" v="1427" actId="47"/>
        <pc:sldMkLst>
          <pc:docMk/>
          <pc:sldMk cId="248676803" sldId="339"/>
        </pc:sldMkLst>
      </pc:sldChg>
      <pc:sldChg chg="del">
        <pc:chgData name="Brinsmead, Thomas (Ze / Zir) (Energy, Newcastle)" userId="65063071-81f3-49c7-a4b9-8d8b5621e6e4" providerId="ADAL" clId="{21EE6C1E-62A3-46D6-9FAF-5BE42F571B3B}" dt="2024-10-15T04:31:08.562" v="1427" actId="47"/>
        <pc:sldMkLst>
          <pc:docMk/>
          <pc:sldMk cId="822994597" sldId="347"/>
        </pc:sldMkLst>
      </pc:sldChg>
      <pc:sldChg chg="del">
        <pc:chgData name="Brinsmead, Thomas (Ze / Zir) (Energy, Newcastle)" userId="65063071-81f3-49c7-a4b9-8d8b5621e6e4" providerId="ADAL" clId="{21EE6C1E-62A3-46D6-9FAF-5BE42F571B3B}" dt="2024-10-15T04:31:08.562" v="1427" actId="47"/>
        <pc:sldMkLst>
          <pc:docMk/>
          <pc:sldMk cId="397238822" sldId="389"/>
        </pc:sldMkLst>
      </pc:sldChg>
      <pc:sldChg chg="add del ord">
        <pc:chgData name="Brinsmead, Thomas (Ze / Zir) (Energy, Newcastle)" userId="65063071-81f3-49c7-a4b9-8d8b5621e6e4" providerId="ADAL" clId="{21EE6C1E-62A3-46D6-9FAF-5BE42F571B3B}" dt="2024-10-15T04:56:36.435" v="1499"/>
        <pc:sldMkLst>
          <pc:docMk/>
          <pc:sldMk cId="3746389424" sldId="390"/>
        </pc:sldMkLst>
      </pc:sldChg>
      <pc:sldChg chg="del">
        <pc:chgData name="Brinsmead, Thomas (Ze / Zir) (Energy, Newcastle)" userId="65063071-81f3-49c7-a4b9-8d8b5621e6e4" providerId="ADAL" clId="{21EE6C1E-62A3-46D6-9FAF-5BE42F571B3B}" dt="2024-10-15T04:31:08.562" v="1427" actId="47"/>
        <pc:sldMkLst>
          <pc:docMk/>
          <pc:sldMk cId="477853555" sldId="394"/>
        </pc:sldMkLst>
      </pc:sldChg>
      <pc:sldChg chg="del">
        <pc:chgData name="Brinsmead, Thomas (Ze / Zir) (Energy, Newcastle)" userId="65063071-81f3-49c7-a4b9-8d8b5621e6e4" providerId="ADAL" clId="{21EE6C1E-62A3-46D6-9FAF-5BE42F571B3B}" dt="2024-10-15T04:31:08.562" v="1427" actId="47"/>
        <pc:sldMkLst>
          <pc:docMk/>
          <pc:sldMk cId="384532669" sldId="395"/>
        </pc:sldMkLst>
      </pc:sldChg>
      <pc:sldChg chg="del">
        <pc:chgData name="Brinsmead, Thomas (Ze / Zir) (Energy, Newcastle)" userId="65063071-81f3-49c7-a4b9-8d8b5621e6e4" providerId="ADAL" clId="{21EE6C1E-62A3-46D6-9FAF-5BE42F571B3B}" dt="2024-10-15T04:31:08.562" v="1427" actId="47"/>
        <pc:sldMkLst>
          <pc:docMk/>
          <pc:sldMk cId="1200451335" sldId="398"/>
        </pc:sldMkLst>
      </pc:sldChg>
      <pc:sldChg chg="del">
        <pc:chgData name="Brinsmead, Thomas (Ze / Zir) (Energy, Newcastle)" userId="65063071-81f3-49c7-a4b9-8d8b5621e6e4" providerId="ADAL" clId="{21EE6C1E-62A3-46D6-9FAF-5BE42F571B3B}" dt="2024-10-15T04:31:08.562" v="1427" actId="47"/>
        <pc:sldMkLst>
          <pc:docMk/>
          <pc:sldMk cId="745853487" sldId="399"/>
        </pc:sldMkLst>
      </pc:sldChg>
      <pc:sldChg chg="del">
        <pc:chgData name="Brinsmead, Thomas (Ze / Zir) (Energy, Newcastle)" userId="65063071-81f3-49c7-a4b9-8d8b5621e6e4" providerId="ADAL" clId="{21EE6C1E-62A3-46D6-9FAF-5BE42F571B3B}" dt="2024-10-15T04:31:08.562" v="1427" actId="47"/>
        <pc:sldMkLst>
          <pc:docMk/>
          <pc:sldMk cId="3335163121" sldId="407"/>
        </pc:sldMkLst>
      </pc:sldChg>
      <pc:sldChg chg="del">
        <pc:chgData name="Brinsmead, Thomas (Ze / Zir) (Energy, Newcastle)" userId="65063071-81f3-49c7-a4b9-8d8b5621e6e4" providerId="ADAL" clId="{21EE6C1E-62A3-46D6-9FAF-5BE42F571B3B}" dt="2024-10-15T04:31:08.562" v="1427" actId="47"/>
        <pc:sldMkLst>
          <pc:docMk/>
          <pc:sldMk cId="3477618804" sldId="408"/>
        </pc:sldMkLst>
      </pc:sldChg>
      <pc:sldChg chg="del">
        <pc:chgData name="Brinsmead, Thomas (Ze / Zir) (Energy, Newcastle)" userId="65063071-81f3-49c7-a4b9-8d8b5621e6e4" providerId="ADAL" clId="{21EE6C1E-62A3-46D6-9FAF-5BE42F571B3B}" dt="2024-10-15T04:31:08.562" v="1427" actId="47"/>
        <pc:sldMkLst>
          <pc:docMk/>
          <pc:sldMk cId="2035675821" sldId="409"/>
        </pc:sldMkLst>
      </pc:sldChg>
      <pc:sldChg chg="modSp mod ord">
        <pc:chgData name="Brinsmead, Thomas (Ze / Zir) (Energy, Newcastle)" userId="65063071-81f3-49c7-a4b9-8d8b5621e6e4" providerId="ADAL" clId="{21EE6C1E-62A3-46D6-9FAF-5BE42F571B3B}" dt="2024-10-15T04:01:14.433" v="1423" actId="20577"/>
        <pc:sldMkLst>
          <pc:docMk/>
          <pc:sldMk cId="3934606366" sldId="410"/>
        </pc:sldMkLst>
        <pc:spChg chg="mod">
          <ac:chgData name="Brinsmead, Thomas (Ze / Zir) (Energy, Newcastle)" userId="65063071-81f3-49c7-a4b9-8d8b5621e6e4" providerId="ADAL" clId="{21EE6C1E-62A3-46D6-9FAF-5BE42F571B3B}" dt="2024-10-15T04:01:14.433" v="1423" actId="20577"/>
          <ac:spMkLst>
            <pc:docMk/>
            <pc:sldMk cId="3934606366" sldId="410"/>
            <ac:spMk id="38913" creationId="{00000000-0000-0000-0000-000000000000}"/>
          </ac:spMkLst>
        </pc:spChg>
      </pc:sldChg>
      <pc:sldChg chg="del">
        <pc:chgData name="Brinsmead, Thomas (Ze / Zir) (Energy, Newcastle)" userId="65063071-81f3-49c7-a4b9-8d8b5621e6e4" providerId="ADAL" clId="{21EE6C1E-62A3-46D6-9FAF-5BE42F571B3B}" dt="2024-10-15T04:31:08.562" v="1427" actId="47"/>
        <pc:sldMkLst>
          <pc:docMk/>
          <pc:sldMk cId="1164659754" sldId="411"/>
        </pc:sldMkLst>
      </pc:sldChg>
      <pc:sldChg chg="del">
        <pc:chgData name="Brinsmead, Thomas (Ze / Zir) (Energy, Newcastle)" userId="65063071-81f3-49c7-a4b9-8d8b5621e6e4" providerId="ADAL" clId="{21EE6C1E-62A3-46D6-9FAF-5BE42F571B3B}" dt="2024-10-15T04:31:08.562" v="1427" actId="47"/>
        <pc:sldMkLst>
          <pc:docMk/>
          <pc:sldMk cId="3607031695" sldId="18669"/>
        </pc:sldMkLst>
      </pc:sldChg>
      <pc:sldChg chg="del">
        <pc:chgData name="Brinsmead, Thomas (Ze / Zir) (Energy, Newcastle)" userId="65063071-81f3-49c7-a4b9-8d8b5621e6e4" providerId="ADAL" clId="{21EE6C1E-62A3-46D6-9FAF-5BE42F571B3B}" dt="2024-10-15T04:31:08.562" v="1427" actId="47"/>
        <pc:sldMkLst>
          <pc:docMk/>
          <pc:sldMk cId="2390351358" sldId="18670"/>
        </pc:sldMkLst>
      </pc:sldChg>
      <pc:sldChg chg="del">
        <pc:chgData name="Brinsmead, Thomas (Ze / Zir) (Energy, Newcastle)" userId="65063071-81f3-49c7-a4b9-8d8b5621e6e4" providerId="ADAL" clId="{21EE6C1E-62A3-46D6-9FAF-5BE42F571B3B}" dt="2024-10-15T04:31:08.562" v="1427" actId="47"/>
        <pc:sldMkLst>
          <pc:docMk/>
          <pc:sldMk cId="625888865" sldId="18671"/>
        </pc:sldMkLst>
      </pc:sldChg>
      <pc:sldChg chg="del">
        <pc:chgData name="Brinsmead, Thomas (Ze / Zir) (Energy, Newcastle)" userId="65063071-81f3-49c7-a4b9-8d8b5621e6e4" providerId="ADAL" clId="{21EE6C1E-62A3-46D6-9FAF-5BE42F571B3B}" dt="2024-10-15T04:31:08.562" v="1427" actId="47"/>
        <pc:sldMkLst>
          <pc:docMk/>
          <pc:sldMk cId="184656771" sldId="18672"/>
        </pc:sldMkLst>
      </pc:sldChg>
      <pc:sldChg chg="del">
        <pc:chgData name="Brinsmead, Thomas (Ze / Zir) (Energy, Newcastle)" userId="65063071-81f3-49c7-a4b9-8d8b5621e6e4" providerId="ADAL" clId="{21EE6C1E-62A3-46D6-9FAF-5BE42F571B3B}" dt="2024-10-15T04:31:08.562" v="1427" actId="47"/>
        <pc:sldMkLst>
          <pc:docMk/>
          <pc:sldMk cId="1759952990" sldId="18673"/>
        </pc:sldMkLst>
      </pc:sldChg>
      <pc:sldChg chg="del">
        <pc:chgData name="Brinsmead, Thomas (Ze / Zir) (Energy, Newcastle)" userId="65063071-81f3-49c7-a4b9-8d8b5621e6e4" providerId="ADAL" clId="{21EE6C1E-62A3-46D6-9FAF-5BE42F571B3B}" dt="2024-10-15T04:31:08.562" v="1427" actId="47"/>
        <pc:sldMkLst>
          <pc:docMk/>
          <pc:sldMk cId="4157375734" sldId="18683"/>
        </pc:sldMkLst>
      </pc:sldChg>
      <pc:sldChg chg="del">
        <pc:chgData name="Brinsmead, Thomas (Ze / Zir) (Energy, Newcastle)" userId="65063071-81f3-49c7-a4b9-8d8b5621e6e4" providerId="ADAL" clId="{21EE6C1E-62A3-46D6-9FAF-5BE42F571B3B}" dt="2024-10-15T04:30:48.232" v="1426" actId="47"/>
        <pc:sldMkLst>
          <pc:docMk/>
          <pc:sldMk cId="2056605131" sldId="18684"/>
        </pc:sldMkLst>
      </pc:sldChg>
      <pc:sldChg chg="addSp delSp modSp mod">
        <pc:chgData name="Brinsmead, Thomas (Ze / Zir) (Energy, Newcastle)" userId="65063071-81f3-49c7-a4b9-8d8b5621e6e4" providerId="ADAL" clId="{21EE6C1E-62A3-46D6-9FAF-5BE42F571B3B}" dt="2024-10-15T03:33:41.582" v="118" actId="478"/>
        <pc:sldMkLst>
          <pc:docMk/>
          <pc:sldMk cId="2195741136" sldId="18687"/>
        </pc:sldMkLst>
        <pc:spChg chg="add del mod">
          <ac:chgData name="Brinsmead, Thomas (Ze / Zir) (Energy, Newcastle)" userId="65063071-81f3-49c7-a4b9-8d8b5621e6e4" providerId="ADAL" clId="{21EE6C1E-62A3-46D6-9FAF-5BE42F571B3B}" dt="2024-10-15T03:33:41.582" v="118" actId="478"/>
          <ac:spMkLst>
            <pc:docMk/>
            <pc:sldMk cId="2195741136" sldId="18687"/>
            <ac:spMk id="7" creationId="{026C2CAE-2433-4063-7D0D-89AFDDD97DD1}"/>
          </ac:spMkLst>
        </pc:spChg>
      </pc:sldChg>
      <pc:sldChg chg="modSp mod">
        <pc:chgData name="Brinsmead, Thomas (Ze / Zir) (Energy, Newcastle)" userId="65063071-81f3-49c7-a4b9-8d8b5621e6e4" providerId="ADAL" clId="{21EE6C1E-62A3-46D6-9FAF-5BE42F571B3B}" dt="2024-10-15T04:47:03.151" v="1494" actId="20577"/>
        <pc:sldMkLst>
          <pc:docMk/>
          <pc:sldMk cId="1711366237" sldId="18691"/>
        </pc:sldMkLst>
        <pc:spChg chg="mod">
          <ac:chgData name="Brinsmead, Thomas (Ze / Zir) (Energy, Newcastle)" userId="65063071-81f3-49c7-a4b9-8d8b5621e6e4" providerId="ADAL" clId="{21EE6C1E-62A3-46D6-9FAF-5BE42F571B3B}" dt="2024-10-15T04:47:03.151" v="1494" actId="20577"/>
          <ac:spMkLst>
            <pc:docMk/>
            <pc:sldMk cId="1711366237" sldId="18691"/>
            <ac:spMk id="3" creationId="{6BBFE94B-89B6-D1E1-A835-515087EA9507}"/>
          </ac:spMkLst>
        </pc:spChg>
      </pc:sldChg>
      <pc:sldChg chg="addSp delSp modSp mod ord">
        <pc:chgData name="Brinsmead, Thomas (Ze / Zir) (Energy, Newcastle)" userId="65063071-81f3-49c7-a4b9-8d8b5621e6e4" providerId="ADAL" clId="{21EE6C1E-62A3-46D6-9FAF-5BE42F571B3B}" dt="2024-10-15T04:30:34.118" v="1425"/>
        <pc:sldMkLst>
          <pc:docMk/>
          <pc:sldMk cId="4144359949" sldId="18694"/>
        </pc:sldMkLst>
        <pc:spChg chg="del">
          <ac:chgData name="Brinsmead, Thomas (Ze / Zir) (Energy, Newcastle)" userId="65063071-81f3-49c7-a4b9-8d8b5621e6e4" providerId="ADAL" clId="{21EE6C1E-62A3-46D6-9FAF-5BE42F571B3B}" dt="2024-10-15T03:40:33.344" v="119" actId="478"/>
          <ac:spMkLst>
            <pc:docMk/>
            <pc:sldMk cId="4144359949" sldId="18694"/>
            <ac:spMk id="3" creationId="{32E8D8E5-1EDF-8615-70EA-3DF392B80FA5}"/>
          </ac:spMkLst>
        </pc:spChg>
        <pc:spChg chg="add del mod">
          <ac:chgData name="Brinsmead, Thomas (Ze / Zir) (Energy, Newcastle)" userId="65063071-81f3-49c7-a4b9-8d8b5621e6e4" providerId="ADAL" clId="{21EE6C1E-62A3-46D6-9FAF-5BE42F571B3B}" dt="2024-10-15T03:40:37.716" v="121" actId="478"/>
          <ac:spMkLst>
            <pc:docMk/>
            <pc:sldMk cId="4144359949" sldId="18694"/>
            <ac:spMk id="5" creationId="{9FD07757-5FD0-9915-22C8-47732EBBEB80}"/>
          </ac:spMkLst>
        </pc:spChg>
        <pc:spChg chg="add mod">
          <ac:chgData name="Brinsmead, Thomas (Ze / Zir) (Energy, Newcastle)" userId="65063071-81f3-49c7-a4b9-8d8b5621e6e4" providerId="ADAL" clId="{21EE6C1E-62A3-46D6-9FAF-5BE42F571B3B}" dt="2024-10-15T03:58:05.062" v="1380" actId="14100"/>
          <ac:spMkLst>
            <pc:docMk/>
            <pc:sldMk cId="4144359949" sldId="18694"/>
            <ac:spMk id="6" creationId="{6D49463C-9293-E4BE-976D-A5C3A175BE34}"/>
          </ac:spMkLst>
        </pc:spChg>
      </pc:sldChg>
      <pc:sldChg chg="addSp modSp mod">
        <pc:chgData name="Brinsmead, Thomas (Ze / Zir) (Energy, Newcastle)" userId="65063071-81f3-49c7-a4b9-8d8b5621e6e4" providerId="ADAL" clId="{21EE6C1E-62A3-46D6-9FAF-5BE42F571B3B}" dt="2024-10-15T03:30:53.327" v="102" actId="20577"/>
        <pc:sldMkLst>
          <pc:docMk/>
          <pc:sldMk cId="1824917037" sldId="18698"/>
        </pc:sldMkLst>
        <pc:spChg chg="mod">
          <ac:chgData name="Brinsmead, Thomas (Ze / Zir) (Energy, Newcastle)" userId="65063071-81f3-49c7-a4b9-8d8b5621e6e4" providerId="ADAL" clId="{21EE6C1E-62A3-46D6-9FAF-5BE42F571B3B}" dt="2024-10-15T03:30:53.327" v="102" actId="20577"/>
          <ac:spMkLst>
            <pc:docMk/>
            <pc:sldMk cId="1824917037" sldId="18698"/>
            <ac:spMk id="2" creationId="{3F327BF1-2F21-D39E-DCEB-59B77AEBA163}"/>
          </ac:spMkLst>
        </pc:spChg>
        <pc:spChg chg="mod">
          <ac:chgData name="Brinsmead, Thomas (Ze / Zir) (Energy, Newcastle)" userId="65063071-81f3-49c7-a4b9-8d8b5621e6e4" providerId="ADAL" clId="{21EE6C1E-62A3-46D6-9FAF-5BE42F571B3B}" dt="2024-10-15T03:30:50.609" v="101" actId="20577"/>
          <ac:spMkLst>
            <pc:docMk/>
            <pc:sldMk cId="1824917037" sldId="18698"/>
            <ac:spMk id="3" creationId="{D559D415-2F93-C9A6-51AC-A8BDEBA235DA}"/>
          </ac:spMkLst>
        </pc:spChg>
        <pc:spChg chg="add mod ord">
          <ac:chgData name="Brinsmead, Thomas (Ze / Zir) (Energy, Newcastle)" userId="65063071-81f3-49c7-a4b9-8d8b5621e6e4" providerId="ADAL" clId="{21EE6C1E-62A3-46D6-9FAF-5BE42F571B3B}" dt="2024-10-15T03:30:23.775" v="99" actId="14100"/>
          <ac:spMkLst>
            <pc:docMk/>
            <pc:sldMk cId="1824917037" sldId="18698"/>
            <ac:spMk id="4" creationId="{CCDDA5E8-964E-A446-DBC5-C20D53AA0655}"/>
          </ac:spMkLst>
        </pc:spChg>
        <pc:spChg chg="add mod ord">
          <ac:chgData name="Brinsmead, Thomas (Ze / Zir) (Energy, Newcastle)" userId="65063071-81f3-49c7-a4b9-8d8b5621e6e4" providerId="ADAL" clId="{21EE6C1E-62A3-46D6-9FAF-5BE42F571B3B}" dt="2024-10-15T03:30:26.362" v="100" actId="14100"/>
          <ac:spMkLst>
            <pc:docMk/>
            <pc:sldMk cId="1824917037" sldId="18698"/>
            <ac:spMk id="6" creationId="{CE44721A-FC15-0E51-6352-ADAB2915D6D7}"/>
          </ac:spMkLst>
        </pc:spChg>
      </pc:sldChg>
      <pc:sldChg chg="addSp modSp mod">
        <pc:chgData name="Brinsmead, Thomas (Ze / Zir) (Energy, Newcastle)" userId="65063071-81f3-49c7-a4b9-8d8b5621e6e4" providerId="ADAL" clId="{21EE6C1E-62A3-46D6-9FAF-5BE42F571B3B}" dt="2024-10-15T03:27:20.146" v="74" actId="113"/>
        <pc:sldMkLst>
          <pc:docMk/>
          <pc:sldMk cId="1464436095" sldId="18700"/>
        </pc:sldMkLst>
        <pc:spChg chg="mod">
          <ac:chgData name="Brinsmead, Thomas (Ze / Zir) (Energy, Newcastle)" userId="65063071-81f3-49c7-a4b9-8d8b5621e6e4" providerId="ADAL" clId="{21EE6C1E-62A3-46D6-9FAF-5BE42F571B3B}" dt="2024-10-15T03:23:07.783" v="7" actId="27636"/>
          <ac:spMkLst>
            <pc:docMk/>
            <pc:sldMk cId="1464436095" sldId="18700"/>
            <ac:spMk id="2" creationId="{B1C793B0-B61D-37A5-DE75-23A02642A189}"/>
          </ac:spMkLst>
        </pc:spChg>
        <pc:spChg chg="mod">
          <ac:chgData name="Brinsmead, Thomas (Ze / Zir) (Energy, Newcastle)" userId="65063071-81f3-49c7-a4b9-8d8b5621e6e4" providerId="ADAL" clId="{21EE6C1E-62A3-46D6-9FAF-5BE42F571B3B}" dt="2024-10-15T03:27:20.146" v="74" actId="113"/>
          <ac:spMkLst>
            <pc:docMk/>
            <pc:sldMk cId="1464436095" sldId="18700"/>
            <ac:spMk id="3" creationId="{5791A358-2D82-B9C5-E27F-0E55BEA6B8D6}"/>
          </ac:spMkLst>
        </pc:spChg>
        <pc:spChg chg="add mod">
          <ac:chgData name="Brinsmead, Thomas (Ze / Zir) (Energy, Newcastle)" userId="65063071-81f3-49c7-a4b9-8d8b5621e6e4" providerId="ADAL" clId="{21EE6C1E-62A3-46D6-9FAF-5BE42F571B3B}" dt="2024-10-15T03:25:20.631" v="42" actId="14100"/>
          <ac:spMkLst>
            <pc:docMk/>
            <pc:sldMk cId="1464436095" sldId="18700"/>
            <ac:spMk id="4" creationId="{E54A6EBF-721F-B2FE-9053-475391FA64EE}"/>
          </ac:spMkLst>
        </pc:spChg>
        <pc:spChg chg="add mod">
          <ac:chgData name="Brinsmead, Thomas (Ze / Zir) (Energy, Newcastle)" userId="65063071-81f3-49c7-a4b9-8d8b5621e6e4" providerId="ADAL" clId="{21EE6C1E-62A3-46D6-9FAF-5BE42F571B3B}" dt="2024-10-15T03:26:41.599" v="67" actId="20577"/>
          <ac:spMkLst>
            <pc:docMk/>
            <pc:sldMk cId="1464436095" sldId="18700"/>
            <ac:spMk id="5" creationId="{B0EE4BE6-CE1D-F201-0DC1-25C6F5703ED2}"/>
          </ac:spMkLst>
        </pc:spChg>
      </pc:sldChg>
      <pc:sldChg chg="modSp del mod">
        <pc:chgData name="Brinsmead, Thomas (Ze / Zir) (Energy, Newcastle)" userId="65063071-81f3-49c7-a4b9-8d8b5621e6e4" providerId="ADAL" clId="{21EE6C1E-62A3-46D6-9FAF-5BE42F571B3B}" dt="2024-10-15T03:31:35.032" v="110" actId="47"/>
        <pc:sldMkLst>
          <pc:docMk/>
          <pc:sldMk cId="4089107302" sldId="18701"/>
        </pc:sldMkLst>
        <pc:spChg chg="mod">
          <ac:chgData name="Brinsmead, Thomas (Ze / Zir) (Energy, Newcastle)" userId="65063071-81f3-49c7-a4b9-8d8b5621e6e4" providerId="ADAL" clId="{21EE6C1E-62A3-46D6-9FAF-5BE42F571B3B}" dt="2024-10-15T03:27:51.146" v="75" actId="14100"/>
          <ac:spMkLst>
            <pc:docMk/>
            <pc:sldMk cId="4089107302" sldId="18701"/>
            <ac:spMk id="5" creationId="{4E18E38B-1816-FAD0-7CDB-A5B00685C496}"/>
          </ac:spMkLst>
        </pc:spChg>
      </pc:sldChg>
      <pc:sldChg chg="del">
        <pc:chgData name="Brinsmead, Thomas (Ze / Zir) (Energy, Newcastle)" userId="65063071-81f3-49c7-a4b9-8d8b5621e6e4" providerId="ADAL" clId="{21EE6C1E-62A3-46D6-9FAF-5BE42F571B3B}" dt="2024-10-15T03:32:18.005" v="116" actId="47"/>
        <pc:sldMkLst>
          <pc:docMk/>
          <pc:sldMk cId="3536607926" sldId="18702"/>
        </pc:sldMkLst>
      </pc:sldChg>
      <pc:sldChg chg="addSp modSp add del mod">
        <pc:chgData name="Brinsmead, Thomas (Ze / Zir) (Energy, Newcastle)" userId="65063071-81f3-49c7-a4b9-8d8b5621e6e4" providerId="ADAL" clId="{21EE6C1E-62A3-46D6-9FAF-5BE42F571B3B}" dt="2024-10-15T03:31:51.405" v="113" actId="47"/>
        <pc:sldMkLst>
          <pc:docMk/>
          <pc:sldMk cId="3073291946" sldId="18703"/>
        </pc:sldMkLst>
        <pc:spChg chg="add mod">
          <ac:chgData name="Brinsmead, Thomas (Ze / Zir) (Energy, Newcastle)" userId="65063071-81f3-49c7-a4b9-8d8b5621e6e4" providerId="ADAL" clId="{21EE6C1E-62A3-46D6-9FAF-5BE42F571B3B}" dt="2024-10-15T03:31:41.509" v="111"/>
          <ac:spMkLst>
            <pc:docMk/>
            <pc:sldMk cId="3073291946" sldId="18703"/>
            <ac:spMk id="4" creationId="{675C6B1C-A3FE-DFC5-C38B-3B9EE0761E73}"/>
          </ac:spMkLst>
        </pc:spChg>
        <pc:spChg chg="mod">
          <ac:chgData name="Brinsmead, Thomas (Ze / Zir) (Energy, Newcastle)" userId="65063071-81f3-49c7-a4b9-8d8b5621e6e4" providerId="ADAL" clId="{21EE6C1E-62A3-46D6-9FAF-5BE42F571B3B}" dt="2024-10-15T03:28:11.682" v="79" actId="14100"/>
          <ac:spMkLst>
            <pc:docMk/>
            <pc:sldMk cId="3073291946" sldId="18703"/>
            <ac:spMk id="5" creationId="{671153DE-0663-A7EB-7516-EA6A1EB23742}"/>
          </ac:spMkLst>
        </pc:spChg>
      </pc:sldChg>
      <pc:sldChg chg="modSp add mod ord">
        <pc:chgData name="Brinsmead, Thomas (Ze / Zir) (Energy, Newcastle)" userId="65063071-81f3-49c7-a4b9-8d8b5621e6e4" providerId="ADAL" clId="{21EE6C1E-62A3-46D6-9FAF-5BE42F571B3B}" dt="2024-10-15T03:31:31.566" v="109" actId="14100"/>
        <pc:sldMkLst>
          <pc:docMk/>
          <pc:sldMk cId="2276993737" sldId="18704"/>
        </pc:sldMkLst>
        <pc:spChg chg="mod">
          <ac:chgData name="Brinsmead, Thomas (Ze / Zir) (Energy, Newcastle)" userId="65063071-81f3-49c7-a4b9-8d8b5621e6e4" providerId="ADAL" clId="{21EE6C1E-62A3-46D6-9FAF-5BE42F571B3B}" dt="2024-10-15T03:31:31.566" v="109" actId="14100"/>
          <ac:spMkLst>
            <pc:docMk/>
            <pc:sldMk cId="2276993737" sldId="18704"/>
            <ac:spMk id="5" creationId="{05BFA3B2-D685-8C10-8D7F-3E2259A7578B}"/>
          </ac:spMkLst>
        </pc:spChg>
      </pc:sldChg>
      <pc:sldChg chg="modSp add mod">
        <pc:chgData name="Brinsmead, Thomas (Ze / Zir) (Energy, Newcastle)" userId="65063071-81f3-49c7-a4b9-8d8b5621e6e4" providerId="ADAL" clId="{21EE6C1E-62A3-46D6-9FAF-5BE42F571B3B}" dt="2024-10-15T03:31:57.222" v="114" actId="14100"/>
        <pc:sldMkLst>
          <pc:docMk/>
          <pc:sldMk cId="4244950708" sldId="18705"/>
        </pc:sldMkLst>
        <pc:spChg chg="mod">
          <ac:chgData name="Brinsmead, Thomas (Ze / Zir) (Energy, Newcastle)" userId="65063071-81f3-49c7-a4b9-8d8b5621e6e4" providerId="ADAL" clId="{21EE6C1E-62A3-46D6-9FAF-5BE42F571B3B}" dt="2024-10-15T03:31:57.222" v="114" actId="14100"/>
          <ac:spMkLst>
            <pc:docMk/>
            <pc:sldMk cId="4244950708" sldId="18705"/>
            <ac:spMk id="5" creationId="{DC70A174-C0B4-61C3-67C6-74EC0488FE55}"/>
          </ac:spMkLst>
        </pc:spChg>
      </pc:sldChg>
      <pc:sldChg chg="modSp add mod">
        <pc:chgData name="Brinsmead, Thomas (Ze / Zir) (Energy, Newcastle)" userId="65063071-81f3-49c7-a4b9-8d8b5621e6e4" providerId="ADAL" clId="{21EE6C1E-62A3-46D6-9FAF-5BE42F571B3B}" dt="2024-10-15T03:32:23.703" v="117" actId="14100"/>
        <pc:sldMkLst>
          <pc:docMk/>
          <pc:sldMk cId="4180065299" sldId="18706"/>
        </pc:sldMkLst>
        <pc:spChg chg="mod">
          <ac:chgData name="Brinsmead, Thomas (Ze / Zir) (Energy, Newcastle)" userId="65063071-81f3-49c7-a4b9-8d8b5621e6e4" providerId="ADAL" clId="{21EE6C1E-62A3-46D6-9FAF-5BE42F571B3B}" dt="2024-10-15T03:32:23.703" v="117" actId="14100"/>
          <ac:spMkLst>
            <pc:docMk/>
            <pc:sldMk cId="4180065299" sldId="18706"/>
            <ac:spMk id="5" creationId="{00F4CF35-27F2-015D-9D7B-B3ADC6572FD4}"/>
          </ac:spMkLst>
        </pc:spChg>
      </pc:sldChg>
      <pc:sldChg chg="modSp add del mod">
        <pc:chgData name="Brinsmead, Thomas (Ze / Zir) (Energy, Newcastle)" userId="65063071-81f3-49c7-a4b9-8d8b5621e6e4" providerId="ADAL" clId="{21EE6C1E-62A3-46D6-9FAF-5BE42F571B3B}" dt="2024-10-15T04:00:51.869" v="1405" actId="47"/>
        <pc:sldMkLst>
          <pc:docMk/>
          <pc:sldMk cId="634568225" sldId="18707"/>
        </pc:sldMkLst>
        <pc:spChg chg="mod">
          <ac:chgData name="Brinsmead, Thomas (Ze / Zir) (Energy, Newcastle)" userId="65063071-81f3-49c7-a4b9-8d8b5621e6e4" providerId="ADAL" clId="{21EE6C1E-62A3-46D6-9FAF-5BE42F571B3B}" dt="2024-10-15T04:00:34.960" v="1404" actId="20577"/>
          <ac:spMkLst>
            <pc:docMk/>
            <pc:sldMk cId="634568225" sldId="18707"/>
            <ac:spMk id="2" creationId="{7EEAF820-3740-41C6-FF7D-EBAEE6CD60A7}"/>
          </ac:spMkLst>
        </pc:spChg>
      </pc:sldChg>
      <pc:sldMasterChg chg="delSldLayout">
        <pc:chgData name="Brinsmead, Thomas (Ze / Zir) (Energy, Newcastle)" userId="65063071-81f3-49c7-a4b9-8d8b5621e6e4" providerId="ADAL" clId="{21EE6C1E-62A3-46D6-9FAF-5BE42F571B3B}" dt="2024-10-15T04:31:08.562" v="1427" actId="47"/>
        <pc:sldMasterMkLst>
          <pc:docMk/>
          <pc:sldMasterMk cId="2723935421" sldId="2147483648"/>
        </pc:sldMasterMkLst>
        <pc:sldLayoutChg chg="del">
          <pc:chgData name="Brinsmead, Thomas (Ze / Zir) (Energy, Newcastle)" userId="65063071-81f3-49c7-a4b9-8d8b5621e6e4" providerId="ADAL" clId="{21EE6C1E-62A3-46D6-9FAF-5BE42F571B3B}" dt="2024-10-15T04:31:08.562" v="1427" actId="47"/>
          <pc:sldLayoutMkLst>
            <pc:docMk/>
            <pc:sldMasterMk cId="2723935421" sldId="2147483648"/>
            <pc:sldLayoutMk cId="791145545" sldId="21474838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FA697C-5849-4DDF-A6C8-08E6893940F4}" type="datetimeFigureOut">
              <a:rPr lang="en-AU" smtClean="0"/>
              <a:pPr/>
              <a:t>16/10/2024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992BC2-9435-4D31-AEB3-5D5877AD6447}" type="datetimeFigureOut">
              <a:rPr lang="en-AU" smtClean="0"/>
              <a:pPr/>
              <a:t>16/10/2024</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227332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20</a:t>
            </a:fld>
            <a:endParaRPr lang="en-AU"/>
          </a:p>
        </p:txBody>
      </p:sp>
    </p:spTree>
    <p:extLst>
      <p:ext uri="{BB962C8B-B14F-4D97-AF65-F5344CB8AC3E}">
        <p14:creationId xmlns:p14="http://schemas.microsoft.com/office/powerpoint/2010/main" val="379168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21</a:t>
            </a:fld>
            <a:endParaRPr lang="en-AU"/>
          </a:p>
        </p:txBody>
      </p:sp>
    </p:spTree>
    <p:extLst>
      <p:ext uri="{BB962C8B-B14F-4D97-AF65-F5344CB8AC3E}">
        <p14:creationId xmlns:p14="http://schemas.microsoft.com/office/powerpoint/2010/main" val="242920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 https://my.csiro.au/OrgInfo/Structure/Support/Indigenous/Resources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24</a:t>
            </a:fld>
            <a:endParaRPr lang="en-AU"/>
          </a:p>
        </p:txBody>
      </p:sp>
    </p:spTree>
    <p:extLst>
      <p:ext uri="{BB962C8B-B14F-4D97-AF65-F5344CB8AC3E}">
        <p14:creationId xmlns:p14="http://schemas.microsoft.com/office/powerpoint/2010/main" val="163325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26</a:t>
            </a:fld>
            <a:endParaRPr lang="en-AU"/>
          </a:p>
        </p:txBody>
      </p:sp>
    </p:spTree>
    <p:extLst>
      <p:ext uri="{BB962C8B-B14F-4D97-AF65-F5344CB8AC3E}">
        <p14:creationId xmlns:p14="http://schemas.microsoft.com/office/powerpoint/2010/main" val="36476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314382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242920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76034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146519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19528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12</a:t>
            </a:fld>
            <a:endParaRPr lang="en-AU"/>
          </a:p>
        </p:txBody>
      </p:sp>
    </p:spTree>
    <p:extLst>
      <p:ext uri="{BB962C8B-B14F-4D97-AF65-F5344CB8AC3E}">
        <p14:creationId xmlns:p14="http://schemas.microsoft.com/office/powerpoint/2010/main" val="290595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13</a:t>
            </a:fld>
            <a:endParaRPr lang="en-AU"/>
          </a:p>
        </p:txBody>
      </p:sp>
    </p:spTree>
    <p:extLst>
      <p:ext uri="{BB962C8B-B14F-4D97-AF65-F5344CB8AC3E}">
        <p14:creationId xmlns:p14="http://schemas.microsoft.com/office/powerpoint/2010/main" val="203616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19</a:t>
            </a:fld>
            <a:endParaRPr lang="en-AU"/>
          </a:p>
        </p:txBody>
      </p:sp>
    </p:spTree>
    <p:extLst>
      <p:ext uri="{BB962C8B-B14F-4D97-AF65-F5344CB8AC3E}">
        <p14:creationId xmlns:p14="http://schemas.microsoft.com/office/powerpoint/2010/main" val="3250820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9" name="Picture 8"/>
          <p:cNvPicPr>
            <a:picLocks noChangeAspect="1"/>
          </p:cNvPicPr>
          <p:nvPr userDrawn="1"/>
        </p:nvPicPr>
        <p:blipFill>
          <a:blip r:embed="rId2"/>
          <a:stretch>
            <a:fillRect/>
          </a:stretch>
        </p:blipFill>
        <p:spPr>
          <a:xfrm>
            <a:off x="251521" y="267495"/>
            <a:ext cx="720080" cy="720080"/>
          </a:xfrm>
          <a:prstGeom prst="rect">
            <a:avLst/>
          </a:prstGeom>
        </p:spPr>
      </p:pic>
      <p:sp>
        <p:nvSpPr>
          <p:cNvPr id="11" name="Rectangle 10"/>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Tree>
    <p:extLst>
      <p:ext uri="{BB962C8B-B14F-4D97-AF65-F5344CB8AC3E}">
        <p14:creationId xmlns:p14="http://schemas.microsoft.com/office/powerpoint/2010/main" val="177597871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805459"/>
            <a:ext cx="403860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838700" y="1665855"/>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224472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1" y="1131591"/>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07835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Subtitle 2"/>
          <p:cNvSpPr>
            <a:spLocks noGrp="1"/>
          </p:cNvSpPr>
          <p:nvPr>
            <p:ph type="subTitle" idx="1" hasCustomPrompt="1"/>
          </p:nvPr>
        </p:nvSpPr>
        <p:spPr>
          <a:xfrm>
            <a:off x="251520" y="3579863"/>
            <a:ext cx="5760640"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393" indent="-266393" algn="l">
              <a:lnSpc>
                <a:spcPct val="90000"/>
              </a:lnSpc>
              <a:spcBef>
                <a:spcPts val="0"/>
              </a:spcBef>
              <a:buNone/>
              <a:tabLst>
                <a:tab pos="356391" algn="l"/>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2" y="2715767"/>
            <a:ext cx="6048671" cy="576064"/>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pic>
        <p:nvPicPr>
          <p:cNvPr id="7" name="Graphic 6">
            <a:extLst>
              <a:ext uri="{FF2B5EF4-FFF2-40B4-BE49-F238E27FC236}">
                <a16:creationId xmlns:a16="http://schemas.microsoft.com/office/drawing/2014/main" id="{E95FEBB1-2FB4-404D-B517-C1502B5932F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70450" y="4213438"/>
            <a:ext cx="2731182" cy="684000"/>
          </a:xfrm>
          <a:prstGeom prst="rect">
            <a:avLst/>
          </a:prstGeom>
        </p:spPr>
      </p:pic>
      <p:sp>
        <p:nvSpPr>
          <p:cNvPr id="9" name="Rectangle 8">
            <a:extLst>
              <a:ext uri="{FF2B5EF4-FFF2-40B4-BE49-F238E27FC236}">
                <a16:creationId xmlns:a16="http://schemas.microsoft.com/office/drawing/2014/main" id="{F93F3E07-2251-45C6-9608-F9B7BC275A58}"/>
              </a:ext>
            </a:extLst>
          </p:cNvPr>
          <p:cNvSpPr/>
          <p:nvPr userDrawn="1"/>
        </p:nvSpPr>
        <p:spPr>
          <a:xfrm>
            <a:off x="251520" y="4850173"/>
            <a:ext cx="5184576" cy="1384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1720923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Subtitle 2"/>
          <p:cNvSpPr>
            <a:spLocks noGrp="1"/>
          </p:cNvSpPr>
          <p:nvPr>
            <p:ph type="subTitle" idx="1" hasCustomPrompt="1"/>
          </p:nvPr>
        </p:nvSpPr>
        <p:spPr>
          <a:xfrm>
            <a:off x="251520" y="3075807"/>
            <a:ext cx="576064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393" indent="-266393" algn="l">
              <a:lnSpc>
                <a:spcPct val="90000"/>
              </a:lnSpc>
              <a:spcBef>
                <a:spcPts val="0"/>
              </a:spcBef>
              <a:buNone/>
              <a:tabLst>
                <a:tab pos="356391" algn="l"/>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pic>
        <p:nvPicPr>
          <p:cNvPr id="7" name="Graphic 6">
            <a:extLst>
              <a:ext uri="{FF2B5EF4-FFF2-40B4-BE49-F238E27FC236}">
                <a16:creationId xmlns:a16="http://schemas.microsoft.com/office/drawing/2014/main" id="{826E1E94-9471-4672-BA14-8DD18A74FB5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70450" y="4213438"/>
            <a:ext cx="2731182" cy="684000"/>
          </a:xfrm>
          <a:prstGeom prst="rect">
            <a:avLst/>
          </a:prstGeom>
        </p:spPr>
      </p:pic>
      <p:sp>
        <p:nvSpPr>
          <p:cNvPr id="8" name="Rectangle 7">
            <a:extLst>
              <a:ext uri="{FF2B5EF4-FFF2-40B4-BE49-F238E27FC236}">
                <a16:creationId xmlns:a16="http://schemas.microsoft.com/office/drawing/2014/main" id="{1CBBD1A7-F5C4-41D4-8812-4A43FA84033A}"/>
              </a:ext>
            </a:extLst>
          </p:cNvPr>
          <p:cNvSpPr/>
          <p:nvPr userDrawn="1"/>
        </p:nvSpPr>
        <p:spPr>
          <a:xfrm>
            <a:off x="251520" y="4850173"/>
            <a:ext cx="5184576" cy="1384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16167468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1" name="Rectangle 10"/>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10" name="Picture 9">
            <a:extLst>
              <a:ext uri="{FF2B5EF4-FFF2-40B4-BE49-F238E27FC236}">
                <a16:creationId xmlns:a16="http://schemas.microsoft.com/office/drawing/2014/main" id="{3D0E9AAB-FD72-2643-BFC4-B94B291F6B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995267253"/>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AU" dirty="0"/>
          </a:p>
        </p:txBody>
      </p:sp>
      <p:sp>
        <p:nvSpPr>
          <p:cNvPr id="11" name="Rectangle 10"/>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pic>
        <p:nvPicPr>
          <p:cNvPr id="10" name="Picture 9">
            <a:extLst>
              <a:ext uri="{FF2B5EF4-FFF2-40B4-BE49-F238E27FC236}">
                <a16:creationId xmlns:a16="http://schemas.microsoft.com/office/drawing/2014/main" id="{A3B9622D-F19E-432D-860A-326029CCE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2737235371"/>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1620" userDrawn="1">
          <p15:clr>
            <a:srgbClr val="FBAE40"/>
          </p15:clr>
        </p15:guide>
        <p15:guide id="3" pos="2880" userDrawn="1">
          <p15:clr>
            <a:srgbClr val="FBAE40"/>
          </p15:clr>
        </p15:guide>
        <p15:guide id="4" pos="5602"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1"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pic>
        <p:nvPicPr>
          <p:cNvPr id="12" name="Picture 11">
            <a:extLst>
              <a:ext uri="{FF2B5EF4-FFF2-40B4-BE49-F238E27FC236}">
                <a16:creationId xmlns:a16="http://schemas.microsoft.com/office/drawing/2014/main" id="{76C8B3A7-6D79-4B41-84C1-E8DAF3E537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
        <p:nvSpPr>
          <p:cNvPr id="13" name="Rectangle 12">
            <a:extLst>
              <a:ext uri="{FF2B5EF4-FFF2-40B4-BE49-F238E27FC236}">
                <a16:creationId xmlns:a16="http://schemas.microsoft.com/office/drawing/2014/main" id="{C42C4274-80E7-4D13-B882-F2E3C65753AE}"/>
              </a:ext>
            </a:extLst>
          </p:cNvPr>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Tree>
    <p:extLst>
      <p:ext uri="{BB962C8B-B14F-4D97-AF65-F5344CB8AC3E}">
        <p14:creationId xmlns:p14="http://schemas.microsoft.com/office/powerpoint/2010/main" val="1078919717"/>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752781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55591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981370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1722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251523"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9"/>
            <a:ext cx="4032448"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601372" y="4878250"/>
            <a:ext cx="3682598"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713308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74295"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1497607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805459"/>
            <a:ext cx="403860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83870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8505885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805459"/>
            <a:ext cx="403860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838700" y="1665855"/>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9510724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half horizontal image (about us only)">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1" y="2767500"/>
            <a:ext cx="9143999" cy="23760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4" name="Title 3"/>
          <p:cNvSpPr>
            <a:spLocks noGrp="1"/>
          </p:cNvSpPr>
          <p:nvPr>
            <p:ph type="title"/>
          </p:nvPr>
        </p:nvSpPr>
        <p:spPr>
          <a:xfrm>
            <a:off x="251520" y="805459"/>
            <a:ext cx="8640960" cy="639365"/>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6154370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251523"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9"/>
            <a:ext cx="4032448"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601372" y="4878250"/>
            <a:ext cx="3682598"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351239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1" y="805459"/>
            <a:ext cx="6336704"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601371" y="4878250"/>
            <a:ext cx="598685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6193398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539525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94395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775385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5" name="Content Placeholder 2"/>
          <p:cNvSpPr>
            <a:spLocks noGrp="1"/>
          </p:cNvSpPr>
          <p:nvPr>
            <p:ph idx="1"/>
          </p:nvPr>
        </p:nvSpPr>
        <p:spPr>
          <a:xfrm>
            <a:off x="251521" y="1851671"/>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917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1" y="805459"/>
            <a:ext cx="6336704"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601371" y="4878250"/>
            <a:ext cx="598685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742093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6"/>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1805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2" y="915567"/>
            <a:ext cx="3600399" cy="1440160"/>
          </a:xfrm>
        </p:spPr>
        <p:txBody>
          <a:bodyPr anchor="b" anchorCtr="0">
            <a:noAutofit/>
          </a:bodyPr>
          <a:lstStyle>
            <a:lvl1pPr>
              <a:defRPr sz="3600">
                <a:solidFill>
                  <a:schemeClr val="accent3"/>
                </a:solidFill>
              </a:defRPr>
            </a:lvl1pPr>
          </a:lstStyle>
          <a:p>
            <a:r>
              <a:rPr lang="en-US"/>
              <a:t>Click to edit Master title style</a:t>
            </a:r>
            <a:endParaRPr lang="en-AU" dirty="0"/>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44" name="Rectangle 43"/>
          <p:cNvSpPr/>
          <p:nvPr userDrawn="1"/>
        </p:nvSpPr>
        <p:spPr>
          <a:xfrm>
            <a:off x="251520" y="4850173"/>
            <a:ext cx="2808312"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10" name="Picture 9">
            <a:extLst>
              <a:ext uri="{FF2B5EF4-FFF2-40B4-BE49-F238E27FC236}">
                <a16:creationId xmlns:a16="http://schemas.microsoft.com/office/drawing/2014/main" id="{E16B03B6-C4D9-4B46-A461-4BD384CE3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24686523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1"/>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9" name="Rectangle 28"/>
          <p:cNvSpPr/>
          <p:nvPr userDrawn="1"/>
        </p:nvSpPr>
        <p:spPr>
          <a:xfrm>
            <a:off x="251521" y="4850173"/>
            <a:ext cx="2880320"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2" name="Title 1"/>
          <p:cNvSpPr>
            <a:spLocks noGrp="1"/>
          </p:cNvSpPr>
          <p:nvPr>
            <p:ph type="title"/>
          </p:nvPr>
        </p:nvSpPr>
        <p:spPr>
          <a:xfrm>
            <a:off x="251520" y="1136677"/>
            <a:ext cx="3672408" cy="639365"/>
          </a:xfrm>
        </p:spPr>
        <p:txBody>
          <a:bodyPr/>
          <a:lstStyle/>
          <a:p>
            <a:r>
              <a:rPr lang="en-US"/>
              <a:t>Click to edit Master title style</a:t>
            </a:r>
            <a:endParaRPr lang="en-AU" dirty="0"/>
          </a:p>
        </p:txBody>
      </p:sp>
      <p:pic>
        <p:nvPicPr>
          <p:cNvPr id="10" name="Picture 9">
            <a:extLst>
              <a:ext uri="{FF2B5EF4-FFF2-40B4-BE49-F238E27FC236}">
                <a16:creationId xmlns:a16="http://schemas.microsoft.com/office/drawing/2014/main" id="{9CF8021B-8237-44DA-97CC-7AE087B0E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31041153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0" y="2859783"/>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1" y="4096622"/>
            <a:ext cx="720080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0" y="4850173"/>
            <a:ext cx="2952328"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8" name="Picture 7">
            <a:extLst>
              <a:ext uri="{FF2B5EF4-FFF2-40B4-BE49-F238E27FC236}">
                <a16:creationId xmlns:a16="http://schemas.microsoft.com/office/drawing/2014/main" id="{C9FD9A8B-B204-4EC3-9CD2-BA2AD366ED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2" y="4560533"/>
            <a:ext cx="1567204" cy="360000"/>
          </a:xfrm>
          <a:prstGeom prst="rect">
            <a:avLst/>
          </a:prstGeom>
        </p:spPr>
      </p:pic>
    </p:spTree>
    <p:extLst>
      <p:ext uri="{BB962C8B-B14F-4D97-AF65-F5344CB8AC3E}">
        <p14:creationId xmlns:p14="http://schemas.microsoft.com/office/powerpoint/2010/main" val="879548229"/>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3"/>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1" y="4096622"/>
            <a:ext cx="720080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1" y="4850173"/>
            <a:ext cx="3096344"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pic>
        <p:nvPicPr>
          <p:cNvPr id="10" name="Picture 9">
            <a:extLst>
              <a:ext uri="{FF2B5EF4-FFF2-40B4-BE49-F238E27FC236}">
                <a16:creationId xmlns:a16="http://schemas.microsoft.com/office/drawing/2014/main" id="{506C1F87-268D-4E82-9F10-8C710E20E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2" y="4560533"/>
            <a:ext cx="1567204" cy="360000"/>
          </a:xfrm>
          <a:prstGeom prst="rect">
            <a:avLst/>
          </a:prstGeom>
        </p:spPr>
      </p:pic>
    </p:spTree>
    <p:extLst>
      <p:ext uri="{BB962C8B-B14F-4D97-AF65-F5344CB8AC3E}">
        <p14:creationId xmlns:p14="http://schemas.microsoft.com/office/powerpoint/2010/main" val="1792808586"/>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0" y="1203599"/>
            <a:ext cx="7930032" cy="1153507"/>
          </a:xfrm>
        </p:spPr>
        <p:txBody>
          <a:bodyPr anchor="b" anchorCtr="0">
            <a:normAutofit/>
          </a:bodyPr>
          <a:lstStyle>
            <a:lvl1pPr algn="l">
              <a:lnSpc>
                <a:spcPct val="90000"/>
              </a:lnSpc>
              <a:defRPr sz="36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1" y="2922403"/>
            <a:ext cx="720080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5940152" y="582252"/>
            <a:ext cx="2961480" cy="138499"/>
          </a:xfrm>
          <a:prstGeom prst="rect">
            <a:avLst/>
          </a:prstGeom>
        </p:spPr>
        <p:txBody>
          <a:bodyPr wrap="square" lIns="0" tIns="0" rIns="0" bIns="0">
            <a:spAutoFit/>
          </a:bodyPr>
          <a:lstStyle/>
          <a:p>
            <a:pPr algn="r">
              <a:lnSpc>
                <a:spcPct val="90000"/>
              </a:lnSpc>
            </a:pPr>
            <a:r>
              <a:rPr lang="en-AU" sz="1000" dirty="0">
                <a:solidFill>
                  <a:schemeClr val="bg1"/>
                </a:solidFill>
              </a:rPr>
              <a:t>Australia’s National Science Agency</a:t>
            </a:r>
          </a:p>
        </p:txBody>
      </p:sp>
      <p:pic>
        <p:nvPicPr>
          <p:cNvPr id="13" name="Picture 12">
            <a:extLst>
              <a:ext uri="{FF2B5EF4-FFF2-40B4-BE49-F238E27FC236}">
                <a16:creationId xmlns:a16="http://schemas.microsoft.com/office/drawing/2014/main" id="{8E9876AC-9600-4B4D-B446-34DCB05E2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4170341308"/>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1358576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7479627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0063129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131590"/>
            <a:ext cx="8640958" cy="3070944"/>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72304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960003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1"/>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131591"/>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01047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1102242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0504013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453849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2859783"/>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6065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1" y="1131591"/>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2721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Subtitle 2"/>
          <p:cNvSpPr>
            <a:spLocks noGrp="1"/>
          </p:cNvSpPr>
          <p:nvPr>
            <p:ph type="subTitle" idx="1" hasCustomPrompt="1"/>
          </p:nvPr>
        </p:nvSpPr>
        <p:spPr>
          <a:xfrm>
            <a:off x="251520" y="3579863"/>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393" indent="-266393" algn="l">
              <a:lnSpc>
                <a:spcPct val="90000"/>
              </a:lnSpc>
              <a:spcBef>
                <a:spcPts val="0"/>
              </a:spcBef>
              <a:buNone/>
              <a:tabLst>
                <a:tab pos="356391" algn="l"/>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2" y="2715767"/>
            <a:ext cx="6048671" cy="576064"/>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44" name="Rectangle 43"/>
          <p:cNvSpPr/>
          <p:nvPr userDrawn="1"/>
        </p:nvSpPr>
        <p:spPr>
          <a:xfrm>
            <a:off x="251520" y="4850173"/>
            <a:ext cx="2952328"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7" name="Picture 6">
            <a:extLst>
              <a:ext uri="{FF2B5EF4-FFF2-40B4-BE49-F238E27FC236}">
                <a16:creationId xmlns:a16="http://schemas.microsoft.com/office/drawing/2014/main" id="{B6B0BF06-28AD-4AE0-B95F-477AF982B2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2" y="4560533"/>
            <a:ext cx="1567204" cy="360000"/>
          </a:xfrm>
          <a:prstGeom prst="rect">
            <a:avLst/>
          </a:prstGeom>
        </p:spPr>
      </p:pic>
    </p:spTree>
    <p:extLst>
      <p:ext uri="{BB962C8B-B14F-4D97-AF65-F5344CB8AC3E}">
        <p14:creationId xmlns:p14="http://schemas.microsoft.com/office/powerpoint/2010/main" val="23214653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40E9F-1680-46D9-A966-C00787EC8D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2" y="4560533"/>
            <a:ext cx="1567204" cy="360000"/>
          </a:xfrm>
          <a:prstGeom prst="rect">
            <a:avLst/>
          </a:prstGeom>
        </p:spPr>
      </p:pic>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Subtitle 2"/>
          <p:cNvSpPr>
            <a:spLocks noGrp="1"/>
          </p:cNvSpPr>
          <p:nvPr>
            <p:ph type="subTitle" idx="1" hasCustomPrompt="1"/>
          </p:nvPr>
        </p:nvSpPr>
        <p:spPr>
          <a:xfrm>
            <a:off x="251521" y="3075807"/>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393" indent="-266393" algn="l">
              <a:lnSpc>
                <a:spcPct val="90000"/>
              </a:lnSpc>
              <a:spcBef>
                <a:spcPts val="0"/>
              </a:spcBef>
              <a:buNone/>
              <a:tabLst>
                <a:tab pos="356391" algn="l"/>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251520" y="4850173"/>
            <a:ext cx="2808312"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Tree>
    <p:extLst>
      <p:ext uri="{BB962C8B-B14F-4D97-AF65-F5344CB8AC3E}">
        <p14:creationId xmlns:p14="http://schemas.microsoft.com/office/powerpoint/2010/main" val="321481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5631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6388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5" name="Content Placeholder 2"/>
          <p:cNvSpPr>
            <a:spLocks noGrp="1"/>
          </p:cNvSpPr>
          <p:nvPr>
            <p:ph idx="1"/>
          </p:nvPr>
        </p:nvSpPr>
        <p:spPr>
          <a:xfrm>
            <a:off x="251521" y="1851671"/>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6"/>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2" y="915567"/>
            <a:ext cx="3600399" cy="1440160"/>
          </a:xfrm>
        </p:spPr>
        <p:txBody>
          <a:bodyPr anchor="b" anchorCtr="0">
            <a:noAutofit/>
          </a:bodyPr>
          <a:lstStyle>
            <a:lvl1pPr>
              <a:defRPr sz="3600">
                <a:solidFill>
                  <a:schemeClr val="accent3"/>
                </a:solidFill>
              </a:defRPr>
            </a:lvl1pPr>
          </a:lstStyle>
          <a:p>
            <a:r>
              <a:rPr lang="en-US"/>
              <a:t>Click to edit Master title style</a:t>
            </a:r>
            <a:endParaRPr lang="en-AU" dirty="0"/>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44" name="Rectangle 43"/>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46" name="Picture 45"/>
          <p:cNvPicPr>
            <a:picLocks noChangeAspect="1"/>
          </p:cNvPicPr>
          <p:nvPr userDrawn="1"/>
        </p:nvPicPr>
        <p:blipFill>
          <a:blip r:embed="rId2"/>
          <a:stretch>
            <a:fillRect/>
          </a:stretch>
        </p:blipFill>
        <p:spPr>
          <a:xfrm>
            <a:off x="251521" y="267495"/>
            <a:ext cx="720080" cy="72008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1"/>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9" name="Rectangle 28"/>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43" name="Picture 42"/>
          <p:cNvPicPr>
            <a:picLocks noChangeAspect="1"/>
          </p:cNvPicPr>
          <p:nvPr userDrawn="1"/>
        </p:nvPicPr>
        <p:blipFill>
          <a:blip r:embed="rId2"/>
          <a:stretch>
            <a:fillRect/>
          </a:stretch>
        </p:blipFill>
        <p:spPr>
          <a:xfrm>
            <a:off x="251521" y="267495"/>
            <a:ext cx="720080" cy="720080"/>
          </a:xfrm>
          <a:prstGeom prst="rect">
            <a:avLst/>
          </a:prstGeom>
        </p:spPr>
      </p:pic>
      <p:sp>
        <p:nvSpPr>
          <p:cNvPr id="2" name="Title 1"/>
          <p:cNvSpPr>
            <a:spLocks noGrp="1"/>
          </p:cNvSpPr>
          <p:nvPr>
            <p:ph type="title"/>
          </p:nvPr>
        </p:nvSpPr>
        <p:spPr>
          <a:xfrm>
            <a:off x="251520" y="1136677"/>
            <a:ext cx="3672408" cy="639365"/>
          </a:xfrm>
        </p:spPr>
        <p:txBody>
          <a:bodyPr/>
          <a:lstStyle/>
          <a:p>
            <a:r>
              <a:rPr lang="en-US"/>
              <a:t>Click to edit Master title style</a:t>
            </a:r>
            <a:endParaRPr lang="en-AU" dirty="0"/>
          </a:p>
        </p:txBody>
      </p:sp>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AU" dirty="0"/>
          </a:p>
        </p:txBody>
      </p:sp>
      <p:pic>
        <p:nvPicPr>
          <p:cNvPr id="9" name="Picture 8"/>
          <p:cNvPicPr>
            <a:picLocks noChangeAspect="1"/>
          </p:cNvPicPr>
          <p:nvPr userDrawn="1"/>
        </p:nvPicPr>
        <p:blipFill>
          <a:blip r:embed="rId2"/>
          <a:stretch>
            <a:fillRect/>
          </a:stretch>
        </p:blipFill>
        <p:spPr>
          <a:xfrm>
            <a:off x="251521" y="267495"/>
            <a:ext cx="720080" cy="720080"/>
          </a:xfrm>
          <a:prstGeom prst="rect">
            <a:avLst/>
          </a:prstGeom>
        </p:spPr>
      </p:pic>
      <p:sp>
        <p:nvSpPr>
          <p:cNvPr id="11" name="Rectangle 10"/>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Tree>
    <p:extLst>
      <p:ext uri="{BB962C8B-B14F-4D97-AF65-F5344CB8AC3E}">
        <p14:creationId xmlns:p14="http://schemas.microsoft.com/office/powerpoint/2010/main" val="294196142"/>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1620" userDrawn="1">
          <p15:clr>
            <a:srgbClr val="FBAE40"/>
          </p15:clr>
        </p15:guide>
        <p15:guide id="3" pos="2880" userDrawn="1">
          <p15:clr>
            <a:srgbClr val="FBAE40"/>
          </p15:clr>
        </p15:guide>
        <p15:guide id="4" pos="56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0" y="2859783"/>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1" y="4096622"/>
            <a:ext cx="720080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8" name="Picture 7"/>
          <p:cNvPicPr>
            <a:picLocks noChangeAspect="1"/>
          </p:cNvPicPr>
          <p:nvPr userDrawn="1"/>
        </p:nvPicPr>
        <p:blipFill>
          <a:blip r:embed="rId2"/>
          <a:stretch>
            <a:fillRect/>
          </a:stretch>
        </p:blipFill>
        <p:spPr>
          <a:xfrm>
            <a:off x="8181553" y="4177359"/>
            <a:ext cx="720080" cy="720080"/>
          </a:xfrm>
          <a:prstGeom prst="rect">
            <a:avLst/>
          </a:prstGeom>
        </p:spPr>
      </p:pic>
    </p:spTree>
    <p:extLst>
      <p:ext uri="{BB962C8B-B14F-4D97-AF65-F5344CB8AC3E}">
        <p14:creationId xmlns:p14="http://schemas.microsoft.com/office/powerpoint/2010/main" val="3218432992"/>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3"/>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1" y="4096622"/>
            <a:ext cx="720080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pic>
        <p:nvPicPr>
          <p:cNvPr id="9" name="Picture 8"/>
          <p:cNvPicPr>
            <a:picLocks noChangeAspect="1"/>
          </p:cNvPicPr>
          <p:nvPr userDrawn="1"/>
        </p:nvPicPr>
        <p:blipFill>
          <a:blip r:embed="rId2"/>
          <a:stretch>
            <a:fillRect/>
          </a:stretch>
        </p:blipFill>
        <p:spPr>
          <a:xfrm>
            <a:off x="8181553" y="4177359"/>
            <a:ext cx="720080" cy="720080"/>
          </a:xfrm>
          <a:prstGeom prst="rect">
            <a:avLst/>
          </a:prstGeom>
        </p:spPr>
      </p:pic>
      <p:sp>
        <p:nvSpPr>
          <p:cNvPr id="7" name="Rectangle 6"/>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Tree>
    <p:extLst>
      <p:ext uri="{BB962C8B-B14F-4D97-AF65-F5344CB8AC3E}">
        <p14:creationId xmlns:p14="http://schemas.microsoft.com/office/powerpoint/2010/main" val="518110496"/>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0" y="1203599"/>
            <a:ext cx="7930032" cy="1153507"/>
          </a:xfrm>
        </p:spPr>
        <p:txBody>
          <a:bodyPr anchor="b" anchorCtr="0">
            <a:normAutofit/>
          </a:bodyPr>
          <a:lstStyle>
            <a:lvl1pPr algn="l">
              <a:lnSpc>
                <a:spcPct val="90000"/>
              </a:lnSpc>
              <a:defRPr sz="36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1" y="2922403"/>
            <a:ext cx="720080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6516217" y="582252"/>
            <a:ext cx="2385416" cy="138499"/>
          </a:xfrm>
          <a:prstGeom prst="rect">
            <a:avLst/>
          </a:prstGeom>
        </p:spPr>
        <p:txBody>
          <a:bodyPr wrap="square" lIns="0" tIns="0" rIns="0" bIns="0">
            <a:spAutoFit/>
          </a:bodyPr>
          <a:lstStyle/>
          <a:p>
            <a:pPr algn="r">
              <a:lnSpc>
                <a:spcPct val="90000"/>
              </a:lnSpc>
            </a:pPr>
            <a:r>
              <a:rPr lang="en-AU" sz="1000" dirty="0">
                <a:solidFill>
                  <a:schemeClr val="bg1"/>
                </a:solidFill>
              </a:rPr>
              <a:t>Australia’s National Science Agency</a:t>
            </a:r>
          </a:p>
        </p:txBody>
      </p:sp>
      <p:pic>
        <p:nvPicPr>
          <p:cNvPr id="9" name="Picture 8"/>
          <p:cNvPicPr>
            <a:picLocks noChangeAspect="1"/>
          </p:cNvPicPr>
          <p:nvPr userDrawn="1"/>
        </p:nvPicPr>
        <p:blipFill>
          <a:blip r:embed="rId2"/>
          <a:stretch>
            <a:fillRect/>
          </a:stretch>
        </p:blipFill>
        <p:spPr>
          <a:xfrm>
            <a:off x="251521" y="267495"/>
            <a:ext cx="720080" cy="720080"/>
          </a:xfrm>
          <a:prstGeom prst="rect">
            <a:avLst/>
          </a:prstGeom>
        </p:spPr>
      </p:pic>
    </p:spTree>
    <p:extLst>
      <p:ext uri="{BB962C8B-B14F-4D97-AF65-F5344CB8AC3E}">
        <p14:creationId xmlns:p14="http://schemas.microsoft.com/office/powerpoint/2010/main" val="72904045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196403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1425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323933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131590"/>
            <a:ext cx="8640958" cy="3070944"/>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841686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1"/>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131591"/>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65066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444168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80465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 glob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1"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1521" y="267495"/>
            <a:ext cx="720080" cy="720080"/>
          </a:xfrm>
          <a:prstGeom prst="rect">
            <a:avLst/>
          </a:prstGeom>
        </p:spPr>
      </p:pic>
      <p:sp>
        <p:nvSpPr>
          <p:cNvPr id="11" name="Rectangle 10"/>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Tree>
    <p:extLst>
      <p:ext uri="{BB962C8B-B14F-4D97-AF65-F5344CB8AC3E}">
        <p14:creationId xmlns:p14="http://schemas.microsoft.com/office/powerpoint/2010/main" val="1510113193"/>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274488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2859783"/>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4338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1" y="1131591"/>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72631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Subtitle 2"/>
          <p:cNvSpPr>
            <a:spLocks noGrp="1"/>
          </p:cNvSpPr>
          <p:nvPr>
            <p:ph type="subTitle" idx="1" hasCustomPrompt="1"/>
          </p:nvPr>
        </p:nvSpPr>
        <p:spPr>
          <a:xfrm>
            <a:off x="251520" y="3579863"/>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393" indent="-266393" algn="l">
              <a:lnSpc>
                <a:spcPct val="90000"/>
              </a:lnSpc>
              <a:spcBef>
                <a:spcPts val="0"/>
              </a:spcBef>
              <a:buNone/>
              <a:tabLst>
                <a:tab pos="356391" algn="l"/>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2" y="2715767"/>
            <a:ext cx="6048671" cy="576064"/>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44" name="Rectangle 43"/>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7" name="Picture 6"/>
          <p:cNvPicPr>
            <a:picLocks noChangeAspect="1"/>
          </p:cNvPicPr>
          <p:nvPr userDrawn="1"/>
        </p:nvPicPr>
        <p:blipFill>
          <a:blip r:embed="rId2"/>
          <a:stretch>
            <a:fillRect/>
          </a:stretch>
        </p:blipFill>
        <p:spPr>
          <a:xfrm>
            <a:off x="8181553" y="4177359"/>
            <a:ext cx="720080" cy="720080"/>
          </a:xfrm>
          <a:prstGeom prst="rect">
            <a:avLst/>
          </a:prstGeom>
        </p:spPr>
      </p:pic>
    </p:spTree>
    <p:extLst>
      <p:ext uri="{BB962C8B-B14F-4D97-AF65-F5344CB8AC3E}">
        <p14:creationId xmlns:p14="http://schemas.microsoft.com/office/powerpoint/2010/main" val="374589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Subtitle 2"/>
          <p:cNvSpPr>
            <a:spLocks noGrp="1"/>
          </p:cNvSpPr>
          <p:nvPr>
            <p:ph type="subTitle" idx="1" hasCustomPrompt="1"/>
          </p:nvPr>
        </p:nvSpPr>
        <p:spPr>
          <a:xfrm>
            <a:off x="251521" y="3075807"/>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393" indent="-266393" algn="l">
              <a:lnSpc>
                <a:spcPct val="90000"/>
              </a:lnSpc>
              <a:spcBef>
                <a:spcPts val="0"/>
              </a:spcBef>
              <a:buNone/>
              <a:tabLst>
                <a:tab pos="356391" algn="l"/>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5" name="Picture 4">
            <a:extLst>
              <a:ext uri="{FF2B5EF4-FFF2-40B4-BE49-F238E27FC236}">
                <a16:creationId xmlns:a16="http://schemas.microsoft.com/office/drawing/2014/main" id="{8ED2A108-B854-40BC-AA72-4E9E7C74E58A}"/>
              </a:ext>
            </a:extLst>
          </p:cNvPr>
          <p:cNvPicPr>
            <a:picLocks noChangeAspect="1"/>
          </p:cNvPicPr>
          <p:nvPr userDrawn="1"/>
        </p:nvPicPr>
        <p:blipFill>
          <a:blip r:embed="rId2"/>
          <a:stretch>
            <a:fillRect/>
          </a:stretch>
        </p:blipFill>
        <p:spPr>
          <a:xfrm>
            <a:off x="8181553" y="4177359"/>
            <a:ext cx="720080" cy="720080"/>
          </a:xfrm>
          <a:prstGeom prst="rect">
            <a:avLst/>
          </a:prstGeom>
        </p:spPr>
      </p:pic>
    </p:spTree>
    <p:extLst>
      <p:ext uri="{BB962C8B-B14F-4D97-AF65-F5344CB8AC3E}">
        <p14:creationId xmlns:p14="http://schemas.microsoft.com/office/powerpoint/2010/main" val="1120666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1" name="Rectangle 10"/>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7" name="Picture 6">
            <a:extLst>
              <a:ext uri="{FF2B5EF4-FFF2-40B4-BE49-F238E27FC236}">
                <a16:creationId xmlns:a16="http://schemas.microsoft.com/office/drawing/2014/main" id="{7628AE86-1CD5-4E73-826D-CE2783C6A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7494"/>
            <a:ext cx="1522745" cy="720000"/>
          </a:xfrm>
          <a:prstGeom prst="rect">
            <a:avLst/>
          </a:prstGeom>
        </p:spPr>
      </p:pic>
    </p:spTree>
    <p:extLst>
      <p:ext uri="{BB962C8B-B14F-4D97-AF65-F5344CB8AC3E}">
        <p14:creationId xmlns:p14="http://schemas.microsoft.com/office/powerpoint/2010/main" val="506322686"/>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11" name="Rectangle 10"/>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pic>
        <p:nvPicPr>
          <p:cNvPr id="7" name="Picture 6">
            <a:extLst>
              <a:ext uri="{FF2B5EF4-FFF2-40B4-BE49-F238E27FC236}">
                <a16:creationId xmlns:a16="http://schemas.microsoft.com/office/drawing/2014/main" id="{E6293303-2843-4D52-97D9-AF77676C9C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7494"/>
            <a:ext cx="1522745" cy="720000"/>
          </a:xfrm>
          <a:prstGeom prst="rect">
            <a:avLst/>
          </a:prstGeom>
        </p:spPr>
      </p:pic>
    </p:spTree>
    <p:extLst>
      <p:ext uri="{BB962C8B-B14F-4D97-AF65-F5344CB8AC3E}">
        <p14:creationId xmlns:p14="http://schemas.microsoft.com/office/powerpoint/2010/main" val="2621014604"/>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1620" userDrawn="1">
          <p15:clr>
            <a:srgbClr val="FBAE40"/>
          </p15:clr>
        </p15:guide>
        <p15:guide id="3" pos="2880" userDrawn="1">
          <p15:clr>
            <a:srgbClr val="FBAE40"/>
          </p15:clr>
        </p15:guide>
        <p15:guide id="4" pos="560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1" y="2054777"/>
            <a:ext cx="2016224"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11" name="Rectangle 10"/>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8" name="Picture 7">
            <a:extLst>
              <a:ext uri="{FF2B5EF4-FFF2-40B4-BE49-F238E27FC236}">
                <a16:creationId xmlns:a16="http://schemas.microsoft.com/office/drawing/2014/main" id="{98920DF2-0C7F-4A3B-9BAF-D692009CA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7494"/>
            <a:ext cx="1522745" cy="720000"/>
          </a:xfrm>
          <a:prstGeom prst="rect">
            <a:avLst/>
          </a:prstGeom>
        </p:spPr>
      </p:pic>
    </p:spTree>
    <p:extLst>
      <p:ext uri="{BB962C8B-B14F-4D97-AF65-F5344CB8AC3E}">
        <p14:creationId xmlns:p14="http://schemas.microsoft.com/office/powerpoint/2010/main" val="613270849"/>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806908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1153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809613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93266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707654"/>
            <a:ext cx="8640958" cy="3024336"/>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01180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97395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805459"/>
            <a:ext cx="403860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83870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55482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805459"/>
            <a:ext cx="403860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838700" y="1665855"/>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18358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251523"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9"/>
            <a:ext cx="4032448"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601372" y="4878250"/>
            <a:ext cx="3682598"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804247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1" y="805459"/>
            <a:ext cx="6336704"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601371" y="4878250"/>
            <a:ext cx="598685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53357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762594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98274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1306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24269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1" y="1851671"/>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82872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6"/>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45846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2" y="915567"/>
            <a:ext cx="3600399" cy="1440160"/>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44" name="Rectangle 43"/>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7" name="Picture 6">
            <a:extLst>
              <a:ext uri="{FF2B5EF4-FFF2-40B4-BE49-F238E27FC236}">
                <a16:creationId xmlns:a16="http://schemas.microsoft.com/office/drawing/2014/main" id="{CA54D81D-7CFA-4E8D-924E-F049F52C1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7494"/>
            <a:ext cx="1522745" cy="720000"/>
          </a:xfrm>
          <a:prstGeom prst="rect">
            <a:avLst/>
          </a:prstGeom>
        </p:spPr>
      </p:pic>
    </p:spTree>
    <p:extLst>
      <p:ext uri="{BB962C8B-B14F-4D97-AF65-F5344CB8AC3E}">
        <p14:creationId xmlns:p14="http://schemas.microsoft.com/office/powerpoint/2010/main" val="3464070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1"/>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9" name="Rectangle 28"/>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2" name="Title 1"/>
          <p:cNvSpPr>
            <a:spLocks noGrp="1"/>
          </p:cNvSpPr>
          <p:nvPr>
            <p:ph type="title"/>
          </p:nvPr>
        </p:nvSpPr>
        <p:spPr>
          <a:xfrm>
            <a:off x="251520" y="1136677"/>
            <a:ext cx="3672408" cy="639365"/>
          </a:xfrm>
        </p:spPr>
        <p:txBody>
          <a:bodyPr/>
          <a:lstStyle/>
          <a:p>
            <a:r>
              <a:rPr lang="en-US" dirty="0"/>
              <a:t>Click to edit Master title style</a:t>
            </a:r>
            <a:endParaRPr lang="en-AU" dirty="0"/>
          </a:p>
        </p:txBody>
      </p:sp>
      <p:pic>
        <p:nvPicPr>
          <p:cNvPr id="8" name="Picture 7">
            <a:extLst>
              <a:ext uri="{FF2B5EF4-FFF2-40B4-BE49-F238E27FC236}">
                <a16:creationId xmlns:a16="http://schemas.microsoft.com/office/drawing/2014/main" id="{DBF62FF1-8277-4CEC-A22F-7E8130E25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7494"/>
            <a:ext cx="1522745" cy="720000"/>
          </a:xfrm>
          <a:prstGeom prst="rect">
            <a:avLst/>
          </a:prstGeom>
        </p:spPr>
      </p:pic>
    </p:spTree>
    <p:extLst>
      <p:ext uri="{BB962C8B-B14F-4D97-AF65-F5344CB8AC3E}">
        <p14:creationId xmlns:p14="http://schemas.microsoft.com/office/powerpoint/2010/main" val="2925956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0" y="2859783"/>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684076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10" name="Picture 9">
            <a:extLst>
              <a:ext uri="{FF2B5EF4-FFF2-40B4-BE49-F238E27FC236}">
                <a16:creationId xmlns:a16="http://schemas.microsoft.com/office/drawing/2014/main" id="{F7785B6E-E88B-43F0-AF0F-FE873692A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8" y="4177438"/>
            <a:ext cx="1522745" cy="720000"/>
          </a:xfrm>
          <a:prstGeom prst="rect">
            <a:avLst/>
          </a:prstGeom>
        </p:spPr>
      </p:pic>
    </p:spTree>
    <p:extLst>
      <p:ext uri="{BB962C8B-B14F-4D97-AF65-F5344CB8AC3E}">
        <p14:creationId xmlns:p14="http://schemas.microsoft.com/office/powerpoint/2010/main" val="4127032755"/>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3"/>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684076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pic>
        <p:nvPicPr>
          <p:cNvPr id="10" name="Picture 9">
            <a:extLst>
              <a:ext uri="{FF2B5EF4-FFF2-40B4-BE49-F238E27FC236}">
                <a16:creationId xmlns:a16="http://schemas.microsoft.com/office/drawing/2014/main" id="{F8FF943A-2EFE-4939-9416-AA45E8893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8" y="4177438"/>
            <a:ext cx="1522745" cy="720000"/>
          </a:xfrm>
          <a:prstGeom prst="rect">
            <a:avLst/>
          </a:prstGeom>
        </p:spPr>
      </p:pic>
    </p:spTree>
    <p:extLst>
      <p:ext uri="{BB962C8B-B14F-4D97-AF65-F5344CB8AC3E}">
        <p14:creationId xmlns:p14="http://schemas.microsoft.com/office/powerpoint/2010/main" val="389864126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0" y="1203599"/>
            <a:ext cx="7930032" cy="1153507"/>
          </a:xfrm>
        </p:spPr>
        <p:txBody>
          <a:bodyPr anchor="b" anchorCtr="0">
            <a:normAutofit/>
          </a:bodyPr>
          <a:lstStyle>
            <a:lvl1pPr algn="l">
              <a:lnSpc>
                <a:spcPct val="90000"/>
              </a:lnSpc>
              <a:defRPr sz="36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1" y="2922403"/>
            <a:ext cx="720080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6516217" y="582252"/>
            <a:ext cx="2385416" cy="138499"/>
          </a:xfrm>
          <a:prstGeom prst="rect">
            <a:avLst/>
          </a:prstGeom>
        </p:spPr>
        <p:txBody>
          <a:bodyPr wrap="square" lIns="0" tIns="0" rIns="0" bIns="0">
            <a:spAutoFit/>
          </a:bodyPr>
          <a:lstStyle/>
          <a:p>
            <a:pPr algn="r">
              <a:lnSpc>
                <a:spcPct val="90000"/>
              </a:lnSpc>
            </a:pPr>
            <a:r>
              <a:rPr lang="en-AU" sz="1000" dirty="0">
                <a:solidFill>
                  <a:schemeClr val="bg1"/>
                </a:solidFill>
              </a:rPr>
              <a:t>Australia’s National Science Agency</a:t>
            </a:r>
          </a:p>
        </p:txBody>
      </p:sp>
      <p:pic>
        <p:nvPicPr>
          <p:cNvPr id="10" name="Picture 9">
            <a:extLst>
              <a:ext uri="{FF2B5EF4-FFF2-40B4-BE49-F238E27FC236}">
                <a16:creationId xmlns:a16="http://schemas.microsoft.com/office/drawing/2014/main" id="{3CA196B7-7271-40B8-B951-8FDD29916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267494"/>
            <a:ext cx="1522745" cy="720000"/>
          </a:xfrm>
          <a:prstGeom prst="rect">
            <a:avLst/>
          </a:prstGeom>
        </p:spPr>
      </p:pic>
    </p:spTree>
    <p:extLst>
      <p:ext uri="{BB962C8B-B14F-4D97-AF65-F5344CB8AC3E}">
        <p14:creationId xmlns:p14="http://schemas.microsoft.com/office/powerpoint/2010/main" val="158527824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17464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11248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5875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46466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131590"/>
            <a:ext cx="8640958" cy="3070944"/>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434817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1"/>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131591"/>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18155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668499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8194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906382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2859783"/>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00638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1" y="1131591"/>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98494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Subtitle 2"/>
          <p:cNvSpPr>
            <a:spLocks noGrp="1"/>
          </p:cNvSpPr>
          <p:nvPr>
            <p:ph type="subTitle" idx="1" hasCustomPrompt="1"/>
          </p:nvPr>
        </p:nvSpPr>
        <p:spPr>
          <a:xfrm>
            <a:off x="251520" y="3579863"/>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393" indent="-266393" algn="l">
              <a:lnSpc>
                <a:spcPct val="90000"/>
              </a:lnSpc>
              <a:spcBef>
                <a:spcPts val="0"/>
              </a:spcBef>
              <a:buNone/>
              <a:tabLst>
                <a:tab pos="356391" algn="l"/>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2" y="2715767"/>
            <a:ext cx="6048671" cy="576064"/>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44" name="Rectangle 43"/>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8" name="Picture 7">
            <a:extLst>
              <a:ext uri="{FF2B5EF4-FFF2-40B4-BE49-F238E27FC236}">
                <a16:creationId xmlns:a16="http://schemas.microsoft.com/office/drawing/2014/main" id="{986DC4BE-CEEE-431B-9F14-9C57722140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8" y="4177438"/>
            <a:ext cx="1522745" cy="720000"/>
          </a:xfrm>
          <a:prstGeom prst="rect">
            <a:avLst/>
          </a:prstGeom>
        </p:spPr>
      </p:pic>
    </p:spTree>
    <p:extLst>
      <p:ext uri="{BB962C8B-B14F-4D97-AF65-F5344CB8AC3E}">
        <p14:creationId xmlns:p14="http://schemas.microsoft.com/office/powerpoint/2010/main" val="2082113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Subtitle 2"/>
          <p:cNvSpPr>
            <a:spLocks noGrp="1"/>
          </p:cNvSpPr>
          <p:nvPr>
            <p:ph type="subTitle" idx="1" hasCustomPrompt="1"/>
          </p:nvPr>
        </p:nvSpPr>
        <p:spPr>
          <a:xfrm>
            <a:off x="251521" y="3075807"/>
            <a:ext cx="6984776"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393" indent="-266393" algn="l">
              <a:lnSpc>
                <a:spcPct val="90000"/>
              </a:lnSpc>
              <a:spcBef>
                <a:spcPts val="0"/>
              </a:spcBef>
              <a:buNone/>
              <a:tabLst>
                <a:tab pos="356391" algn="l"/>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251521" y="4850173"/>
            <a:ext cx="2385416" cy="138499"/>
          </a:xfrm>
          <a:prstGeom prst="rect">
            <a:avLst/>
          </a:prstGeom>
        </p:spPr>
        <p:txBody>
          <a:bodyPr wrap="square" lIns="0" tIns="0" rIns="0" bIns="0">
            <a:spAutoFit/>
          </a:bodyPr>
          <a:lstStyle/>
          <a:p>
            <a:pPr algn="l">
              <a:lnSpc>
                <a:spcPct val="90000"/>
              </a:lnSpc>
            </a:pPr>
            <a:r>
              <a:rPr lang="en-AU" sz="1000" dirty="0">
                <a:solidFill>
                  <a:schemeClr val="accent3"/>
                </a:solidFill>
              </a:rPr>
              <a:t>Australia’s National Science Agency</a:t>
            </a:r>
          </a:p>
        </p:txBody>
      </p:sp>
      <p:pic>
        <p:nvPicPr>
          <p:cNvPr id="5" name="Picture 4">
            <a:extLst>
              <a:ext uri="{FF2B5EF4-FFF2-40B4-BE49-F238E27FC236}">
                <a16:creationId xmlns:a16="http://schemas.microsoft.com/office/drawing/2014/main" id="{4F794113-D310-44FA-B463-B20C679AB5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8" y="4177438"/>
            <a:ext cx="1522745" cy="720000"/>
          </a:xfrm>
          <a:prstGeom prst="rect">
            <a:avLst/>
          </a:prstGeom>
        </p:spPr>
      </p:pic>
    </p:spTree>
    <p:extLst>
      <p:ext uri="{BB962C8B-B14F-4D97-AF65-F5344CB8AC3E}">
        <p14:creationId xmlns:p14="http://schemas.microsoft.com/office/powerpoint/2010/main" val="11472216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8" name="Graphic 7">
            <a:extLst>
              <a:ext uri="{FF2B5EF4-FFF2-40B4-BE49-F238E27FC236}">
                <a16:creationId xmlns:a16="http://schemas.microsoft.com/office/drawing/2014/main" id="{9E31894D-BB7F-4DA8-8D6C-C5A7A751EA4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9" name="Rectangle 8">
            <a:extLst>
              <a:ext uri="{FF2B5EF4-FFF2-40B4-BE49-F238E27FC236}">
                <a16:creationId xmlns:a16="http://schemas.microsoft.com/office/drawing/2014/main" id="{A711503A-192E-4575-80CF-A393277570CC}"/>
              </a:ext>
            </a:extLst>
          </p:cNvPr>
          <p:cNvSpPr/>
          <p:nvPr userDrawn="1"/>
        </p:nvSpPr>
        <p:spPr>
          <a:xfrm>
            <a:off x="251520" y="4711674"/>
            <a:ext cx="3024336"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2195934276"/>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98312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pic>
        <p:nvPicPr>
          <p:cNvPr id="8" name="Graphic 7">
            <a:extLst>
              <a:ext uri="{FF2B5EF4-FFF2-40B4-BE49-F238E27FC236}">
                <a16:creationId xmlns:a16="http://schemas.microsoft.com/office/drawing/2014/main" id="{D3F349AB-7817-4CF8-9EFC-2CD503B23F0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7" name="Rectangle 6">
            <a:extLst>
              <a:ext uri="{FF2B5EF4-FFF2-40B4-BE49-F238E27FC236}">
                <a16:creationId xmlns:a16="http://schemas.microsoft.com/office/drawing/2014/main" id="{5BB22E12-9556-46D6-9897-3CA8F81E5AF4}"/>
              </a:ext>
            </a:extLst>
          </p:cNvPr>
          <p:cNvSpPr/>
          <p:nvPr userDrawn="1"/>
        </p:nvSpPr>
        <p:spPr>
          <a:xfrm>
            <a:off x="251520" y="4711674"/>
            <a:ext cx="3024336"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1222376629"/>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1620" userDrawn="1">
          <p15:clr>
            <a:srgbClr val="FBAE40"/>
          </p15:clr>
        </p15:guide>
        <p15:guide id="3" pos="2880" userDrawn="1">
          <p15:clr>
            <a:srgbClr val="FBAE40"/>
          </p15:clr>
        </p15:guide>
        <p15:guide id="4" pos="5602"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1" y="2054777"/>
            <a:ext cx="2016224" cy="1728192"/>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pic>
        <p:nvPicPr>
          <p:cNvPr id="7" name="Graphic 6">
            <a:extLst>
              <a:ext uri="{FF2B5EF4-FFF2-40B4-BE49-F238E27FC236}">
                <a16:creationId xmlns:a16="http://schemas.microsoft.com/office/drawing/2014/main" id="{E2EE9FCB-7566-4817-BC3E-151216DAC54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8" name="Rectangle 7">
            <a:extLst>
              <a:ext uri="{FF2B5EF4-FFF2-40B4-BE49-F238E27FC236}">
                <a16:creationId xmlns:a16="http://schemas.microsoft.com/office/drawing/2014/main" id="{67F65CF7-BE56-42AE-89A3-8632383904C9}"/>
              </a:ext>
            </a:extLst>
          </p:cNvPr>
          <p:cNvSpPr/>
          <p:nvPr userDrawn="1"/>
        </p:nvSpPr>
        <p:spPr>
          <a:xfrm>
            <a:off x="251520" y="4711674"/>
            <a:ext cx="3024336"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351360208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484798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0578863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28550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707654"/>
            <a:ext cx="8640958" cy="3024336"/>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4815066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49582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805459"/>
            <a:ext cx="403860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83870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007331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805459"/>
            <a:ext cx="403860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838700" y="1665855"/>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01407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251523"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0" y="805459"/>
            <a:ext cx="4032448"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601372" y="4878250"/>
            <a:ext cx="3682598"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09032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74295"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047122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251521" y="805459"/>
            <a:ext cx="6336704"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601371" y="4878250"/>
            <a:ext cx="598685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5484073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5275922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2332496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207384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1" y="1851671"/>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00878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6"/>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6900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251522" y="915567"/>
            <a:ext cx="3600399" cy="1440160"/>
          </a:xfrm>
        </p:spPr>
        <p:txBody>
          <a:bodyPr anchor="b" anchorCtr="0">
            <a:noAutofit/>
          </a:bodyPr>
          <a:lstStyle>
            <a:lvl1pPr>
              <a:defRPr sz="3600">
                <a:solidFill>
                  <a:schemeClr val="accent3"/>
                </a:solidFill>
              </a:defRPr>
            </a:lvl1pPr>
          </a:lstStyle>
          <a:p>
            <a:r>
              <a:rPr lang="en-US" dirty="0"/>
              <a:t>Click to edit Master title style</a:t>
            </a:r>
            <a:endParaRPr lang="en-AU" dirty="0"/>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8" name="Graphic 7">
            <a:extLst>
              <a:ext uri="{FF2B5EF4-FFF2-40B4-BE49-F238E27FC236}">
                <a16:creationId xmlns:a16="http://schemas.microsoft.com/office/drawing/2014/main" id="{93E1FEB1-B064-4A02-9F41-042BA4A65F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9" name="Rectangle 8">
            <a:extLst>
              <a:ext uri="{FF2B5EF4-FFF2-40B4-BE49-F238E27FC236}">
                <a16:creationId xmlns:a16="http://schemas.microsoft.com/office/drawing/2014/main" id="{9D8E361E-CD87-443C-800B-4A44210D567D}"/>
              </a:ext>
            </a:extLst>
          </p:cNvPr>
          <p:cNvSpPr/>
          <p:nvPr userDrawn="1"/>
        </p:nvSpPr>
        <p:spPr>
          <a:xfrm>
            <a:off x="251520" y="4711674"/>
            <a:ext cx="3240360"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1098406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1"/>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1136677"/>
            <a:ext cx="3672408" cy="639365"/>
          </a:xfrm>
        </p:spPr>
        <p:txBody>
          <a:bodyPr/>
          <a:lstStyle/>
          <a:p>
            <a:r>
              <a:rPr lang="en-US" dirty="0"/>
              <a:t>Click to edit Master title style</a:t>
            </a:r>
            <a:endParaRPr lang="en-AU" dirty="0"/>
          </a:p>
        </p:txBody>
      </p:sp>
      <p:pic>
        <p:nvPicPr>
          <p:cNvPr id="7" name="Graphic 6">
            <a:extLst>
              <a:ext uri="{FF2B5EF4-FFF2-40B4-BE49-F238E27FC236}">
                <a16:creationId xmlns:a16="http://schemas.microsoft.com/office/drawing/2014/main" id="{2595896B-47EC-4FA1-B742-A753A24055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19" y="267494"/>
            <a:ext cx="2731182" cy="684000"/>
          </a:xfrm>
          <a:prstGeom prst="rect">
            <a:avLst/>
          </a:prstGeom>
        </p:spPr>
      </p:pic>
      <p:sp>
        <p:nvSpPr>
          <p:cNvPr id="9" name="Rectangle 8">
            <a:extLst>
              <a:ext uri="{FF2B5EF4-FFF2-40B4-BE49-F238E27FC236}">
                <a16:creationId xmlns:a16="http://schemas.microsoft.com/office/drawing/2014/main" id="{1DCE8BE1-B123-4F39-B7B9-5731EE8B58DC}"/>
              </a:ext>
            </a:extLst>
          </p:cNvPr>
          <p:cNvSpPr/>
          <p:nvPr userDrawn="1"/>
        </p:nvSpPr>
        <p:spPr>
          <a:xfrm>
            <a:off x="251520" y="4711674"/>
            <a:ext cx="3240360" cy="2769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a:t>
            </a:r>
          </a:p>
          <a:p>
            <a:pPr algn="l">
              <a:lnSpc>
                <a:spcPct val="90000"/>
              </a:lnSpc>
            </a:pPr>
            <a:r>
              <a:rPr lang="en-AU" sz="1000" dirty="0">
                <a:solidFill>
                  <a:schemeClr val="accent3"/>
                </a:solidFill>
              </a:rPr>
              <a:t>on behalf of the nation</a:t>
            </a:r>
          </a:p>
        </p:txBody>
      </p:sp>
    </p:spTree>
    <p:extLst>
      <p:ext uri="{BB962C8B-B14F-4D97-AF65-F5344CB8AC3E}">
        <p14:creationId xmlns:p14="http://schemas.microsoft.com/office/powerpoint/2010/main" val="15342523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0" y="2859783"/>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576064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251520" y="4850173"/>
            <a:ext cx="5184576" cy="1384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 on behalf of the nation</a:t>
            </a:r>
          </a:p>
        </p:txBody>
      </p:sp>
      <p:pic>
        <p:nvPicPr>
          <p:cNvPr id="8" name="Graphic 7">
            <a:extLst>
              <a:ext uri="{FF2B5EF4-FFF2-40B4-BE49-F238E27FC236}">
                <a16:creationId xmlns:a16="http://schemas.microsoft.com/office/drawing/2014/main" id="{C387BE29-1632-4D81-AE78-54533B5FB7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70450" y="4213438"/>
            <a:ext cx="2731182" cy="684000"/>
          </a:xfrm>
          <a:prstGeom prst="rect">
            <a:avLst/>
          </a:prstGeom>
        </p:spPr>
      </p:pic>
    </p:spTree>
    <p:extLst>
      <p:ext uri="{BB962C8B-B14F-4D97-AF65-F5344CB8AC3E}">
        <p14:creationId xmlns:p14="http://schemas.microsoft.com/office/powerpoint/2010/main" val="1784869002"/>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3"/>
            <a:ext cx="7930032" cy="1153507"/>
          </a:xfrm>
        </p:spPr>
        <p:txBody>
          <a:bodyPr anchor="b" anchorCtr="0">
            <a:normAutofit/>
          </a:bodyPr>
          <a:lstStyle>
            <a:lvl1pPr algn="l">
              <a:lnSpc>
                <a:spcPct val="90000"/>
              </a:lnSpc>
              <a:defRPr sz="36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0" y="4096622"/>
            <a:ext cx="576064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pic>
        <p:nvPicPr>
          <p:cNvPr id="9" name="Graphic 8">
            <a:extLst>
              <a:ext uri="{FF2B5EF4-FFF2-40B4-BE49-F238E27FC236}">
                <a16:creationId xmlns:a16="http://schemas.microsoft.com/office/drawing/2014/main" id="{B1CABD70-4867-48FD-AC0D-DCF015F1BC3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70450" y="4213438"/>
            <a:ext cx="2731182" cy="684000"/>
          </a:xfrm>
          <a:prstGeom prst="rect">
            <a:avLst/>
          </a:prstGeom>
        </p:spPr>
      </p:pic>
      <p:sp>
        <p:nvSpPr>
          <p:cNvPr id="11" name="Rectangle 10">
            <a:extLst>
              <a:ext uri="{FF2B5EF4-FFF2-40B4-BE49-F238E27FC236}">
                <a16:creationId xmlns:a16="http://schemas.microsoft.com/office/drawing/2014/main" id="{3ED3FF37-CBD0-4006-BB03-019DB869F03D}"/>
              </a:ext>
            </a:extLst>
          </p:cNvPr>
          <p:cNvSpPr/>
          <p:nvPr userDrawn="1"/>
        </p:nvSpPr>
        <p:spPr>
          <a:xfrm>
            <a:off x="251520" y="4850173"/>
            <a:ext cx="5184576" cy="138499"/>
          </a:xfrm>
          <a:prstGeom prst="rect">
            <a:avLst/>
          </a:prstGeom>
        </p:spPr>
        <p:txBody>
          <a:bodyPr wrap="square" lIns="0" tIns="0" rIns="0" bIns="0">
            <a:spAutoFit/>
          </a:bodyPr>
          <a:lstStyle/>
          <a:p>
            <a:pPr algn="l">
              <a:lnSpc>
                <a:spcPct val="90000"/>
              </a:lnSpc>
            </a:pPr>
            <a:r>
              <a:rPr lang="en-AU" sz="100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1864751774"/>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p:ph type="title"/>
          </p:nvPr>
        </p:nvSpPr>
        <p:spPr>
          <a:xfrm>
            <a:off x="251520" y="805459"/>
            <a:ext cx="403860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25152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838700" y="1665855"/>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61925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p:cNvSpPr>
            <a:spLocks noGrp="1"/>
          </p:cNvSpPr>
          <p:nvPr userDrawn="1">
            <p:ph type="ctrTitle"/>
          </p:nvPr>
        </p:nvSpPr>
        <p:spPr>
          <a:xfrm>
            <a:off x="251520" y="1203599"/>
            <a:ext cx="7930032" cy="1153507"/>
          </a:xfrm>
        </p:spPr>
        <p:txBody>
          <a:bodyPr anchor="b" anchorCtr="0">
            <a:normAutofit/>
          </a:bodyPr>
          <a:lstStyle>
            <a:lvl1pPr algn="l">
              <a:lnSpc>
                <a:spcPct val="90000"/>
              </a:lnSpc>
              <a:defRPr sz="36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251521" y="2922403"/>
            <a:ext cx="7200800" cy="273948"/>
          </a:xfrm>
        </p:spPr>
        <p:txBody>
          <a:bodyPr>
            <a:normAutofit/>
          </a:bodyPr>
          <a:lstStyle>
            <a:lvl1pPr marL="0" indent="0" algn="l">
              <a:buNone/>
              <a:defRPr sz="2000" b="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5652121" y="470995"/>
            <a:ext cx="3249512" cy="276999"/>
          </a:xfrm>
          <a:prstGeom prst="rect">
            <a:avLst/>
          </a:prstGeom>
        </p:spPr>
        <p:txBody>
          <a:bodyPr wrap="square" lIns="0" tIns="0" rIns="0" bIns="0">
            <a:spAutoFit/>
          </a:bodyPr>
          <a:lstStyle/>
          <a:p>
            <a:pPr algn="r">
              <a:lnSpc>
                <a:spcPct val="90000"/>
              </a:lnSpc>
            </a:pPr>
            <a:r>
              <a:rPr lang="en-AU" sz="1000" dirty="0">
                <a:solidFill>
                  <a:schemeClr val="bg1"/>
                </a:solidFill>
              </a:rPr>
              <a:t>Operated by CSIRO, Australia’s National Science Agency, </a:t>
            </a:r>
            <a:br>
              <a:rPr lang="en-AU" sz="1000" dirty="0">
                <a:solidFill>
                  <a:schemeClr val="bg1"/>
                </a:solidFill>
              </a:rPr>
            </a:br>
            <a:r>
              <a:rPr lang="en-AU" sz="1000" dirty="0">
                <a:solidFill>
                  <a:schemeClr val="bg1"/>
                </a:solidFill>
              </a:rPr>
              <a:t>on behalf of the nation</a:t>
            </a:r>
          </a:p>
        </p:txBody>
      </p:sp>
      <p:pic>
        <p:nvPicPr>
          <p:cNvPr id="8" name="Graphic 7">
            <a:extLst>
              <a:ext uri="{FF2B5EF4-FFF2-40B4-BE49-F238E27FC236}">
                <a16:creationId xmlns:a16="http://schemas.microsoft.com/office/drawing/2014/main" id="{F4E7955D-800C-4935-BA3F-A34E93CC020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20" y="267494"/>
            <a:ext cx="2731182" cy="684000"/>
          </a:xfrm>
          <a:prstGeom prst="rect">
            <a:avLst/>
          </a:prstGeom>
        </p:spPr>
      </p:pic>
    </p:spTree>
    <p:extLst>
      <p:ext uri="{BB962C8B-B14F-4D97-AF65-F5344CB8AC3E}">
        <p14:creationId xmlns:p14="http://schemas.microsoft.com/office/powerpoint/2010/main" val="1746219339"/>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463922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647519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664275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131590"/>
            <a:ext cx="8640958" cy="3070944"/>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9419339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1"/>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74295" y="1131591"/>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995410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548870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7132117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635167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251520" y="2859783"/>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7071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emf"/><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2.emf"/><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2.emf"/><Relationship Id="rId2" Type="http://schemas.openxmlformats.org/officeDocument/2006/relationships/slideLayout" Target="../slideLayouts/slideLayout55.xml"/><Relationship Id="rId16"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3.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4.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4.sv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image" Target="../media/image3.png"/><Relationship Id="rId2" Type="http://schemas.openxmlformats.org/officeDocument/2006/relationships/slideLayout" Target="../slideLayouts/slideLayout89.xml"/><Relationship Id="rId16" Type="http://schemas.openxmlformats.org/officeDocument/2006/relationships/theme" Target="../theme/theme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theme" Target="../theme/theme7.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image" Target="../media/image5.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5.emf"/><Relationship Id="rId2" Type="http://schemas.openxmlformats.org/officeDocument/2006/relationships/slideLayout" Target="../slideLayouts/slideLayout124.xml"/><Relationship Id="rId16" Type="http://schemas.openxmlformats.org/officeDocument/2006/relationships/theme" Target="../theme/theme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9"/>
            <a:ext cx="8640960" cy="63936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251523"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01371"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9" y="2494957"/>
            <a:ext cx="9161463" cy="601265"/>
          </a:xfrm>
          <a:prstGeom prst="rect">
            <a:avLst/>
          </a:prstGeom>
          <a:noFill/>
          <a:ln>
            <a:noFill/>
          </a:ln>
        </p:spPr>
        <p:txBody>
          <a:bodyPr/>
          <a:lstStyle/>
          <a:p>
            <a:pPr>
              <a:defRPr/>
            </a:pPr>
            <a:endParaRPr lang="en-AU" sz="2400"/>
          </a:p>
        </p:txBody>
      </p:sp>
      <p:sp>
        <p:nvSpPr>
          <p:cNvPr id="38" name="Rectangle 7"/>
          <p:cNvSpPr>
            <a:spLocks noChangeArrowheads="1"/>
          </p:cNvSpPr>
          <p:nvPr userDrawn="1"/>
        </p:nvSpPr>
        <p:spPr bwMode="auto">
          <a:xfrm>
            <a:off x="12702" y="2728319"/>
            <a:ext cx="9142412" cy="367903"/>
          </a:xfrm>
          <a:prstGeom prst="rect">
            <a:avLst/>
          </a:prstGeom>
          <a:noFill/>
          <a:ln>
            <a:noFill/>
          </a:ln>
        </p:spPr>
        <p:txBody>
          <a:bodyPr/>
          <a:lstStyle/>
          <a:p>
            <a:pPr>
              <a:defRPr/>
            </a:pPr>
            <a:endParaRPr lang="en-AU" sz="2400"/>
          </a:p>
        </p:txBody>
      </p:sp>
      <p:sp>
        <p:nvSpPr>
          <p:cNvPr id="44" name="Rectangle 84"/>
          <p:cNvSpPr>
            <a:spLocks noChangeArrowheads="1"/>
          </p:cNvSpPr>
          <p:nvPr/>
        </p:nvSpPr>
        <p:spPr bwMode="auto">
          <a:xfrm>
            <a:off x="1592" y="2719985"/>
            <a:ext cx="9167813" cy="408385"/>
          </a:xfrm>
          <a:prstGeom prst="rect">
            <a:avLst/>
          </a:prstGeom>
          <a:noFill/>
          <a:ln w="9525">
            <a:noFill/>
            <a:miter lim="800000"/>
            <a:headEnd/>
            <a:tailEnd/>
          </a:ln>
        </p:spPr>
        <p:txBody>
          <a:bodyPr/>
          <a:lstStyle/>
          <a:p>
            <a:pPr>
              <a:defRPr/>
            </a:pPr>
            <a:endParaRPr lang="en-US" sz="2400"/>
          </a:p>
        </p:txBody>
      </p:sp>
      <p:pic>
        <p:nvPicPr>
          <p:cNvPr id="22" name="Picture 21"/>
          <p:cNvPicPr>
            <a:picLocks noChangeAspect="1"/>
          </p:cNvPicPr>
          <p:nvPr userDrawn="1"/>
        </p:nvPicPr>
        <p:blipFill>
          <a:blip r:embed="rId21"/>
          <a:stretch>
            <a:fillRect/>
          </a:stretch>
        </p:blipFill>
        <p:spPr>
          <a:xfrm>
            <a:off x="251521" y="195487"/>
            <a:ext cx="442169" cy="442169"/>
          </a:xfrm>
          <a:prstGeom prst="rect">
            <a:avLst/>
          </a:prstGeom>
        </p:spPr>
      </p:pic>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818" r:id="rId3"/>
    <p:sldLayoutId id="2147483655" r:id="rId4"/>
    <p:sldLayoutId id="2147483704" r:id="rId5"/>
    <p:sldLayoutId id="2147483680" r:id="rId6"/>
    <p:sldLayoutId id="2147483679" r:id="rId7"/>
    <p:sldLayoutId id="2147483661" r:id="rId8"/>
    <p:sldLayoutId id="2147483702" r:id="rId9"/>
    <p:sldLayoutId id="2147483706" r:id="rId10"/>
    <p:sldLayoutId id="2147483698" r:id="rId11"/>
    <p:sldLayoutId id="2147483699" r:id="rId12"/>
    <p:sldLayoutId id="2147483663" r:id="rId13"/>
    <p:sldLayoutId id="2147483707" r:id="rId14"/>
    <p:sldLayoutId id="2147483664" r:id="rId15"/>
    <p:sldLayoutId id="2147483667" r:id="rId16"/>
    <p:sldLayoutId id="2147483665" r:id="rId17"/>
    <p:sldLayoutId id="2147483682" r:id="rId18"/>
    <p:sldLayoutId id="2147483681" r:id="rId19"/>
  </p:sldLayoutIdLst>
  <p:hf sldNum="0" hdr="0" ftr="0" dt="0"/>
  <p:txStyles>
    <p:titleStyle>
      <a:lvl1pPr algn="l" defTabSz="914378" rtl="0" eaLnBrk="1" latinLnBrk="0" hangingPunct="1">
        <a:spcBef>
          <a:spcPct val="0"/>
        </a:spcBef>
        <a:buNone/>
        <a:defRPr sz="3600" b="0" kern="1200">
          <a:solidFill>
            <a:schemeClr val="accent3"/>
          </a:solidFill>
          <a:latin typeface="+mj-lt"/>
          <a:ea typeface="+mj-ea"/>
          <a:cs typeface="+mj-cs"/>
        </a:defRPr>
      </a:lvl1pPr>
    </p:titleStyle>
    <p:body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4"/>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3" y="987574"/>
            <a:ext cx="8640958"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1"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9" y="2494957"/>
            <a:ext cx="9161463" cy="601265"/>
          </a:xfrm>
          <a:prstGeom prst="rect">
            <a:avLst/>
          </a:prstGeom>
          <a:noFill/>
          <a:ln>
            <a:noFill/>
          </a:ln>
        </p:spPr>
        <p:txBody>
          <a:bodyPr/>
          <a:lstStyle/>
          <a:p>
            <a:pPr>
              <a:defRPr/>
            </a:pPr>
            <a:endParaRPr lang="en-AU" sz="2400"/>
          </a:p>
        </p:txBody>
      </p:sp>
      <p:sp>
        <p:nvSpPr>
          <p:cNvPr id="38" name="Rectangle 7"/>
          <p:cNvSpPr>
            <a:spLocks noChangeArrowheads="1"/>
          </p:cNvSpPr>
          <p:nvPr userDrawn="1"/>
        </p:nvSpPr>
        <p:spPr bwMode="auto">
          <a:xfrm>
            <a:off x="12702" y="2728319"/>
            <a:ext cx="9142412" cy="367903"/>
          </a:xfrm>
          <a:prstGeom prst="rect">
            <a:avLst/>
          </a:prstGeom>
          <a:noFill/>
          <a:ln>
            <a:noFill/>
          </a:ln>
        </p:spPr>
        <p:txBody>
          <a:bodyPr/>
          <a:lstStyle/>
          <a:p>
            <a:pPr>
              <a:defRPr/>
            </a:pPr>
            <a:endParaRPr lang="en-AU" sz="2400"/>
          </a:p>
        </p:txBody>
      </p:sp>
      <p:sp>
        <p:nvSpPr>
          <p:cNvPr id="44" name="Rectangle 84"/>
          <p:cNvSpPr>
            <a:spLocks noChangeArrowheads="1"/>
          </p:cNvSpPr>
          <p:nvPr/>
        </p:nvSpPr>
        <p:spPr bwMode="auto">
          <a:xfrm>
            <a:off x="1592" y="2719985"/>
            <a:ext cx="9167813" cy="408385"/>
          </a:xfrm>
          <a:prstGeom prst="rect">
            <a:avLst/>
          </a:prstGeom>
          <a:noFill/>
          <a:ln w="9525">
            <a:noFill/>
            <a:miter lim="800000"/>
            <a:headEnd/>
            <a:tailEnd/>
          </a:ln>
        </p:spPr>
        <p:txBody>
          <a:bodyPr/>
          <a:lstStyle/>
          <a:p>
            <a:pPr>
              <a:defRPr/>
            </a:pPr>
            <a:endParaRPr lang="en-US" sz="2400"/>
          </a:p>
        </p:txBody>
      </p:sp>
      <p:pic>
        <p:nvPicPr>
          <p:cNvPr id="22" name="Picture 21"/>
          <p:cNvPicPr>
            <a:picLocks noChangeAspect="1"/>
          </p:cNvPicPr>
          <p:nvPr userDrawn="1"/>
        </p:nvPicPr>
        <p:blipFill>
          <a:blip r:embed="rId17"/>
          <a:stretch>
            <a:fillRect/>
          </a:stretch>
        </p:blipFill>
        <p:spPr>
          <a:xfrm>
            <a:off x="8479814" y="4561860"/>
            <a:ext cx="442169" cy="442169"/>
          </a:xfrm>
          <a:prstGeom prst="rect">
            <a:avLst/>
          </a:prstGeom>
        </p:spPr>
      </p:pic>
    </p:spTree>
    <p:extLst>
      <p:ext uri="{BB962C8B-B14F-4D97-AF65-F5344CB8AC3E}">
        <p14:creationId xmlns:p14="http://schemas.microsoft.com/office/powerpoint/2010/main" val="4022737140"/>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701" r:id="rId3"/>
    <p:sldLayoutId id="2147483685" r:id="rId4"/>
    <p:sldLayoutId id="2147483705" r:id="rId5"/>
    <p:sldLayoutId id="2147483686" r:id="rId6"/>
    <p:sldLayoutId id="2147483687" r:id="rId7"/>
    <p:sldLayoutId id="2147483688" r:id="rId8"/>
    <p:sldLayoutId id="2147483689" r:id="rId9"/>
    <p:sldLayoutId id="2147483708" r:id="rId10"/>
    <p:sldLayoutId id="2147483690" r:id="rId11"/>
    <p:sldLayoutId id="2147483691" r:id="rId12"/>
    <p:sldLayoutId id="2147483692" r:id="rId13"/>
    <p:sldLayoutId id="2147483693" r:id="rId14"/>
    <p:sldLayoutId id="2147483694" r:id="rId15"/>
  </p:sldLayoutIdLst>
  <p:hf sldNum="0" hdr="0" ftr="0" dt="0"/>
  <p:txStyles>
    <p:titleStyle>
      <a:lvl1pPr algn="l" defTabSz="914378" rtl="0" eaLnBrk="1" latinLnBrk="0" hangingPunct="1">
        <a:spcBef>
          <a:spcPct val="0"/>
        </a:spcBef>
        <a:buNone/>
        <a:defRPr sz="3600" b="0" kern="1200">
          <a:solidFill>
            <a:schemeClr val="accent3"/>
          </a:solidFill>
          <a:latin typeface="+mj-lt"/>
          <a:ea typeface="+mj-ea"/>
          <a:cs typeface="+mj-cs"/>
        </a:defRPr>
      </a:lvl1pPr>
    </p:titleStyle>
    <p:body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9"/>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3" y="1550788"/>
            <a:ext cx="8640958" cy="318120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1"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9" y="2494957"/>
            <a:ext cx="9161463" cy="601265"/>
          </a:xfrm>
          <a:prstGeom prst="rect">
            <a:avLst/>
          </a:prstGeom>
          <a:noFill/>
          <a:ln>
            <a:noFill/>
          </a:ln>
        </p:spPr>
        <p:txBody>
          <a:bodyPr/>
          <a:lstStyle/>
          <a:p>
            <a:pPr>
              <a:defRPr/>
            </a:pPr>
            <a:endParaRPr lang="en-AU" sz="2400"/>
          </a:p>
        </p:txBody>
      </p:sp>
      <p:sp>
        <p:nvSpPr>
          <p:cNvPr id="38" name="Rectangle 7"/>
          <p:cNvSpPr>
            <a:spLocks noChangeArrowheads="1"/>
          </p:cNvSpPr>
          <p:nvPr userDrawn="1"/>
        </p:nvSpPr>
        <p:spPr bwMode="auto">
          <a:xfrm>
            <a:off x="12702" y="2728319"/>
            <a:ext cx="9142412" cy="367903"/>
          </a:xfrm>
          <a:prstGeom prst="rect">
            <a:avLst/>
          </a:prstGeom>
          <a:noFill/>
          <a:ln>
            <a:noFill/>
          </a:ln>
        </p:spPr>
        <p:txBody>
          <a:bodyPr/>
          <a:lstStyle/>
          <a:p>
            <a:pPr>
              <a:defRPr/>
            </a:pPr>
            <a:endParaRPr lang="en-AU" sz="2400"/>
          </a:p>
        </p:txBody>
      </p:sp>
      <p:sp>
        <p:nvSpPr>
          <p:cNvPr id="44" name="Rectangle 84"/>
          <p:cNvSpPr>
            <a:spLocks noChangeArrowheads="1"/>
          </p:cNvSpPr>
          <p:nvPr/>
        </p:nvSpPr>
        <p:spPr bwMode="auto">
          <a:xfrm>
            <a:off x="1592" y="2719985"/>
            <a:ext cx="9167813" cy="408385"/>
          </a:xfrm>
          <a:prstGeom prst="rect">
            <a:avLst/>
          </a:prstGeom>
          <a:noFill/>
          <a:ln w="9525">
            <a:noFill/>
            <a:miter lim="800000"/>
            <a:headEnd/>
            <a:tailEnd/>
          </a:ln>
        </p:spPr>
        <p:txBody>
          <a:bodyPr/>
          <a:lstStyle/>
          <a:p>
            <a:pPr>
              <a:defRPr/>
            </a:pPr>
            <a:endParaRPr lang="en-US" sz="2400"/>
          </a:p>
        </p:txBody>
      </p:sp>
      <p:pic>
        <p:nvPicPr>
          <p:cNvPr id="11" name="Picture 10">
            <a:extLst>
              <a:ext uri="{FF2B5EF4-FFF2-40B4-BE49-F238E27FC236}">
                <a16:creationId xmlns:a16="http://schemas.microsoft.com/office/drawing/2014/main" id="{C67DD59A-4148-4107-89BD-9ACB60B45F7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51520" y="195486"/>
            <a:ext cx="936488" cy="442800"/>
          </a:xfrm>
          <a:prstGeom prst="rect">
            <a:avLst/>
          </a:prstGeom>
        </p:spPr>
      </p:pic>
    </p:spTree>
    <p:extLst>
      <p:ext uri="{BB962C8B-B14F-4D97-AF65-F5344CB8AC3E}">
        <p14:creationId xmlns:p14="http://schemas.microsoft.com/office/powerpoint/2010/main" val="5513334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sldNum="0" hdr="0" ftr="0" dt="0"/>
  <p:txStyles>
    <p:titleStyle>
      <a:lvl1pPr algn="l" defTabSz="914378" rtl="0" eaLnBrk="1" latinLnBrk="0" hangingPunct="1">
        <a:spcBef>
          <a:spcPct val="0"/>
        </a:spcBef>
        <a:buNone/>
        <a:defRPr sz="3600" b="0" kern="1200">
          <a:solidFill>
            <a:schemeClr val="accent3"/>
          </a:solidFill>
          <a:latin typeface="+mj-lt"/>
          <a:ea typeface="+mj-ea"/>
          <a:cs typeface="+mj-cs"/>
        </a:defRPr>
      </a:lvl1pPr>
    </p:titleStyle>
    <p:body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4"/>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3" y="987574"/>
            <a:ext cx="8640958"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1"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9" y="2494957"/>
            <a:ext cx="9161463" cy="601265"/>
          </a:xfrm>
          <a:prstGeom prst="rect">
            <a:avLst/>
          </a:prstGeom>
          <a:noFill/>
          <a:ln>
            <a:noFill/>
          </a:ln>
        </p:spPr>
        <p:txBody>
          <a:bodyPr/>
          <a:lstStyle/>
          <a:p>
            <a:pPr>
              <a:defRPr/>
            </a:pPr>
            <a:endParaRPr lang="en-AU" sz="2400"/>
          </a:p>
        </p:txBody>
      </p:sp>
      <p:sp>
        <p:nvSpPr>
          <p:cNvPr id="38" name="Rectangle 7"/>
          <p:cNvSpPr>
            <a:spLocks noChangeArrowheads="1"/>
          </p:cNvSpPr>
          <p:nvPr userDrawn="1"/>
        </p:nvSpPr>
        <p:spPr bwMode="auto">
          <a:xfrm>
            <a:off x="12702" y="2728319"/>
            <a:ext cx="9142412" cy="367903"/>
          </a:xfrm>
          <a:prstGeom prst="rect">
            <a:avLst/>
          </a:prstGeom>
          <a:noFill/>
          <a:ln>
            <a:noFill/>
          </a:ln>
        </p:spPr>
        <p:txBody>
          <a:bodyPr/>
          <a:lstStyle/>
          <a:p>
            <a:pPr>
              <a:defRPr/>
            </a:pPr>
            <a:endParaRPr lang="en-AU" sz="2400"/>
          </a:p>
        </p:txBody>
      </p:sp>
      <p:sp>
        <p:nvSpPr>
          <p:cNvPr id="44" name="Rectangle 84"/>
          <p:cNvSpPr>
            <a:spLocks noChangeArrowheads="1"/>
          </p:cNvSpPr>
          <p:nvPr/>
        </p:nvSpPr>
        <p:spPr bwMode="auto">
          <a:xfrm>
            <a:off x="1592" y="2719985"/>
            <a:ext cx="9167813" cy="408385"/>
          </a:xfrm>
          <a:prstGeom prst="rect">
            <a:avLst/>
          </a:prstGeom>
          <a:noFill/>
          <a:ln w="9525">
            <a:noFill/>
            <a:miter lim="800000"/>
            <a:headEnd/>
            <a:tailEnd/>
          </a:ln>
        </p:spPr>
        <p:txBody>
          <a:bodyPr/>
          <a:lstStyle/>
          <a:p>
            <a:pPr>
              <a:defRPr/>
            </a:pPr>
            <a:endParaRPr lang="en-US" sz="2400"/>
          </a:p>
        </p:txBody>
      </p:sp>
      <p:pic>
        <p:nvPicPr>
          <p:cNvPr id="11" name="Picture 10">
            <a:extLst>
              <a:ext uri="{FF2B5EF4-FFF2-40B4-BE49-F238E27FC236}">
                <a16:creationId xmlns:a16="http://schemas.microsoft.com/office/drawing/2014/main" id="{35B5D801-8BF9-4650-9BFF-FFF9F24B181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85494" y="4561228"/>
            <a:ext cx="936488" cy="442800"/>
          </a:xfrm>
          <a:prstGeom prst="rect">
            <a:avLst/>
          </a:prstGeom>
        </p:spPr>
      </p:pic>
    </p:spTree>
    <p:extLst>
      <p:ext uri="{BB962C8B-B14F-4D97-AF65-F5344CB8AC3E}">
        <p14:creationId xmlns:p14="http://schemas.microsoft.com/office/powerpoint/2010/main" val="383829126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hf sldNum="0" hdr="0" ftr="0" dt="0"/>
  <p:txStyles>
    <p:titleStyle>
      <a:lvl1pPr algn="l" defTabSz="914378" rtl="0" eaLnBrk="1" latinLnBrk="0" hangingPunct="1">
        <a:spcBef>
          <a:spcPct val="0"/>
        </a:spcBef>
        <a:buNone/>
        <a:defRPr sz="3600" b="0" kern="1200">
          <a:solidFill>
            <a:schemeClr val="accent3"/>
          </a:solidFill>
          <a:latin typeface="+mj-lt"/>
          <a:ea typeface="+mj-ea"/>
          <a:cs typeface="+mj-cs"/>
        </a:defRPr>
      </a:lvl1pPr>
    </p:titleStyle>
    <p:body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9"/>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3" y="1550788"/>
            <a:ext cx="8640958" cy="318120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1"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9" y="2494957"/>
            <a:ext cx="9161463" cy="601265"/>
          </a:xfrm>
          <a:prstGeom prst="rect">
            <a:avLst/>
          </a:prstGeom>
          <a:noFill/>
          <a:ln>
            <a:noFill/>
          </a:ln>
        </p:spPr>
        <p:txBody>
          <a:bodyPr/>
          <a:lstStyle/>
          <a:p>
            <a:pPr>
              <a:defRPr/>
            </a:pPr>
            <a:endParaRPr lang="en-AU" sz="2400"/>
          </a:p>
        </p:txBody>
      </p:sp>
      <p:sp>
        <p:nvSpPr>
          <p:cNvPr id="38" name="Rectangle 7"/>
          <p:cNvSpPr>
            <a:spLocks noChangeArrowheads="1"/>
          </p:cNvSpPr>
          <p:nvPr userDrawn="1"/>
        </p:nvSpPr>
        <p:spPr bwMode="auto">
          <a:xfrm>
            <a:off x="12702" y="2728319"/>
            <a:ext cx="9142412" cy="367903"/>
          </a:xfrm>
          <a:prstGeom prst="rect">
            <a:avLst/>
          </a:prstGeom>
          <a:noFill/>
          <a:ln>
            <a:noFill/>
          </a:ln>
        </p:spPr>
        <p:txBody>
          <a:bodyPr/>
          <a:lstStyle/>
          <a:p>
            <a:pPr>
              <a:defRPr/>
            </a:pPr>
            <a:endParaRPr lang="en-AU" sz="2400"/>
          </a:p>
        </p:txBody>
      </p:sp>
      <p:sp>
        <p:nvSpPr>
          <p:cNvPr id="44" name="Rectangle 84"/>
          <p:cNvSpPr>
            <a:spLocks noChangeArrowheads="1"/>
          </p:cNvSpPr>
          <p:nvPr/>
        </p:nvSpPr>
        <p:spPr bwMode="auto">
          <a:xfrm>
            <a:off x="1592" y="2719985"/>
            <a:ext cx="9167813" cy="408385"/>
          </a:xfrm>
          <a:prstGeom prst="rect">
            <a:avLst/>
          </a:prstGeom>
          <a:noFill/>
          <a:ln w="9525">
            <a:noFill/>
            <a:miter lim="800000"/>
            <a:headEnd/>
            <a:tailEnd/>
          </a:ln>
        </p:spPr>
        <p:txBody>
          <a:bodyPr/>
          <a:lstStyle/>
          <a:p>
            <a:pPr>
              <a:defRPr/>
            </a:pPr>
            <a:endParaRPr lang="en-US" sz="2400"/>
          </a:p>
        </p:txBody>
      </p:sp>
      <p:pic>
        <p:nvPicPr>
          <p:cNvPr id="10" name="Graphic 9">
            <a:extLst>
              <a:ext uri="{FF2B5EF4-FFF2-40B4-BE49-F238E27FC236}">
                <a16:creationId xmlns:a16="http://schemas.microsoft.com/office/drawing/2014/main" id="{88F4E070-DE66-4ABC-A8F6-3559DD6EA35B}"/>
              </a:ext>
              <a:ext uri="{C183D7F6-B498-43B3-948B-1728B52AA6E4}">
                <adec:decorative xmlns:adec="http://schemas.microsoft.com/office/drawing/2017/decorative" val="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51520" y="195486"/>
            <a:ext cx="1768081" cy="442800"/>
          </a:xfrm>
          <a:prstGeom prst="rect">
            <a:avLst/>
          </a:prstGeom>
        </p:spPr>
      </p:pic>
    </p:spTree>
    <p:extLst>
      <p:ext uri="{BB962C8B-B14F-4D97-AF65-F5344CB8AC3E}">
        <p14:creationId xmlns:p14="http://schemas.microsoft.com/office/powerpoint/2010/main" val="190495752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sldNum="0" hdr="0" ftr="0" dt="0"/>
  <p:txStyles>
    <p:titleStyle>
      <a:lvl1pPr algn="l" defTabSz="914378" rtl="0" eaLnBrk="1" latinLnBrk="0" hangingPunct="1">
        <a:spcBef>
          <a:spcPct val="0"/>
        </a:spcBef>
        <a:buNone/>
        <a:defRPr sz="3600" b="0" kern="1200">
          <a:solidFill>
            <a:schemeClr val="accent3"/>
          </a:solidFill>
          <a:latin typeface="+mj-lt"/>
          <a:ea typeface="+mj-ea"/>
          <a:cs typeface="+mj-cs"/>
        </a:defRPr>
      </a:lvl1pPr>
    </p:titleStyle>
    <p:body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4"/>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3" y="987574"/>
            <a:ext cx="8640958"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1"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9" y="2494957"/>
            <a:ext cx="9161463" cy="601265"/>
          </a:xfrm>
          <a:prstGeom prst="rect">
            <a:avLst/>
          </a:prstGeom>
          <a:noFill/>
          <a:ln>
            <a:noFill/>
          </a:ln>
        </p:spPr>
        <p:txBody>
          <a:bodyPr/>
          <a:lstStyle/>
          <a:p>
            <a:pPr>
              <a:defRPr/>
            </a:pPr>
            <a:endParaRPr lang="en-AU" sz="2400"/>
          </a:p>
        </p:txBody>
      </p:sp>
      <p:sp>
        <p:nvSpPr>
          <p:cNvPr id="38" name="Rectangle 7"/>
          <p:cNvSpPr>
            <a:spLocks noChangeArrowheads="1"/>
          </p:cNvSpPr>
          <p:nvPr userDrawn="1"/>
        </p:nvSpPr>
        <p:spPr bwMode="auto">
          <a:xfrm>
            <a:off x="12702" y="2728319"/>
            <a:ext cx="9142412" cy="367903"/>
          </a:xfrm>
          <a:prstGeom prst="rect">
            <a:avLst/>
          </a:prstGeom>
          <a:noFill/>
          <a:ln>
            <a:noFill/>
          </a:ln>
        </p:spPr>
        <p:txBody>
          <a:bodyPr/>
          <a:lstStyle/>
          <a:p>
            <a:pPr>
              <a:defRPr/>
            </a:pPr>
            <a:endParaRPr lang="en-AU" sz="2400"/>
          </a:p>
        </p:txBody>
      </p:sp>
      <p:sp>
        <p:nvSpPr>
          <p:cNvPr id="44" name="Rectangle 84"/>
          <p:cNvSpPr>
            <a:spLocks noChangeArrowheads="1"/>
          </p:cNvSpPr>
          <p:nvPr/>
        </p:nvSpPr>
        <p:spPr bwMode="auto">
          <a:xfrm>
            <a:off x="1592" y="2719985"/>
            <a:ext cx="9167813" cy="408385"/>
          </a:xfrm>
          <a:prstGeom prst="rect">
            <a:avLst/>
          </a:prstGeom>
          <a:noFill/>
          <a:ln w="9525">
            <a:noFill/>
            <a:miter lim="800000"/>
            <a:headEnd/>
            <a:tailEnd/>
          </a:ln>
        </p:spPr>
        <p:txBody>
          <a:bodyPr/>
          <a:lstStyle/>
          <a:p>
            <a:pPr>
              <a:defRPr/>
            </a:pPr>
            <a:endParaRPr lang="en-US" sz="2400"/>
          </a:p>
        </p:txBody>
      </p:sp>
      <p:pic>
        <p:nvPicPr>
          <p:cNvPr id="10" name="Graphic 9">
            <a:extLst>
              <a:ext uri="{FF2B5EF4-FFF2-40B4-BE49-F238E27FC236}">
                <a16:creationId xmlns:a16="http://schemas.microsoft.com/office/drawing/2014/main" id="{E48BB93D-47BD-4299-AC60-ADD2BF55C87B}"/>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153902" y="4561228"/>
            <a:ext cx="1768081" cy="442800"/>
          </a:xfrm>
          <a:prstGeom prst="rect">
            <a:avLst/>
          </a:prstGeom>
        </p:spPr>
      </p:pic>
    </p:spTree>
    <p:extLst>
      <p:ext uri="{BB962C8B-B14F-4D97-AF65-F5344CB8AC3E}">
        <p14:creationId xmlns:p14="http://schemas.microsoft.com/office/powerpoint/2010/main" val="364284643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hf sldNum="0" hdr="0" ftr="0" dt="0"/>
  <p:txStyles>
    <p:titleStyle>
      <a:lvl1pPr algn="l" defTabSz="914378" rtl="0" eaLnBrk="1" latinLnBrk="0" hangingPunct="1">
        <a:spcBef>
          <a:spcPct val="0"/>
        </a:spcBef>
        <a:buNone/>
        <a:defRPr sz="3600" b="0" kern="1200">
          <a:solidFill>
            <a:schemeClr val="accent3"/>
          </a:solidFill>
          <a:latin typeface="+mj-lt"/>
          <a:ea typeface="+mj-ea"/>
          <a:cs typeface="+mj-cs"/>
        </a:defRPr>
      </a:lvl1pPr>
    </p:titleStyle>
    <p:body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9"/>
            <a:ext cx="8640960" cy="63936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251523"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01371"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9" y="2494957"/>
            <a:ext cx="9161463" cy="601265"/>
          </a:xfrm>
          <a:prstGeom prst="rect">
            <a:avLst/>
          </a:prstGeom>
          <a:noFill/>
          <a:ln>
            <a:noFill/>
          </a:ln>
        </p:spPr>
        <p:txBody>
          <a:bodyPr/>
          <a:lstStyle/>
          <a:p>
            <a:pPr>
              <a:defRPr/>
            </a:pPr>
            <a:endParaRPr lang="en-AU" sz="2400"/>
          </a:p>
        </p:txBody>
      </p:sp>
      <p:sp>
        <p:nvSpPr>
          <p:cNvPr id="38" name="Rectangle 7"/>
          <p:cNvSpPr>
            <a:spLocks noChangeArrowheads="1"/>
          </p:cNvSpPr>
          <p:nvPr userDrawn="1"/>
        </p:nvSpPr>
        <p:spPr bwMode="auto">
          <a:xfrm>
            <a:off x="12702" y="2728319"/>
            <a:ext cx="9142412" cy="367903"/>
          </a:xfrm>
          <a:prstGeom prst="rect">
            <a:avLst/>
          </a:prstGeom>
          <a:noFill/>
          <a:ln>
            <a:noFill/>
          </a:ln>
        </p:spPr>
        <p:txBody>
          <a:bodyPr/>
          <a:lstStyle/>
          <a:p>
            <a:pPr>
              <a:defRPr/>
            </a:pPr>
            <a:endParaRPr lang="en-AU" sz="2400"/>
          </a:p>
        </p:txBody>
      </p:sp>
      <p:sp>
        <p:nvSpPr>
          <p:cNvPr id="44" name="Rectangle 84"/>
          <p:cNvSpPr>
            <a:spLocks noChangeArrowheads="1"/>
          </p:cNvSpPr>
          <p:nvPr/>
        </p:nvSpPr>
        <p:spPr bwMode="auto">
          <a:xfrm>
            <a:off x="1592" y="2719985"/>
            <a:ext cx="9167813" cy="408385"/>
          </a:xfrm>
          <a:prstGeom prst="rect">
            <a:avLst/>
          </a:prstGeom>
          <a:noFill/>
          <a:ln w="9525">
            <a:noFill/>
            <a:miter lim="800000"/>
            <a:headEnd/>
            <a:tailEnd/>
          </a:ln>
        </p:spPr>
        <p:txBody>
          <a:bodyPr/>
          <a:lstStyle/>
          <a:p>
            <a:pPr>
              <a:defRPr/>
            </a:pPr>
            <a:endParaRPr lang="en-US" sz="2400"/>
          </a:p>
        </p:txBody>
      </p:sp>
      <p:pic>
        <p:nvPicPr>
          <p:cNvPr id="6" name="Picture 5">
            <a:extLst>
              <a:ext uri="{FF2B5EF4-FFF2-40B4-BE49-F238E27FC236}">
                <a16:creationId xmlns:a16="http://schemas.microsoft.com/office/drawing/2014/main" id="{1D99F6DE-9351-1240-AACA-18070547596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43291" y="245070"/>
            <a:ext cx="1010317" cy="232078"/>
          </a:xfrm>
          <a:prstGeom prst="rect">
            <a:avLst/>
          </a:prstGeom>
        </p:spPr>
      </p:pic>
    </p:spTree>
    <p:extLst>
      <p:ext uri="{BB962C8B-B14F-4D97-AF65-F5344CB8AC3E}">
        <p14:creationId xmlns:p14="http://schemas.microsoft.com/office/powerpoint/2010/main" val="29684263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827"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hf sldNum="0" hdr="0" ftr="0" dt="0"/>
  <p:txStyles>
    <p:titleStyle>
      <a:lvl1pPr algn="l" defTabSz="914378" rtl="0" eaLnBrk="1" latinLnBrk="0" hangingPunct="1">
        <a:spcBef>
          <a:spcPct val="0"/>
        </a:spcBef>
        <a:buNone/>
        <a:defRPr sz="3600" b="0" kern="1200">
          <a:solidFill>
            <a:schemeClr val="accent3"/>
          </a:solidFill>
          <a:latin typeface="+mj-lt"/>
          <a:ea typeface="+mj-ea"/>
          <a:cs typeface="+mj-cs"/>
        </a:defRPr>
      </a:lvl1pPr>
    </p:titleStyle>
    <p:body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4"/>
            <a:ext cx="864096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251523" y="987574"/>
            <a:ext cx="8640958"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601371"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3179" y="2494957"/>
            <a:ext cx="9161463" cy="601265"/>
          </a:xfrm>
          <a:prstGeom prst="rect">
            <a:avLst/>
          </a:prstGeom>
          <a:noFill/>
          <a:ln>
            <a:noFill/>
          </a:ln>
        </p:spPr>
        <p:txBody>
          <a:bodyPr/>
          <a:lstStyle/>
          <a:p>
            <a:pPr>
              <a:defRPr/>
            </a:pPr>
            <a:endParaRPr lang="en-AU" sz="2400"/>
          </a:p>
        </p:txBody>
      </p:sp>
      <p:sp>
        <p:nvSpPr>
          <p:cNvPr id="38" name="Rectangle 7"/>
          <p:cNvSpPr>
            <a:spLocks noChangeArrowheads="1"/>
          </p:cNvSpPr>
          <p:nvPr userDrawn="1"/>
        </p:nvSpPr>
        <p:spPr bwMode="auto">
          <a:xfrm>
            <a:off x="12702" y="2728319"/>
            <a:ext cx="9142412" cy="367903"/>
          </a:xfrm>
          <a:prstGeom prst="rect">
            <a:avLst/>
          </a:prstGeom>
          <a:noFill/>
          <a:ln>
            <a:noFill/>
          </a:ln>
        </p:spPr>
        <p:txBody>
          <a:bodyPr/>
          <a:lstStyle/>
          <a:p>
            <a:pPr>
              <a:defRPr/>
            </a:pPr>
            <a:endParaRPr lang="en-AU" sz="2400"/>
          </a:p>
        </p:txBody>
      </p:sp>
      <p:sp>
        <p:nvSpPr>
          <p:cNvPr id="44" name="Rectangle 84"/>
          <p:cNvSpPr>
            <a:spLocks noChangeArrowheads="1"/>
          </p:cNvSpPr>
          <p:nvPr/>
        </p:nvSpPr>
        <p:spPr bwMode="auto">
          <a:xfrm>
            <a:off x="1592" y="2719985"/>
            <a:ext cx="9167813" cy="408385"/>
          </a:xfrm>
          <a:prstGeom prst="rect">
            <a:avLst/>
          </a:prstGeom>
          <a:noFill/>
          <a:ln w="9525">
            <a:noFill/>
            <a:miter lim="800000"/>
            <a:headEnd/>
            <a:tailEnd/>
          </a:ln>
        </p:spPr>
        <p:txBody>
          <a:bodyPr/>
          <a:lstStyle/>
          <a:p>
            <a:pPr>
              <a:defRPr/>
            </a:pPr>
            <a:endParaRPr lang="en-US" sz="2400"/>
          </a:p>
        </p:txBody>
      </p:sp>
      <p:pic>
        <p:nvPicPr>
          <p:cNvPr id="10" name="Picture 9">
            <a:extLst>
              <a:ext uri="{FF2B5EF4-FFF2-40B4-BE49-F238E27FC236}">
                <a16:creationId xmlns:a16="http://schemas.microsoft.com/office/drawing/2014/main" id="{5D46349F-4F50-4446-8BA9-4263776EBB9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82859" y="4709570"/>
            <a:ext cx="1010317" cy="232078"/>
          </a:xfrm>
          <a:prstGeom prst="rect">
            <a:avLst/>
          </a:prstGeom>
        </p:spPr>
      </p:pic>
    </p:spTree>
    <p:extLst>
      <p:ext uri="{BB962C8B-B14F-4D97-AF65-F5344CB8AC3E}">
        <p14:creationId xmlns:p14="http://schemas.microsoft.com/office/powerpoint/2010/main" val="234322065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sldNum="0" hdr="0" ftr="0" dt="0"/>
  <p:txStyles>
    <p:titleStyle>
      <a:lvl1pPr algn="l" defTabSz="914378" rtl="0" eaLnBrk="1" latinLnBrk="0" hangingPunct="1">
        <a:spcBef>
          <a:spcPct val="0"/>
        </a:spcBef>
        <a:buNone/>
        <a:defRPr sz="3600" b="0" kern="1200">
          <a:solidFill>
            <a:schemeClr val="accent3"/>
          </a:solidFill>
          <a:latin typeface="+mj-lt"/>
          <a:ea typeface="+mj-ea"/>
          <a:cs typeface="+mj-cs"/>
        </a:defRPr>
      </a:lvl1pPr>
    </p:titleStyle>
    <p:body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userDrawn="1">
          <p15:clr>
            <a:srgbClr val="F26B43"/>
          </p15:clr>
        </p15:guide>
        <p15:guide id="2" orient="horz" pos="31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vietnam.info/"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fe-vietnam.info/"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fe-vietnam.info/"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e-vietnam.info/"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publications.csiro.au/publications/publication/PIcsiro:EP2022-3724" TargetMode="External"/><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www.fe-vietnam.inf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e-vietnam.info/"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C73BF-0317-00F6-27FD-93CE4322F48B}"/>
              </a:ext>
            </a:extLst>
          </p:cNvPr>
          <p:cNvSpPr>
            <a:spLocks noGrp="1"/>
          </p:cNvSpPr>
          <p:nvPr>
            <p:ph type="ctrTitle"/>
          </p:nvPr>
        </p:nvSpPr>
        <p:spPr>
          <a:xfrm>
            <a:off x="251520" y="1779662"/>
            <a:ext cx="3600400" cy="1728192"/>
          </a:xfrm>
        </p:spPr>
        <p:txBody>
          <a:bodyPr>
            <a:normAutofit/>
          </a:bodyPr>
          <a:lstStyle/>
          <a:p>
            <a:r>
              <a:rPr lang="en-AU" dirty="0"/>
              <a:t>Distribution grid planning in Australia</a:t>
            </a:r>
          </a:p>
        </p:txBody>
      </p:sp>
      <p:sp>
        <p:nvSpPr>
          <p:cNvPr id="6" name="Subtitle 5">
            <a:extLst>
              <a:ext uri="{FF2B5EF4-FFF2-40B4-BE49-F238E27FC236}">
                <a16:creationId xmlns:a16="http://schemas.microsoft.com/office/drawing/2014/main" id="{26529029-6C08-E131-DB56-0C68FA6761E9}"/>
              </a:ext>
            </a:extLst>
          </p:cNvPr>
          <p:cNvSpPr>
            <a:spLocks noGrp="1"/>
          </p:cNvSpPr>
          <p:nvPr>
            <p:ph type="subTitle" idx="1"/>
          </p:nvPr>
        </p:nvSpPr>
        <p:spPr/>
        <p:txBody>
          <a:bodyPr/>
          <a:lstStyle/>
          <a:p>
            <a:r>
              <a:rPr lang="en-AU" dirty="0"/>
              <a:t>Lessons learnt from managing high volumes of distributed resources</a:t>
            </a:r>
          </a:p>
        </p:txBody>
      </p:sp>
      <p:pic>
        <p:nvPicPr>
          <p:cNvPr id="3" name="Picture Placeholder 2" descr="Solar panels on a roof&#10;&#10;Description automatically generated">
            <a:extLst>
              <a:ext uri="{FF2B5EF4-FFF2-40B4-BE49-F238E27FC236}">
                <a16:creationId xmlns:a16="http://schemas.microsoft.com/office/drawing/2014/main" id="{2EC0B5C7-0F21-D5DC-F2DF-41C97CDE437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052" r="20052"/>
          <a:stretch>
            <a:fillRect/>
          </a:stretch>
        </p:blipFill>
        <p:spPr/>
      </p:pic>
      <p:sp>
        <p:nvSpPr>
          <p:cNvPr id="9" name="Footer Placeholder 2">
            <a:extLst>
              <a:ext uri="{FF2B5EF4-FFF2-40B4-BE49-F238E27FC236}">
                <a16:creationId xmlns:a16="http://schemas.microsoft.com/office/drawing/2014/main" id="{87D31C4E-4BE4-41C5-88A8-13740E10A908}"/>
              </a:ext>
            </a:extLst>
          </p:cNvPr>
          <p:cNvSpPr txBox="1">
            <a:spLocks/>
          </p:cNvSpPr>
          <p:nvPr/>
        </p:nvSpPr>
        <p:spPr bwMode="auto">
          <a:xfrm>
            <a:off x="251522" y="4263938"/>
            <a:ext cx="3600400" cy="216024"/>
          </a:xfrm>
          <a:prstGeom prst="rect">
            <a:avLst/>
          </a:prstGeom>
          <a:noFill/>
          <a:ln w="9525">
            <a:noFill/>
            <a:miter lim="800000"/>
            <a:headEnd/>
            <a:tailEnd/>
          </a:ln>
        </p:spPr>
        <p:txBody>
          <a:bodyPr lIns="0" tIns="0" rIns="0" bIns="0"/>
          <a:lstStyle/>
          <a:p>
            <a:r>
              <a:rPr lang="en-AU" sz="1400" dirty="0">
                <a:latin typeface="Calibri" pitchFamily="34" charset="0"/>
              </a:rPr>
              <a:t>Thomas S Brinsmead </a:t>
            </a:r>
            <a:endParaRPr lang="en-US" sz="1400" dirty="0">
              <a:latin typeface="Calibri" pitchFamily="34" charset="0"/>
            </a:endParaRPr>
          </a:p>
        </p:txBody>
      </p:sp>
    </p:spTree>
    <p:extLst>
      <p:ext uri="{BB962C8B-B14F-4D97-AF65-F5344CB8AC3E}">
        <p14:creationId xmlns:p14="http://schemas.microsoft.com/office/powerpoint/2010/main" val="391366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72995-539B-8B01-B9F0-A91F10955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AAC65-CF2E-AB56-B2F2-9C4DDBD815FF}"/>
              </a:ext>
            </a:extLst>
          </p:cNvPr>
          <p:cNvSpPr>
            <a:spLocks noGrp="1"/>
          </p:cNvSpPr>
          <p:nvPr>
            <p:ph type="title"/>
          </p:nvPr>
        </p:nvSpPr>
        <p:spPr>
          <a:xfrm>
            <a:off x="827584" y="123479"/>
            <a:ext cx="8064896" cy="648072"/>
          </a:xfrm>
        </p:spPr>
        <p:txBody>
          <a:bodyPr>
            <a:normAutofit/>
          </a:bodyPr>
          <a:lstStyle/>
          <a:p>
            <a:r>
              <a:rPr lang="en-AU" dirty="0"/>
              <a:t>A spectrum of technical solutions </a:t>
            </a:r>
          </a:p>
        </p:txBody>
      </p:sp>
      <p:graphicFrame>
        <p:nvGraphicFramePr>
          <p:cNvPr id="6" name="Table 5">
            <a:extLst>
              <a:ext uri="{FF2B5EF4-FFF2-40B4-BE49-F238E27FC236}">
                <a16:creationId xmlns:a16="http://schemas.microsoft.com/office/drawing/2014/main" id="{AE8E532B-B9F2-515A-622B-C2DBA542DAC5}"/>
              </a:ext>
            </a:extLst>
          </p:cNvPr>
          <p:cNvGraphicFramePr>
            <a:graphicFrameLocks noGrp="1"/>
          </p:cNvGraphicFramePr>
          <p:nvPr>
            <p:extLst>
              <p:ext uri="{D42A27DB-BD31-4B8C-83A1-F6EECF244321}">
                <p14:modId xmlns:p14="http://schemas.microsoft.com/office/powerpoint/2010/main" val="1744723440"/>
              </p:ext>
            </p:extLst>
          </p:nvPr>
        </p:nvGraphicFramePr>
        <p:xfrm>
          <a:off x="107505" y="1059582"/>
          <a:ext cx="8928991" cy="3364375"/>
        </p:xfrm>
        <a:graphic>
          <a:graphicData uri="http://schemas.openxmlformats.org/drawingml/2006/table">
            <a:tbl>
              <a:tblPr firstRow="1" bandRow="1">
                <a:tableStyleId>{5C22544A-7EE6-4342-B048-85BDC9FD1C3A}</a:tableStyleId>
              </a:tblPr>
              <a:tblGrid>
                <a:gridCol w="864095">
                  <a:extLst>
                    <a:ext uri="{9D8B030D-6E8A-4147-A177-3AD203B41FA5}">
                      <a16:colId xmlns:a16="http://schemas.microsoft.com/office/drawing/2014/main" val="2970718730"/>
                    </a:ext>
                  </a:extLst>
                </a:gridCol>
                <a:gridCol w="1800200">
                  <a:extLst>
                    <a:ext uri="{9D8B030D-6E8A-4147-A177-3AD203B41FA5}">
                      <a16:colId xmlns:a16="http://schemas.microsoft.com/office/drawing/2014/main" val="1342672283"/>
                    </a:ext>
                  </a:extLst>
                </a:gridCol>
                <a:gridCol w="2304256">
                  <a:extLst>
                    <a:ext uri="{9D8B030D-6E8A-4147-A177-3AD203B41FA5}">
                      <a16:colId xmlns:a16="http://schemas.microsoft.com/office/drawing/2014/main" val="216095479"/>
                    </a:ext>
                  </a:extLst>
                </a:gridCol>
                <a:gridCol w="2736304">
                  <a:extLst>
                    <a:ext uri="{9D8B030D-6E8A-4147-A177-3AD203B41FA5}">
                      <a16:colId xmlns:a16="http://schemas.microsoft.com/office/drawing/2014/main" val="1442100852"/>
                    </a:ext>
                  </a:extLst>
                </a:gridCol>
                <a:gridCol w="1224136">
                  <a:extLst>
                    <a:ext uri="{9D8B030D-6E8A-4147-A177-3AD203B41FA5}">
                      <a16:colId xmlns:a16="http://schemas.microsoft.com/office/drawing/2014/main" val="1337419232"/>
                    </a:ext>
                  </a:extLst>
                </a:gridCol>
              </a:tblGrid>
              <a:tr h="558061">
                <a:tc>
                  <a:txBody>
                    <a:bodyPr/>
                    <a:lstStyle/>
                    <a:p>
                      <a:r>
                        <a:rPr lang="en-AU" sz="1400" dirty="0"/>
                        <a:t>Timing</a:t>
                      </a:r>
                    </a:p>
                  </a:txBody>
                  <a:tcPr/>
                </a:tc>
                <a:tc>
                  <a:txBody>
                    <a:bodyPr/>
                    <a:lstStyle/>
                    <a:p>
                      <a:r>
                        <a:rPr lang="en-AU" sz="1400" dirty="0"/>
                        <a:t>Export management Strategy</a:t>
                      </a:r>
                    </a:p>
                  </a:txBody>
                  <a:tcPr/>
                </a:tc>
                <a:tc>
                  <a:txBody>
                    <a:bodyPr/>
                    <a:lstStyle/>
                    <a:p>
                      <a:r>
                        <a:rPr lang="en-AU" sz="1400" dirty="0"/>
                        <a:t>Technical Standards Required</a:t>
                      </a:r>
                    </a:p>
                  </a:txBody>
                  <a:tcPr/>
                </a:tc>
                <a:tc>
                  <a:txBody>
                    <a:bodyPr/>
                    <a:lstStyle/>
                    <a:p>
                      <a:r>
                        <a:rPr lang="en-AU" sz="1400" dirty="0"/>
                        <a:t>Network Capability Required</a:t>
                      </a:r>
                    </a:p>
                  </a:txBody>
                  <a:tcPr/>
                </a:tc>
                <a:tc>
                  <a:txBody>
                    <a:bodyPr/>
                    <a:lstStyle/>
                    <a:p>
                      <a:r>
                        <a:rPr lang="en-AU" sz="1400" dirty="0"/>
                        <a:t>Incentives</a:t>
                      </a:r>
                    </a:p>
                  </a:txBody>
                  <a:tcPr/>
                </a:tc>
                <a:extLst>
                  <a:ext uri="{0D108BD9-81ED-4DB2-BD59-A6C34878D82A}">
                    <a16:rowId xmlns:a16="http://schemas.microsoft.com/office/drawing/2014/main" val="27643943"/>
                  </a:ext>
                </a:extLst>
              </a:tr>
              <a:tr h="378041">
                <a:tc>
                  <a:txBody>
                    <a:bodyPr/>
                    <a:lstStyle/>
                    <a:p>
                      <a:r>
                        <a:rPr lang="en-AU" sz="1400" dirty="0"/>
                        <a:t>Previous</a:t>
                      </a:r>
                    </a:p>
                  </a:txBody>
                  <a:tcPr/>
                </a:tc>
                <a:tc>
                  <a:txBody>
                    <a:bodyPr/>
                    <a:lstStyle/>
                    <a:p>
                      <a:r>
                        <a:rPr lang="en-AU" sz="1400" b="1" dirty="0"/>
                        <a:t>Prohibit Exports</a:t>
                      </a:r>
                    </a:p>
                  </a:txBody>
                  <a:tcPr/>
                </a:tc>
                <a:tc>
                  <a:txBody>
                    <a:bodyPr/>
                    <a:lstStyle/>
                    <a:p>
                      <a:r>
                        <a:rPr lang="en-AU" sz="1400" dirty="0"/>
                        <a:t>None</a:t>
                      </a:r>
                    </a:p>
                  </a:txBody>
                  <a:tcPr/>
                </a:tc>
                <a:tc>
                  <a:txBody>
                    <a:bodyPr/>
                    <a:lstStyle/>
                    <a:p>
                      <a:r>
                        <a:rPr lang="en-AU" sz="1400" dirty="0"/>
                        <a:t>Zone Substation monitoring. </a:t>
                      </a:r>
                    </a:p>
                    <a:p>
                      <a:r>
                        <a:rPr lang="en-AU" sz="1400"/>
                        <a:t>Planning Load forecasting.</a:t>
                      </a:r>
                      <a:endParaRPr lang="en-AU" sz="1400" dirty="0"/>
                    </a:p>
                  </a:txBody>
                  <a:tcPr/>
                </a:tc>
                <a:tc>
                  <a:txBody>
                    <a:bodyPr/>
                    <a:lstStyle/>
                    <a:p>
                      <a:r>
                        <a:rPr lang="en-AU" sz="1400" dirty="0"/>
                        <a:t>Bill savings</a:t>
                      </a:r>
                    </a:p>
                  </a:txBody>
                  <a:tcPr/>
                </a:tc>
                <a:extLst>
                  <a:ext uri="{0D108BD9-81ED-4DB2-BD59-A6C34878D82A}">
                    <a16:rowId xmlns:a16="http://schemas.microsoft.com/office/drawing/2014/main" val="1045896957"/>
                  </a:ext>
                </a:extLst>
              </a:tr>
              <a:tr h="219922">
                <a:tc>
                  <a:txBody>
                    <a:bodyPr/>
                    <a:lstStyle/>
                    <a:p>
                      <a:r>
                        <a:rPr lang="en-AU" sz="1400" dirty="0"/>
                        <a:t>Current </a:t>
                      </a:r>
                    </a:p>
                  </a:txBody>
                  <a:tcPr/>
                </a:tc>
                <a:tc>
                  <a:txBody>
                    <a:bodyPr/>
                    <a:lstStyle/>
                    <a:p>
                      <a:r>
                        <a:rPr lang="en-AU" sz="1400" b="1" dirty="0"/>
                        <a:t>Static Export Limits </a:t>
                      </a:r>
                    </a:p>
                  </a:txBody>
                  <a:tcPr/>
                </a:tc>
                <a:tc>
                  <a:txBody>
                    <a:bodyPr/>
                    <a:lstStyle/>
                    <a:p>
                      <a:r>
                        <a:rPr lang="en-AU" sz="1400" dirty="0"/>
                        <a:t>Power quality. </a:t>
                      </a:r>
                    </a:p>
                    <a:p>
                      <a:r>
                        <a:rPr lang="en-AU" sz="1400" dirty="0"/>
                        <a:t>Reactive power control</a:t>
                      </a:r>
                    </a:p>
                  </a:txBody>
                  <a:tcPr/>
                </a:tc>
                <a:tc>
                  <a:txBody>
                    <a:bodyPr/>
                    <a:lstStyle/>
                    <a:p>
                      <a:r>
                        <a:rPr lang="en-AU" sz="1400" dirty="0"/>
                        <a:t>Distribution substation monitoring. Feeder load forecasting</a:t>
                      </a:r>
                    </a:p>
                  </a:txBody>
                  <a:tcPr/>
                </a:tc>
                <a:tc>
                  <a:txBody>
                    <a:bodyPr/>
                    <a:lstStyle/>
                    <a:p>
                      <a:r>
                        <a:rPr lang="en-AU" sz="1400" dirty="0"/>
                        <a:t>Feed-in tariff</a:t>
                      </a:r>
                    </a:p>
                  </a:txBody>
                  <a:tcPr/>
                </a:tc>
                <a:extLst>
                  <a:ext uri="{0D108BD9-81ED-4DB2-BD59-A6C34878D82A}">
                    <a16:rowId xmlns:a16="http://schemas.microsoft.com/office/drawing/2014/main" val="1824661308"/>
                  </a:ext>
                </a:extLst>
              </a:tr>
              <a:tr h="133810">
                <a:tc>
                  <a:txBody>
                    <a:bodyPr/>
                    <a:lstStyle/>
                    <a:p>
                      <a:r>
                        <a:rPr lang="en-AU" sz="1400" dirty="0"/>
                        <a:t>Emerging </a:t>
                      </a:r>
                    </a:p>
                  </a:txBody>
                  <a:tcPr/>
                </a:tc>
                <a:tc>
                  <a:txBody>
                    <a:bodyPr/>
                    <a:lstStyle/>
                    <a:p>
                      <a:r>
                        <a:rPr lang="en-AU" sz="1400" b="1" dirty="0"/>
                        <a:t>Dynamic export control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Communication and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Remote disconnect</a:t>
                      </a:r>
                    </a:p>
                  </a:txBody>
                  <a:tcPr/>
                </a:tc>
                <a:tc>
                  <a:txBody>
                    <a:bodyPr/>
                    <a:lstStyle/>
                    <a:p>
                      <a:r>
                        <a:rPr lang="en-AU" sz="1400" dirty="0"/>
                        <a:t>Customer monitoring. </a:t>
                      </a:r>
                    </a:p>
                    <a:p>
                      <a:r>
                        <a:rPr lang="en-AU" sz="1400" dirty="0"/>
                        <a:t>Dynamic export limit calculation</a:t>
                      </a:r>
                    </a:p>
                  </a:txBody>
                  <a:tcPr/>
                </a:tc>
                <a:tc>
                  <a:txBody>
                    <a:bodyPr/>
                    <a:lstStyle/>
                    <a:p>
                      <a:r>
                        <a:rPr lang="en-AU" sz="1400" dirty="0"/>
                        <a:t>Dynamic pricing</a:t>
                      </a:r>
                    </a:p>
                  </a:txBody>
                  <a:tcPr/>
                </a:tc>
                <a:extLst>
                  <a:ext uri="{0D108BD9-81ED-4DB2-BD59-A6C34878D82A}">
                    <a16:rowId xmlns:a16="http://schemas.microsoft.com/office/drawing/2014/main" val="2351706657"/>
                  </a:ext>
                </a:extLst>
              </a:tr>
              <a:tr h="708660">
                <a:tc>
                  <a:txBody>
                    <a:bodyPr/>
                    <a:lstStyle/>
                    <a:p>
                      <a:r>
                        <a:rPr lang="en-AU" sz="1400" dirty="0"/>
                        <a:t>Ambition</a:t>
                      </a:r>
                    </a:p>
                  </a:txBody>
                  <a:tcPr/>
                </a:tc>
                <a:tc>
                  <a:txBody>
                    <a:bodyPr/>
                    <a:lstStyle/>
                    <a:p>
                      <a:r>
                        <a:rPr lang="en-AU" sz="1400" b="1" dirty="0"/>
                        <a:t>Coordinated demand, storage, export</a:t>
                      </a:r>
                    </a:p>
                  </a:txBody>
                  <a:tcPr/>
                </a:tc>
                <a:tc>
                  <a:txBody>
                    <a:bodyPr/>
                    <a:lstStyle/>
                    <a:p>
                      <a:r>
                        <a:rPr lang="en-AU" sz="1400" dirty="0"/>
                        <a:t>As above</a:t>
                      </a:r>
                    </a:p>
                  </a:txBody>
                  <a:tcPr/>
                </a:tc>
                <a:tc>
                  <a:txBody>
                    <a:bodyPr/>
                    <a:lstStyle/>
                    <a:p>
                      <a:r>
                        <a:rPr lang="en-AU" sz="1400" dirty="0"/>
                        <a:t>DER scheduling ability.</a:t>
                      </a:r>
                    </a:p>
                    <a:p>
                      <a:r>
                        <a:rPr lang="en-AU" sz="1400" dirty="0"/>
                        <a:t>Network / aggregator data exchange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Network support payments</a:t>
                      </a:r>
                    </a:p>
                  </a:txBody>
                  <a:tcPr/>
                </a:tc>
                <a:extLst>
                  <a:ext uri="{0D108BD9-81ED-4DB2-BD59-A6C34878D82A}">
                    <a16:rowId xmlns:a16="http://schemas.microsoft.com/office/drawing/2014/main" val="3138287153"/>
                  </a:ext>
                </a:extLst>
              </a:tr>
              <a:tr h="520314">
                <a:tc>
                  <a:txBody>
                    <a:bodyPr/>
                    <a:lstStyle/>
                    <a:p>
                      <a:r>
                        <a:rPr lang="en-AU" sz="1400" dirty="0"/>
                        <a:t>Ideal</a:t>
                      </a:r>
                    </a:p>
                  </a:txBody>
                  <a:tcPr/>
                </a:tc>
                <a:tc>
                  <a:txBody>
                    <a:bodyPr/>
                    <a:lstStyle/>
                    <a:p>
                      <a:r>
                        <a:rPr lang="en-AU" sz="1400" b="1" dirty="0"/>
                        <a:t>Open platform</a:t>
                      </a:r>
                    </a:p>
                  </a:txBody>
                  <a:tcPr/>
                </a:tc>
                <a:tc>
                  <a:txBody>
                    <a:bodyPr/>
                    <a:lstStyle/>
                    <a:p>
                      <a:r>
                        <a:rPr lang="en-AU" sz="1400" dirty="0"/>
                        <a:t>Bid and offer market communications</a:t>
                      </a:r>
                    </a:p>
                  </a:txBody>
                  <a:tcPr/>
                </a:tc>
                <a:tc>
                  <a:txBody>
                    <a:bodyPr/>
                    <a:lstStyle/>
                    <a:p>
                      <a:r>
                        <a:rPr lang="en-AU" sz="1400" dirty="0"/>
                        <a:t>Trading platform data exchange</a:t>
                      </a:r>
                    </a:p>
                  </a:txBody>
                  <a:tcPr/>
                </a:tc>
                <a:tc>
                  <a:txBody>
                    <a:bodyPr/>
                    <a:lstStyle/>
                    <a:p>
                      <a:r>
                        <a:rPr lang="en-AU" sz="1400" dirty="0"/>
                        <a:t>Market</a:t>
                      </a:r>
                    </a:p>
                  </a:txBody>
                  <a:tcPr/>
                </a:tc>
                <a:extLst>
                  <a:ext uri="{0D108BD9-81ED-4DB2-BD59-A6C34878D82A}">
                    <a16:rowId xmlns:a16="http://schemas.microsoft.com/office/drawing/2014/main" val="1264546997"/>
                  </a:ext>
                </a:extLst>
              </a:tr>
            </a:tbl>
          </a:graphicData>
        </a:graphic>
      </p:graphicFrame>
    </p:spTree>
    <p:extLst>
      <p:ext uri="{BB962C8B-B14F-4D97-AF65-F5344CB8AC3E}">
        <p14:creationId xmlns:p14="http://schemas.microsoft.com/office/powerpoint/2010/main" val="396115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205F9-1F64-1FE3-01E2-E5F7C5861F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9AA5A-BD9A-C2A7-61AF-957330F0AF00}"/>
              </a:ext>
            </a:extLst>
          </p:cNvPr>
          <p:cNvSpPr>
            <a:spLocks noGrp="1"/>
          </p:cNvSpPr>
          <p:nvPr>
            <p:ph idx="1"/>
          </p:nvPr>
        </p:nvSpPr>
        <p:spPr>
          <a:xfrm>
            <a:off x="251523" y="915566"/>
            <a:ext cx="7200797" cy="3744416"/>
          </a:xfrm>
        </p:spPr>
        <p:txBody>
          <a:bodyPr>
            <a:normAutofit/>
          </a:bodyPr>
          <a:lstStyle/>
          <a:p>
            <a:r>
              <a:rPr lang="en-AU" sz="1600" dirty="0"/>
              <a:t>Distribution network solutions (direct constraint management) </a:t>
            </a:r>
          </a:p>
          <a:p>
            <a:pPr lvl="1"/>
            <a:r>
              <a:rPr lang="en-AU" sz="1200" dirty="0"/>
              <a:t>Operations – voltage management</a:t>
            </a:r>
          </a:p>
          <a:p>
            <a:pPr lvl="1"/>
            <a:r>
              <a:rPr lang="en-AU" sz="1200" dirty="0"/>
              <a:t>Planning and investment – reactive compensation and batteries</a:t>
            </a:r>
          </a:p>
          <a:p>
            <a:r>
              <a:rPr lang="en-AU" sz="1600" dirty="0"/>
              <a:t>System operator solutions (indirect constraint management)</a:t>
            </a:r>
          </a:p>
          <a:p>
            <a:pPr lvl="1"/>
            <a:r>
              <a:rPr lang="en-AU" sz="1200" dirty="0"/>
              <a:t>Energy balance: enhanced forecasting</a:t>
            </a:r>
          </a:p>
          <a:p>
            <a:pPr lvl="1"/>
            <a:r>
              <a:rPr lang="en-AU" sz="1200" dirty="0"/>
              <a:t>Frequency regulation: enhanced dynamics modelling</a:t>
            </a:r>
          </a:p>
          <a:p>
            <a:pPr lvl="1"/>
            <a:r>
              <a:rPr lang="en-AU" sz="1200" dirty="0"/>
              <a:t>Contingency and system restart: ?</a:t>
            </a:r>
          </a:p>
          <a:p>
            <a:r>
              <a:rPr lang="en-AU" sz="1600" dirty="0"/>
              <a:t>Solutions with high customer impact or requiring customer engagement</a:t>
            </a:r>
          </a:p>
          <a:p>
            <a:pPr lvl="1"/>
            <a:r>
              <a:rPr lang="en-AU" sz="1200" dirty="0"/>
              <a:t>Operations: Distributed energy resource technical standards, dynamic management</a:t>
            </a:r>
          </a:p>
          <a:p>
            <a:pPr lvl="1"/>
            <a:r>
              <a:rPr lang="en-AU" sz="1200" dirty="0"/>
              <a:t>Planning and Investment: Behind the meter flexibility investments, connection requirements </a:t>
            </a:r>
          </a:p>
          <a:p>
            <a:r>
              <a:rPr lang="en-AU" sz="1600" dirty="0"/>
              <a:t>Coordination mechanisms to incentivise cooperation</a:t>
            </a:r>
          </a:p>
          <a:p>
            <a:pPr lvl="1"/>
            <a:r>
              <a:rPr lang="en-AU" sz="1200" dirty="0"/>
              <a:t>Fixed, upfront incentives</a:t>
            </a:r>
          </a:p>
          <a:p>
            <a:pPr lvl="1"/>
            <a:r>
              <a:rPr lang="en-AU" sz="1200" dirty="0"/>
              <a:t>Ongoing incentives</a:t>
            </a:r>
          </a:p>
          <a:p>
            <a:pPr lvl="2"/>
            <a:r>
              <a:rPr lang="en-AU" sz="1200" dirty="0"/>
              <a:t>Contracted terms versus real time market</a:t>
            </a:r>
          </a:p>
          <a:p>
            <a:pPr lvl="1"/>
            <a:endParaRPr lang="en-AU" sz="1200" dirty="0"/>
          </a:p>
          <a:p>
            <a:pPr lvl="1"/>
            <a:endParaRPr lang="en-AU" sz="1200" dirty="0"/>
          </a:p>
          <a:p>
            <a:pPr marL="215995" lvl="1" indent="0">
              <a:buNone/>
            </a:pPr>
            <a:endParaRPr lang="en-AU" sz="1200" dirty="0"/>
          </a:p>
          <a:p>
            <a:endParaRPr lang="en-AU" sz="1600" dirty="0"/>
          </a:p>
          <a:p>
            <a:pPr marL="35999" indent="0">
              <a:buNone/>
            </a:pPr>
            <a:endParaRPr lang="en-AU" sz="1000" dirty="0"/>
          </a:p>
        </p:txBody>
      </p:sp>
      <p:sp>
        <p:nvSpPr>
          <p:cNvPr id="2" name="Title 1">
            <a:extLst>
              <a:ext uri="{FF2B5EF4-FFF2-40B4-BE49-F238E27FC236}">
                <a16:creationId xmlns:a16="http://schemas.microsoft.com/office/drawing/2014/main" id="{88C547E2-706D-DA2F-D5C0-E84F83F56CE1}"/>
              </a:ext>
            </a:extLst>
          </p:cNvPr>
          <p:cNvSpPr>
            <a:spLocks noGrp="1"/>
          </p:cNvSpPr>
          <p:nvPr>
            <p:ph type="title"/>
          </p:nvPr>
        </p:nvSpPr>
        <p:spPr>
          <a:xfrm>
            <a:off x="827584" y="123479"/>
            <a:ext cx="8064896" cy="1321345"/>
          </a:xfrm>
        </p:spPr>
        <p:txBody>
          <a:bodyPr>
            <a:normAutofit/>
          </a:bodyPr>
          <a:lstStyle/>
          <a:p>
            <a:r>
              <a:rPr lang="en-AU" dirty="0"/>
              <a:t>A spectrum of technical solutions </a:t>
            </a:r>
          </a:p>
        </p:txBody>
      </p:sp>
    </p:spTree>
    <p:extLst>
      <p:ext uri="{BB962C8B-B14F-4D97-AF65-F5344CB8AC3E}">
        <p14:creationId xmlns:p14="http://schemas.microsoft.com/office/powerpoint/2010/main" val="225460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BBF5B-31F0-1E59-199F-927BF553DD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1A358-2D82-B9C5-E27F-0E55BEA6B8D6}"/>
              </a:ext>
            </a:extLst>
          </p:cNvPr>
          <p:cNvSpPr>
            <a:spLocks noGrp="1"/>
          </p:cNvSpPr>
          <p:nvPr>
            <p:ph idx="1"/>
          </p:nvPr>
        </p:nvSpPr>
        <p:spPr>
          <a:xfrm>
            <a:off x="179514" y="1375633"/>
            <a:ext cx="3960439" cy="3096344"/>
          </a:xfrm>
        </p:spPr>
        <p:txBody>
          <a:bodyPr>
            <a:normAutofit/>
          </a:bodyPr>
          <a:lstStyle/>
          <a:p>
            <a:r>
              <a:rPr lang="en-AU" sz="1600" b="1" dirty="0"/>
              <a:t>Who</a:t>
            </a:r>
            <a:r>
              <a:rPr lang="en-AU" sz="1600" dirty="0"/>
              <a:t> is engaged in (technical) solution implementation &amp; management, and their capabilities, matters</a:t>
            </a:r>
          </a:p>
          <a:p>
            <a:pPr lvl="1"/>
            <a:r>
              <a:rPr lang="en-AU" sz="1200" b="1" dirty="0"/>
              <a:t>Distribution network </a:t>
            </a:r>
            <a:r>
              <a:rPr lang="en-AU" sz="1200" dirty="0"/>
              <a:t>solutions (direct constraint management) </a:t>
            </a:r>
          </a:p>
          <a:p>
            <a:pPr lvl="1"/>
            <a:endParaRPr lang="en-AU" sz="1200" dirty="0"/>
          </a:p>
          <a:p>
            <a:pPr lvl="1"/>
            <a:r>
              <a:rPr lang="en-AU" sz="1200" b="1" dirty="0"/>
              <a:t>System operator</a:t>
            </a:r>
            <a:r>
              <a:rPr lang="en-AU" sz="1200" dirty="0"/>
              <a:t> solutions (indirect constraint management)</a:t>
            </a:r>
          </a:p>
          <a:p>
            <a:pPr lvl="1"/>
            <a:endParaRPr lang="en-AU" sz="1200" dirty="0"/>
          </a:p>
          <a:p>
            <a:pPr lvl="1"/>
            <a:r>
              <a:rPr lang="en-AU" sz="1200" dirty="0"/>
              <a:t>Solutions with high </a:t>
            </a:r>
            <a:r>
              <a:rPr lang="en-AU" sz="1200" b="1" dirty="0"/>
              <a:t>customer </a:t>
            </a:r>
            <a:r>
              <a:rPr lang="en-AU" sz="1200" dirty="0"/>
              <a:t>impact or requiring customer engagement</a:t>
            </a:r>
          </a:p>
          <a:p>
            <a:pPr lvl="1"/>
            <a:endParaRPr lang="en-AU" sz="1200" dirty="0"/>
          </a:p>
          <a:p>
            <a:pPr lvl="1"/>
            <a:endParaRPr lang="en-AU" sz="1200" dirty="0"/>
          </a:p>
          <a:p>
            <a:pPr lvl="1"/>
            <a:r>
              <a:rPr lang="en-AU" sz="1200" b="1" dirty="0"/>
              <a:t>Coordination mechanisms </a:t>
            </a:r>
            <a:r>
              <a:rPr lang="en-AU" sz="1200" dirty="0"/>
              <a:t>to incentivise cooperation</a:t>
            </a:r>
          </a:p>
          <a:p>
            <a:pPr marL="35999" indent="0">
              <a:buNone/>
            </a:pPr>
            <a:endParaRPr lang="en-AU" sz="1000" dirty="0"/>
          </a:p>
        </p:txBody>
      </p:sp>
      <p:sp>
        <p:nvSpPr>
          <p:cNvPr id="2" name="Title 1">
            <a:extLst>
              <a:ext uri="{FF2B5EF4-FFF2-40B4-BE49-F238E27FC236}">
                <a16:creationId xmlns:a16="http://schemas.microsoft.com/office/drawing/2014/main" id="{B1C793B0-B61D-37A5-DE75-23A02642A189}"/>
              </a:ext>
            </a:extLst>
          </p:cNvPr>
          <p:cNvSpPr>
            <a:spLocks noGrp="1"/>
          </p:cNvSpPr>
          <p:nvPr>
            <p:ph type="title"/>
          </p:nvPr>
        </p:nvSpPr>
        <p:spPr>
          <a:xfrm>
            <a:off x="827584" y="123479"/>
            <a:ext cx="8064896" cy="1152127"/>
          </a:xfrm>
        </p:spPr>
        <p:txBody>
          <a:bodyPr>
            <a:normAutofit/>
          </a:bodyPr>
          <a:lstStyle/>
          <a:p>
            <a:r>
              <a:rPr lang="en-AU" dirty="0"/>
              <a:t>…and required institutional/ social capabilities</a:t>
            </a:r>
          </a:p>
        </p:txBody>
      </p:sp>
      <p:sp>
        <p:nvSpPr>
          <p:cNvPr id="4" name="Rectangle 3">
            <a:extLst>
              <a:ext uri="{FF2B5EF4-FFF2-40B4-BE49-F238E27FC236}">
                <a16:creationId xmlns:a16="http://schemas.microsoft.com/office/drawing/2014/main" id="{E54A6EBF-721F-B2FE-9053-475391FA64EE}"/>
              </a:ext>
            </a:extLst>
          </p:cNvPr>
          <p:cNvSpPr/>
          <p:nvPr/>
        </p:nvSpPr>
        <p:spPr>
          <a:xfrm>
            <a:off x="3995936" y="1383619"/>
            <a:ext cx="4968550" cy="6120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2">
            <a:extLst>
              <a:ext uri="{FF2B5EF4-FFF2-40B4-BE49-F238E27FC236}">
                <a16:creationId xmlns:a16="http://schemas.microsoft.com/office/drawing/2014/main" id="{B0EE4BE6-CE1D-F201-0DC1-25C6F5703ED2}"/>
              </a:ext>
            </a:extLst>
          </p:cNvPr>
          <p:cNvSpPr txBox="1">
            <a:spLocks/>
          </p:cNvSpPr>
          <p:nvPr/>
        </p:nvSpPr>
        <p:spPr>
          <a:xfrm>
            <a:off x="4067944" y="1527633"/>
            <a:ext cx="4752528" cy="3492387"/>
          </a:xfrm>
          <a:prstGeom prst="rect">
            <a:avLst/>
          </a:prstGeom>
        </p:spPr>
        <p:txBody>
          <a:bodyPr vert="horz" lIns="0" tIns="0" rIns="0" bIns="0" rtlCol="0">
            <a:normAutofit/>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t>The depth of integration of distributed energy resources is enabled by who cooperatively participates</a:t>
            </a:r>
          </a:p>
          <a:p>
            <a:pPr lvl="1"/>
            <a:r>
              <a:rPr lang="en-AU" sz="1200" dirty="0"/>
              <a:t>Distribution network operators can: make partial progress </a:t>
            </a:r>
            <a:r>
              <a:rPr lang="en-AU" sz="1200" b="1" dirty="0"/>
              <a:t>on their own </a:t>
            </a:r>
            <a:r>
              <a:rPr lang="en-AU" sz="1200" dirty="0"/>
              <a:t>via operations (&amp; investment </a:t>
            </a:r>
            <a:r>
              <a:rPr lang="en-AU" sz="1200" b="1" dirty="0"/>
              <a:t>with regulator consent</a:t>
            </a:r>
            <a:r>
              <a:rPr lang="en-AU" sz="1200" dirty="0"/>
              <a:t>)</a:t>
            </a:r>
          </a:p>
          <a:p>
            <a:pPr lvl="1"/>
            <a:endParaRPr lang="en-AU" sz="1200" dirty="0"/>
          </a:p>
          <a:p>
            <a:pPr lvl="1"/>
            <a:r>
              <a:rPr lang="en-AU" sz="1200" dirty="0"/>
              <a:t>The system operator can: reduce total system integration costs and extend the safe envelope of distribution behaviour, </a:t>
            </a:r>
            <a:r>
              <a:rPr lang="en-AU" sz="1200" b="1" dirty="0"/>
              <a:t>with appropriate cooperation</a:t>
            </a:r>
            <a:r>
              <a:rPr lang="en-AU" sz="1200" dirty="0"/>
              <a:t> from distribution network operators.</a:t>
            </a:r>
          </a:p>
          <a:p>
            <a:pPr lvl="1"/>
            <a:endParaRPr lang="en-AU" sz="1200" dirty="0"/>
          </a:p>
          <a:p>
            <a:pPr lvl="1"/>
            <a:r>
              <a:rPr lang="en-AU" sz="1200" dirty="0"/>
              <a:t>Solutions involving significant behavioural change from customers or change in customer expectations of service requirements </a:t>
            </a:r>
            <a:r>
              <a:rPr lang="en-AU" sz="1200" b="1" dirty="0"/>
              <a:t>will need greater customer engagement </a:t>
            </a:r>
            <a:r>
              <a:rPr lang="en-AU" sz="1200" dirty="0"/>
              <a:t>or capability.</a:t>
            </a:r>
          </a:p>
          <a:p>
            <a:pPr lvl="1"/>
            <a:endParaRPr lang="en-AU" sz="1200" dirty="0"/>
          </a:p>
          <a:p>
            <a:pPr lvl="1"/>
            <a:r>
              <a:rPr lang="en-AU" sz="1200" dirty="0"/>
              <a:t>Highly sophisticated real time management solutions require additional capability (aggregation, market or quasi-market coordination mechanisms), possibly third/fourth party. </a:t>
            </a:r>
            <a:r>
              <a:rPr lang="en-AU" sz="1200" b="1" dirty="0"/>
              <a:t>A further step change in institutional structure</a:t>
            </a:r>
            <a:r>
              <a:rPr lang="en-AU" sz="1200" dirty="0"/>
              <a:t>.</a:t>
            </a:r>
          </a:p>
          <a:p>
            <a:pPr lvl="1"/>
            <a:endParaRPr lang="en-AU" sz="1200" dirty="0"/>
          </a:p>
          <a:p>
            <a:pPr lvl="1"/>
            <a:endParaRPr lang="en-AU" sz="1200" dirty="0"/>
          </a:p>
          <a:p>
            <a:pPr marL="215995" lvl="1" indent="0">
              <a:buFont typeface="Arial" panose="020B0604020202020204" pitchFamily="34" charset="0"/>
              <a:buNone/>
            </a:pPr>
            <a:endParaRPr lang="en-AU" sz="1200" dirty="0"/>
          </a:p>
          <a:p>
            <a:endParaRPr lang="en-AU" sz="1600" dirty="0"/>
          </a:p>
          <a:p>
            <a:pPr marL="35999" indent="0">
              <a:buFont typeface="Arial" pitchFamily="34" charset="0"/>
              <a:buNone/>
            </a:pPr>
            <a:endParaRPr lang="en-AU" sz="1000" dirty="0"/>
          </a:p>
        </p:txBody>
      </p:sp>
    </p:spTree>
    <p:extLst>
      <p:ext uri="{BB962C8B-B14F-4D97-AF65-F5344CB8AC3E}">
        <p14:creationId xmlns:p14="http://schemas.microsoft.com/office/powerpoint/2010/main" val="146443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275606"/>
            <a:ext cx="8640958" cy="3600400"/>
          </a:xfrm>
        </p:spPr>
        <p:txBody>
          <a:bodyPr>
            <a:normAutofit/>
          </a:bodyPr>
          <a:lstStyle/>
          <a:p>
            <a:pPr marL="0" indent="0">
              <a:spcAft>
                <a:spcPts val="300"/>
              </a:spcAft>
              <a:buNone/>
            </a:pPr>
            <a:r>
              <a:rPr lang="en-AU" sz="2000" dirty="0">
                <a:solidFill>
                  <a:schemeClr val="accent1"/>
                </a:solidFill>
                <a:latin typeface="Calibri" pitchFamily="34" charset="0"/>
              </a:rPr>
              <a:t>Lessons learnt in recent decades</a:t>
            </a:r>
            <a:endParaRPr lang="en-AU" sz="2000" b="1" dirty="0">
              <a:solidFill>
                <a:schemeClr val="accent1"/>
              </a:solidFill>
            </a:endParaRPr>
          </a:p>
          <a:p>
            <a:r>
              <a:rPr lang="en-AU" sz="1600" dirty="0"/>
              <a:t>Rooftop solar photovoltaic uptake in the Australian energy market: history and future prospects</a:t>
            </a:r>
          </a:p>
          <a:p>
            <a:r>
              <a:rPr lang="en-AU" sz="1600" dirty="0"/>
              <a:t>Emergent technical challenges and practical responses</a:t>
            </a:r>
          </a:p>
          <a:p>
            <a:r>
              <a:rPr lang="en-AU" sz="1600" dirty="0"/>
              <a:t>A spectrum of technical solutions (and required institutional and social capabilities)</a:t>
            </a:r>
          </a:p>
          <a:p>
            <a:pPr lvl="1"/>
            <a:r>
              <a:rPr lang="en-AU" sz="1200" dirty="0"/>
              <a:t> (Easier) distribution network solutions</a:t>
            </a:r>
          </a:p>
          <a:p>
            <a:pPr lvl="1"/>
            <a:r>
              <a:rPr lang="en-AU" sz="1200" dirty="0"/>
              <a:t>System operator solutions</a:t>
            </a:r>
          </a:p>
          <a:p>
            <a:pPr lvl="1"/>
            <a:r>
              <a:rPr lang="en-AU" sz="1200" dirty="0"/>
              <a:t>Solutions with high customer impact</a:t>
            </a:r>
          </a:p>
          <a:p>
            <a:pPr lvl="1"/>
            <a:r>
              <a:rPr lang="en-AU" sz="1200" dirty="0"/>
              <a:t>Solutions requiring coordination mechanisms</a:t>
            </a:r>
          </a:p>
          <a:p>
            <a:r>
              <a:rPr lang="en-AU" sz="1600" dirty="0"/>
              <a:t>Implications for future developments in distribution network planning</a:t>
            </a:r>
          </a:p>
          <a:p>
            <a:pPr marL="0" indent="0">
              <a:buNone/>
            </a:pPr>
            <a:endParaRPr lang="en-AU" sz="1600" dirty="0"/>
          </a:p>
          <a:p>
            <a:pPr marL="0" indent="0">
              <a:buNone/>
            </a:pPr>
            <a:r>
              <a:rPr lang="en-AU" sz="1300" dirty="0"/>
              <a:t>*Presentation based on Brinsmead, T.S., Lovasz, T., Nguyen, K., </a:t>
            </a:r>
            <a:r>
              <a:rPr lang="en-AU" sz="1300" dirty="0" err="1"/>
              <a:t>Sawdon</a:t>
            </a:r>
            <a:r>
              <a:rPr lang="en-AU" sz="1300" dirty="0"/>
              <a:t>, J., Braslavsky, J., </a:t>
            </a:r>
            <a:r>
              <a:rPr lang="en-AU" sz="1300" dirty="0" err="1"/>
              <a:t>Heidari</a:t>
            </a:r>
            <a:r>
              <a:rPr lang="en-AU" sz="1300" dirty="0"/>
              <a:t>, R., Mahdavi, N., Mohy-</a:t>
            </a:r>
            <a:r>
              <a:rPr lang="en-AU" sz="1300" dirty="0" err="1"/>
              <a:t>ud</a:t>
            </a:r>
            <a:r>
              <a:rPr lang="en-AU" sz="1300" dirty="0"/>
              <a:t>-din, G., Uddin, S.M.M., &amp; Wearne, T. (2024, September). </a:t>
            </a:r>
            <a:r>
              <a:rPr lang="en-AU" sz="1300" i="1" dirty="0"/>
              <a:t>Future of Electricity – Vietnam – Increasing distributed energy resources in reliable electricity grids</a:t>
            </a:r>
            <a:r>
              <a:rPr lang="en-AU" sz="1300" dirty="0"/>
              <a:t>. Collaborative Research Report No.3 Grid. </a:t>
            </a:r>
            <a:r>
              <a:rPr lang="en-AU" sz="1300" dirty="0">
                <a:solidFill>
                  <a:schemeClr val="accent1"/>
                </a:solidFill>
                <a:hlinkClick r:id="rId3">
                  <a:extLst>
                    <a:ext uri="{A12FA001-AC4F-418D-AE19-62706E023703}">
                      <ahyp:hlinkClr xmlns:ahyp="http://schemas.microsoft.com/office/drawing/2018/hyperlinkcolor" val="tx"/>
                    </a:ext>
                  </a:extLst>
                </a:hlinkClick>
              </a:rPr>
              <a:t>https://www.fe-vietnam.info/</a:t>
            </a:r>
            <a:r>
              <a:rPr lang="en-AU" sz="1300" dirty="0">
                <a:solidFill>
                  <a:schemeClr val="accent1"/>
                </a:solidFill>
              </a:rPr>
              <a:t> </a:t>
            </a:r>
          </a:p>
          <a:p>
            <a:pPr marL="36000" indent="0">
              <a:buNone/>
            </a:pPr>
            <a:endParaRPr lang="en-AU" sz="1000" dirty="0"/>
          </a:p>
        </p:txBody>
      </p:sp>
      <p:sp>
        <p:nvSpPr>
          <p:cNvPr id="2" name="Title 1"/>
          <p:cNvSpPr>
            <a:spLocks noGrp="1"/>
          </p:cNvSpPr>
          <p:nvPr>
            <p:ph type="title"/>
          </p:nvPr>
        </p:nvSpPr>
        <p:spPr>
          <a:xfrm>
            <a:off x="899592" y="267494"/>
            <a:ext cx="8640960" cy="639365"/>
          </a:xfrm>
        </p:spPr>
        <p:txBody>
          <a:bodyPr>
            <a:normAutofit fontScale="90000"/>
          </a:bodyPr>
          <a:lstStyle/>
          <a:p>
            <a:r>
              <a:rPr lang="en-AU" dirty="0"/>
              <a:t>Managing high volumes of distributed energy resources in Australia* </a:t>
            </a:r>
          </a:p>
        </p:txBody>
      </p:sp>
      <p:sp>
        <p:nvSpPr>
          <p:cNvPr id="4" name="Rectangle 3">
            <a:extLst>
              <a:ext uri="{FF2B5EF4-FFF2-40B4-BE49-F238E27FC236}">
                <a16:creationId xmlns:a16="http://schemas.microsoft.com/office/drawing/2014/main" id="{AC8DD162-59E5-07CF-F0C1-E6BCC36EBB35}"/>
              </a:ext>
            </a:extLst>
          </p:cNvPr>
          <p:cNvSpPr/>
          <p:nvPr/>
        </p:nvSpPr>
        <p:spPr>
          <a:xfrm flipV="1">
            <a:off x="179512" y="2499742"/>
            <a:ext cx="7344816" cy="1008112"/>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Tree>
    <p:extLst>
      <p:ext uri="{BB962C8B-B14F-4D97-AF65-F5344CB8AC3E}">
        <p14:creationId xmlns:p14="http://schemas.microsoft.com/office/powerpoint/2010/main" val="374418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44665-84FF-54F5-C540-35E54DB594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20303-152A-029A-91F7-8B0D77E6EF9E}"/>
              </a:ext>
            </a:extLst>
          </p:cNvPr>
          <p:cNvSpPr>
            <a:spLocks noGrp="1"/>
          </p:cNvSpPr>
          <p:nvPr>
            <p:ph idx="1"/>
          </p:nvPr>
        </p:nvSpPr>
        <p:spPr>
          <a:xfrm>
            <a:off x="179513" y="1131591"/>
            <a:ext cx="3960439" cy="3037186"/>
          </a:xfrm>
        </p:spPr>
        <p:txBody>
          <a:bodyPr>
            <a:normAutofit/>
          </a:bodyPr>
          <a:lstStyle/>
          <a:p>
            <a:r>
              <a:rPr lang="en-AU" sz="1600" dirty="0"/>
              <a:t>Operational solutions</a:t>
            </a:r>
          </a:p>
          <a:p>
            <a:pPr lvl="1"/>
            <a:r>
              <a:rPr lang="en-AU" sz="1200" dirty="0"/>
              <a:t>Enhanced voltage management</a:t>
            </a:r>
          </a:p>
          <a:p>
            <a:pPr lvl="1"/>
            <a:r>
              <a:rPr lang="en-AU" sz="1200" dirty="0"/>
              <a:t>Tap changing transformers</a:t>
            </a:r>
          </a:p>
          <a:p>
            <a:r>
              <a:rPr lang="en-AU" sz="1600" dirty="0"/>
              <a:t>Planning and investment solutions</a:t>
            </a:r>
          </a:p>
          <a:p>
            <a:pPr lvl="1"/>
            <a:r>
              <a:rPr lang="en-AU" sz="1200" dirty="0"/>
              <a:t>Installation of reactive power compensation</a:t>
            </a:r>
          </a:p>
          <a:p>
            <a:pPr lvl="1"/>
            <a:r>
              <a:rPr lang="en-AU" sz="1200" dirty="0"/>
              <a:t>Installation of utility scale batteries</a:t>
            </a:r>
          </a:p>
          <a:p>
            <a:pPr marL="215994" lvl="1" indent="0">
              <a:buNone/>
            </a:pPr>
            <a:endParaRPr lang="en-AU" sz="1200" dirty="0"/>
          </a:p>
          <a:p>
            <a:endParaRPr lang="en-AU" sz="1600" dirty="0"/>
          </a:p>
          <a:p>
            <a:pPr marL="35999" indent="0">
              <a:buNone/>
            </a:pPr>
            <a:endParaRPr lang="en-AU" sz="1000" dirty="0"/>
          </a:p>
        </p:txBody>
      </p:sp>
      <p:sp>
        <p:nvSpPr>
          <p:cNvPr id="2" name="Title 1">
            <a:extLst>
              <a:ext uri="{FF2B5EF4-FFF2-40B4-BE49-F238E27FC236}">
                <a16:creationId xmlns:a16="http://schemas.microsoft.com/office/drawing/2014/main" id="{B2826FD4-EDE1-5D19-8B7A-FB897C399DD8}"/>
              </a:ext>
            </a:extLst>
          </p:cNvPr>
          <p:cNvSpPr>
            <a:spLocks noGrp="1"/>
          </p:cNvSpPr>
          <p:nvPr>
            <p:ph type="title"/>
          </p:nvPr>
        </p:nvSpPr>
        <p:spPr>
          <a:xfrm>
            <a:off x="827584" y="123479"/>
            <a:ext cx="8064896" cy="1321345"/>
          </a:xfrm>
        </p:spPr>
        <p:txBody>
          <a:bodyPr>
            <a:normAutofit/>
          </a:bodyPr>
          <a:lstStyle/>
          <a:p>
            <a:r>
              <a:rPr lang="en-AU" dirty="0"/>
              <a:t>Distribution network solution options </a:t>
            </a:r>
          </a:p>
        </p:txBody>
      </p:sp>
      <p:sp>
        <p:nvSpPr>
          <p:cNvPr id="4" name="Content Placeholder 2">
            <a:extLst>
              <a:ext uri="{FF2B5EF4-FFF2-40B4-BE49-F238E27FC236}">
                <a16:creationId xmlns:a16="http://schemas.microsoft.com/office/drawing/2014/main" id="{245B1460-F9A5-EDA7-D05F-2B0BA0806B74}"/>
              </a:ext>
            </a:extLst>
          </p:cNvPr>
          <p:cNvSpPr txBox="1">
            <a:spLocks/>
          </p:cNvSpPr>
          <p:nvPr/>
        </p:nvSpPr>
        <p:spPr>
          <a:xfrm>
            <a:off x="3023830" y="3147814"/>
            <a:ext cx="5076562" cy="550863"/>
          </a:xfrm>
          <a:prstGeom prst="rect">
            <a:avLst/>
          </a:prstGeom>
        </p:spPr>
        <p:txBody>
          <a:bodyPr vert="horz" lIns="0" tIns="0" rIns="0" bIns="0" rtlCol="0">
            <a:normAutofit/>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600" dirty="0"/>
              <a:t>These technical solutions do not require significant organisational coordination, but are arguably limited in scope</a:t>
            </a:r>
          </a:p>
          <a:p>
            <a:endParaRPr lang="en-AU" sz="1600" dirty="0"/>
          </a:p>
          <a:p>
            <a:pPr marL="35999" indent="0">
              <a:buFont typeface="Arial" pitchFamily="34" charset="0"/>
              <a:buNone/>
            </a:pPr>
            <a:endParaRPr lang="en-AU" sz="1000" dirty="0"/>
          </a:p>
        </p:txBody>
      </p:sp>
      <p:sp>
        <p:nvSpPr>
          <p:cNvPr id="5" name="Rectangle 4">
            <a:extLst>
              <a:ext uri="{FF2B5EF4-FFF2-40B4-BE49-F238E27FC236}">
                <a16:creationId xmlns:a16="http://schemas.microsoft.com/office/drawing/2014/main" id="{E11E28BF-3645-12CB-175E-D2C072E408E0}"/>
              </a:ext>
            </a:extLst>
          </p:cNvPr>
          <p:cNvSpPr/>
          <p:nvPr/>
        </p:nvSpPr>
        <p:spPr>
          <a:xfrm>
            <a:off x="2771800" y="3003797"/>
            <a:ext cx="5472608" cy="6948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7703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C8300-EDDE-696E-3F84-97FDA34537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B1A94-7F83-3037-54E1-32E302364F65}"/>
              </a:ext>
            </a:extLst>
          </p:cNvPr>
          <p:cNvSpPr>
            <a:spLocks noGrp="1"/>
          </p:cNvSpPr>
          <p:nvPr>
            <p:ph idx="1"/>
          </p:nvPr>
        </p:nvSpPr>
        <p:spPr>
          <a:xfrm>
            <a:off x="251523" y="771550"/>
            <a:ext cx="7056781" cy="4104455"/>
          </a:xfrm>
        </p:spPr>
        <p:txBody>
          <a:bodyPr>
            <a:normAutofit/>
          </a:bodyPr>
          <a:lstStyle/>
          <a:p>
            <a:pPr marL="0" indent="0">
              <a:spcAft>
                <a:spcPts val="300"/>
              </a:spcAft>
              <a:buNone/>
            </a:pPr>
            <a:r>
              <a:rPr lang="en-AU" sz="1600" dirty="0">
                <a:solidFill>
                  <a:schemeClr val="accent3"/>
                </a:solidFill>
                <a:latin typeface="Calibri" pitchFamily="34" charset="0"/>
              </a:rPr>
              <a:t>Improved forecasting and modelling (to enhance safe operating envelope of distribution network behaviour, especially including maximum distributed energy resource operating capacity)</a:t>
            </a:r>
            <a:endParaRPr lang="en-AU" sz="1600" b="1" dirty="0"/>
          </a:p>
          <a:p>
            <a:r>
              <a:rPr lang="en-AU" sz="1600" dirty="0"/>
              <a:t>Management of energy balance under variable / intermittent supply and demand</a:t>
            </a:r>
          </a:p>
          <a:p>
            <a:pPr lvl="1"/>
            <a:r>
              <a:rPr lang="en-AU" sz="1200" dirty="0"/>
              <a:t>Probabilistic forecasting</a:t>
            </a:r>
          </a:p>
          <a:p>
            <a:pPr lvl="1"/>
            <a:r>
              <a:rPr lang="en-AU" sz="1200" dirty="0"/>
              <a:t>Forecasting of thermally dependent loads</a:t>
            </a:r>
          </a:p>
          <a:p>
            <a:pPr lvl="1"/>
            <a:r>
              <a:rPr lang="en-AU" sz="1200" dirty="0"/>
              <a:t>Wind and solar forecasting</a:t>
            </a:r>
          </a:p>
          <a:p>
            <a:r>
              <a:rPr lang="en-AU" sz="1600" dirty="0"/>
              <a:t>Frequency regulation</a:t>
            </a:r>
          </a:p>
          <a:p>
            <a:pPr lvl="1"/>
            <a:r>
              <a:rPr lang="en-AU" sz="1200" dirty="0"/>
              <a:t>Distribution network / load dynamics modelling</a:t>
            </a:r>
          </a:p>
          <a:p>
            <a:r>
              <a:rPr lang="en-AU" sz="1600" dirty="0"/>
              <a:t>Contingency management and restart?</a:t>
            </a:r>
          </a:p>
          <a:p>
            <a:pPr lvl="1"/>
            <a:r>
              <a:rPr lang="en-AU" sz="1200" dirty="0"/>
              <a:t>What limitations do system operator requirements on contingency management (supply security) place on acceptable DER behaviour?</a:t>
            </a:r>
          </a:p>
          <a:p>
            <a:pPr lvl="1"/>
            <a:r>
              <a:rPr lang="en-AU" sz="1200" dirty="0"/>
              <a:t>What shared requirements on DER behaviour and bulk network capability is appropriate to enable adequate system restart capability?</a:t>
            </a:r>
            <a:endParaRPr lang="en-AU" sz="800" dirty="0"/>
          </a:p>
          <a:p>
            <a:pPr marL="35999" indent="0">
              <a:buNone/>
            </a:pPr>
            <a:endParaRPr lang="en-AU" sz="1000" dirty="0"/>
          </a:p>
        </p:txBody>
      </p:sp>
      <p:sp>
        <p:nvSpPr>
          <p:cNvPr id="2" name="Title 1">
            <a:extLst>
              <a:ext uri="{FF2B5EF4-FFF2-40B4-BE49-F238E27FC236}">
                <a16:creationId xmlns:a16="http://schemas.microsoft.com/office/drawing/2014/main" id="{27AD30E5-C94C-D916-87D7-615B05FE633B}"/>
              </a:ext>
            </a:extLst>
          </p:cNvPr>
          <p:cNvSpPr>
            <a:spLocks noGrp="1"/>
          </p:cNvSpPr>
          <p:nvPr>
            <p:ph type="title"/>
          </p:nvPr>
        </p:nvSpPr>
        <p:spPr>
          <a:xfrm>
            <a:off x="827584" y="123479"/>
            <a:ext cx="8064896" cy="1321345"/>
          </a:xfrm>
        </p:spPr>
        <p:txBody>
          <a:bodyPr>
            <a:normAutofit/>
          </a:bodyPr>
          <a:lstStyle/>
          <a:p>
            <a:r>
              <a:rPr lang="en-AU" dirty="0"/>
              <a:t>System operator solution options </a:t>
            </a:r>
          </a:p>
        </p:txBody>
      </p:sp>
      <p:sp>
        <p:nvSpPr>
          <p:cNvPr id="4" name="Content Placeholder 2">
            <a:extLst>
              <a:ext uri="{FF2B5EF4-FFF2-40B4-BE49-F238E27FC236}">
                <a16:creationId xmlns:a16="http://schemas.microsoft.com/office/drawing/2014/main" id="{7CED717B-54B1-0CEF-90E0-1769A3304FEB}"/>
              </a:ext>
            </a:extLst>
          </p:cNvPr>
          <p:cNvSpPr txBox="1">
            <a:spLocks/>
          </p:cNvSpPr>
          <p:nvPr/>
        </p:nvSpPr>
        <p:spPr>
          <a:xfrm>
            <a:off x="284265" y="4451971"/>
            <a:ext cx="7430963" cy="568050"/>
          </a:xfrm>
          <a:prstGeom prst="rect">
            <a:avLst/>
          </a:prstGeom>
        </p:spPr>
        <p:txBody>
          <a:bodyPr vert="horz" lIns="0" tIns="0" rIns="0" bIns="0" rtlCol="0">
            <a:normAutofit fontScale="92500"/>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600" dirty="0"/>
              <a:t>In principle, system operator capability enhancement alleviates limitations on DER operations in distribution networks – but some minimum communication is required for coordination. </a:t>
            </a:r>
          </a:p>
          <a:p>
            <a:pPr marL="35999" indent="0">
              <a:buFont typeface="Arial" pitchFamily="34" charset="0"/>
              <a:buNone/>
            </a:pPr>
            <a:endParaRPr lang="en-AU" sz="1000" dirty="0"/>
          </a:p>
        </p:txBody>
      </p:sp>
      <p:sp>
        <p:nvSpPr>
          <p:cNvPr id="5" name="Rectangle 4">
            <a:extLst>
              <a:ext uri="{FF2B5EF4-FFF2-40B4-BE49-F238E27FC236}">
                <a16:creationId xmlns:a16="http://schemas.microsoft.com/office/drawing/2014/main" id="{FA849203-84D5-752A-D9C9-164BD532506F}"/>
              </a:ext>
            </a:extLst>
          </p:cNvPr>
          <p:cNvSpPr/>
          <p:nvPr/>
        </p:nvSpPr>
        <p:spPr>
          <a:xfrm>
            <a:off x="107504" y="4358260"/>
            <a:ext cx="7920880" cy="5680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3884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50E0F-5F09-FDB3-1C60-85F2CF22FC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BFE94B-89B6-D1E1-A835-515087EA9507}"/>
              </a:ext>
            </a:extLst>
          </p:cNvPr>
          <p:cNvSpPr>
            <a:spLocks noGrp="1"/>
          </p:cNvSpPr>
          <p:nvPr>
            <p:ph idx="1"/>
          </p:nvPr>
        </p:nvSpPr>
        <p:spPr>
          <a:xfrm>
            <a:off x="251523" y="1563638"/>
            <a:ext cx="3888429" cy="3024337"/>
          </a:xfrm>
        </p:spPr>
        <p:txBody>
          <a:bodyPr>
            <a:normAutofit/>
          </a:bodyPr>
          <a:lstStyle/>
          <a:p>
            <a:r>
              <a:rPr lang="en-AU" sz="1600" dirty="0"/>
              <a:t>Operational changes to customer equipment</a:t>
            </a:r>
          </a:p>
          <a:p>
            <a:pPr lvl="1"/>
            <a:r>
              <a:rPr lang="en-AU" sz="1200" dirty="0"/>
              <a:t>Technical standards </a:t>
            </a:r>
          </a:p>
          <a:p>
            <a:pPr lvl="2"/>
            <a:r>
              <a:rPr lang="en-AU" sz="1200" dirty="0"/>
              <a:t>Enforcement -&gt; Enhancement</a:t>
            </a:r>
          </a:p>
          <a:p>
            <a:pPr lvl="1"/>
            <a:r>
              <a:rPr lang="en-AU" sz="1200" dirty="0"/>
              <a:t>Capacity limits</a:t>
            </a:r>
          </a:p>
          <a:p>
            <a:pPr lvl="2"/>
            <a:r>
              <a:rPr lang="en-AU" sz="1200" dirty="0"/>
              <a:t>Static -&gt; Dynamic</a:t>
            </a:r>
          </a:p>
          <a:p>
            <a:pPr lvl="2"/>
            <a:r>
              <a:rPr lang="en-AU" sz="1200" dirty="0"/>
              <a:t>Distribution network mapping and state estimation</a:t>
            </a:r>
          </a:p>
          <a:p>
            <a:r>
              <a:rPr lang="en-AU" sz="1600" dirty="0"/>
              <a:t>New investments by customers</a:t>
            </a:r>
          </a:p>
          <a:p>
            <a:pPr lvl="1"/>
            <a:r>
              <a:rPr lang="en-AU" sz="1200" dirty="0"/>
              <a:t>Behind the meter investment</a:t>
            </a:r>
          </a:p>
          <a:p>
            <a:pPr lvl="2"/>
            <a:r>
              <a:rPr lang="en-AU" sz="1200" dirty="0"/>
              <a:t>batteries and flexible loads</a:t>
            </a:r>
          </a:p>
          <a:p>
            <a:pPr lvl="2"/>
            <a:r>
              <a:rPr lang="en-AU" sz="1200" dirty="0"/>
              <a:t>This includes electric </a:t>
            </a:r>
            <a:r>
              <a:rPr lang="en-AU" sz="1200"/>
              <a:t>vehicles 			as </a:t>
            </a:r>
            <a:r>
              <a:rPr lang="en-AU" sz="1200" dirty="0"/>
              <a:t>flexible loads</a:t>
            </a:r>
          </a:p>
          <a:p>
            <a:pPr marL="215994" lvl="1" indent="0">
              <a:buNone/>
            </a:pPr>
            <a:endParaRPr lang="en-AU" sz="1200" dirty="0"/>
          </a:p>
        </p:txBody>
      </p:sp>
      <p:sp>
        <p:nvSpPr>
          <p:cNvPr id="2" name="Title 1">
            <a:extLst>
              <a:ext uri="{FF2B5EF4-FFF2-40B4-BE49-F238E27FC236}">
                <a16:creationId xmlns:a16="http://schemas.microsoft.com/office/drawing/2014/main" id="{1DAF74A0-C699-2BD6-98EF-715AC14F883E}"/>
              </a:ext>
            </a:extLst>
          </p:cNvPr>
          <p:cNvSpPr>
            <a:spLocks noGrp="1"/>
          </p:cNvSpPr>
          <p:nvPr>
            <p:ph type="title"/>
          </p:nvPr>
        </p:nvSpPr>
        <p:spPr>
          <a:xfrm>
            <a:off x="827584" y="123479"/>
            <a:ext cx="8064896" cy="1321345"/>
          </a:xfrm>
        </p:spPr>
        <p:txBody>
          <a:bodyPr>
            <a:normAutofit/>
          </a:bodyPr>
          <a:lstStyle/>
          <a:p>
            <a:r>
              <a:rPr lang="en-AU" dirty="0"/>
              <a:t>Solutions with high customer impact or requiring customer engagement</a:t>
            </a:r>
          </a:p>
        </p:txBody>
      </p:sp>
      <p:sp>
        <p:nvSpPr>
          <p:cNvPr id="4" name="Content Placeholder 2">
            <a:extLst>
              <a:ext uri="{FF2B5EF4-FFF2-40B4-BE49-F238E27FC236}">
                <a16:creationId xmlns:a16="http://schemas.microsoft.com/office/drawing/2014/main" id="{A191A639-2B4B-326B-B706-B05002DDE884}"/>
              </a:ext>
            </a:extLst>
          </p:cNvPr>
          <p:cNvSpPr txBox="1">
            <a:spLocks/>
          </p:cNvSpPr>
          <p:nvPr/>
        </p:nvSpPr>
        <p:spPr>
          <a:xfrm>
            <a:off x="3635897" y="3291831"/>
            <a:ext cx="5112568" cy="1512168"/>
          </a:xfrm>
          <a:prstGeom prst="rect">
            <a:avLst/>
          </a:prstGeom>
        </p:spPr>
        <p:txBody>
          <a:bodyPr vert="horz" lIns="0" tIns="0" rIns="0" bIns="0" rtlCol="0">
            <a:normAutofit/>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994" lvl="1" indent="0">
              <a:buNone/>
            </a:pPr>
            <a:endParaRPr lang="en-AU" sz="1200" dirty="0"/>
          </a:p>
          <a:p>
            <a:pPr marL="0" indent="0">
              <a:buNone/>
            </a:pPr>
            <a:r>
              <a:rPr lang="en-AU" sz="1600" dirty="0"/>
              <a:t>The above is in order of increasing requirement for customer acceptance and engagement for full benefits to be realised, and also require involvement from distribution network and/or system operator for assessment and exploitation of system-scale benefits.</a:t>
            </a:r>
          </a:p>
          <a:p>
            <a:pPr marL="35999" indent="0">
              <a:buFont typeface="Arial" pitchFamily="34" charset="0"/>
              <a:buNone/>
            </a:pPr>
            <a:endParaRPr lang="en-AU" sz="1000" dirty="0"/>
          </a:p>
        </p:txBody>
      </p:sp>
      <p:sp>
        <p:nvSpPr>
          <p:cNvPr id="7" name="Rectangle 6">
            <a:extLst>
              <a:ext uri="{FF2B5EF4-FFF2-40B4-BE49-F238E27FC236}">
                <a16:creationId xmlns:a16="http://schemas.microsoft.com/office/drawing/2014/main" id="{A0E67FFC-1F6D-15C6-231A-14AA02CFECA3}"/>
              </a:ext>
            </a:extLst>
          </p:cNvPr>
          <p:cNvSpPr/>
          <p:nvPr/>
        </p:nvSpPr>
        <p:spPr>
          <a:xfrm>
            <a:off x="3347864" y="3291831"/>
            <a:ext cx="5616624" cy="16344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1136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9CCD6-E524-07B4-A28B-9ACAA0DEC8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E113B-4D51-7922-46E5-40E421CA60E3}"/>
              </a:ext>
            </a:extLst>
          </p:cNvPr>
          <p:cNvSpPr>
            <a:spLocks noGrp="1"/>
          </p:cNvSpPr>
          <p:nvPr>
            <p:ph idx="1"/>
          </p:nvPr>
        </p:nvSpPr>
        <p:spPr>
          <a:xfrm>
            <a:off x="251523" y="1550789"/>
            <a:ext cx="3600397" cy="3469232"/>
          </a:xfrm>
        </p:spPr>
        <p:txBody>
          <a:bodyPr>
            <a:normAutofit/>
          </a:bodyPr>
          <a:lstStyle/>
          <a:p>
            <a:r>
              <a:rPr lang="en-AU" sz="1600" dirty="0"/>
              <a:t>Fixed, up front</a:t>
            </a:r>
          </a:p>
          <a:p>
            <a:pPr lvl="1"/>
            <a:r>
              <a:rPr lang="en-AU" sz="1200" dirty="0"/>
              <a:t>Direct payments, other incentives and support, </a:t>
            </a:r>
          </a:p>
          <a:p>
            <a:r>
              <a:rPr lang="en-AU" sz="1600" dirty="0"/>
              <a:t>Ongoing: Contracted</a:t>
            </a:r>
          </a:p>
          <a:p>
            <a:pPr lvl="1"/>
            <a:r>
              <a:rPr lang="en-AU" sz="1200" dirty="0"/>
              <a:t>Tariff incentives</a:t>
            </a:r>
          </a:p>
          <a:p>
            <a:pPr lvl="1"/>
            <a:r>
              <a:rPr lang="en-AU" sz="1200" dirty="0"/>
              <a:t>Virtual power plants</a:t>
            </a:r>
          </a:p>
          <a:p>
            <a:r>
              <a:rPr lang="en-AU" sz="1600" dirty="0"/>
              <a:t>Ongoing: real time </a:t>
            </a:r>
          </a:p>
          <a:p>
            <a:pPr lvl="1"/>
            <a:r>
              <a:rPr lang="en-AU" sz="1200" dirty="0"/>
              <a:t>Distributed markets</a:t>
            </a:r>
          </a:p>
          <a:p>
            <a:pPr lvl="2"/>
            <a:r>
              <a:rPr lang="en-AU" sz="1200" dirty="0"/>
              <a:t>Energy</a:t>
            </a:r>
          </a:p>
          <a:p>
            <a:pPr lvl="2"/>
            <a:r>
              <a:rPr lang="en-AU" sz="1200" dirty="0"/>
              <a:t>System Services</a:t>
            </a:r>
            <a:endParaRPr lang="en-AU" sz="400" dirty="0"/>
          </a:p>
          <a:p>
            <a:endParaRPr lang="en-AU" sz="1600" dirty="0"/>
          </a:p>
          <a:p>
            <a:pPr marL="35999" indent="0">
              <a:buNone/>
            </a:pPr>
            <a:endParaRPr lang="en-AU" sz="1000" dirty="0"/>
          </a:p>
        </p:txBody>
      </p:sp>
      <p:sp>
        <p:nvSpPr>
          <p:cNvPr id="2" name="Title 1">
            <a:extLst>
              <a:ext uri="{FF2B5EF4-FFF2-40B4-BE49-F238E27FC236}">
                <a16:creationId xmlns:a16="http://schemas.microsoft.com/office/drawing/2014/main" id="{E487B16B-D6B4-91D7-3544-A768F3E562AC}"/>
              </a:ext>
            </a:extLst>
          </p:cNvPr>
          <p:cNvSpPr>
            <a:spLocks noGrp="1"/>
          </p:cNvSpPr>
          <p:nvPr>
            <p:ph type="title"/>
          </p:nvPr>
        </p:nvSpPr>
        <p:spPr>
          <a:xfrm>
            <a:off x="827584" y="123479"/>
            <a:ext cx="8064896" cy="1321345"/>
          </a:xfrm>
        </p:spPr>
        <p:txBody>
          <a:bodyPr>
            <a:normAutofit/>
          </a:bodyPr>
          <a:lstStyle/>
          <a:p>
            <a:r>
              <a:rPr lang="en-AU" dirty="0"/>
              <a:t>Coordination mechanisms required for enhanced system performance</a:t>
            </a:r>
          </a:p>
        </p:txBody>
      </p:sp>
      <p:sp>
        <p:nvSpPr>
          <p:cNvPr id="4" name="Content Placeholder 2">
            <a:extLst>
              <a:ext uri="{FF2B5EF4-FFF2-40B4-BE49-F238E27FC236}">
                <a16:creationId xmlns:a16="http://schemas.microsoft.com/office/drawing/2014/main" id="{E9F92D33-8860-DB41-81EA-03D00DB2BB55}"/>
              </a:ext>
            </a:extLst>
          </p:cNvPr>
          <p:cNvSpPr txBox="1">
            <a:spLocks/>
          </p:cNvSpPr>
          <p:nvPr/>
        </p:nvSpPr>
        <p:spPr>
          <a:xfrm>
            <a:off x="3707904" y="3075806"/>
            <a:ext cx="4752528" cy="1838250"/>
          </a:xfrm>
          <a:prstGeom prst="rect">
            <a:avLst/>
          </a:prstGeom>
        </p:spPr>
        <p:txBody>
          <a:bodyPr vert="horz" lIns="0" tIns="0" rIns="0" bIns="0" rtlCol="0">
            <a:normAutofit/>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9" indent="0">
              <a:buFont typeface="Arial" pitchFamily="34" charset="0"/>
              <a:buNone/>
            </a:pPr>
            <a:r>
              <a:rPr lang="en-AU" sz="1600" dirty="0"/>
              <a:t>The above is in order of increasing requirement for sophisticated capability and increasing role differentiation, with virtual power plants performing an aggregation across distributed service providers and markets in distribution network energy flows performing a yet more complex aggregation of net system benefits calculation.</a:t>
            </a:r>
          </a:p>
          <a:p>
            <a:pPr marL="35999" indent="0">
              <a:buFont typeface="Arial" pitchFamily="34" charset="0"/>
              <a:buNone/>
            </a:pPr>
            <a:endParaRPr lang="en-AU" sz="1000" dirty="0"/>
          </a:p>
        </p:txBody>
      </p:sp>
      <p:sp>
        <p:nvSpPr>
          <p:cNvPr id="5" name="Rectangle 4">
            <a:extLst>
              <a:ext uri="{FF2B5EF4-FFF2-40B4-BE49-F238E27FC236}">
                <a16:creationId xmlns:a16="http://schemas.microsoft.com/office/drawing/2014/main" id="{1ACD69DB-0E56-7BFA-7066-C044587FD582}"/>
              </a:ext>
            </a:extLst>
          </p:cNvPr>
          <p:cNvSpPr/>
          <p:nvPr/>
        </p:nvSpPr>
        <p:spPr>
          <a:xfrm>
            <a:off x="3347864" y="2931791"/>
            <a:ext cx="5616624" cy="18382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6704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9E6F5-250B-0B8F-0C2A-E509AC044C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62526-53F9-C0CA-DF83-F521A168689E}"/>
              </a:ext>
            </a:extLst>
          </p:cNvPr>
          <p:cNvSpPr>
            <a:spLocks noGrp="1"/>
          </p:cNvSpPr>
          <p:nvPr>
            <p:ph idx="1"/>
          </p:nvPr>
        </p:nvSpPr>
        <p:spPr>
          <a:xfrm>
            <a:off x="251523" y="784151"/>
            <a:ext cx="8640958" cy="1321345"/>
          </a:xfrm>
        </p:spPr>
        <p:txBody>
          <a:bodyPr>
            <a:normAutofit/>
          </a:bodyPr>
          <a:lstStyle/>
          <a:p>
            <a:r>
              <a:rPr lang="en-AU" sz="1600" dirty="0"/>
              <a:t>Who is involved significantly impacts integration scope</a:t>
            </a:r>
          </a:p>
          <a:p>
            <a:pPr lvl="1"/>
            <a:r>
              <a:rPr lang="en-AU" sz="1200" dirty="0"/>
              <a:t>Distribution network solutions</a:t>
            </a:r>
          </a:p>
          <a:p>
            <a:pPr lvl="1"/>
            <a:r>
              <a:rPr lang="en-AU" sz="1200" dirty="0"/>
              <a:t>System operator solutions</a:t>
            </a:r>
          </a:p>
          <a:p>
            <a:pPr lvl="1"/>
            <a:r>
              <a:rPr lang="en-AU" sz="1200" dirty="0"/>
              <a:t>Solutions with high customer impact</a:t>
            </a:r>
          </a:p>
          <a:p>
            <a:pPr lvl="1"/>
            <a:r>
              <a:rPr lang="en-AU" sz="1200" dirty="0"/>
              <a:t>Solutions requiring (sophisticated) coordination mechanisms</a:t>
            </a:r>
          </a:p>
          <a:p>
            <a:pPr marL="215995" lvl="1" indent="0">
              <a:buNone/>
            </a:pPr>
            <a:endParaRPr lang="en-AU" sz="1200" dirty="0"/>
          </a:p>
          <a:p>
            <a:endParaRPr lang="en-AU" sz="1600" dirty="0"/>
          </a:p>
          <a:p>
            <a:pPr marL="35999" indent="0">
              <a:buNone/>
            </a:pPr>
            <a:endParaRPr lang="en-AU" sz="1000" dirty="0"/>
          </a:p>
        </p:txBody>
      </p:sp>
      <p:sp>
        <p:nvSpPr>
          <p:cNvPr id="2" name="Title 1">
            <a:extLst>
              <a:ext uri="{FF2B5EF4-FFF2-40B4-BE49-F238E27FC236}">
                <a16:creationId xmlns:a16="http://schemas.microsoft.com/office/drawing/2014/main" id="{3FD50D4A-27CC-1AA9-770D-8F570EBB74D3}"/>
              </a:ext>
            </a:extLst>
          </p:cNvPr>
          <p:cNvSpPr>
            <a:spLocks noGrp="1"/>
          </p:cNvSpPr>
          <p:nvPr>
            <p:ph type="title"/>
          </p:nvPr>
        </p:nvSpPr>
        <p:spPr>
          <a:xfrm>
            <a:off x="827584" y="123480"/>
            <a:ext cx="6696744" cy="660672"/>
          </a:xfrm>
        </p:spPr>
        <p:txBody>
          <a:bodyPr>
            <a:normAutofit/>
          </a:bodyPr>
          <a:lstStyle/>
          <a:p>
            <a:r>
              <a:rPr lang="en-AU" dirty="0"/>
              <a:t>A spectrum of required capability</a:t>
            </a:r>
          </a:p>
        </p:txBody>
      </p:sp>
      <p:graphicFrame>
        <p:nvGraphicFramePr>
          <p:cNvPr id="4" name="Table 3">
            <a:extLst>
              <a:ext uri="{FF2B5EF4-FFF2-40B4-BE49-F238E27FC236}">
                <a16:creationId xmlns:a16="http://schemas.microsoft.com/office/drawing/2014/main" id="{FB33264B-C7E4-85E6-2A6B-1047D8056716}"/>
              </a:ext>
            </a:extLst>
          </p:cNvPr>
          <p:cNvGraphicFramePr>
            <a:graphicFrameLocks noGrp="1"/>
          </p:cNvGraphicFramePr>
          <p:nvPr>
            <p:extLst>
              <p:ext uri="{D42A27DB-BD31-4B8C-83A1-F6EECF244321}">
                <p14:modId xmlns:p14="http://schemas.microsoft.com/office/powerpoint/2010/main" val="2798192614"/>
              </p:ext>
            </p:extLst>
          </p:nvPr>
        </p:nvGraphicFramePr>
        <p:xfrm>
          <a:off x="251519" y="2105496"/>
          <a:ext cx="8502656" cy="2705100"/>
        </p:xfrm>
        <a:graphic>
          <a:graphicData uri="http://schemas.openxmlformats.org/drawingml/2006/table">
            <a:tbl>
              <a:tblPr firstRow="1" bandRow="1">
                <a:tableStyleId>{5C22544A-7EE6-4342-B048-85BDC9FD1C3A}</a:tableStyleId>
              </a:tblPr>
              <a:tblGrid>
                <a:gridCol w="1297233">
                  <a:extLst>
                    <a:ext uri="{9D8B030D-6E8A-4147-A177-3AD203B41FA5}">
                      <a16:colId xmlns:a16="http://schemas.microsoft.com/office/drawing/2014/main" val="2970718730"/>
                    </a:ext>
                  </a:extLst>
                </a:gridCol>
                <a:gridCol w="2103830">
                  <a:extLst>
                    <a:ext uri="{9D8B030D-6E8A-4147-A177-3AD203B41FA5}">
                      <a16:colId xmlns:a16="http://schemas.microsoft.com/office/drawing/2014/main" val="1342672283"/>
                    </a:ext>
                  </a:extLst>
                </a:gridCol>
                <a:gridCol w="1700531">
                  <a:extLst>
                    <a:ext uri="{9D8B030D-6E8A-4147-A177-3AD203B41FA5}">
                      <a16:colId xmlns:a16="http://schemas.microsoft.com/office/drawing/2014/main" val="2877863657"/>
                    </a:ext>
                  </a:extLst>
                </a:gridCol>
                <a:gridCol w="1960901">
                  <a:extLst>
                    <a:ext uri="{9D8B030D-6E8A-4147-A177-3AD203B41FA5}">
                      <a16:colId xmlns:a16="http://schemas.microsoft.com/office/drawing/2014/main" val="216095479"/>
                    </a:ext>
                  </a:extLst>
                </a:gridCol>
                <a:gridCol w="1440161">
                  <a:extLst>
                    <a:ext uri="{9D8B030D-6E8A-4147-A177-3AD203B41FA5}">
                      <a16:colId xmlns:a16="http://schemas.microsoft.com/office/drawing/2014/main" val="1442100852"/>
                    </a:ext>
                  </a:extLst>
                </a:gridCol>
              </a:tblGrid>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             Who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 When</a:t>
                      </a:r>
                    </a:p>
                  </a:txBody>
                  <a:tcPr marL="68580" marR="68580" marT="34290" marB="34290"/>
                </a:tc>
                <a:tc>
                  <a:txBody>
                    <a:bodyPr/>
                    <a:lstStyle/>
                    <a:p>
                      <a:r>
                        <a:rPr lang="en-AU" sz="1400" dirty="0"/>
                        <a:t>Power Companies</a:t>
                      </a:r>
                    </a:p>
                  </a:txBody>
                  <a:tcPr marL="68580" marR="68580" marT="34290" marB="34290"/>
                </a:tc>
                <a:tc>
                  <a:txBody>
                    <a:bodyPr/>
                    <a:lstStyle/>
                    <a:p>
                      <a:r>
                        <a:rPr lang="en-AU" sz="1400" dirty="0"/>
                        <a:t>System Operator</a:t>
                      </a:r>
                    </a:p>
                  </a:txBody>
                  <a:tcPr marL="68580" marR="68580" marT="34290" marB="34290"/>
                </a:tc>
                <a:tc>
                  <a:txBody>
                    <a:bodyPr/>
                    <a:lstStyle/>
                    <a:p>
                      <a:r>
                        <a:rPr lang="en-AU" sz="1400" dirty="0"/>
                        <a:t>Customer Focussed</a:t>
                      </a:r>
                    </a:p>
                  </a:txBody>
                  <a:tcPr marL="68580" marR="68580" marT="34290" marB="34290"/>
                </a:tc>
                <a:tc>
                  <a:txBody>
                    <a:bodyPr/>
                    <a:lstStyle/>
                    <a:p>
                      <a:r>
                        <a:rPr lang="en-AU" sz="1400" dirty="0"/>
                        <a:t>Coordinated Action</a:t>
                      </a:r>
                    </a:p>
                  </a:txBody>
                  <a:tcPr marL="68580" marR="68580" marT="34290" marB="34290"/>
                </a:tc>
                <a:extLst>
                  <a:ext uri="{0D108BD9-81ED-4DB2-BD59-A6C34878D82A}">
                    <a16:rowId xmlns:a16="http://schemas.microsoft.com/office/drawing/2014/main" val="27643943"/>
                  </a:ext>
                </a:extLst>
              </a:tr>
              <a:tr h="365760">
                <a:tc>
                  <a:txBody>
                    <a:bodyPr/>
                    <a:lstStyle/>
                    <a:p>
                      <a:r>
                        <a:rPr lang="en-AU" sz="1100" dirty="0"/>
                        <a:t>Implemented</a:t>
                      </a:r>
                    </a:p>
                  </a:txBody>
                  <a:tcPr marL="68580" marR="68580" marT="34290" marB="34290"/>
                </a:tc>
                <a:tc>
                  <a:txBody>
                    <a:bodyPr/>
                    <a:lstStyle/>
                    <a:p>
                      <a:r>
                        <a:rPr lang="en-AU" sz="1000" b="0" dirty="0">
                          <a:solidFill>
                            <a:schemeClr val="tx1"/>
                          </a:solidFill>
                        </a:rPr>
                        <a:t>Tap changing transformers</a:t>
                      </a:r>
                    </a:p>
                  </a:txBody>
                  <a:tcPr marL="68580" marR="68580" marT="34290" marB="34290"/>
                </a:tc>
                <a:tc>
                  <a:txBody>
                    <a:bodyPr/>
                    <a:lstStyle/>
                    <a:p>
                      <a:endParaRPr lang="en-AU" sz="1000" b="0" dirty="0"/>
                    </a:p>
                  </a:txBody>
                  <a:tcPr marL="68580" marR="68580" marT="34290" marB="34290"/>
                </a:tc>
                <a:tc>
                  <a:txBody>
                    <a:bodyPr/>
                    <a:lstStyle/>
                    <a:p>
                      <a:r>
                        <a:rPr lang="en-AU" sz="1000" b="0" dirty="0">
                          <a:solidFill>
                            <a:schemeClr val="tx1"/>
                          </a:solidFill>
                        </a:rPr>
                        <a:t>Static export capacity limits</a:t>
                      </a:r>
                    </a:p>
                    <a:p>
                      <a:r>
                        <a:rPr lang="en-AU" sz="1000" b="0" dirty="0"/>
                        <a:t>Technical standards enforcement, </a:t>
                      </a:r>
                      <a:endParaRPr lang="en-AU" sz="1000" b="0" dirty="0">
                        <a:solidFill>
                          <a:schemeClr val="tx1"/>
                        </a:solidFill>
                      </a:endParaRPr>
                    </a:p>
                  </a:txBody>
                  <a:tcPr marL="68580" marR="68580" marT="34290" marB="34290"/>
                </a:tc>
                <a:tc>
                  <a:txBody>
                    <a:bodyPr/>
                    <a:lstStyle/>
                    <a:p>
                      <a:endParaRPr lang="en-AU" sz="1000" b="0" dirty="0"/>
                    </a:p>
                  </a:txBody>
                  <a:tcPr marL="68580" marR="68580" marT="34290" marB="34290"/>
                </a:tc>
                <a:extLst>
                  <a:ext uri="{0D108BD9-81ED-4DB2-BD59-A6C34878D82A}">
                    <a16:rowId xmlns:a16="http://schemas.microsoft.com/office/drawing/2014/main" val="1045896957"/>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t>Demonstrated, in progress</a:t>
                      </a:r>
                    </a:p>
                  </a:txBody>
                  <a:tcPr marL="68580" marR="68580" marT="34290" marB="34290"/>
                </a:tc>
                <a:tc>
                  <a:txBody>
                    <a:bodyPr/>
                    <a:lstStyle/>
                    <a:p>
                      <a:r>
                        <a:rPr lang="en-AU" sz="1000" b="0" dirty="0">
                          <a:solidFill>
                            <a:schemeClr val="tx1"/>
                          </a:solidFill>
                        </a:rPr>
                        <a:t>Enhanced voltage management, Utility scale batteries and reactive power compensation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solidFill>
                            <a:schemeClr val="tx1"/>
                          </a:solidFill>
                        </a:rPr>
                        <a:t>Improved forecasting: solar generation and thermally dependent loads</a:t>
                      </a:r>
                    </a:p>
                  </a:txBody>
                  <a:tcPr marL="68580" marR="68580" marT="34290" marB="34290"/>
                </a:tc>
                <a:tc>
                  <a:txBody>
                    <a:bodyPr/>
                    <a:lstStyle/>
                    <a:p>
                      <a:r>
                        <a:rPr lang="en-AU" sz="1000" b="0" dirty="0">
                          <a:solidFill>
                            <a:schemeClr val="tx1"/>
                          </a:solidFill>
                        </a:rPr>
                        <a:t>Dynamic capacity limits</a:t>
                      </a:r>
                    </a:p>
                    <a:p>
                      <a:r>
                        <a:rPr lang="en-AU" sz="1000" b="0" dirty="0">
                          <a:solidFill>
                            <a:schemeClr val="tx1"/>
                          </a:solidFill>
                        </a:rPr>
                        <a:t>Distribution network mapping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Virtual power plants</a:t>
                      </a:r>
                    </a:p>
                  </a:txBody>
                  <a:tcPr marL="68580" marR="68580" marT="34290" marB="34290"/>
                </a:tc>
                <a:extLst>
                  <a:ext uri="{0D108BD9-81ED-4DB2-BD59-A6C34878D82A}">
                    <a16:rowId xmlns:a16="http://schemas.microsoft.com/office/drawing/2014/main" val="1824661308"/>
                  </a:ext>
                </a:extLst>
              </a:tr>
              <a:tr h="490892">
                <a:tc>
                  <a:txBody>
                    <a:bodyPr/>
                    <a:lstStyle/>
                    <a:p>
                      <a:r>
                        <a:rPr lang="en-AU" sz="1100" dirty="0"/>
                        <a:t>Medium Term</a:t>
                      </a:r>
                    </a:p>
                  </a:txBody>
                  <a:tcPr marL="68580" marR="68580" marT="34290" marB="34290"/>
                </a:tc>
                <a:tc>
                  <a:txBody>
                    <a:bodyPr/>
                    <a:lstStyle/>
                    <a:p>
                      <a:endParaRPr lang="en-AU" sz="1000" b="0" dirty="0"/>
                    </a:p>
                  </a:txBody>
                  <a:tcPr marL="68580" marR="68580" marT="34290" marB="34290"/>
                </a:tc>
                <a:tc>
                  <a:txBody>
                    <a:bodyPr/>
                    <a:lstStyle/>
                    <a:p>
                      <a:r>
                        <a:rPr lang="en-AU" sz="1000" b="0" dirty="0"/>
                        <a:t>Probabilistic forecasting, load dynamics modelling, </a:t>
                      </a:r>
                      <a:r>
                        <a:rPr lang="en-AU" sz="1000" b="0" dirty="0">
                          <a:solidFill>
                            <a:schemeClr val="tx1"/>
                          </a:solidFill>
                        </a:rPr>
                        <a:t>Wind forecasting</a:t>
                      </a:r>
                      <a:endParaRPr lang="en-AU" sz="1000" b="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solidFill>
                            <a:schemeClr val="tx1"/>
                          </a:solidFill>
                        </a:rPr>
                        <a:t>Technical standards enhancement</a:t>
                      </a:r>
                      <a:r>
                        <a:rPr lang="en-AU" sz="10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Behind the meter batteries and flexible loads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t>State estimation</a:t>
                      </a:r>
                    </a:p>
                  </a:txBody>
                  <a:tcPr marL="68580" marR="68580" marT="34290" marB="34290"/>
                </a:tc>
                <a:tc>
                  <a:txBody>
                    <a:bodyPr/>
                    <a:lstStyle/>
                    <a:p>
                      <a:r>
                        <a:rPr lang="en-AU" sz="1000" b="0" dirty="0">
                          <a:solidFill>
                            <a:schemeClr val="tx1"/>
                          </a:solidFill>
                        </a:rPr>
                        <a:t>Direct payments, other incentives &amp; support, tariff incentives</a:t>
                      </a:r>
                    </a:p>
                  </a:txBody>
                  <a:tcPr marL="68580" marR="68580" marT="34290" marB="34290"/>
                </a:tc>
                <a:extLst>
                  <a:ext uri="{0D108BD9-81ED-4DB2-BD59-A6C34878D82A}">
                    <a16:rowId xmlns:a16="http://schemas.microsoft.com/office/drawing/2014/main" val="2351706657"/>
                  </a:ext>
                </a:extLst>
              </a:tr>
              <a:tr h="228600">
                <a:tc>
                  <a:txBody>
                    <a:bodyPr/>
                    <a:lstStyle/>
                    <a:p>
                      <a:r>
                        <a:rPr lang="en-AU" sz="1100"/>
                        <a:t>            :</a:t>
                      </a:r>
                      <a:endParaRPr lang="en-AU" sz="1100" dirty="0"/>
                    </a:p>
                  </a:txBody>
                  <a:tcPr marL="68580" marR="68580" marT="34290" marB="34290"/>
                </a:tc>
                <a:tc>
                  <a:txBody>
                    <a:bodyPr/>
                    <a:lstStyle/>
                    <a:p>
                      <a:endParaRPr lang="en-AU" sz="1000" b="0" dirty="0">
                        <a:solidFill>
                          <a:schemeClr val="tx1"/>
                        </a:solidFill>
                      </a:endParaRPr>
                    </a:p>
                  </a:txBody>
                  <a:tcPr marL="68580" marR="68580" marT="34290" marB="34290"/>
                </a:tc>
                <a:tc>
                  <a:txBody>
                    <a:bodyPr/>
                    <a:lstStyle/>
                    <a:p>
                      <a:endParaRPr lang="en-AU" sz="1000" b="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0" dirty="0">
                        <a:solidFill>
                          <a:schemeClr val="tx1"/>
                        </a:solidFill>
                      </a:endParaRPr>
                    </a:p>
                  </a:txBody>
                  <a:tcPr marL="68580" marR="68580" marT="34290" marB="34290"/>
                </a:tc>
                <a:tc>
                  <a:txBody>
                    <a:bodyPr/>
                    <a:lstStyle/>
                    <a:p>
                      <a:endParaRPr lang="en-AU" sz="1000" b="0" dirty="0">
                        <a:solidFill>
                          <a:schemeClr val="tx1"/>
                        </a:solidFill>
                      </a:endParaRPr>
                    </a:p>
                  </a:txBody>
                  <a:tcPr marL="68580" marR="68580" marT="34290" marB="34290"/>
                </a:tc>
                <a:extLst>
                  <a:ext uri="{0D108BD9-81ED-4DB2-BD59-A6C34878D82A}">
                    <a16:rowId xmlns:a16="http://schemas.microsoft.com/office/drawing/2014/main" val="3138287153"/>
                  </a:ext>
                </a:extLst>
              </a:tr>
              <a:tr h="342900">
                <a:tc>
                  <a:txBody>
                    <a:bodyPr/>
                    <a:lstStyle/>
                    <a:p>
                      <a:r>
                        <a:rPr lang="en-AU" sz="1100" dirty="0"/>
                        <a:t>Long Term</a:t>
                      </a:r>
                    </a:p>
                  </a:txBody>
                  <a:tcPr marL="68580" marR="68580" marT="34290" marB="34290"/>
                </a:tc>
                <a:tc>
                  <a:txBody>
                    <a:bodyPr/>
                    <a:lstStyle/>
                    <a:p>
                      <a:r>
                        <a:rPr lang="en-AU" sz="1000" b="0" dirty="0">
                          <a:solidFill>
                            <a:schemeClr val="tx1"/>
                          </a:solidFill>
                        </a:rPr>
                        <a:t>Protection enhancement, harmonics suppression, DC networks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0" dirty="0">
                        <a:solidFill>
                          <a:schemeClr val="tx1"/>
                        </a:solidFill>
                      </a:endParaRPr>
                    </a:p>
                  </a:txBody>
                  <a:tcPr marL="68580" marR="68580" marT="34290" marB="34290"/>
                </a:tc>
                <a:tc>
                  <a:txBody>
                    <a:bodyPr/>
                    <a:lstStyle/>
                    <a:p>
                      <a:r>
                        <a:rPr lang="en-AU" sz="1000" b="0" dirty="0">
                          <a:solidFill>
                            <a:schemeClr val="tx1"/>
                          </a:solidFill>
                        </a:rPr>
                        <a:t>Distributed energy and services markets</a:t>
                      </a:r>
                    </a:p>
                  </a:txBody>
                  <a:tcPr marL="68580" marR="68580" marT="34290" marB="34290"/>
                </a:tc>
                <a:extLst>
                  <a:ext uri="{0D108BD9-81ED-4DB2-BD59-A6C34878D82A}">
                    <a16:rowId xmlns:a16="http://schemas.microsoft.com/office/drawing/2014/main" val="1264546997"/>
                  </a:ext>
                </a:extLst>
              </a:tr>
            </a:tbl>
          </a:graphicData>
        </a:graphic>
      </p:graphicFrame>
    </p:spTree>
    <p:extLst>
      <p:ext uri="{BB962C8B-B14F-4D97-AF65-F5344CB8AC3E}">
        <p14:creationId xmlns:p14="http://schemas.microsoft.com/office/powerpoint/2010/main" val="427145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275606"/>
            <a:ext cx="8640958" cy="3600400"/>
          </a:xfrm>
        </p:spPr>
        <p:txBody>
          <a:bodyPr>
            <a:normAutofit/>
          </a:bodyPr>
          <a:lstStyle/>
          <a:p>
            <a:pPr marL="0" indent="0">
              <a:spcAft>
                <a:spcPts val="300"/>
              </a:spcAft>
              <a:buNone/>
            </a:pPr>
            <a:r>
              <a:rPr lang="en-AU" sz="2000" dirty="0">
                <a:solidFill>
                  <a:schemeClr val="accent1"/>
                </a:solidFill>
                <a:latin typeface="Calibri" pitchFamily="34" charset="0"/>
              </a:rPr>
              <a:t>Lessons learnt in recent decades</a:t>
            </a:r>
            <a:endParaRPr lang="en-AU" sz="2000" b="1" dirty="0">
              <a:solidFill>
                <a:schemeClr val="accent1"/>
              </a:solidFill>
            </a:endParaRPr>
          </a:p>
          <a:p>
            <a:r>
              <a:rPr lang="en-AU" sz="1600" dirty="0"/>
              <a:t>Rooftop solar photovoltaic uptake in the Australian energy market: history and future prospects</a:t>
            </a:r>
          </a:p>
          <a:p>
            <a:r>
              <a:rPr lang="en-AU" sz="1600" dirty="0"/>
              <a:t>Emergent technical challenges and practical responses</a:t>
            </a:r>
          </a:p>
          <a:p>
            <a:r>
              <a:rPr lang="en-AU" sz="1600" dirty="0"/>
              <a:t>A spectrum of technical solutions (and required institutional and social capabilities)</a:t>
            </a:r>
          </a:p>
          <a:p>
            <a:pPr lvl="1"/>
            <a:r>
              <a:rPr lang="en-AU" sz="1200" dirty="0"/>
              <a:t> (Easier) distribution network solutions</a:t>
            </a:r>
          </a:p>
          <a:p>
            <a:pPr lvl="1"/>
            <a:r>
              <a:rPr lang="en-AU" sz="1200" dirty="0"/>
              <a:t>System operator solutions</a:t>
            </a:r>
          </a:p>
          <a:p>
            <a:pPr lvl="1"/>
            <a:r>
              <a:rPr lang="en-AU" sz="1200" dirty="0"/>
              <a:t>Solutions with high customer impact</a:t>
            </a:r>
          </a:p>
          <a:p>
            <a:pPr lvl="1"/>
            <a:r>
              <a:rPr lang="en-AU" sz="1200" dirty="0"/>
              <a:t>Solutions requiring coordination mechanisms</a:t>
            </a:r>
          </a:p>
          <a:p>
            <a:r>
              <a:rPr lang="en-AU" sz="1600" dirty="0"/>
              <a:t>Implications for future developments in distribution network planning</a:t>
            </a:r>
          </a:p>
          <a:p>
            <a:pPr marL="0" indent="0">
              <a:buNone/>
            </a:pPr>
            <a:endParaRPr lang="en-AU" sz="1600" dirty="0"/>
          </a:p>
          <a:p>
            <a:pPr marL="0" indent="0">
              <a:buNone/>
            </a:pPr>
            <a:r>
              <a:rPr lang="en-AU" sz="1300" dirty="0"/>
              <a:t>*Presentation based on Brinsmead, T.S., Lovasz, T., Nguyen, K., </a:t>
            </a:r>
            <a:r>
              <a:rPr lang="en-AU" sz="1300" dirty="0" err="1"/>
              <a:t>Sawdon</a:t>
            </a:r>
            <a:r>
              <a:rPr lang="en-AU" sz="1300" dirty="0"/>
              <a:t>, J., Braslavsky, J., </a:t>
            </a:r>
            <a:r>
              <a:rPr lang="en-AU" sz="1300" dirty="0" err="1"/>
              <a:t>Heidari</a:t>
            </a:r>
            <a:r>
              <a:rPr lang="en-AU" sz="1300" dirty="0"/>
              <a:t>, R., Mahdavi, N., Mohy-</a:t>
            </a:r>
            <a:r>
              <a:rPr lang="en-AU" sz="1300" dirty="0" err="1"/>
              <a:t>ud</a:t>
            </a:r>
            <a:r>
              <a:rPr lang="en-AU" sz="1300" dirty="0"/>
              <a:t>-din, G., Uddin, S.M.M., &amp; Wearne, T. (2024, September). </a:t>
            </a:r>
            <a:r>
              <a:rPr lang="en-AU" sz="1300" i="1" dirty="0"/>
              <a:t>Future of Electricity – Vietnam – Increasing distributed energy resources in reliable electricity grids</a:t>
            </a:r>
            <a:r>
              <a:rPr lang="en-AU" sz="1300" dirty="0"/>
              <a:t>. Collaborative Research Report No.3 Grid. </a:t>
            </a:r>
            <a:r>
              <a:rPr lang="en-AU" sz="1300" dirty="0">
                <a:solidFill>
                  <a:schemeClr val="accent1"/>
                </a:solidFill>
                <a:hlinkClick r:id="rId3">
                  <a:extLst>
                    <a:ext uri="{A12FA001-AC4F-418D-AE19-62706E023703}">
                      <ahyp:hlinkClr xmlns:ahyp="http://schemas.microsoft.com/office/drawing/2018/hyperlinkcolor" val="tx"/>
                    </a:ext>
                  </a:extLst>
                </a:hlinkClick>
              </a:rPr>
              <a:t>https://www.fe-vietnam.info/</a:t>
            </a:r>
            <a:r>
              <a:rPr lang="en-AU" sz="1300" dirty="0">
                <a:solidFill>
                  <a:schemeClr val="accent1"/>
                </a:solidFill>
              </a:rPr>
              <a:t> </a:t>
            </a:r>
          </a:p>
          <a:p>
            <a:pPr marL="36000" indent="0">
              <a:buNone/>
            </a:pPr>
            <a:endParaRPr lang="en-AU" sz="1000" dirty="0"/>
          </a:p>
        </p:txBody>
      </p:sp>
      <p:sp>
        <p:nvSpPr>
          <p:cNvPr id="2" name="Title 1"/>
          <p:cNvSpPr>
            <a:spLocks noGrp="1"/>
          </p:cNvSpPr>
          <p:nvPr>
            <p:ph type="title"/>
          </p:nvPr>
        </p:nvSpPr>
        <p:spPr>
          <a:xfrm>
            <a:off x="899592" y="267494"/>
            <a:ext cx="8640960" cy="639365"/>
          </a:xfrm>
        </p:spPr>
        <p:txBody>
          <a:bodyPr>
            <a:normAutofit fontScale="90000"/>
          </a:bodyPr>
          <a:lstStyle/>
          <a:p>
            <a:r>
              <a:rPr lang="en-AU" dirty="0"/>
              <a:t>Managing high volumes of distributed energy resources in Australia* </a:t>
            </a:r>
          </a:p>
        </p:txBody>
      </p:sp>
      <p:sp>
        <p:nvSpPr>
          <p:cNvPr id="4" name="Rectangle 3">
            <a:extLst>
              <a:ext uri="{FF2B5EF4-FFF2-40B4-BE49-F238E27FC236}">
                <a16:creationId xmlns:a16="http://schemas.microsoft.com/office/drawing/2014/main" id="{AC8DD162-59E5-07CF-F0C1-E6BCC36EBB35}"/>
              </a:ext>
            </a:extLst>
          </p:cNvPr>
          <p:cNvSpPr/>
          <p:nvPr/>
        </p:nvSpPr>
        <p:spPr>
          <a:xfrm>
            <a:off x="179512" y="3507854"/>
            <a:ext cx="7344816" cy="288032"/>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Tree>
    <p:extLst>
      <p:ext uri="{BB962C8B-B14F-4D97-AF65-F5344CB8AC3E}">
        <p14:creationId xmlns:p14="http://schemas.microsoft.com/office/powerpoint/2010/main" val="260012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275606"/>
            <a:ext cx="8640958" cy="3600400"/>
          </a:xfrm>
        </p:spPr>
        <p:txBody>
          <a:bodyPr>
            <a:normAutofit/>
          </a:bodyPr>
          <a:lstStyle/>
          <a:p>
            <a:pPr marL="0" indent="0">
              <a:spcAft>
                <a:spcPts val="300"/>
              </a:spcAft>
              <a:buNone/>
            </a:pPr>
            <a:r>
              <a:rPr lang="en-AU" sz="2000" dirty="0">
                <a:solidFill>
                  <a:schemeClr val="accent1"/>
                </a:solidFill>
                <a:latin typeface="Calibri" pitchFamily="34" charset="0"/>
              </a:rPr>
              <a:t>Lessons learnt in recent decades</a:t>
            </a:r>
            <a:endParaRPr lang="en-AU" sz="2000" b="1" dirty="0">
              <a:solidFill>
                <a:schemeClr val="accent1"/>
              </a:solidFill>
            </a:endParaRPr>
          </a:p>
          <a:p>
            <a:r>
              <a:rPr lang="en-AU" sz="1600" dirty="0"/>
              <a:t>Rooftop solar photovoltaic uptake in the Australian energy market: history and future prospects</a:t>
            </a:r>
          </a:p>
          <a:p>
            <a:r>
              <a:rPr lang="en-AU" sz="1600" dirty="0"/>
              <a:t>Emergent technical challenges and practical responses</a:t>
            </a:r>
          </a:p>
          <a:p>
            <a:r>
              <a:rPr lang="en-AU" sz="1600" dirty="0"/>
              <a:t>A spectrum of technical solutions (and required institutional and social capabilities)</a:t>
            </a:r>
          </a:p>
          <a:p>
            <a:pPr lvl="1"/>
            <a:r>
              <a:rPr lang="en-AU" sz="1200" dirty="0"/>
              <a:t> (Easier) distribution network solutions</a:t>
            </a:r>
          </a:p>
          <a:p>
            <a:pPr lvl="1"/>
            <a:r>
              <a:rPr lang="en-AU" sz="1200" dirty="0"/>
              <a:t>System operator solutions</a:t>
            </a:r>
          </a:p>
          <a:p>
            <a:pPr lvl="1"/>
            <a:r>
              <a:rPr lang="en-AU" sz="1200" dirty="0"/>
              <a:t>Solutions with high customer impact</a:t>
            </a:r>
          </a:p>
          <a:p>
            <a:pPr lvl="1"/>
            <a:r>
              <a:rPr lang="en-AU" sz="1200" dirty="0"/>
              <a:t>Solutions requiring coordination mechanisms</a:t>
            </a:r>
          </a:p>
          <a:p>
            <a:r>
              <a:rPr lang="en-AU" sz="1600" dirty="0"/>
              <a:t>Implications for future developments in distribution network planning</a:t>
            </a:r>
          </a:p>
          <a:p>
            <a:pPr marL="0" indent="0">
              <a:buNone/>
            </a:pPr>
            <a:endParaRPr lang="en-AU" sz="1600" dirty="0"/>
          </a:p>
          <a:p>
            <a:pPr marL="0" indent="0">
              <a:buNone/>
            </a:pPr>
            <a:r>
              <a:rPr lang="en-AU" sz="1300" dirty="0"/>
              <a:t>*Presentation based on Brinsmead, T.S., Lovasz, T., Nguyen, K., </a:t>
            </a:r>
            <a:r>
              <a:rPr lang="en-AU" sz="1300" dirty="0" err="1"/>
              <a:t>Sawdon</a:t>
            </a:r>
            <a:r>
              <a:rPr lang="en-AU" sz="1300" dirty="0"/>
              <a:t>, J., Braslavsky, J., </a:t>
            </a:r>
            <a:r>
              <a:rPr lang="en-AU" sz="1300" dirty="0" err="1"/>
              <a:t>Heidari</a:t>
            </a:r>
            <a:r>
              <a:rPr lang="en-AU" sz="1300" dirty="0"/>
              <a:t>, R., Mahdavi, N., Mohy-</a:t>
            </a:r>
            <a:r>
              <a:rPr lang="en-AU" sz="1300" dirty="0" err="1"/>
              <a:t>ud</a:t>
            </a:r>
            <a:r>
              <a:rPr lang="en-AU" sz="1300" dirty="0"/>
              <a:t>-din, G., Uddin, S.M.M., &amp; Wearne, T. (2024, September). </a:t>
            </a:r>
            <a:r>
              <a:rPr lang="en-AU" sz="1300" i="1" dirty="0"/>
              <a:t>Future of Electricity – Vietnam – Increasing distributed energy resources in reliable electricity grids</a:t>
            </a:r>
            <a:r>
              <a:rPr lang="en-AU" sz="1300" dirty="0"/>
              <a:t>. Collaborative Research Report No.3 Grid. </a:t>
            </a:r>
            <a:r>
              <a:rPr lang="en-AU" sz="1300" dirty="0">
                <a:solidFill>
                  <a:schemeClr val="accent1"/>
                </a:solidFill>
                <a:hlinkClick r:id="rId3">
                  <a:extLst>
                    <a:ext uri="{A12FA001-AC4F-418D-AE19-62706E023703}">
                      <ahyp:hlinkClr xmlns:ahyp="http://schemas.microsoft.com/office/drawing/2018/hyperlinkcolor" val="tx"/>
                    </a:ext>
                  </a:extLst>
                </a:hlinkClick>
              </a:rPr>
              <a:t>https://www.fe-vietnam.info/</a:t>
            </a:r>
            <a:r>
              <a:rPr lang="en-AU" sz="1300" dirty="0">
                <a:solidFill>
                  <a:schemeClr val="accent1"/>
                </a:solidFill>
              </a:rPr>
              <a:t> </a:t>
            </a:r>
          </a:p>
          <a:p>
            <a:pPr marL="36000" indent="0">
              <a:buNone/>
            </a:pPr>
            <a:endParaRPr lang="en-AU" sz="1000" dirty="0"/>
          </a:p>
        </p:txBody>
      </p:sp>
      <p:sp>
        <p:nvSpPr>
          <p:cNvPr id="2" name="Title 1"/>
          <p:cNvSpPr>
            <a:spLocks noGrp="1"/>
          </p:cNvSpPr>
          <p:nvPr>
            <p:ph type="title"/>
          </p:nvPr>
        </p:nvSpPr>
        <p:spPr>
          <a:xfrm>
            <a:off x="899592" y="267494"/>
            <a:ext cx="8640960" cy="639365"/>
          </a:xfrm>
        </p:spPr>
        <p:txBody>
          <a:bodyPr>
            <a:normAutofit fontScale="90000"/>
          </a:bodyPr>
          <a:lstStyle/>
          <a:p>
            <a:r>
              <a:rPr lang="en-AU" dirty="0"/>
              <a:t>Managing high volumes of distributed energy resources in Australia* </a:t>
            </a:r>
          </a:p>
        </p:txBody>
      </p:sp>
      <p:sp>
        <p:nvSpPr>
          <p:cNvPr id="4" name="Rectangle 3">
            <a:extLst>
              <a:ext uri="{FF2B5EF4-FFF2-40B4-BE49-F238E27FC236}">
                <a16:creationId xmlns:a16="http://schemas.microsoft.com/office/drawing/2014/main" id="{AC8DD162-59E5-07CF-F0C1-E6BCC36EBB35}"/>
              </a:ext>
            </a:extLst>
          </p:cNvPr>
          <p:cNvSpPr/>
          <p:nvPr/>
        </p:nvSpPr>
        <p:spPr>
          <a:xfrm>
            <a:off x="179512" y="1635646"/>
            <a:ext cx="8280920" cy="288032"/>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Tree>
    <p:extLst>
      <p:ext uri="{BB962C8B-B14F-4D97-AF65-F5344CB8AC3E}">
        <p14:creationId xmlns:p14="http://schemas.microsoft.com/office/powerpoint/2010/main" val="43855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B825-58AD-3FB8-79D1-21948894D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01E4D-C38A-C63F-7268-CD54C25C5CAE}"/>
              </a:ext>
            </a:extLst>
          </p:cNvPr>
          <p:cNvSpPr>
            <a:spLocks noGrp="1"/>
          </p:cNvSpPr>
          <p:nvPr>
            <p:ph type="title"/>
          </p:nvPr>
        </p:nvSpPr>
        <p:spPr>
          <a:xfrm>
            <a:off x="827584" y="123479"/>
            <a:ext cx="7992888" cy="720079"/>
          </a:xfrm>
        </p:spPr>
        <p:txBody>
          <a:bodyPr>
            <a:normAutofit fontScale="90000"/>
          </a:bodyPr>
          <a:lstStyle/>
          <a:p>
            <a:r>
              <a:rPr lang="en-AU" dirty="0"/>
              <a:t>Conclusion: implications of DER management lessons learnt for grid planning</a:t>
            </a:r>
          </a:p>
        </p:txBody>
      </p:sp>
      <p:sp>
        <p:nvSpPr>
          <p:cNvPr id="6" name="Content Placeholder 2">
            <a:extLst>
              <a:ext uri="{FF2B5EF4-FFF2-40B4-BE49-F238E27FC236}">
                <a16:creationId xmlns:a16="http://schemas.microsoft.com/office/drawing/2014/main" id="{6D49463C-9293-E4BE-976D-A5C3A175BE34}"/>
              </a:ext>
            </a:extLst>
          </p:cNvPr>
          <p:cNvSpPr txBox="1">
            <a:spLocks/>
          </p:cNvSpPr>
          <p:nvPr/>
        </p:nvSpPr>
        <p:spPr>
          <a:xfrm>
            <a:off x="251523" y="1275606"/>
            <a:ext cx="8208909" cy="3867893"/>
          </a:xfrm>
          <a:prstGeom prst="rect">
            <a:avLst/>
          </a:prstGeom>
        </p:spPr>
        <p:txBody>
          <a:bodyPr vert="horz" lIns="0" tIns="0" rIns="0" bIns="0" rtlCol="0">
            <a:normAutofit/>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a:t>Long term planning results depend crucially on how “deeply” within a technical and institutional coordination spectrum (and new coordination functionality development) the energy industry can realistically aspire to.</a:t>
            </a:r>
          </a:p>
          <a:p>
            <a:pPr lvl="1"/>
            <a:r>
              <a:rPr lang="en-AU" sz="1800" dirty="0"/>
              <a:t>Relatively shallow institutional coordination (network operators, system operators, customers, new coordination institutions, regulators) will result in relatively limited benefits realisation.</a:t>
            </a:r>
          </a:p>
          <a:p>
            <a:pPr lvl="1"/>
            <a:r>
              <a:rPr lang="en-AU" sz="1800" dirty="0"/>
              <a:t>Unlocking the full potential of whole-of-system optimisation can only be achieved by deeper cross-organisational collaboration and capability development. </a:t>
            </a:r>
          </a:p>
          <a:p>
            <a:pPr lvl="2"/>
            <a:r>
              <a:rPr lang="en-AU" sz="1800" dirty="0"/>
              <a:t>The costs of coordination and capability development may or may not be warranted.</a:t>
            </a:r>
          </a:p>
          <a:p>
            <a:pPr lvl="1"/>
            <a:endParaRPr lang="en-AU" sz="1800" dirty="0"/>
          </a:p>
          <a:p>
            <a:pPr marL="215994" lvl="1" indent="0">
              <a:buNone/>
            </a:pPr>
            <a:r>
              <a:rPr lang="en-AU" sz="1800" dirty="0"/>
              <a:t>Weak implication: prospective coordination depth (and timing) should be considered an important scenario differentiator. </a:t>
            </a:r>
          </a:p>
          <a:p>
            <a:endParaRPr lang="en-AU" sz="2000" dirty="0"/>
          </a:p>
          <a:p>
            <a:endParaRPr lang="en-AU" sz="2000" dirty="0"/>
          </a:p>
          <a:p>
            <a:pPr marL="35999" indent="0">
              <a:buFont typeface="Arial" pitchFamily="34" charset="0"/>
              <a:buNone/>
            </a:pPr>
            <a:endParaRPr lang="en-AU" sz="1100" dirty="0"/>
          </a:p>
        </p:txBody>
      </p:sp>
    </p:spTree>
    <p:extLst>
      <p:ext uri="{BB962C8B-B14F-4D97-AF65-F5344CB8AC3E}">
        <p14:creationId xmlns:p14="http://schemas.microsoft.com/office/powerpoint/2010/main" val="114355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B825-58AD-3FB8-79D1-21948894D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01E4D-C38A-C63F-7268-CD54C25C5CAE}"/>
              </a:ext>
            </a:extLst>
          </p:cNvPr>
          <p:cNvSpPr>
            <a:spLocks noGrp="1"/>
          </p:cNvSpPr>
          <p:nvPr>
            <p:ph type="title"/>
          </p:nvPr>
        </p:nvSpPr>
        <p:spPr>
          <a:xfrm>
            <a:off x="827584" y="123479"/>
            <a:ext cx="8064896" cy="1321345"/>
          </a:xfrm>
        </p:spPr>
        <p:txBody>
          <a:bodyPr>
            <a:normAutofit/>
          </a:bodyPr>
          <a:lstStyle/>
          <a:p>
            <a:r>
              <a:rPr lang="en-AU" dirty="0"/>
              <a:t>Implications for future developments in distribution grid planning</a:t>
            </a:r>
          </a:p>
        </p:txBody>
      </p:sp>
      <p:sp>
        <p:nvSpPr>
          <p:cNvPr id="6" name="Content Placeholder 2">
            <a:extLst>
              <a:ext uri="{FF2B5EF4-FFF2-40B4-BE49-F238E27FC236}">
                <a16:creationId xmlns:a16="http://schemas.microsoft.com/office/drawing/2014/main" id="{6D49463C-9293-E4BE-976D-A5C3A175BE34}"/>
              </a:ext>
            </a:extLst>
          </p:cNvPr>
          <p:cNvSpPr txBox="1">
            <a:spLocks/>
          </p:cNvSpPr>
          <p:nvPr/>
        </p:nvSpPr>
        <p:spPr>
          <a:xfrm>
            <a:off x="251523" y="1444825"/>
            <a:ext cx="8208909" cy="3431182"/>
          </a:xfrm>
          <a:prstGeom prst="rect">
            <a:avLst/>
          </a:prstGeom>
        </p:spPr>
        <p:txBody>
          <a:bodyPr vert="horz" lIns="0" tIns="0" rIns="0" bIns="0" rtlCol="0">
            <a:normAutofit/>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t>How far across the technical and institutional coordination spectrum (and new coordination functionality development) will we, should we, progress?</a:t>
            </a:r>
          </a:p>
          <a:p>
            <a:pPr lvl="1"/>
            <a:r>
              <a:rPr lang="en-AU" sz="1200" dirty="0"/>
              <a:t>How far and how fast is appropriate at each of various system scales? [SAPS through microgrids to integrated energy markets]</a:t>
            </a:r>
          </a:p>
          <a:p>
            <a:r>
              <a:rPr lang="en-AU" sz="1600" dirty="0"/>
              <a:t>How much benefit (approximately) is unlocked at various locations along the coordination spectrum? Benefits to</a:t>
            </a:r>
          </a:p>
          <a:p>
            <a:pPr lvl="1"/>
            <a:r>
              <a:rPr lang="en-AU" sz="1200" dirty="0"/>
              <a:t>Operational and capital expenditure, capacity utilisation</a:t>
            </a:r>
          </a:p>
          <a:p>
            <a:pPr lvl="1"/>
            <a:r>
              <a:rPr lang="en-AU" sz="1200" dirty="0"/>
              <a:t>Customer service quality and consumer welfare </a:t>
            </a:r>
          </a:p>
          <a:p>
            <a:pPr lvl="1"/>
            <a:r>
              <a:rPr lang="en-AU" sz="1200" dirty="0"/>
              <a:t>Renewable energy usage</a:t>
            </a:r>
          </a:p>
          <a:p>
            <a:r>
              <a:rPr lang="en-AU" sz="1600" dirty="0"/>
              <a:t>What are the technical requirements for communication and coordination along the spectrum?</a:t>
            </a:r>
          </a:p>
          <a:p>
            <a:pPr lvl="1"/>
            <a:r>
              <a:rPr lang="en-AU" sz="1200" dirty="0"/>
              <a:t>What are the technology development requirements and likely costs</a:t>
            </a:r>
          </a:p>
          <a:p>
            <a:r>
              <a:rPr lang="en-AU" sz="1600" dirty="0"/>
              <a:t>What are the institutional risk management requirements for coordination along the spectrum?</a:t>
            </a:r>
          </a:p>
          <a:p>
            <a:pPr lvl="1"/>
            <a:r>
              <a:rPr lang="en-AU" sz="1200" dirty="0"/>
              <a:t>What, if any, are required professional occupational or cultural capability requirements and likelihood of development</a:t>
            </a:r>
          </a:p>
          <a:p>
            <a:r>
              <a:rPr lang="en-AU" sz="1600" dirty="0"/>
              <a:t>Where does your piece of the technical solution puzzle fit?</a:t>
            </a:r>
          </a:p>
          <a:p>
            <a:endParaRPr lang="en-AU" sz="1600" dirty="0"/>
          </a:p>
          <a:p>
            <a:pPr marL="35999" indent="0">
              <a:buFont typeface="Arial" pitchFamily="34" charset="0"/>
              <a:buNone/>
            </a:pPr>
            <a:endParaRPr lang="en-AU" sz="1000" dirty="0"/>
          </a:p>
        </p:txBody>
      </p:sp>
    </p:spTree>
    <p:extLst>
      <p:ext uri="{BB962C8B-B14F-4D97-AF65-F5344CB8AC3E}">
        <p14:creationId xmlns:p14="http://schemas.microsoft.com/office/powerpoint/2010/main" val="4144359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a:xfrm>
            <a:off x="251520" y="3435846"/>
            <a:ext cx="6048672" cy="1296144"/>
          </a:xfrm>
        </p:spPr>
        <p:txBody>
          <a:bodyPr>
            <a:normAutofit/>
          </a:bodyPr>
          <a:lstStyle/>
          <a:p>
            <a:pPr>
              <a:lnSpc>
                <a:spcPct val="100000"/>
              </a:lnSpc>
              <a:spcAft>
                <a:spcPct val="0"/>
              </a:spcAft>
            </a:pPr>
            <a:r>
              <a:rPr lang="en-US" sz="1200" dirty="0"/>
              <a:t>Energy Research Unit</a:t>
            </a:r>
          </a:p>
          <a:p>
            <a:pPr lvl="1">
              <a:lnSpc>
                <a:spcPct val="100000"/>
              </a:lnSpc>
              <a:tabLst>
                <a:tab pos="355591" algn="l"/>
              </a:tabLst>
            </a:pPr>
            <a:r>
              <a:rPr lang="en-US" sz="1200" dirty="0"/>
              <a:t>Thomas S Brinsmead</a:t>
            </a:r>
            <a:br>
              <a:rPr lang="en-US" sz="1200" dirty="0"/>
            </a:br>
            <a:r>
              <a:rPr lang="en-US" sz="1200" dirty="0"/>
              <a:t>Power Systems Team Leader</a:t>
            </a:r>
          </a:p>
          <a:p>
            <a:pPr marL="0" lvl="2" indent="0">
              <a:lnSpc>
                <a:spcPct val="100000"/>
              </a:lnSpc>
              <a:spcAft>
                <a:spcPct val="0"/>
              </a:spcAft>
            </a:pPr>
            <a:r>
              <a:rPr lang="en-US" sz="1200" dirty="0"/>
              <a:t>+61 2 4960 6143</a:t>
            </a:r>
          </a:p>
          <a:p>
            <a:pPr marL="0" lvl="2" indent="0">
              <a:lnSpc>
                <a:spcPct val="100000"/>
              </a:lnSpc>
              <a:spcAft>
                <a:spcPct val="0"/>
              </a:spcAft>
            </a:pPr>
            <a:r>
              <a:rPr lang="en-US" sz="1200" dirty="0"/>
              <a:t>Thomas.brinsmead@csiro.au</a:t>
            </a:r>
          </a:p>
          <a:p>
            <a:pPr marL="0" lvl="2" indent="0">
              <a:lnSpc>
                <a:spcPct val="100000"/>
              </a:lnSpc>
              <a:spcAft>
                <a:spcPct val="0"/>
              </a:spcAft>
            </a:pPr>
            <a:endParaRPr lang="en-US" sz="1200" dirty="0"/>
          </a:p>
        </p:txBody>
      </p:sp>
      <p:sp>
        <p:nvSpPr>
          <p:cNvPr id="38913" name="Title 3"/>
          <p:cNvSpPr>
            <a:spLocks noGrp="1"/>
          </p:cNvSpPr>
          <p:nvPr>
            <p:ph type="title"/>
          </p:nvPr>
        </p:nvSpPr>
        <p:spPr/>
        <p:txBody>
          <a:bodyPr/>
          <a:lstStyle/>
          <a:p>
            <a:pPr eaLnBrk="1" hangingPunct="1">
              <a:spcAft>
                <a:spcPct val="0"/>
              </a:spcAft>
            </a:pPr>
            <a:r>
              <a:rPr lang="en-US" dirty="0"/>
              <a:t>You are welcome</a:t>
            </a:r>
          </a:p>
        </p:txBody>
      </p:sp>
    </p:spTree>
    <p:extLst>
      <p:ext uri="{BB962C8B-B14F-4D97-AF65-F5344CB8AC3E}">
        <p14:creationId xmlns:p14="http://schemas.microsoft.com/office/powerpoint/2010/main" val="393460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BDC3DF-FDD9-CBF0-2F7E-6938CFEC53C5}"/>
              </a:ext>
            </a:extLst>
          </p:cNvPr>
          <p:cNvSpPr>
            <a:spLocks noGrp="1"/>
          </p:cNvSpPr>
          <p:nvPr>
            <p:ph idx="1"/>
          </p:nvPr>
        </p:nvSpPr>
        <p:spPr/>
        <p:txBody>
          <a:bodyPr/>
          <a:lstStyle/>
          <a:p>
            <a:endParaRPr lang="en-AU"/>
          </a:p>
        </p:txBody>
      </p:sp>
      <p:sp>
        <p:nvSpPr>
          <p:cNvPr id="7" name="Title 6">
            <a:extLst>
              <a:ext uri="{FF2B5EF4-FFF2-40B4-BE49-F238E27FC236}">
                <a16:creationId xmlns:a16="http://schemas.microsoft.com/office/drawing/2014/main" id="{D4551FFA-C3E5-6131-357F-039BDFC4942D}"/>
              </a:ext>
            </a:extLst>
          </p:cNvPr>
          <p:cNvSpPr>
            <a:spLocks noGrp="1"/>
          </p:cNvSpPr>
          <p:nvPr>
            <p:ph type="title"/>
          </p:nvPr>
        </p:nvSpPr>
        <p:spPr/>
        <p:txBody>
          <a:bodyPr/>
          <a:lstStyle/>
          <a:p>
            <a:endParaRPr lang="en-AU" dirty="0"/>
          </a:p>
        </p:txBody>
      </p:sp>
    </p:spTree>
    <p:extLst>
      <p:ext uri="{BB962C8B-B14F-4D97-AF65-F5344CB8AC3E}">
        <p14:creationId xmlns:p14="http://schemas.microsoft.com/office/powerpoint/2010/main" val="1089620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FF3D01-5742-4D39-91FA-A6B4898DF900}"/>
              </a:ext>
            </a:extLst>
          </p:cNvPr>
          <p:cNvSpPr>
            <a:spLocks noGrp="1"/>
          </p:cNvSpPr>
          <p:nvPr>
            <p:ph idx="1"/>
          </p:nvPr>
        </p:nvSpPr>
        <p:spPr>
          <a:xfrm>
            <a:off x="251520" y="1059583"/>
            <a:ext cx="3816424" cy="3528392"/>
          </a:xfrm>
        </p:spPr>
        <p:txBody>
          <a:bodyPr>
            <a:noAutofit/>
          </a:bodyPr>
          <a:lstStyle/>
          <a:p>
            <a:pPr>
              <a:lnSpc>
                <a:spcPct val="90000"/>
              </a:lnSpc>
            </a:pPr>
            <a:r>
              <a:rPr lang="en-AU" sz="2800" dirty="0"/>
              <a:t>I would like to begin by acknowledging the [Traditional Owner/s name] people as the Traditional Owners of the land that we’re meeting on today, and pay my respect to their Elders past and present.</a:t>
            </a:r>
          </a:p>
        </p:txBody>
      </p:sp>
      <p:pic>
        <p:nvPicPr>
          <p:cNvPr id="9" name="Picture Placeholder 8">
            <a:extLst>
              <a:ext uri="{FF2B5EF4-FFF2-40B4-BE49-F238E27FC236}">
                <a16:creationId xmlns:a16="http://schemas.microsoft.com/office/drawing/2014/main" id="{7962AC47-2ADB-7DE9-2352-B18B59E20EA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62" r="62"/>
          <a:stretch>
            <a:fillRect/>
          </a:stretch>
        </p:blipFill>
        <p:spPr>
          <a:xfrm>
            <a:off x="4572000" y="0"/>
            <a:ext cx="4572001" cy="5143500"/>
          </a:xfrm>
        </p:spPr>
      </p:pic>
    </p:spTree>
    <p:extLst>
      <p:ext uri="{BB962C8B-B14F-4D97-AF65-F5344CB8AC3E}">
        <p14:creationId xmlns:p14="http://schemas.microsoft.com/office/powerpoint/2010/main" val="588011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Two column layout tips and formatting</a:t>
            </a:r>
          </a:p>
        </p:txBody>
      </p:sp>
      <p:sp>
        <p:nvSpPr>
          <p:cNvPr id="2" name="Content Placeholder 1"/>
          <p:cNvSpPr>
            <a:spLocks noGrp="1"/>
          </p:cNvSpPr>
          <p:nvPr>
            <p:ph idx="1"/>
          </p:nvPr>
        </p:nvSpPr>
        <p:spPr/>
        <p:txBody>
          <a:bodyPr rtlCol="0">
            <a:noAutofit/>
          </a:bodyPr>
          <a:lstStyle/>
          <a:p>
            <a:r>
              <a:rPr lang="en-US" dirty="0"/>
              <a:t>To remove the bullets and indent on the text level one</a:t>
            </a:r>
          </a:p>
          <a:p>
            <a:pPr lvl="1"/>
            <a:r>
              <a:rPr lang="en-US" dirty="0"/>
              <a:t>right-click and select </a:t>
            </a:r>
            <a:r>
              <a:rPr lang="en-US" i="1" dirty="0"/>
              <a:t>Bullets</a:t>
            </a:r>
            <a:r>
              <a:rPr lang="en-US" dirty="0"/>
              <a:t> | </a:t>
            </a:r>
            <a:r>
              <a:rPr lang="en-US" i="1" dirty="0"/>
              <a:t>None, </a:t>
            </a:r>
            <a:r>
              <a:rPr lang="en-US" dirty="0"/>
              <a:t>or select the </a:t>
            </a:r>
            <a:r>
              <a:rPr lang="en-US" i="1" dirty="0"/>
              <a:t>Bullets</a:t>
            </a:r>
            <a:r>
              <a:rPr lang="en-US" dirty="0"/>
              <a:t> button and select </a:t>
            </a:r>
            <a:r>
              <a:rPr lang="en-US" i="1" dirty="0"/>
              <a:t>None</a:t>
            </a:r>
          </a:p>
          <a:p>
            <a:pPr lvl="1"/>
            <a:r>
              <a:rPr lang="en-US" dirty="0"/>
              <a:t>right-click select </a:t>
            </a:r>
            <a:r>
              <a:rPr lang="en-US" i="1" dirty="0"/>
              <a:t>Paragraph</a:t>
            </a:r>
            <a:r>
              <a:rPr lang="en-US" dirty="0"/>
              <a:t> | </a:t>
            </a:r>
            <a:r>
              <a:rPr lang="en-US" i="1" dirty="0"/>
              <a:t>Indentation </a:t>
            </a:r>
            <a:r>
              <a:rPr lang="en-US" dirty="0"/>
              <a:t>– set </a:t>
            </a:r>
            <a:r>
              <a:rPr lang="en-US" i="1" dirty="0"/>
              <a:t>Before text </a:t>
            </a:r>
            <a:r>
              <a:rPr lang="en-US" dirty="0"/>
              <a:t>to 0cm and change </a:t>
            </a:r>
            <a:r>
              <a:rPr lang="en-US" i="1" dirty="0"/>
              <a:t>Special</a:t>
            </a:r>
            <a:r>
              <a:rPr lang="en-US" dirty="0"/>
              <a:t>: </a:t>
            </a:r>
            <a:r>
              <a:rPr lang="en-US" i="1" dirty="0"/>
              <a:t>Hanging</a:t>
            </a:r>
            <a:r>
              <a:rPr lang="en-US" dirty="0"/>
              <a:t> to </a:t>
            </a:r>
            <a:r>
              <a:rPr lang="en-US" i="1" dirty="0"/>
              <a:t>(none)</a:t>
            </a:r>
          </a:p>
          <a:p>
            <a:pPr lvl="1"/>
            <a:endParaRPr lang="en-US" dirty="0"/>
          </a:p>
          <a:p>
            <a:pPr marL="0" indent="0">
              <a:buNone/>
            </a:pPr>
            <a:endParaRPr lang="en-US" dirty="0"/>
          </a:p>
          <a:p>
            <a:pPr marL="0" indent="0">
              <a:buNone/>
            </a:pPr>
            <a:endParaRPr lang="en-US" dirty="0"/>
          </a:p>
          <a:p>
            <a:pPr marL="0" indent="0">
              <a:buNone/>
            </a:pPr>
            <a:r>
              <a:rPr lang="en-AU" dirty="0"/>
              <a:t>Example of Text level one without bullets</a:t>
            </a:r>
          </a:p>
          <a:p>
            <a:pPr lvl="1"/>
            <a:r>
              <a:rPr lang="en-AU" dirty="0"/>
              <a:t>Text level two (to make this a bullet select all the text and click tab or increase indent button, and then click the bullet button)</a:t>
            </a:r>
          </a:p>
          <a:p>
            <a:pPr lvl="2"/>
            <a:r>
              <a:rPr lang="en-US" dirty="0"/>
              <a:t>Text level three</a:t>
            </a:r>
          </a:p>
          <a:p>
            <a:pPr lvl="3"/>
            <a:r>
              <a:rPr lang="en-US" dirty="0"/>
              <a:t>Text level four</a:t>
            </a:r>
            <a:endParaRPr lang="en-AU" dirty="0"/>
          </a:p>
          <a:p>
            <a:pPr>
              <a:spcBef>
                <a:spcPts val="0"/>
              </a:spcBef>
              <a:spcAft>
                <a:spcPts val="567"/>
              </a:spcAft>
              <a:buNone/>
              <a:defRPr/>
            </a:pPr>
            <a:endParaRPr lang="en-AU" dirty="0"/>
          </a:p>
          <a:p>
            <a:pPr>
              <a:spcBef>
                <a:spcPts val="0"/>
              </a:spcBef>
              <a:spcAft>
                <a:spcPts val="567"/>
              </a:spcAft>
              <a:buNone/>
              <a:defRPr/>
            </a:pPr>
            <a:endParaRPr lang="en-AU" dirty="0"/>
          </a:p>
          <a:p>
            <a:pPr>
              <a:spcBef>
                <a:spcPts val="0"/>
              </a:spcBef>
              <a:spcAft>
                <a:spcPts val="567"/>
              </a:spcAft>
              <a:buNone/>
              <a:defRPr/>
            </a:pPr>
            <a:endParaRPr lang="en-AU" dirty="0"/>
          </a:p>
        </p:txBody>
      </p:sp>
    </p:spTree>
    <p:extLst>
      <p:ext uri="{BB962C8B-B14F-4D97-AF65-F5344CB8AC3E}">
        <p14:creationId xmlns:p14="http://schemas.microsoft.com/office/powerpoint/2010/main" val="2008905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275606"/>
            <a:ext cx="8640958" cy="3600400"/>
          </a:xfrm>
        </p:spPr>
        <p:txBody>
          <a:bodyPr>
            <a:normAutofit/>
          </a:bodyPr>
          <a:lstStyle/>
          <a:p>
            <a:pPr marL="0" indent="0">
              <a:spcAft>
                <a:spcPts val="300"/>
              </a:spcAft>
              <a:buNone/>
            </a:pPr>
            <a:r>
              <a:rPr lang="en-AU" sz="2000" dirty="0">
                <a:solidFill>
                  <a:schemeClr val="accent1"/>
                </a:solidFill>
                <a:latin typeface="Calibri" pitchFamily="34" charset="0"/>
              </a:rPr>
              <a:t>Lessons learnt in recent decades</a:t>
            </a:r>
            <a:endParaRPr lang="en-AU" sz="2000" b="1" dirty="0">
              <a:solidFill>
                <a:schemeClr val="accent1"/>
              </a:solidFill>
            </a:endParaRPr>
          </a:p>
          <a:p>
            <a:r>
              <a:rPr lang="en-AU" sz="1600" dirty="0"/>
              <a:t>Rooftop solar photovoltaic uptake in the Australian energy market: history and future prospects</a:t>
            </a:r>
          </a:p>
          <a:p>
            <a:r>
              <a:rPr lang="en-AU" sz="1600" dirty="0"/>
              <a:t>Emergent technical challenges and practical responses</a:t>
            </a:r>
          </a:p>
          <a:p>
            <a:r>
              <a:rPr lang="en-AU" sz="1600" dirty="0"/>
              <a:t>A spectrum of technical solutions (and required institutional and social capabilities)</a:t>
            </a:r>
          </a:p>
          <a:p>
            <a:pPr lvl="1"/>
            <a:r>
              <a:rPr lang="en-AU" sz="1200" dirty="0"/>
              <a:t> (Easier) distribution network solutions</a:t>
            </a:r>
          </a:p>
          <a:p>
            <a:pPr lvl="1"/>
            <a:r>
              <a:rPr lang="en-AU" sz="1200" dirty="0"/>
              <a:t>System operator solutions</a:t>
            </a:r>
          </a:p>
          <a:p>
            <a:pPr lvl="1"/>
            <a:r>
              <a:rPr lang="en-AU" sz="1200" dirty="0"/>
              <a:t>Solutions with high customer impact</a:t>
            </a:r>
          </a:p>
          <a:p>
            <a:pPr lvl="1"/>
            <a:r>
              <a:rPr lang="en-AU" sz="1200" dirty="0"/>
              <a:t>Solutions requiring coordination mechanisms</a:t>
            </a:r>
          </a:p>
          <a:p>
            <a:r>
              <a:rPr lang="en-AU" sz="1600" dirty="0"/>
              <a:t>Implications for future developments in distribution network planning</a:t>
            </a:r>
          </a:p>
          <a:p>
            <a:pPr marL="0" indent="0">
              <a:buNone/>
            </a:pPr>
            <a:endParaRPr lang="en-AU" sz="1600" dirty="0"/>
          </a:p>
          <a:p>
            <a:pPr marL="0" indent="0">
              <a:buNone/>
            </a:pPr>
            <a:r>
              <a:rPr lang="en-AU" sz="1300" dirty="0"/>
              <a:t>*Presentation based on Brinsmead, T.S., Lovasz, T., Nguyen, K., </a:t>
            </a:r>
            <a:r>
              <a:rPr lang="en-AU" sz="1300" dirty="0" err="1"/>
              <a:t>Sawdon</a:t>
            </a:r>
            <a:r>
              <a:rPr lang="en-AU" sz="1300" dirty="0"/>
              <a:t>, J., Braslavsky, J., </a:t>
            </a:r>
            <a:r>
              <a:rPr lang="en-AU" sz="1300" dirty="0" err="1"/>
              <a:t>Heidari</a:t>
            </a:r>
            <a:r>
              <a:rPr lang="en-AU" sz="1300" dirty="0"/>
              <a:t>, R., Mahdavi, N., Mohy-</a:t>
            </a:r>
            <a:r>
              <a:rPr lang="en-AU" sz="1300" dirty="0" err="1"/>
              <a:t>ud</a:t>
            </a:r>
            <a:r>
              <a:rPr lang="en-AU" sz="1300" dirty="0"/>
              <a:t>-din, G., Uddin, S.M.M., &amp; Wearne, T. (2024, September). </a:t>
            </a:r>
            <a:r>
              <a:rPr lang="en-AU" sz="1300" i="1" dirty="0"/>
              <a:t>Future of Electricity – Vietnam – Increasing distributed energy resources in reliable electricity grids</a:t>
            </a:r>
            <a:r>
              <a:rPr lang="en-AU" sz="1300" dirty="0"/>
              <a:t>. Collaborative Research Report No.3 Grid. </a:t>
            </a:r>
            <a:r>
              <a:rPr lang="en-AU" sz="1300" dirty="0">
                <a:solidFill>
                  <a:schemeClr val="accent1"/>
                </a:solidFill>
                <a:hlinkClick r:id="rId3">
                  <a:extLst>
                    <a:ext uri="{A12FA001-AC4F-418D-AE19-62706E023703}">
                      <ahyp:hlinkClr xmlns:ahyp="http://schemas.microsoft.com/office/drawing/2018/hyperlinkcolor" val="tx"/>
                    </a:ext>
                  </a:extLst>
                </a:hlinkClick>
              </a:rPr>
              <a:t>https://www.fe-vietnam.info/</a:t>
            </a:r>
            <a:r>
              <a:rPr lang="en-AU" sz="1300" dirty="0">
                <a:solidFill>
                  <a:schemeClr val="accent1"/>
                </a:solidFill>
              </a:rPr>
              <a:t> </a:t>
            </a:r>
          </a:p>
          <a:p>
            <a:pPr marL="36000" indent="0">
              <a:buNone/>
            </a:pPr>
            <a:endParaRPr lang="en-AU" sz="1000" dirty="0"/>
          </a:p>
        </p:txBody>
      </p:sp>
      <p:sp>
        <p:nvSpPr>
          <p:cNvPr id="2" name="Title 1"/>
          <p:cNvSpPr>
            <a:spLocks noGrp="1"/>
          </p:cNvSpPr>
          <p:nvPr>
            <p:ph type="title"/>
          </p:nvPr>
        </p:nvSpPr>
        <p:spPr>
          <a:xfrm>
            <a:off x="899592" y="267494"/>
            <a:ext cx="8640960" cy="639365"/>
          </a:xfrm>
        </p:spPr>
        <p:txBody>
          <a:bodyPr>
            <a:normAutofit fontScale="90000"/>
          </a:bodyPr>
          <a:lstStyle/>
          <a:p>
            <a:r>
              <a:rPr lang="en-AU" dirty="0"/>
              <a:t>Managing high volumes of distributed energy resources in Australia* </a:t>
            </a:r>
          </a:p>
        </p:txBody>
      </p:sp>
    </p:spTree>
    <p:extLst>
      <p:ext uri="{BB962C8B-B14F-4D97-AF65-F5344CB8AC3E}">
        <p14:creationId xmlns:p14="http://schemas.microsoft.com/office/powerpoint/2010/main" val="374638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B825-58AD-3FB8-79D1-21948894D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01E4D-C38A-C63F-7268-CD54C25C5CAE}"/>
              </a:ext>
            </a:extLst>
          </p:cNvPr>
          <p:cNvSpPr>
            <a:spLocks noGrp="1"/>
          </p:cNvSpPr>
          <p:nvPr>
            <p:ph type="title"/>
          </p:nvPr>
        </p:nvSpPr>
        <p:spPr>
          <a:xfrm>
            <a:off x="827584" y="123479"/>
            <a:ext cx="7992888" cy="720079"/>
          </a:xfrm>
        </p:spPr>
        <p:txBody>
          <a:bodyPr>
            <a:normAutofit fontScale="90000"/>
          </a:bodyPr>
          <a:lstStyle/>
          <a:p>
            <a:r>
              <a:rPr lang="en-AU" dirty="0"/>
              <a:t>Spoiler alert: implications of DER management lessons learnt for grid planning</a:t>
            </a:r>
          </a:p>
        </p:txBody>
      </p:sp>
      <p:sp>
        <p:nvSpPr>
          <p:cNvPr id="6" name="Content Placeholder 2">
            <a:extLst>
              <a:ext uri="{FF2B5EF4-FFF2-40B4-BE49-F238E27FC236}">
                <a16:creationId xmlns:a16="http://schemas.microsoft.com/office/drawing/2014/main" id="{6D49463C-9293-E4BE-976D-A5C3A175BE34}"/>
              </a:ext>
            </a:extLst>
          </p:cNvPr>
          <p:cNvSpPr txBox="1">
            <a:spLocks/>
          </p:cNvSpPr>
          <p:nvPr/>
        </p:nvSpPr>
        <p:spPr>
          <a:xfrm>
            <a:off x="251523" y="1275607"/>
            <a:ext cx="8208909" cy="3456384"/>
          </a:xfrm>
          <a:prstGeom prst="rect">
            <a:avLst/>
          </a:prstGeom>
        </p:spPr>
        <p:txBody>
          <a:bodyPr vert="horz" lIns="0" tIns="0" rIns="0" bIns="0" rtlCol="0">
            <a:normAutofit lnSpcReduction="10000"/>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Long term planning results depend crucially on how “deeply” within a technical and institutional coordination spectrum (and new coordination functionality development) the energy industry can realistically aspire to.</a:t>
            </a:r>
          </a:p>
          <a:p>
            <a:pPr lvl="1"/>
            <a:r>
              <a:rPr lang="en-AU" dirty="0"/>
              <a:t>Relatively shallow institutional coordination (network operators, system operators, customers, new coordination institutions, regulators) will result in relatively limited benefits realisation.</a:t>
            </a:r>
          </a:p>
          <a:p>
            <a:pPr lvl="1"/>
            <a:r>
              <a:rPr lang="en-AU" dirty="0"/>
              <a:t>Unlocking the full potential of whole-of-system optimisation can only be achieved by deeper cross-organisational collaboration and capability development. </a:t>
            </a:r>
          </a:p>
          <a:p>
            <a:pPr lvl="2"/>
            <a:r>
              <a:rPr lang="en-AU" dirty="0"/>
              <a:t>The costs of coordination and capability development may or may not be warranted.</a:t>
            </a:r>
          </a:p>
          <a:p>
            <a:endParaRPr lang="en-AU" dirty="0"/>
          </a:p>
          <a:p>
            <a:endParaRPr lang="en-AU" dirty="0"/>
          </a:p>
          <a:p>
            <a:pPr marL="35999" indent="0">
              <a:buFont typeface="Arial" pitchFamily="34" charset="0"/>
              <a:buNone/>
            </a:pPr>
            <a:endParaRPr lang="en-AU" sz="1200" dirty="0"/>
          </a:p>
        </p:txBody>
      </p:sp>
    </p:spTree>
    <p:extLst>
      <p:ext uri="{BB962C8B-B14F-4D97-AF65-F5344CB8AC3E}">
        <p14:creationId xmlns:p14="http://schemas.microsoft.com/office/powerpoint/2010/main" val="289385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A85CE-E83E-219E-7DDE-0C796A86F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E1679-4CE9-A20B-0264-F4DA07079767}"/>
              </a:ext>
            </a:extLst>
          </p:cNvPr>
          <p:cNvSpPr>
            <a:spLocks noGrp="1"/>
          </p:cNvSpPr>
          <p:nvPr>
            <p:ph type="title"/>
          </p:nvPr>
        </p:nvSpPr>
        <p:spPr>
          <a:xfrm>
            <a:off x="827584" y="123480"/>
            <a:ext cx="8064896" cy="784070"/>
          </a:xfrm>
        </p:spPr>
        <p:txBody>
          <a:bodyPr>
            <a:normAutofit/>
          </a:bodyPr>
          <a:lstStyle/>
          <a:p>
            <a:r>
              <a:rPr lang="en-AU" dirty="0"/>
              <a:t>Australian energy market: context</a:t>
            </a:r>
          </a:p>
        </p:txBody>
      </p:sp>
      <p:sp>
        <p:nvSpPr>
          <p:cNvPr id="10" name="Content Placeholder 2">
            <a:extLst>
              <a:ext uri="{FF2B5EF4-FFF2-40B4-BE49-F238E27FC236}">
                <a16:creationId xmlns:a16="http://schemas.microsoft.com/office/drawing/2014/main" id="{BB05F6D8-805E-D4FD-22E0-10E4F73EC9A4}"/>
              </a:ext>
            </a:extLst>
          </p:cNvPr>
          <p:cNvSpPr>
            <a:spLocks noGrp="1"/>
          </p:cNvSpPr>
          <p:nvPr>
            <p:ph idx="1"/>
          </p:nvPr>
        </p:nvSpPr>
        <p:spPr>
          <a:xfrm>
            <a:off x="251520" y="1920351"/>
            <a:ext cx="2730663" cy="2219586"/>
          </a:xfrm>
        </p:spPr>
        <p:txBody>
          <a:bodyPr>
            <a:normAutofit/>
          </a:bodyPr>
          <a:lstStyle/>
          <a:p>
            <a:r>
              <a:rPr lang="en-AU" sz="1350" dirty="0"/>
              <a:t>Numerous </a:t>
            </a:r>
            <a:r>
              <a:rPr lang="en-AU" sz="1350" dirty="0" err="1"/>
              <a:t>minigrids</a:t>
            </a:r>
            <a:r>
              <a:rPr lang="en-AU" sz="1350" dirty="0"/>
              <a:t> in Western Australia</a:t>
            </a:r>
          </a:p>
          <a:p>
            <a:r>
              <a:rPr lang="en-AU" sz="1350" dirty="0"/>
              <a:t>Darwin-Katherine Interconnected System</a:t>
            </a:r>
          </a:p>
          <a:p>
            <a:r>
              <a:rPr lang="en-AU" sz="1350" dirty="0"/>
              <a:t>North-West Interconnected System</a:t>
            </a:r>
          </a:p>
          <a:p>
            <a:r>
              <a:rPr lang="en-AU" sz="1350" dirty="0"/>
              <a:t>South-West Interconnected System (SWIS) </a:t>
            </a:r>
          </a:p>
          <a:p>
            <a:r>
              <a:rPr lang="en-AU" sz="1350" dirty="0"/>
              <a:t>National Electricity Market (NEM, east coast)</a:t>
            </a:r>
          </a:p>
          <a:p>
            <a:endParaRPr lang="en-AU" sz="1350" dirty="0"/>
          </a:p>
        </p:txBody>
      </p:sp>
      <p:pic>
        <p:nvPicPr>
          <p:cNvPr id="11" name="Picture 10" descr="A picture containing text, map, diagram, atlas&#10;&#10;Description automatically generated">
            <a:extLst>
              <a:ext uri="{FF2B5EF4-FFF2-40B4-BE49-F238E27FC236}">
                <a16:creationId xmlns:a16="http://schemas.microsoft.com/office/drawing/2014/main" id="{14C8AF96-0BB0-BC1C-725D-EDA1151205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9906" y="1471996"/>
            <a:ext cx="4074036" cy="2880320"/>
          </a:xfrm>
          <a:prstGeom prst="rect">
            <a:avLst/>
          </a:prstGeom>
        </p:spPr>
      </p:pic>
      <p:sp>
        <p:nvSpPr>
          <p:cNvPr id="12" name="Content Placeholder 2">
            <a:extLst>
              <a:ext uri="{FF2B5EF4-FFF2-40B4-BE49-F238E27FC236}">
                <a16:creationId xmlns:a16="http://schemas.microsoft.com/office/drawing/2014/main" id="{6C4A3452-052F-F235-05C9-844606052314}"/>
              </a:ext>
            </a:extLst>
          </p:cNvPr>
          <p:cNvSpPr txBox="1">
            <a:spLocks/>
          </p:cNvSpPr>
          <p:nvPr/>
        </p:nvSpPr>
        <p:spPr>
          <a:xfrm>
            <a:off x="7077606" y="1859764"/>
            <a:ext cx="1958889" cy="2280173"/>
          </a:xfrm>
          <a:prstGeom prst="rect">
            <a:avLst/>
          </a:prstGeom>
        </p:spPr>
        <p:txBody>
          <a:bodyPr vert="horz" lIns="0" tIns="0" rIns="0" bIns="0" rtlCol="0">
            <a:normAutofit/>
          </a:bodyPr>
          <a:lstStyle>
            <a:lvl1pPr marL="162000" indent="-162000" algn="l" defTabSz="685800" rtl="0" eaLnBrk="1" latinLnBrk="0" hangingPunct="1">
              <a:lnSpc>
                <a:spcPct val="90000"/>
              </a:lnSpc>
              <a:spcBef>
                <a:spcPts val="450"/>
              </a:spcBef>
              <a:buFont typeface="Arial" pitchFamily="34" charset="0"/>
              <a:buChar char="•"/>
              <a:defRPr sz="18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SzPct val="95000"/>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350" dirty="0"/>
              <a:t>NEM: ~200 TWh/pa, 55GW installed (&gt;500 participants), 10.7 million customers</a:t>
            </a:r>
          </a:p>
          <a:p>
            <a:r>
              <a:rPr lang="en-AU" sz="1350" dirty="0"/>
              <a:t>SWIS/WEM: ~20 TWh/pa, 6GW, ~70 generators, 1.1 million customers</a:t>
            </a:r>
          </a:p>
        </p:txBody>
      </p:sp>
      <p:cxnSp>
        <p:nvCxnSpPr>
          <p:cNvPr id="13" name="Straight Arrow Connector 12">
            <a:extLst>
              <a:ext uri="{FF2B5EF4-FFF2-40B4-BE49-F238E27FC236}">
                <a16:creationId xmlns:a16="http://schemas.microsoft.com/office/drawing/2014/main" id="{F41E3661-9666-504C-F353-4DD4E279B784}"/>
              </a:ext>
            </a:extLst>
          </p:cNvPr>
          <p:cNvCxnSpPr>
            <a:cxnSpLocks/>
          </p:cNvCxnSpPr>
          <p:nvPr/>
        </p:nvCxnSpPr>
        <p:spPr>
          <a:xfrm>
            <a:off x="2788806" y="3576145"/>
            <a:ext cx="192366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3699CFAF-B1D3-0121-BDCA-66639ED457C0}"/>
              </a:ext>
            </a:extLst>
          </p:cNvPr>
          <p:cNvCxnSpPr>
            <a:cxnSpLocks/>
          </p:cNvCxnSpPr>
          <p:nvPr/>
        </p:nvCxnSpPr>
        <p:spPr>
          <a:xfrm>
            <a:off x="2890089" y="3219154"/>
            <a:ext cx="339484" cy="9158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58ACB318-6E48-5968-BC9B-71950DA3A167}"/>
              </a:ext>
            </a:extLst>
          </p:cNvPr>
          <p:cNvCxnSpPr>
            <a:cxnSpLocks/>
          </p:cNvCxnSpPr>
          <p:nvPr/>
        </p:nvCxnSpPr>
        <p:spPr>
          <a:xfrm flipV="1">
            <a:off x="2912266" y="2660750"/>
            <a:ext cx="351411" cy="23289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a:extLst>
              <a:ext uri="{FF2B5EF4-FFF2-40B4-BE49-F238E27FC236}">
                <a16:creationId xmlns:a16="http://schemas.microsoft.com/office/drawing/2014/main" id="{05729341-A32D-7C84-E4B2-9000B1CD1E59}"/>
              </a:ext>
            </a:extLst>
          </p:cNvPr>
          <p:cNvCxnSpPr>
            <a:cxnSpLocks/>
          </p:cNvCxnSpPr>
          <p:nvPr/>
        </p:nvCxnSpPr>
        <p:spPr>
          <a:xfrm flipV="1">
            <a:off x="2788806" y="2046895"/>
            <a:ext cx="1349689" cy="38990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68678D55-DBF7-4C03-976B-C854E150F291}"/>
              </a:ext>
            </a:extLst>
          </p:cNvPr>
          <p:cNvCxnSpPr>
            <a:cxnSpLocks/>
          </p:cNvCxnSpPr>
          <p:nvPr/>
        </p:nvCxnSpPr>
        <p:spPr>
          <a:xfrm>
            <a:off x="2696242" y="2046895"/>
            <a:ext cx="1139651" cy="467778"/>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4D1F5F19-BE5C-C2B5-2B4D-5A756C4EA43C}"/>
              </a:ext>
            </a:extLst>
          </p:cNvPr>
          <p:cNvSpPr txBox="1"/>
          <p:nvPr/>
        </p:nvSpPr>
        <p:spPr>
          <a:xfrm>
            <a:off x="2849906" y="4338338"/>
            <a:ext cx="1552028" cy="230832"/>
          </a:xfrm>
          <a:prstGeom prst="rect">
            <a:avLst/>
          </a:prstGeom>
          <a:noFill/>
        </p:spPr>
        <p:txBody>
          <a:bodyPr wrap="none" rtlCol="0">
            <a:spAutoFit/>
          </a:bodyPr>
          <a:lstStyle/>
          <a:p>
            <a:r>
              <a:rPr lang="en-US" sz="900"/>
              <a:t>Source: Wikimedia commons</a:t>
            </a:r>
            <a:endParaRPr lang="en-AU" sz="900"/>
          </a:p>
        </p:txBody>
      </p:sp>
    </p:spTree>
    <p:extLst>
      <p:ext uri="{BB962C8B-B14F-4D97-AF65-F5344CB8AC3E}">
        <p14:creationId xmlns:p14="http://schemas.microsoft.com/office/powerpoint/2010/main" val="167811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A62C7-103D-283A-DBB4-1ECCB2C1A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C547B-4038-27FA-6FDE-9C5B2E8EAE79}"/>
              </a:ext>
            </a:extLst>
          </p:cNvPr>
          <p:cNvSpPr>
            <a:spLocks noGrp="1"/>
          </p:cNvSpPr>
          <p:nvPr>
            <p:ph type="title"/>
          </p:nvPr>
        </p:nvSpPr>
        <p:spPr>
          <a:xfrm>
            <a:off x="827584" y="123479"/>
            <a:ext cx="8064896" cy="1321345"/>
          </a:xfrm>
        </p:spPr>
        <p:txBody>
          <a:bodyPr>
            <a:normAutofit/>
          </a:bodyPr>
          <a:lstStyle/>
          <a:p>
            <a:r>
              <a:rPr lang="en-AU" dirty="0"/>
              <a:t>Rooftop solar photovoltaic uptake in the Australian energy market: history</a:t>
            </a:r>
          </a:p>
        </p:txBody>
      </p:sp>
      <p:pic>
        <p:nvPicPr>
          <p:cNvPr id="5" name="Picture 4" descr="A graph of a graph showing the number of the company's sales&#10;&#10;Description automatically generated with medium confidence">
            <a:extLst>
              <a:ext uri="{FF2B5EF4-FFF2-40B4-BE49-F238E27FC236}">
                <a16:creationId xmlns:a16="http://schemas.microsoft.com/office/drawing/2014/main" id="{5443B2B0-F98C-E3EC-B100-E1E73000B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512" y="2596009"/>
            <a:ext cx="2799342" cy="1576688"/>
          </a:xfrm>
          <a:prstGeom prst="rect">
            <a:avLst/>
          </a:prstGeom>
        </p:spPr>
      </p:pic>
      <p:pic>
        <p:nvPicPr>
          <p:cNvPr id="6" name="Picture 5" descr="A diagram of a solar panel&#10;&#10;Description automatically generated with medium confidence">
            <a:extLst>
              <a:ext uri="{FF2B5EF4-FFF2-40B4-BE49-F238E27FC236}">
                <a16:creationId xmlns:a16="http://schemas.microsoft.com/office/drawing/2014/main" id="{9657CCBE-87DF-F8ED-5332-70224D29F0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01" y="2463631"/>
            <a:ext cx="2276499" cy="1213114"/>
          </a:xfrm>
          <a:prstGeom prst="rect">
            <a:avLst/>
          </a:prstGeom>
        </p:spPr>
      </p:pic>
      <p:sp>
        <p:nvSpPr>
          <p:cNvPr id="7" name="Content Placeholder 2">
            <a:extLst>
              <a:ext uri="{FF2B5EF4-FFF2-40B4-BE49-F238E27FC236}">
                <a16:creationId xmlns:a16="http://schemas.microsoft.com/office/drawing/2014/main" id="{4E8FC9BB-71D4-9547-3F7D-7A5C9DC2EE41}"/>
              </a:ext>
            </a:extLst>
          </p:cNvPr>
          <p:cNvSpPr txBox="1">
            <a:spLocks/>
          </p:cNvSpPr>
          <p:nvPr/>
        </p:nvSpPr>
        <p:spPr>
          <a:xfrm>
            <a:off x="2625248" y="2970476"/>
            <a:ext cx="2356660" cy="554933"/>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200" dirty="0"/>
              <a:t>Wholesale Electricity Market (west): </a:t>
            </a:r>
          </a:p>
          <a:p>
            <a:pPr marL="0" indent="0">
              <a:buNone/>
            </a:pPr>
            <a:r>
              <a:rPr lang="en-AU" sz="1200" dirty="0"/>
              <a:t>RTS 76%, Renewables 84%</a:t>
            </a:r>
          </a:p>
        </p:txBody>
      </p:sp>
      <p:pic>
        <p:nvPicPr>
          <p:cNvPr id="8" name="Picture 7" descr="A diagram of a new operational demand record&#10;&#10;Description automatically generated">
            <a:extLst>
              <a:ext uri="{FF2B5EF4-FFF2-40B4-BE49-F238E27FC236}">
                <a16:creationId xmlns:a16="http://schemas.microsoft.com/office/drawing/2014/main" id="{3466C03F-E1FA-038C-F404-C73B61FDA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6" y="3815331"/>
            <a:ext cx="2264108" cy="1262241"/>
          </a:xfrm>
          <a:prstGeom prst="rect">
            <a:avLst/>
          </a:prstGeom>
        </p:spPr>
      </p:pic>
      <p:pic>
        <p:nvPicPr>
          <p:cNvPr id="9" name="Picture 8" descr="A screenshot of a graph&#10;&#10;Description automatically generated">
            <a:extLst>
              <a:ext uri="{FF2B5EF4-FFF2-40B4-BE49-F238E27FC236}">
                <a16:creationId xmlns:a16="http://schemas.microsoft.com/office/drawing/2014/main" id="{FAC397F9-5452-6941-90AD-BAE9F32DF2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3071" y="4016410"/>
            <a:ext cx="1948066" cy="1175689"/>
          </a:xfrm>
          <a:prstGeom prst="rect">
            <a:avLst/>
          </a:prstGeom>
        </p:spPr>
      </p:pic>
      <p:pic>
        <p:nvPicPr>
          <p:cNvPr id="19" name="Picture 18" descr="A screen shot of a graph&#10;&#10;Description automatically generated">
            <a:extLst>
              <a:ext uri="{FF2B5EF4-FFF2-40B4-BE49-F238E27FC236}">
                <a16:creationId xmlns:a16="http://schemas.microsoft.com/office/drawing/2014/main" id="{B45792BB-6421-58CF-6620-25C1A6B38A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1243" y="1324872"/>
            <a:ext cx="1824829" cy="1266736"/>
          </a:xfrm>
          <a:prstGeom prst="rect">
            <a:avLst/>
          </a:prstGeom>
        </p:spPr>
      </p:pic>
      <p:pic>
        <p:nvPicPr>
          <p:cNvPr id="20" name="Picture 19" descr="A screenshot of a graph&#10;&#10;Description automatically generated">
            <a:extLst>
              <a:ext uri="{FF2B5EF4-FFF2-40B4-BE49-F238E27FC236}">
                <a16:creationId xmlns:a16="http://schemas.microsoft.com/office/drawing/2014/main" id="{A6106483-B63A-AC78-7BC2-9929449B0E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354" y="1167616"/>
            <a:ext cx="2142360" cy="1213115"/>
          </a:xfrm>
          <a:prstGeom prst="rect">
            <a:avLst/>
          </a:prstGeom>
        </p:spPr>
      </p:pic>
      <p:pic>
        <p:nvPicPr>
          <p:cNvPr id="21" name="Picture 20" descr="A screenshot of a graph&#10;&#10;Description automatically generated">
            <a:extLst>
              <a:ext uri="{FF2B5EF4-FFF2-40B4-BE49-F238E27FC236}">
                <a16:creationId xmlns:a16="http://schemas.microsoft.com/office/drawing/2014/main" id="{1551A3C7-64C2-A8BC-40EF-59781640E3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1137" y="1369158"/>
            <a:ext cx="1740894" cy="1148990"/>
          </a:xfrm>
          <a:prstGeom prst="rect">
            <a:avLst/>
          </a:prstGeom>
        </p:spPr>
      </p:pic>
      <p:sp>
        <p:nvSpPr>
          <p:cNvPr id="22" name="Content Placeholder 2">
            <a:extLst>
              <a:ext uri="{FF2B5EF4-FFF2-40B4-BE49-F238E27FC236}">
                <a16:creationId xmlns:a16="http://schemas.microsoft.com/office/drawing/2014/main" id="{061D5EB7-87F2-D536-7B1E-D017CE605EC4}"/>
              </a:ext>
            </a:extLst>
          </p:cNvPr>
          <p:cNvSpPr txBox="1">
            <a:spLocks/>
          </p:cNvSpPr>
          <p:nvPr/>
        </p:nvSpPr>
        <p:spPr>
          <a:xfrm>
            <a:off x="2570263" y="4211629"/>
            <a:ext cx="2065208" cy="484801"/>
          </a:xfrm>
          <a:prstGeom prst="rect">
            <a:avLst/>
          </a:prstGeom>
        </p:spPr>
        <p:txBody>
          <a:bodyPr vert="horz" lIns="0" tIns="0" rIns="0" bIns="0" rtlCol="0">
            <a:normAutofit fontScale="925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200" dirty="0"/>
              <a:t>National Electricity Market (east): </a:t>
            </a:r>
          </a:p>
          <a:p>
            <a:pPr marL="0" indent="0">
              <a:buNone/>
            </a:pPr>
            <a:r>
              <a:rPr lang="en-AU" sz="1200" dirty="0"/>
              <a:t>RTS 51%, Renewables 72%</a:t>
            </a:r>
          </a:p>
        </p:txBody>
      </p:sp>
      <p:sp>
        <p:nvSpPr>
          <p:cNvPr id="23" name="Content Placeholder 2">
            <a:extLst>
              <a:ext uri="{FF2B5EF4-FFF2-40B4-BE49-F238E27FC236}">
                <a16:creationId xmlns:a16="http://schemas.microsoft.com/office/drawing/2014/main" id="{D2377B11-C424-5B66-E07F-A5D849D31A2F}"/>
              </a:ext>
            </a:extLst>
          </p:cNvPr>
          <p:cNvSpPr txBox="1">
            <a:spLocks/>
          </p:cNvSpPr>
          <p:nvPr/>
        </p:nvSpPr>
        <p:spPr>
          <a:xfrm>
            <a:off x="2625248" y="1586285"/>
            <a:ext cx="2499492" cy="753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100" dirty="0"/>
              <a:t>South Australia: </a:t>
            </a:r>
          </a:p>
          <a:p>
            <a:pPr marL="0" indent="0">
              <a:buNone/>
            </a:pPr>
            <a:r>
              <a:rPr lang="en-AU" sz="1100" dirty="0"/>
              <a:t>       RTS 101%,  Renewables 120%</a:t>
            </a:r>
          </a:p>
          <a:p>
            <a:r>
              <a:rPr lang="en-AU" sz="1100" dirty="0"/>
              <a:t>One month renewable average 87%</a:t>
            </a:r>
          </a:p>
        </p:txBody>
      </p:sp>
    </p:spTree>
    <p:extLst>
      <p:ext uri="{BB962C8B-B14F-4D97-AF65-F5344CB8AC3E}">
        <p14:creationId xmlns:p14="http://schemas.microsoft.com/office/powerpoint/2010/main" val="278222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2B5C7-FF2D-D56B-4060-D370B29C5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09AC8-E232-8FAA-3E72-5463875356C5}"/>
              </a:ext>
            </a:extLst>
          </p:cNvPr>
          <p:cNvSpPr>
            <a:spLocks noGrp="1"/>
          </p:cNvSpPr>
          <p:nvPr>
            <p:ph type="title"/>
          </p:nvPr>
        </p:nvSpPr>
        <p:spPr>
          <a:xfrm>
            <a:off x="827584" y="123479"/>
            <a:ext cx="8064896" cy="1321345"/>
          </a:xfrm>
        </p:spPr>
        <p:txBody>
          <a:bodyPr>
            <a:normAutofit/>
          </a:bodyPr>
          <a:lstStyle/>
          <a:p>
            <a:r>
              <a:rPr lang="en-AU" dirty="0"/>
              <a:t>Rooftop solar photovoltaic uptake in the Australian energy market: prospects</a:t>
            </a:r>
          </a:p>
        </p:txBody>
      </p:sp>
      <p:pic>
        <p:nvPicPr>
          <p:cNvPr id="6" name="Picture 5" descr="A picture containing text, screenshot, plot, slope&#10;&#10;Description automatically generated">
            <a:extLst>
              <a:ext uri="{FF2B5EF4-FFF2-40B4-BE49-F238E27FC236}">
                <a16:creationId xmlns:a16="http://schemas.microsoft.com/office/drawing/2014/main" id="{3B02CF8A-81E5-69E6-9C40-A7F09630E4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23678"/>
            <a:ext cx="3823942" cy="2448272"/>
          </a:xfrm>
          <a:prstGeom prst="rect">
            <a:avLst/>
          </a:prstGeom>
        </p:spPr>
      </p:pic>
      <p:sp>
        <p:nvSpPr>
          <p:cNvPr id="7" name="TextBox 6">
            <a:extLst>
              <a:ext uri="{FF2B5EF4-FFF2-40B4-BE49-F238E27FC236}">
                <a16:creationId xmlns:a16="http://schemas.microsoft.com/office/drawing/2014/main" id="{7BD88AB8-1E0B-3287-4ED7-16F8CF0E500D}"/>
              </a:ext>
            </a:extLst>
          </p:cNvPr>
          <p:cNvSpPr txBox="1"/>
          <p:nvPr/>
        </p:nvSpPr>
        <p:spPr>
          <a:xfrm>
            <a:off x="539552" y="4484139"/>
            <a:ext cx="1029449" cy="230832"/>
          </a:xfrm>
          <a:prstGeom prst="rect">
            <a:avLst/>
          </a:prstGeom>
          <a:noFill/>
        </p:spPr>
        <p:txBody>
          <a:bodyPr wrap="none" rtlCol="0">
            <a:spAutoFit/>
          </a:bodyPr>
          <a:lstStyle/>
          <a:p>
            <a:r>
              <a:rPr lang="en-US" sz="900" dirty="0">
                <a:hlinkClick r:id="rId3"/>
              </a:rPr>
              <a:t>More Information</a:t>
            </a:r>
            <a:endParaRPr lang="en-AU" sz="900" dirty="0"/>
          </a:p>
        </p:txBody>
      </p:sp>
      <p:pic>
        <p:nvPicPr>
          <p:cNvPr id="9" name="Graphic 8">
            <a:extLst>
              <a:ext uri="{FF2B5EF4-FFF2-40B4-BE49-F238E27FC236}">
                <a16:creationId xmlns:a16="http://schemas.microsoft.com/office/drawing/2014/main" id="{709095B9-2F2F-011F-2C16-57910562CC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8024" y="2323477"/>
            <a:ext cx="3602377" cy="2391494"/>
          </a:xfrm>
          <a:prstGeom prst="rect">
            <a:avLst/>
          </a:prstGeom>
        </p:spPr>
      </p:pic>
      <p:sp>
        <p:nvSpPr>
          <p:cNvPr id="10" name="Content Placeholder 2">
            <a:extLst>
              <a:ext uri="{FF2B5EF4-FFF2-40B4-BE49-F238E27FC236}">
                <a16:creationId xmlns:a16="http://schemas.microsoft.com/office/drawing/2014/main" id="{D564EC3A-C79E-5718-B8F5-1526DF21E5C0}"/>
              </a:ext>
            </a:extLst>
          </p:cNvPr>
          <p:cNvSpPr txBox="1">
            <a:spLocks/>
          </p:cNvSpPr>
          <p:nvPr/>
        </p:nvSpPr>
        <p:spPr>
          <a:xfrm>
            <a:off x="5580112" y="4806050"/>
            <a:ext cx="2356660" cy="277466"/>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200" dirty="0"/>
              <a:t>Source: ISP 2024 (Figure 9)</a:t>
            </a:r>
          </a:p>
        </p:txBody>
      </p:sp>
      <p:sp>
        <p:nvSpPr>
          <p:cNvPr id="11" name="Content Placeholder 2">
            <a:extLst>
              <a:ext uri="{FF2B5EF4-FFF2-40B4-BE49-F238E27FC236}">
                <a16:creationId xmlns:a16="http://schemas.microsoft.com/office/drawing/2014/main" id="{EC933CF9-9F6C-FFC5-F26B-7CC84F54103A}"/>
              </a:ext>
            </a:extLst>
          </p:cNvPr>
          <p:cNvSpPr>
            <a:spLocks noGrp="1"/>
          </p:cNvSpPr>
          <p:nvPr>
            <p:ph idx="1"/>
          </p:nvPr>
        </p:nvSpPr>
        <p:spPr>
          <a:xfrm>
            <a:off x="251522" y="1444823"/>
            <a:ext cx="8640958" cy="478855"/>
          </a:xfrm>
        </p:spPr>
        <p:txBody>
          <a:bodyPr>
            <a:normAutofit/>
          </a:bodyPr>
          <a:lstStyle/>
          <a:p>
            <a:pPr marL="0" indent="0">
              <a:spcAft>
                <a:spcPts val="300"/>
              </a:spcAft>
              <a:buNone/>
            </a:pPr>
            <a:r>
              <a:rPr lang="en-AU" sz="1600" dirty="0">
                <a:solidFill>
                  <a:schemeClr val="accent3"/>
                </a:solidFill>
                <a:latin typeface="Calibri" pitchFamily="34" charset="0"/>
              </a:rPr>
              <a:t>Left: Total Australian electricity market		Right: National Electricity Market (east coast)</a:t>
            </a:r>
            <a:endParaRPr lang="en-AU" sz="1600" b="1" dirty="0"/>
          </a:p>
          <a:p>
            <a:pPr lvl="1"/>
            <a:endParaRPr lang="en-AU" sz="1200" dirty="0"/>
          </a:p>
          <a:p>
            <a:pPr lvl="1"/>
            <a:endParaRPr lang="en-AU" sz="1200" dirty="0"/>
          </a:p>
          <a:p>
            <a:endParaRPr lang="en-AU" sz="1600" dirty="0"/>
          </a:p>
          <a:p>
            <a:pPr marL="35999" indent="0">
              <a:buNone/>
            </a:pPr>
            <a:endParaRPr lang="en-AU" sz="1000" dirty="0"/>
          </a:p>
        </p:txBody>
      </p:sp>
      <p:sp>
        <p:nvSpPr>
          <p:cNvPr id="12" name="Content Placeholder 2">
            <a:extLst>
              <a:ext uri="{FF2B5EF4-FFF2-40B4-BE49-F238E27FC236}">
                <a16:creationId xmlns:a16="http://schemas.microsoft.com/office/drawing/2014/main" id="{06F615F6-1BBF-030D-3D9A-E1559406073E}"/>
              </a:ext>
            </a:extLst>
          </p:cNvPr>
          <p:cNvSpPr txBox="1">
            <a:spLocks/>
          </p:cNvSpPr>
          <p:nvPr/>
        </p:nvSpPr>
        <p:spPr>
          <a:xfrm>
            <a:off x="603709" y="2756032"/>
            <a:ext cx="2481862" cy="562719"/>
          </a:xfrm>
          <a:prstGeom prst="rect">
            <a:avLst/>
          </a:prstGeom>
        </p:spPr>
        <p:txBody>
          <a:bodyPr vert="horz" lIns="0" tIns="0" rIns="0" bIns="0" rtlCol="0">
            <a:normAutofit lnSpcReduction="10000"/>
          </a:bodyPr>
          <a:lstStyle>
            <a:lvl1pPr marL="215995" indent="-215995" algn="l" defTabSz="914378"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5990" indent="-179996" algn="l" defTabSz="91437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7984"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78" indent="-215995" algn="l" defTabSz="914378"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973" indent="-215995" algn="l" defTabSz="914378"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000"/>
              <a:t>Snowy Hydro from 1972</a:t>
            </a:r>
          </a:p>
          <a:p>
            <a:r>
              <a:rPr lang="en-AU" sz="1000"/>
              <a:t>Gas substitution and wind from 2000</a:t>
            </a:r>
          </a:p>
          <a:p>
            <a:r>
              <a:rPr lang="en-AU" sz="1000"/>
              <a:t>Renewables transition from 2020</a:t>
            </a:r>
            <a:endParaRPr lang="en-AU" sz="1000" dirty="0"/>
          </a:p>
        </p:txBody>
      </p:sp>
    </p:spTree>
    <p:extLst>
      <p:ext uri="{BB962C8B-B14F-4D97-AF65-F5344CB8AC3E}">
        <p14:creationId xmlns:p14="http://schemas.microsoft.com/office/powerpoint/2010/main" val="41265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275606"/>
            <a:ext cx="8640958" cy="3600400"/>
          </a:xfrm>
        </p:spPr>
        <p:txBody>
          <a:bodyPr>
            <a:normAutofit/>
          </a:bodyPr>
          <a:lstStyle/>
          <a:p>
            <a:pPr marL="0" indent="0">
              <a:spcAft>
                <a:spcPts val="300"/>
              </a:spcAft>
              <a:buNone/>
            </a:pPr>
            <a:r>
              <a:rPr lang="en-AU" sz="2000" dirty="0">
                <a:solidFill>
                  <a:schemeClr val="accent1"/>
                </a:solidFill>
                <a:latin typeface="Calibri" pitchFamily="34" charset="0"/>
              </a:rPr>
              <a:t>Lessons learnt in recent decades</a:t>
            </a:r>
            <a:endParaRPr lang="en-AU" sz="2000" b="1" dirty="0">
              <a:solidFill>
                <a:schemeClr val="accent1"/>
              </a:solidFill>
            </a:endParaRPr>
          </a:p>
          <a:p>
            <a:r>
              <a:rPr lang="en-AU" sz="1600" dirty="0"/>
              <a:t>Rooftop solar photovoltaic uptake in the Australian energy market: history and future prospects</a:t>
            </a:r>
          </a:p>
          <a:p>
            <a:r>
              <a:rPr lang="en-AU" sz="1600" dirty="0"/>
              <a:t>Emergent technical challenges and practical responses</a:t>
            </a:r>
          </a:p>
          <a:p>
            <a:r>
              <a:rPr lang="en-AU" sz="1600" dirty="0"/>
              <a:t>A spectrum of technical solutions (and required institutional and social capabilities)</a:t>
            </a:r>
          </a:p>
          <a:p>
            <a:pPr lvl="1"/>
            <a:r>
              <a:rPr lang="en-AU" sz="1200" dirty="0"/>
              <a:t> (Easier) distribution network solutions</a:t>
            </a:r>
          </a:p>
          <a:p>
            <a:pPr lvl="1"/>
            <a:r>
              <a:rPr lang="en-AU" sz="1200" dirty="0"/>
              <a:t>System operator solutions</a:t>
            </a:r>
          </a:p>
          <a:p>
            <a:pPr lvl="1"/>
            <a:r>
              <a:rPr lang="en-AU" sz="1200" dirty="0"/>
              <a:t>Solutions with high customer impact</a:t>
            </a:r>
          </a:p>
          <a:p>
            <a:pPr lvl="1"/>
            <a:r>
              <a:rPr lang="en-AU" sz="1200" dirty="0"/>
              <a:t>Solutions requiring coordination mechanisms</a:t>
            </a:r>
          </a:p>
          <a:p>
            <a:r>
              <a:rPr lang="en-AU" sz="1600" dirty="0"/>
              <a:t>Implications for future developments in distribution network planning</a:t>
            </a:r>
          </a:p>
          <a:p>
            <a:pPr marL="0" indent="0">
              <a:buNone/>
            </a:pPr>
            <a:endParaRPr lang="en-AU" sz="1600" dirty="0"/>
          </a:p>
          <a:p>
            <a:pPr marL="0" indent="0">
              <a:buNone/>
            </a:pPr>
            <a:r>
              <a:rPr lang="en-AU" sz="1300" dirty="0"/>
              <a:t>*Presentation based on Brinsmead, T.S., Lovasz, T., Nguyen, K., </a:t>
            </a:r>
            <a:r>
              <a:rPr lang="en-AU" sz="1300" dirty="0" err="1"/>
              <a:t>Sawdon</a:t>
            </a:r>
            <a:r>
              <a:rPr lang="en-AU" sz="1300" dirty="0"/>
              <a:t>, J., Braslavsky, J., </a:t>
            </a:r>
            <a:r>
              <a:rPr lang="en-AU" sz="1300" dirty="0" err="1"/>
              <a:t>Heidari</a:t>
            </a:r>
            <a:r>
              <a:rPr lang="en-AU" sz="1300" dirty="0"/>
              <a:t>, R., Mahdavi, N., Mohy-</a:t>
            </a:r>
            <a:r>
              <a:rPr lang="en-AU" sz="1300" dirty="0" err="1"/>
              <a:t>ud</a:t>
            </a:r>
            <a:r>
              <a:rPr lang="en-AU" sz="1300" dirty="0"/>
              <a:t>-din, G., Uddin, S.M.M., &amp; Wearne, T. (2024, September). </a:t>
            </a:r>
            <a:r>
              <a:rPr lang="en-AU" sz="1300" i="1" dirty="0"/>
              <a:t>Future of Electricity – Vietnam – Increasing distributed energy resources in reliable electricity grids</a:t>
            </a:r>
            <a:r>
              <a:rPr lang="en-AU" sz="1300" dirty="0"/>
              <a:t>. Collaborative Research Report No.3 Grid. </a:t>
            </a:r>
            <a:r>
              <a:rPr lang="en-AU" sz="1300" dirty="0">
                <a:solidFill>
                  <a:schemeClr val="accent1"/>
                </a:solidFill>
                <a:hlinkClick r:id="rId3">
                  <a:extLst>
                    <a:ext uri="{A12FA001-AC4F-418D-AE19-62706E023703}">
                      <ahyp:hlinkClr xmlns:ahyp="http://schemas.microsoft.com/office/drawing/2018/hyperlinkcolor" val="tx"/>
                    </a:ext>
                  </a:extLst>
                </a:hlinkClick>
              </a:rPr>
              <a:t>https://www.fe-vietnam.info/</a:t>
            </a:r>
            <a:r>
              <a:rPr lang="en-AU" sz="1300" dirty="0">
                <a:solidFill>
                  <a:schemeClr val="accent1"/>
                </a:solidFill>
              </a:rPr>
              <a:t> </a:t>
            </a:r>
          </a:p>
          <a:p>
            <a:pPr marL="36000" indent="0">
              <a:buNone/>
            </a:pPr>
            <a:endParaRPr lang="en-AU" sz="1000" dirty="0"/>
          </a:p>
        </p:txBody>
      </p:sp>
      <p:sp>
        <p:nvSpPr>
          <p:cNvPr id="2" name="Title 1"/>
          <p:cNvSpPr>
            <a:spLocks noGrp="1"/>
          </p:cNvSpPr>
          <p:nvPr>
            <p:ph type="title"/>
          </p:nvPr>
        </p:nvSpPr>
        <p:spPr>
          <a:xfrm>
            <a:off x="899592" y="267494"/>
            <a:ext cx="8640960" cy="639365"/>
          </a:xfrm>
        </p:spPr>
        <p:txBody>
          <a:bodyPr>
            <a:normAutofit fontScale="90000"/>
          </a:bodyPr>
          <a:lstStyle/>
          <a:p>
            <a:r>
              <a:rPr lang="en-AU" dirty="0"/>
              <a:t>Managing high volumes of distributed energy resources in Australia* </a:t>
            </a:r>
          </a:p>
        </p:txBody>
      </p:sp>
      <p:sp>
        <p:nvSpPr>
          <p:cNvPr id="4" name="Rectangle 3">
            <a:extLst>
              <a:ext uri="{FF2B5EF4-FFF2-40B4-BE49-F238E27FC236}">
                <a16:creationId xmlns:a16="http://schemas.microsoft.com/office/drawing/2014/main" id="{AC8DD162-59E5-07CF-F0C1-E6BCC36EBB35}"/>
              </a:ext>
            </a:extLst>
          </p:cNvPr>
          <p:cNvSpPr/>
          <p:nvPr/>
        </p:nvSpPr>
        <p:spPr>
          <a:xfrm flipV="1">
            <a:off x="179512" y="1923678"/>
            <a:ext cx="7344816" cy="288032"/>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Tree>
    <p:extLst>
      <p:ext uri="{BB962C8B-B14F-4D97-AF65-F5344CB8AC3E}">
        <p14:creationId xmlns:p14="http://schemas.microsoft.com/office/powerpoint/2010/main" val="203853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48704-DE40-6237-4EF9-A09E69FA8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644BD-BFC0-48DE-D71F-A46318628A79}"/>
              </a:ext>
            </a:extLst>
          </p:cNvPr>
          <p:cNvSpPr>
            <a:spLocks noGrp="1"/>
          </p:cNvSpPr>
          <p:nvPr>
            <p:ph type="title"/>
          </p:nvPr>
        </p:nvSpPr>
        <p:spPr>
          <a:xfrm>
            <a:off x="827584" y="123479"/>
            <a:ext cx="8064896" cy="1321345"/>
          </a:xfrm>
        </p:spPr>
        <p:txBody>
          <a:bodyPr>
            <a:normAutofit/>
          </a:bodyPr>
          <a:lstStyle/>
          <a:p>
            <a:r>
              <a:rPr lang="en-AU" dirty="0"/>
              <a:t>Emergent technical challenges and practical responses</a:t>
            </a:r>
          </a:p>
        </p:txBody>
      </p:sp>
      <p:graphicFrame>
        <p:nvGraphicFramePr>
          <p:cNvPr id="4" name="Table 3">
            <a:extLst>
              <a:ext uri="{FF2B5EF4-FFF2-40B4-BE49-F238E27FC236}">
                <a16:creationId xmlns:a16="http://schemas.microsoft.com/office/drawing/2014/main" id="{983661D9-E68A-B960-9160-57B82438403A}"/>
              </a:ext>
            </a:extLst>
          </p:cNvPr>
          <p:cNvGraphicFramePr>
            <a:graphicFrameLocks noGrp="1"/>
          </p:cNvGraphicFramePr>
          <p:nvPr>
            <p:extLst>
              <p:ext uri="{D42A27DB-BD31-4B8C-83A1-F6EECF244321}">
                <p14:modId xmlns:p14="http://schemas.microsoft.com/office/powerpoint/2010/main" val="3344473196"/>
              </p:ext>
            </p:extLst>
          </p:nvPr>
        </p:nvGraphicFramePr>
        <p:xfrm>
          <a:off x="251520" y="1275606"/>
          <a:ext cx="8618859" cy="3784600"/>
        </p:xfrm>
        <a:graphic>
          <a:graphicData uri="http://schemas.openxmlformats.org/drawingml/2006/table">
            <a:tbl>
              <a:tblPr firstRow="1" bandRow="1">
                <a:tableStyleId>{5C22544A-7EE6-4342-B048-85BDC9FD1C3A}</a:tableStyleId>
              </a:tblPr>
              <a:tblGrid>
                <a:gridCol w="1884393">
                  <a:extLst>
                    <a:ext uri="{9D8B030D-6E8A-4147-A177-3AD203B41FA5}">
                      <a16:colId xmlns:a16="http://schemas.microsoft.com/office/drawing/2014/main" val="3739641102"/>
                    </a:ext>
                  </a:extLst>
                </a:gridCol>
                <a:gridCol w="1765914">
                  <a:extLst>
                    <a:ext uri="{9D8B030D-6E8A-4147-A177-3AD203B41FA5}">
                      <a16:colId xmlns:a16="http://schemas.microsoft.com/office/drawing/2014/main" val="4150103496"/>
                    </a:ext>
                  </a:extLst>
                </a:gridCol>
                <a:gridCol w="1283527">
                  <a:extLst>
                    <a:ext uri="{9D8B030D-6E8A-4147-A177-3AD203B41FA5}">
                      <a16:colId xmlns:a16="http://schemas.microsoft.com/office/drawing/2014/main" val="1079340469"/>
                    </a:ext>
                  </a:extLst>
                </a:gridCol>
                <a:gridCol w="3685025">
                  <a:extLst>
                    <a:ext uri="{9D8B030D-6E8A-4147-A177-3AD203B41FA5}">
                      <a16:colId xmlns:a16="http://schemas.microsoft.com/office/drawing/2014/main" val="3204633670"/>
                    </a:ext>
                  </a:extLst>
                </a:gridCol>
              </a:tblGrid>
              <a:tr h="370840">
                <a:tc>
                  <a:txBody>
                    <a:bodyPr/>
                    <a:lstStyle/>
                    <a:p>
                      <a:r>
                        <a:rPr lang="en-AU" sz="1600" dirty="0"/>
                        <a:t>Challenge</a:t>
                      </a:r>
                    </a:p>
                  </a:txBody>
                  <a:tcPr/>
                </a:tc>
                <a:tc>
                  <a:txBody>
                    <a:bodyPr/>
                    <a:lstStyle/>
                    <a:p>
                      <a:r>
                        <a:rPr lang="en-AU" sz="1600" dirty="0"/>
                        <a:t>Capability</a:t>
                      </a:r>
                    </a:p>
                  </a:txBody>
                  <a:tcPr/>
                </a:tc>
                <a:tc>
                  <a:txBody>
                    <a:bodyPr/>
                    <a:lstStyle/>
                    <a:p>
                      <a:r>
                        <a:rPr lang="en-AU" sz="1600" dirty="0"/>
                        <a:t>Standards</a:t>
                      </a:r>
                    </a:p>
                  </a:txBody>
                  <a:tcPr/>
                </a:tc>
                <a:tc>
                  <a:txBody>
                    <a:bodyPr/>
                    <a:lstStyle/>
                    <a:p>
                      <a:r>
                        <a:rPr lang="en-AU" sz="1600" dirty="0"/>
                        <a:t>Description</a:t>
                      </a:r>
                    </a:p>
                  </a:txBody>
                  <a:tcPr/>
                </a:tc>
                <a:extLst>
                  <a:ext uri="{0D108BD9-81ED-4DB2-BD59-A6C34878D82A}">
                    <a16:rowId xmlns:a16="http://schemas.microsoft.com/office/drawing/2014/main" val="225403686"/>
                  </a:ext>
                </a:extLst>
              </a:tr>
              <a:tr h="370840">
                <a:tc>
                  <a:txBody>
                    <a:bodyPr/>
                    <a:lstStyle/>
                    <a:p>
                      <a:r>
                        <a:rPr lang="en-AU" sz="1100" dirty="0"/>
                        <a:t>Voltage limits</a:t>
                      </a:r>
                    </a:p>
                  </a:txBody>
                  <a:tcPr anchor="ctr"/>
                </a:tc>
                <a:tc>
                  <a:txBody>
                    <a:bodyPr/>
                    <a:lstStyle/>
                    <a:p>
                      <a:r>
                        <a:rPr lang="en-AU" sz="1100" dirty="0"/>
                        <a:t>Power Quality Response modes</a:t>
                      </a:r>
                    </a:p>
                  </a:txBody>
                  <a:tcPr/>
                </a:tc>
                <a:tc>
                  <a:txBody>
                    <a:bodyPr/>
                    <a:lstStyle/>
                    <a:p>
                      <a:r>
                        <a:rPr lang="en-AU" sz="1100" dirty="0"/>
                        <a:t>AS 4777.2:2015</a:t>
                      </a:r>
                    </a:p>
                    <a:p>
                      <a:pPr marL="0" marR="0" lvl="0" indent="0" algn="l" defTabSz="914378" rtl="0" eaLnBrk="1" fontAlgn="auto" latinLnBrk="0" hangingPunct="1">
                        <a:lnSpc>
                          <a:spcPct val="100000"/>
                        </a:lnSpc>
                        <a:spcBef>
                          <a:spcPts val="0"/>
                        </a:spcBef>
                        <a:spcAft>
                          <a:spcPts val="0"/>
                        </a:spcAft>
                        <a:buClrTx/>
                        <a:buSzTx/>
                        <a:buFontTx/>
                        <a:buNone/>
                        <a:tabLst/>
                        <a:defRPr/>
                      </a:pPr>
                      <a:r>
                        <a:rPr lang="en-AU" sz="1100" dirty="0"/>
                        <a:t>AS 4777.2:2020</a:t>
                      </a:r>
                    </a:p>
                  </a:txBody>
                  <a:tcPr/>
                </a:tc>
                <a:tc>
                  <a:txBody>
                    <a:bodyPr/>
                    <a:lstStyle/>
                    <a:p>
                      <a:r>
                        <a:rPr lang="en-AU" sz="1100" dirty="0"/>
                        <a:t>More sophisticated local real/ reactive power dynamic response and greater stability</a:t>
                      </a:r>
                    </a:p>
                  </a:txBody>
                  <a:tcPr/>
                </a:tc>
                <a:extLst>
                  <a:ext uri="{0D108BD9-81ED-4DB2-BD59-A6C34878D82A}">
                    <a16:rowId xmlns:a16="http://schemas.microsoft.com/office/drawing/2014/main" val="890494432"/>
                  </a:ext>
                </a:extLst>
              </a:tr>
              <a:tr h="370840">
                <a:tc>
                  <a:txBody>
                    <a:bodyPr/>
                    <a:lstStyle/>
                    <a:p>
                      <a:r>
                        <a:rPr lang="en-AU" sz="1100" dirty="0"/>
                        <a:t>Disturbance vulnerability</a:t>
                      </a:r>
                    </a:p>
                  </a:txBody>
                  <a:tcPr anchor="ctr"/>
                </a:tc>
                <a:tc>
                  <a:txBody>
                    <a:bodyPr/>
                    <a:lstStyle/>
                    <a:p>
                      <a:r>
                        <a:rPr lang="en-AU" sz="1100" dirty="0"/>
                        <a:t>Fault and low-voltage ride-through</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AU" sz="1100" dirty="0"/>
                        <a:t>AS 4777.2:2020</a:t>
                      </a:r>
                    </a:p>
                  </a:txBody>
                  <a:tcPr/>
                </a:tc>
                <a:tc>
                  <a:txBody>
                    <a:bodyPr/>
                    <a:lstStyle/>
                    <a:p>
                      <a:r>
                        <a:rPr lang="en-AU" sz="1100" dirty="0"/>
                        <a:t>Greater connection reliability under disturbance conditions</a:t>
                      </a:r>
                    </a:p>
                  </a:txBody>
                  <a:tcPr/>
                </a:tc>
                <a:extLst>
                  <a:ext uri="{0D108BD9-81ED-4DB2-BD59-A6C34878D82A}">
                    <a16:rowId xmlns:a16="http://schemas.microsoft.com/office/drawing/2014/main" val="3627230621"/>
                  </a:ext>
                </a:extLst>
              </a:tr>
              <a:tr h="370840">
                <a:tc>
                  <a:txBody>
                    <a:bodyPr/>
                    <a:lstStyle/>
                    <a:p>
                      <a:r>
                        <a:rPr lang="en-AU" sz="1100" dirty="0"/>
                        <a:t>Optimising inverter settings to local conditions</a:t>
                      </a:r>
                    </a:p>
                  </a:txBody>
                  <a:tcPr anchor="ctr"/>
                </a:tc>
                <a:tc>
                  <a:txBody>
                    <a:bodyPr/>
                    <a:lstStyle/>
                    <a:p>
                      <a:r>
                        <a:rPr lang="en-AU" sz="1100" dirty="0"/>
                        <a:t>Regional standardisation of settings</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AU" sz="1100" dirty="0"/>
                        <a:t>AS 4777.2:2020</a:t>
                      </a:r>
                    </a:p>
                  </a:txBody>
                  <a:tcPr/>
                </a:tc>
                <a:tc>
                  <a:txBody>
                    <a:bodyPr/>
                    <a:lstStyle/>
                    <a:p>
                      <a:r>
                        <a:rPr lang="en-AU" sz="1100" dirty="0"/>
                        <a:t>Default inverter settings for simplicity and ease of installation and compliance</a:t>
                      </a:r>
                    </a:p>
                  </a:txBody>
                  <a:tcPr/>
                </a:tc>
                <a:extLst>
                  <a:ext uri="{0D108BD9-81ED-4DB2-BD59-A6C34878D82A}">
                    <a16:rowId xmlns:a16="http://schemas.microsoft.com/office/drawing/2014/main" val="1105791625"/>
                  </a:ext>
                </a:extLst>
              </a:tr>
              <a:tr h="370840">
                <a:tc>
                  <a:txBody>
                    <a:bodyPr/>
                    <a:lstStyle/>
                    <a:p>
                      <a:r>
                        <a:rPr lang="en-AU" sz="1100" dirty="0"/>
                        <a:t>Excessive (locally or in aggregate) load</a:t>
                      </a:r>
                    </a:p>
                  </a:txBody>
                  <a:tcPr anchor="ctr"/>
                </a:tc>
                <a:tc>
                  <a:txBody>
                    <a:bodyPr/>
                    <a:lstStyle/>
                    <a:p>
                      <a:r>
                        <a:rPr lang="en-AU" sz="1100" dirty="0"/>
                        <a:t>Demand response mechanism</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AU" sz="1100" dirty="0"/>
                        <a:t>AS 4755</a:t>
                      </a:r>
                    </a:p>
                  </a:txBody>
                  <a:tcPr/>
                </a:tc>
                <a:tc>
                  <a:txBody>
                    <a:bodyPr/>
                    <a:lstStyle/>
                    <a:p>
                      <a:r>
                        <a:rPr lang="en-AU" sz="1100" dirty="0"/>
                        <a:t>External management of flexible load and generation</a:t>
                      </a:r>
                    </a:p>
                  </a:txBody>
                  <a:tcPr/>
                </a:tc>
                <a:extLst>
                  <a:ext uri="{0D108BD9-81ED-4DB2-BD59-A6C34878D82A}">
                    <a16:rowId xmlns:a16="http://schemas.microsoft.com/office/drawing/2014/main" val="2068255828"/>
                  </a:ext>
                </a:extLst>
              </a:tr>
              <a:tr h="370840">
                <a:tc rowSpan="3">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AU" sz="1100" dirty="0"/>
                        <a:t>Insufficient load/ </a:t>
                      </a:r>
                    </a:p>
                    <a:p>
                      <a:pPr marL="0" marR="0" lvl="0" indent="0" algn="l" defTabSz="914378" rtl="0" eaLnBrk="1" fontAlgn="auto" latinLnBrk="0" hangingPunct="1">
                        <a:lnSpc>
                          <a:spcPct val="100000"/>
                        </a:lnSpc>
                        <a:spcBef>
                          <a:spcPts val="0"/>
                        </a:spcBef>
                        <a:spcAft>
                          <a:spcPts val="0"/>
                        </a:spcAft>
                        <a:buClrTx/>
                        <a:buSzTx/>
                        <a:buFontTx/>
                        <a:buNone/>
                        <a:tabLst/>
                        <a:defRPr/>
                      </a:pPr>
                      <a:r>
                        <a:rPr lang="en-AU" sz="1100" dirty="0"/>
                        <a:t>excessive distributed generation</a:t>
                      </a:r>
                    </a:p>
                  </a:txBody>
                  <a:tcPr anchor="ctr"/>
                </a:tc>
                <a:tc>
                  <a:txBody>
                    <a:bodyPr/>
                    <a:lstStyle/>
                    <a:p>
                      <a:r>
                        <a:rPr lang="en-AU" sz="1100" dirty="0"/>
                        <a:t>Enhanced voltage management</a:t>
                      </a:r>
                    </a:p>
                  </a:txBody>
                  <a:tcPr/>
                </a:tc>
                <a:tc>
                  <a:txBody>
                    <a:bodyPr/>
                    <a:lstStyle/>
                    <a:p>
                      <a:r>
                        <a:rPr lang="en-AU" sz="1100" dirty="0"/>
                        <a:t>NA</a:t>
                      </a:r>
                    </a:p>
                  </a:txBody>
                  <a:tcPr/>
                </a:tc>
                <a:tc>
                  <a:txBody>
                    <a:bodyPr/>
                    <a:lstStyle/>
                    <a:p>
                      <a:r>
                        <a:rPr lang="en-AU" sz="1100" dirty="0"/>
                        <a:t>Emergency ability to disconnect RTPV (non-targeted) </a:t>
                      </a:r>
                    </a:p>
                  </a:txBody>
                  <a:tcPr/>
                </a:tc>
                <a:extLst>
                  <a:ext uri="{0D108BD9-81ED-4DB2-BD59-A6C34878D82A}">
                    <a16:rowId xmlns:a16="http://schemas.microsoft.com/office/drawing/2014/main" val="1073342252"/>
                  </a:ext>
                </a:extLst>
              </a:tr>
              <a:tr h="370840">
                <a:tc vMerge="1">
                  <a:txBody>
                    <a:bodyPr/>
                    <a:lstStyle/>
                    <a:p>
                      <a:endParaRP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AU" sz="1100" dirty="0"/>
                        <a:t>Emergency RTPV disconnection</a:t>
                      </a:r>
                    </a:p>
                  </a:txBody>
                  <a:tcPr/>
                </a:tc>
                <a:tc>
                  <a:txBody>
                    <a:bodyPr/>
                    <a:lstStyle/>
                    <a:p>
                      <a:r>
                        <a:rPr lang="en-AU" sz="1100" dirty="0"/>
                        <a:t>NA</a:t>
                      </a:r>
                    </a:p>
                  </a:txBody>
                  <a:tcPr/>
                </a:tc>
                <a:tc>
                  <a:txBody>
                    <a:bodyPr/>
                    <a:lstStyle/>
                    <a:p>
                      <a:r>
                        <a:rPr lang="en-AU" sz="1100" dirty="0"/>
                        <a:t>Remote signalling (fully or partially automated) causes inverters to cease active power injection (</a:t>
                      </a:r>
                      <a:r>
                        <a:rPr lang="en-AU" sz="1100" dirty="0" err="1"/>
                        <a:t>targetted</a:t>
                      </a:r>
                      <a:r>
                        <a:rPr lang="en-AU" sz="1100" dirty="0"/>
                        <a:t>)</a:t>
                      </a:r>
                    </a:p>
                  </a:txBody>
                  <a:tcPr/>
                </a:tc>
                <a:extLst>
                  <a:ext uri="{0D108BD9-81ED-4DB2-BD59-A6C34878D82A}">
                    <a16:rowId xmlns:a16="http://schemas.microsoft.com/office/drawing/2014/main" val="659197912"/>
                  </a:ext>
                </a:extLst>
              </a:tr>
              <a:tr h="370840">
                <a:tc vMerge="1">
                  <a:txBody>
                    <a:bodyPr/>
                    <a:lstStyle/>
                    <a:p>
                      <a:endParaRPr dirty="0"/>
                    </a:p>
                  </a:txBody>
                  <a:tcPr/>
                </a:tc>
                <a:tc>
                  <a:txBody>
                    <a:bodyPr/>
                    <a:lstStyle/>
                    <a:p>
                      <a:r>
                        <a:rPr lang="en-AU" sz="1100" dirty="0"/>
                        <a:t>Device communication over internet</a:t>
                      </a:r>
                    </a:p>
                  </a:txBody>
                  <a:tcPr/>
                </a:tc>
                <a:tc>
                  <a:txBody>
                    <a:bodyPr/>
                    <a:lstStyle/>
                    <a:p>
                      <a:r>
                        <a:rPr lang="en-AU" sz="1100" dirty="0"/>
                        <a:t>IEEE 2030.5, </a:t>
                      </a:r>
                    </a:p>
                    <a:p>
                      <a:r>
                        <a:rPr lang="en-AU" sz="1100" dirty="0"/>
                        <a:t>CSIP-Aus</a:t>
                      </a:r>
                    </a:p>
                  </a:txBody>
                  <a:tcPr/>
                </a:tc>
                <a:tc>
                  <a:txBody>
                    <a:bodyPr/>
                    <a:lstStyle/>
                    <a:p>
                      <a:r>
                        <a:rPr lang="en-AU" sz="1100" dirty="0"/>
                        <a:t>Sophisticated communications capability to permit external management of inverters</a:t>
                      </a:r>
                    </a:p>
                  </a:txBody>
                  <a:tcPr/>
                </a:tc>
                <a:extLst>
                  <a:ext uri="{0D108BD9-81ED-4DB2-BD59-A6C34878D82A}">
                    <a16:rowId xmlns:a16="http://schemas.microsoft.com/office/drawing/2014/main" val="710668850"/>
                  </a:ext>
                </a:extLst>
              </a:tr>
              <a:tr h="37084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AU" sz="1100" dirty="0"/>
                        <a:t>Frequency management/ aggregate power balance</a:t>
                      </a:r>
                    </a:p>
                  </a:txBody>
                  <a:tcPr anchor="ctr"/>
                </a:tc>
                <a:tc>
                  <a:txBody>
                    <a:bodyPr/>
                    <a:lstStyle/>
                    <a:p>
                      <a:r>
                        <a:rPr lang="en-AU" sz="1100" dirty="0"/>
                        <a:t>Frequency control system services </a:t>
                      </a:r>
                    </a:p>
                  </a:txBody>
                  <a:tcPr/>
                </a:tc>
                <a:tc>
                  <a:txBody>
                    <a:bodyPr/>
                    <a:lstStyle/>
                    <a:p>
                      <a:r>
                        <a:rPr lang="en-AU" sz="1100" dirty="0"/>
                        <a:t>Not mandatory</a:t>
                      </a:r>
                    </a:p>
                  </a:txBody>
                  <a:tcPr/>
                </a:tc>
                <a:tc>
                  <a:txBody>
                    <a:bodyPr/>
                    <a:lstStyle/>
                    <a:p>
                      <a:r>
                        <a:rPr lang="en-AU" sz="1100" dirty="0"/>
                        <a:t>Locally automated frequency droop (or slower dispatched raise/ lower) </a:t>
                      </a:r>
                    </a:p>
                  </a:txBody>
                  <a:tcPr/>
                </a:tc>
                <a:extLst>
                  <a:ext uri="{0D108BD9-81ED-4DB2-BD59-A6C34878D82A}">
                    <a16:rowId xmlns:a16="http://schemas.microsoft.com/office/drawing/2014/main" val="2798637048"/>
                  </a:ext>
                </a:extLst>
              </a:tr>
            </a:tbl>
          </a:graphicData>
        </a:graphic>
      </p:graphicFrame>
    </p:spTree>
    <p:extLst>
      <p:ext uri="{BB962C8B-B14F-4D97-AF65-F5344CB8AC3E}">
        <p14:creationId xmlns:p14="http://schemas.microsoft.com/office/powerpoint/2010/main" val="219574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3" y="1275606"/>
            <a:ext cx="8640958" cy="3600400"/>
          </a:xfrm>
        </p:spPr>
        <p:txBody>
          <a:bodyPr>
            <a:normAutofit/>
          </a:bodyPr>
          <a:lstStyle/>
          <a:p>
            <a:pPr marL="0" indent="0">
              <a:spcAft>
                <a:spcPts val="300"/>
              </a:spcAft>
              <a:buNone/>
            </a:pPr>
            <a:r>
              <a:rPr lang="en-AU" sz="2000" dirty="0">
                <a:solidFill>
                  <a:schemeClr val="accent1"/>
                </a:solidFill>
                <a:latin typeface="Calibri" pitchFamily="34" charset="0"/>
              </a:rPr>
              <a:t>Lessons learnt in recent decades</a:t>
            </a:r>
            <a:endParaRPr lang="en-AU" sz="2000" b="1" dirty="0">
              <a:solidFill>
                <a:schemeClr val="accent1"/>
              </a:solidFill>
            </a:endParaRPr>
          </a:p>
          <a:p>
            <a:r>
              <a:rPr lang="en-AU" sz="1600" dirty="0"/>
              <a:t>Rooftop solar photovoltaic uptake in the Australian energy market: history and future prospects</a:t>
            </a:r>
          </a:p>
          <a:p>
            <a:r>
              <a:rPr lang="en-AU" sz="1600" dirty="0"/>
              <a:t>Emergent technical challenges and practical responses</a:t>
            </a:r>
          </a:p>
          <a:p>
            <a:r>
              <a:rPr lang="en-AU" sz="1600" dirty="0"/>
              <a:t>A spectrum of technical solutions (and required institutional and social capabilities)</a:t>
            </a:r>
          </a:p>
          <a:p>
            <a:pPr lvl="1"/>
            <a:r>
              <a:rPr lang="en-AU" sz="1200" dirty="0"/>
              <a:t> (Easier) distribution network solutions</a:t>
            </a:r>
          </a:p>
          <a:p>
            <a:pPr lvl="1"/>
            <a:r>
              <a:rPr lang="en-AU" sz="1200" dirty="0"/>
              <a:t>System operator solutions</a:t>
            </a:r>
          </a:p>
          <a:p>
            <a:pPr lvl="1"/>
            <a:r>
              <a:rPr lang="en-AU" sz="1200" dirty="0"/>
              <a:t>Solutions with high customer impact</a:t>
            </a:r>
          </a:p>
          <a:p>
            <a:pPr lvl="1"/>
            <a:r>
              <a:rPr lang="en-AU" sz="1200" dirty="0"/>
              <a:t>Solutions requiring coordination mechanisms</a:t>
            </a:r>
          </a:p>
          <a:p>
            <a:r>
              <a:rPr lang="en-AU" sz="1600" dirty="0"/>
              <a:t>Implications for future developments in distribution network planning</a:t>
            </a:r>
          </a:p>
          <a:p>
            <a:pPr marL="0" indent="0">
              <a:buNone/>
            </a:pPr>
            <a:endParaRPr lang="en-AU" sz="1600" dirty="0"/>
          </a:p>
          <a:p>
            <a:pPr marL="0" indent="0">
              <a:buNone/>
            </a:pPr>
            <a:r>
              <a:rPr lang="en-AU" sz="1300" dirty="0"/>
              <a:t>*Presentation based on Brinsmead, T.S., Lovasz, T., Nguyen, K., </a:t>
            </a:r>
            <a:r>
              <a:rPr lang="en-AU" sz="1300" dirty="0" err="1"/>
              <a:t>Sawdon</a:t>
            </a:r>
            <a:r>
              <a:rPr lang="en-AU" sz="1300" dirty="0"/>
              <a:t>, J., Braslavsky, J., </a:t>
            </a:r>
            <a:r>
              <a:rPr lang="en-AU" sz="1300" dirty="0" err="1"/>
              <a:t>Heidari</a:t>
            </a:r>
            <a:r>
              <a:rPr lang="en-AU" sz="1300" dirty="0"/>
              <a:t>, R., Mahdavi, N., Mohy-</a:t>
            </a:r>
            <a:r>
              <a:rPr lang="en-AU" sz="1300" dirty="0" err="1"/>
              <a:t>ud</a:t>
            </a:r>
            <a:r>
              <a:rPr lang="en-AU" sz="1300" dirty="0"/>
              <a:t>-din, G., Uddin, S.M.M., &amp; Wearne, T. (2024, September). </a:t>
            </a:r>
            <a:r>
              <a:rPr lang="en-AU" sz="1300" i="1" dirty="0"/>
              <a:t>Future of Electricity – Vietnam – Increasing distributed energy resources in reliable electricity grids</a:t>
            </a:r>
            <a:r>
              <a:rPr lang="en-AU" sz="1300" dirty="0"/>
              <a:t>. Collaborative Research Report No.3 Grid. </a:t>
            </a:r>
            <a:r>
              <a:rPr lang="en-AU" sz="1300" dirty="0">
                <a:solidFill>
                  <a:schemeClr val="accent1"/>
                </a:solidFill>
                <a:hlinkClick r:id="rId3">
                  <a:extLst>
                    <a:ext uri="{A12FA001-AC4F-418D-AE19-62706E023703}">
                      <ahyp:hlinkClr xmlns:ahyp="http://schemas.microsoft.com/office/drawing/2018/hyperlinkcolor" val="tx"/>
                    </a:ext>
                  </a:extLst>
                </a:hlinkClick>
              </a:rPr>
              <a:t>https://www.fe-vietnam.info/</a:t>
            </a:r>
            <a:r>
              <a:rPr lang="en-AU" sz="1300" dirty="0">
                <a:solidFill>
                  <a:schemeClr val="accent1"/>
                </a:solidFill>
              </a:rPr>
              <a:t> </a:t>
            </a:r>
          </a:p>
          <a:p>
            <a:pPr marL="36000" indent="0">
              <a:buNone/>
            </a:pPr>
            <a:endParaRPr lang="en-AU" sz="1000" dirty="0"/>
          </a:p>
        </p:txBody>
      </p:sp>
      <p:sp>
        <p:nvSpPr>
          <p:cNvPr id="2" name="Title 1"/>
          <p:cNvSpPr>
            <a:spLocks noGrp="1"/>
          </p:cNvSpPr>
          <p:nvPr>
            <p:ph type="title"/>
          </p:nvPr>
        </p:nvSpPr>
        <p:spPr>
          <a:xfrm>
            <a:off x="899592" y="267494"/>
            <a:ext cx="8640960" cy="639365"/>
          </a:xfrm>
        </p:spPr>
        <p:txBody>
          <a:bodyPr>
            <a:normAutofit fontScale="90000"/>
          </a:bodyPr>
          <a:lstStyle/>
          <a:p>
            <a:r>
              <a:rPr lang="en-AU" dirty="0"/>
              <a:t>Managing high volumes of distributed energy resources in Australia* </a:t>
            </a:r>
          </a:p>
        </p:txBody>
      </p:sp>
      <p:sp>
        <p:nvSpPr>
          <p:cNvPr id="4" name="Rectangle 3">
            <a:extLst>
              <a:ext uri="{FF2B5EF4-FFF2-40B4-BE49-F238E27FC236}">
                <a16:creationId xmlns:a16="http://schemas.microsoft.com/office/drawing/2014/main" id="{AC8DD162-59E5-07CF-F0C1-E6BCC36EBB35}"/>
              </a:ext>
            </a:extLst>
          </p:cNvPr>
          <p:cNvSpPr/>
          <p:nvPr/>
        </p:nvSpPr>
        <p:spPr>
          <a:xfrm>
            <a:off x="179512" y="2211710"/>
            <a:ext cx="7344816" cy="288032"/>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Tree>
    <p:extLst>
      <p:ext uri="{BB962C8B-B14F-4D97-AF65-F5344CB8AC3E}">
        <p14:creationId xmlns:p14="http://schemas.microsoft.com/office/powerpoint/2010/main" val="2419471158"/>
      </p:ext>
    </p:extLst>
  </p:cSld>
  <p:clrMapOvr>
    <a:masterClrMapping/>
  </p:clrMapOvr>
</p:sld>
</file>

<file path=ppt/theme/theme1.xml><?xml version="1.0" encoding="utf-8"?>
<a:theme xmlns:a="http://schemas.openxmlformats.org/drawingml/2006/main" name="CSIRO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F3675219-8F97-48FA-851A-DC087883E6C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88F094C1-98B9-421E-BEAE-71986FA9E161}"/>
    </a:ext>
  </a:extLst>
</a:theme>
</file>

<file path=ppt/theme/theme3.xml><?xml version="1.0" encoding="utf-8"?>
<a:theme xmlns:a="http://schemas.openxmlformats.org/drawingml/2006/main" name="Data61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7ACAE89E-C984-4617-B933-C602B0F56572}"/>
    </a:ext>
  </a:extLst>
</a:theme>
</file>

<file path=ppt/theme/theme4.xml><?xml version="1.0" encoding="utf-8"?>
<a:theme xmlns:a="http://schemas.openxmlformats.org/drawingml/2006/main" name="Data61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B693B23A-651B-4981-8978-3CE6DABFBB98}"/>
    </a:ext>
  </a:extLst>
</a:theme>
</file>

<file path=ppt/theme/theme5.xml><?xml version="1.0" encoding="utf-8"?>
<a:theme xmlns:a="http://schemas.openxmlformats.org/drawingml/2006/main" name="MNF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3AFF3548-5D65-41A3-945A-566611EE2689}"/>
    </a:ext>
  </a:extLst>
</a:theme>
</file>

<file path=ppt/theme/theme6.xml><?xml version="1.0" encoding="utf-8"?>
<a:theme xmlns:a="http://schemas.openxmlformats.org/drawingml/2006/main" name="MNF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BEBAAC62-1F7F-470D-9E07-4B26325976BA}"/>
    </a:ext>
  </a:extLst>
</a:theme>
</file>

<file path=ppt/theme/theme7.xml><?xml version="1.0" encoding="utf-8"?>
<a:theme xmlns:a="http://schemas.openxmlformats.org/drawingml/2006/main" name="Wordmark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7DA1F159-4188-4436-B9A9-CC83FDB7F7F8}"/>
    </a:ext>
  </a:extLst>
</a:theme>
</file>

<file path=ppt/theme/theme8.xml><?xml version="1.0" encoding="utf-8"?>
<a:theme xmlns:a="http://schemas.openxmlformats.org/drawingml/2006/main" name="Wordmark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 - PowerPoint 16.9.potx" id="{65ECD134-B6CE-4E85-AB19-D0B691A3EFFA}" vid="{E8403FE3-0BAF-4D17-B62F-D6C19651306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9B2A6DFF772140B04A2BC33F2B2093" ma:contentTypeVersion="17" ma:contentTypeDescription="Create a new document." ma:contentTypeScope="" ma:versionID="2dd674239f4b095e84df4372f215a32d">
  <xsd:schema xmlns:xsd="http://www.w3.org/2001/XMLSchema" xmlns:xs="http://www.w3.org/2001/XMLSchema" xmlns:p="http://schemas.microsoft.com/office/2006/metadata/properties" xmlns:ns2="0d4d2944-b692-4bdd-b6f7-67de473e23ee" xmlns:ns3="893c76da-b8b8-43e4-9290-fc0d51252188" targetNamespace="http://schemas.microsoft.com/office/2006/metadata/properties" ma:root="true" ma:fieldsID="9ecab790567befd0be2a7aff0a2bc2c2" ns2:_="" ns3:_="">
    <xsd:import namespace="0d4d2944-b692-4bdd-b6f7-67de473e23ee"/>
    <xsd:import namespace="893c76da-b8b8-43e4-9290-fc0d512521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_dlc_DocId" minOccurs="0"/>
                <xsd:element ref="ns3:_dlc_DocIdUrl" minOccurs="0"/>
                <xsd:element ref="ns3:_dlc_DocIdPersistId"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d2944-b692-4bdd-b6f7-67de473e23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3c76da-b8b8-43e4-9290-fc0d51252188"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dexed="true"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b78b695-8e40-40b7-a02b-726b574661f6}" ma:internalName="TaxCatchAll" ma:showField="CatchAllData" ma:web="893c76da-b8b8-43e4-9290-fc0d512521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BA30C86BAF592943B466C3307620DB41" ma:contentTypeVersion="13" ma:contentTypeDescription="Create a new document." ma:contentTypeScope="" ma:versionID="6508934d0d0198e045acf4be8001b266">
  <xsd:schema xmlns:xsd="http://www.w3.org/2001/XMLSchema" xmlns:xs="http://www.w3.org/2001/XMLSchema" xmlns:p="http://schemas.microsoft.com/office/2006/metadata/properties" xmlns:ns2="b5cb6bc7-7dbb-459a-bb2f-c8e7c1024b1e" xmlns:ns3="a102c61c-0b94-4dc7-88be-622bd30b80a1" targetNamespace="http://schemas.microsoft.com/office/2006/metadata/properties" ma:root="true" ma:fieldsID="3ac50b5e66408b9f1966dd598c4130fe" ns2:_="" ns3:_="">
    <xsd:import namespace="b5cb6bc7-7dbb-459a-bb2f-c8e7c1024b1e"/>
    <xsd:import namespace="a102c61c-0b94-4dc7-88be-622bd30b8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b6bc7-7dbb-459a-bb2f-c8e7c1024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2c61c-0b94-4dc7-88be-622bd30b8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4cfdcb6-3e52-441b-a2b0-1e7e9c3cbe55}" ma:internalName="TaxCatchAll" ma:showField="CatchAllData" ma:web="a102c61c-0b94-4dc7-88be-622bd30b8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5cb6bc7-7dbb-459a-bb2f-c8e7c1024b1e">
      <Terms xmlns="http://schemas.microsoft.com/office/infopath/2007/PartnerControls"/>
    </lcf76f155ced4ddcb4097134ff3c332f>
    <TaxCatchAll xmlns="a102c61c-0b94-4dc7-88be-622bd30b80a1" xsi:nil="true"/>
    <SharedWithUsers xmlns="a102c61c-0b94-4dc7-88be-622bd30b80a1">
      <UserInfo>
        <DisplayName/>
        <AccountId xsi:nil="true"/>
        <AccountType/>
      </UserInfo>
    </SharedWithUsers>
  </documentManagement>
</p:properties>
</file>

<file path=customXml/itemProps1.xml><?xml version="1.0" encoding="utf-8"?>
<ds:datastoreItem xmlns:ds="http://schemas.openxmlformats.org/officeDocument/2006/customXml" ds:itemID="{D43574B3-C422-4914-B66C-11F9664D723D}"/>
</file>

<file path=customXml/itemProps2.xml><?xml version="1.0" encoding="utf-8"?>
<ds:datastoreItem xmlns:ds="http://schemas.openxmlformats.org/officeDocument/2006/customXml" ds:itemID="{080B8F33-48DC-4251-9ABC-0574FA3DCDC9}"/>
</file>

<file path=customXml/itemProps3.xml><?xml version="1.0" encoding="utf-8"?>
<ds:datastoreItem xmlns:ds="http://schemas.openxmlformats.org/officeDocument/2006/customXml" ds:itemID="{F6F6AA6B-AC80-458C-ACFA-01BAA8AB8C43}"/>
</file>

<file path=customXml/itemProps4.xml><?xml version="1.0" encoding="utf-8"?>
<ds:datastoreItem xmlns:ds="http://schemas.openxmlformats.org/officeDocument/2006/customXml" ds:itemID="{444FD91B-AB6A-40D9-9358-275C8EDE8C42}"/>
</file>

<file path=docProps/app.xml><?xml version="1.0" encoding="utf-8"?>
<Properties xmlns="http://schemas.openxmlformats.org/officeDocument/2006/extended-properties" xmlns:vt="http://schemas.openxmlformats.org/officeDocument/2006/docPropsVTypes">
  <Template>Light - PowerPoint 16.9</Template>
  <TotalTime>1576</TotalTime>
  <Words>2753</Words>
  <Application>Microsoft Office PowerPoint</Application>
  <PresentationFormat>On-screen Show (16:9)</PresentationFormat>
  <Paragraphs>350</Paragraphs>
  <Slides>26</Slides>
  <Notes>13</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26</vt:i4>
      </vt:variant>
    </vt:vector>
  </HeadingPairs>
  <TitlesOfParts>
    <vt:vector size="36" baseType="lpstr">
      <vt:lpstr>Arial</vt:lpstr>
      <vt:lpstr>Calibri</vt:lpstr>
      <vt:lpstr>CSIRO vertical</vt:lpstr>
      <vt:lpstr>CSIRO horizontal</vt:lpstr>
      <vt:lpstr>Data61 vertical</vt:lpstr>
      <vt:lpstr>Data61 horizontal</vt:lpstr>
      <vt:lpstr>MNF vertical</vt:lpstr>
      <vt:lpstr>MNF horizontal</vt:lpstr>
      <vt:lpstr>Wordmark vertical</vt:lpstr>
      <vt:lpstr>Wordmark horizontal</vt:lpstr>
      <vt:lpstr>Distribution grid planning in Australia</vt:lpstr>
      <vt:lpstr>Managing high volumes of distributed energy resources in Australia* </vt:lpstr>
      <vt:lpstr>Spoiler alert: implications of DER management lessons learnt for grid planning</vt:lpstr>
      <vt:lpstr>Australian energy market: context</vt:lpstr>
      <vt:lpstr>Rooftop solar photovoltaic uptake in the Australian energy market: history</vt:lpstr>
      <vt:lpstr>Rooftop solar photovoltaic uptake in the Australian energy market: prospects</vt:lpstr>
      <vt:lpstr>Managing high volumes of distributed energy resources in Australia* </vt:lpstr>
      <vt:lpstr>Emergent technical challenges and practical responses</vt:lpstr>
      <vt:lpstr>Managing high volumes of distributed energy resources in Australia* </vt:lpstr>
      <vt:lpstr>A spectrum of technical solutions </vt:lpstr>
      <vt:lpstr>A spectrum of technical solutions </vt:lpstr>
      <vt:lpstr>…and required institutional/ social capabilities</vt:lpstr>
      <vt:lpstr>Managing high volumes of distributed energy resources in Australia* </vt:lpstr>
      <vt:lpstr>Distribution network solution options </vt:lpstr>
      <vt:lpstr>System operator solution options </vt:lpstr>
      <vt:lpstr>Solutions with high customer impact or requiring customer engagement</vt:lpstr>
      <vt:lpstr>Coordination mechanisms required for enhanced system performance</vt:lpstr>
      <vt:lpstr>A spectrum of required capability</vt:lpstr>
      <vt:lpstr>Managing high volumes of distributed energy resources in Australia* </vt:lpstr>
      <vt:lpstr>Conclusion: implications of DER management lessons learnt for grid planning</vt:lpstr>
      <vt:lpstr>Implications for future developments in distribution grid planning</vt:lpstr>
      <vt:lpstr>You are welcome</vt:lpstr>
      <vt:lpstr>PowerPoint Presentation</vt:lpstr>
      <vt:lpstr>PowerPoint Presentation</vt:lpstr>
      <vt:lpstr>Two column layout tips and formatting</vt:lpstr>
      <vt:lpstr>Managing high volumes of distributed energy resources in Australia* </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Brinsmead, Thomas (Ze / Zir) (Energy, Newcastle)</dc:creator>
  <cp:lastModifiedBy>Brinsmead, Thomas (Ze / Zir) (Energy, Newcastle)</cp:lastModifiedBy>
  <cp:revision>1</cp:revision>
  <cp:lastPrinted>2019-07-25T05:14:36Z</cp:lastPrinted>
  <dcterms:created xsi:type="dcterms:W3CDTF">2024-10-14T02:12:01Z</dcterms:created>
  <dcterms:modified xsi:type="dcterms:W3CDTF">2024-10-16T00:26:14Z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0x010100BA30C86BAF592943B466C3307620DB41</vt:lpwstr>
  </property>
  <property fmtid="{D5CDD505-2E9C-101B-9397-08002B2CF9AE}" pid="3" name="_dlc_DocIdItemGuid">
    <vt:lpwstr>714b6c43-4f7a-4f6d-8e65-cb15293329c2</vt:lpwstr>
  </property>
  <property fmtid="{D5CDD505-2E9C-101B-9397-08002B2CF9AE}" pid="4" name="Order">
    <vt:r8>154600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