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2275" r:id="rId5"/>
    <p:sldId id="534" r:id="rId6"/>
    <p:sldId id="2280" r:id="rId7"/>
    <p:sldId id="2283" r:id="rId8"/>
    <p:sldId id="2430" r:id="rId9"/>
    <p:sldId id="2445" r:id="rId10"/>
    <p:sldId id="2401" r:id="rId11"/>
    <p:sldId id="2399" r:id="rId12"/>
    <p:sldId id="2278" r:id="rId13"/>
    <p:sldId id="2429" r:id="rId14"/>
    <p:sldId id="678" r:id="rId15"/>
    <p:sldId id="2446" r:id="rId16"/>
    <p:sldId id="278" r:id="rId17"/>
    <p:sldId id="2433" r:id="rId18"/>
    <p:sldId id="2241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83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1" autoAdjust="0"/>
    <p:restoredTop sz="95634"/>
  </p:normalViewPr>
  <p:slideViewPr>
    <p:cSldViewPr snapToGrid="0">
      <p:cViewPr varScale="1">
        <p:scale>
          <a:sx n="109" d="100"/>
          <a:sy n="109" d="100"/>
        </p:scale>
        <p:origin x="200" y="960"/>
      </p:cViewPr>
      <p:guideLst/>
    </p:cSldViewPr>
  </p:slideViewPr>
  <p:outlineViewPr>
    <p:cViewPr>
      <p:scale>
        <a:sx n="33" d="100"/>
        <a:sy n="33" d="100"/>
      </p:scale>
      <p:origin x="0" y="-32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68" d="100"/>
          <a:sy n="68" d="100"/>
        </p:scale>
        <p:origin x="1779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Baldwin\Library\Containers\com.apple.mail\Data\Library\Mail%20Downloads\Australian%20exports%20grap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4372088\Australian%20National%20University\GC-wide%20research%20-%20SciencePaper_Sept2019\Numbers\GC_paper_Numbers_20Oct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Sheet1!$E$1:$E$4</c:f>
              <c:strCache>
                <c:ptCount val="4"/>
                <c:pt idx="0">
                  <c:v>iron ore</c:v>
                </c:pt>
                <c:pt idx="1">
                  <c:v>coal</c:v>
                </c:pt>
                <c:pt idx="2">
                  <c:v>LNG</c:v>
                </c:pt>
                <c:pt idx="3">
                  <c:v>alumina</c:v>
                </c:pt>
              </c:strCache>
            </c:strRef>
          </c:cat>
          <c:val>
            <c:numRef>
              <c:f>Sheet1!$F$1:$F$4</c:f>
              <c:numCache>
                <c:formatCode>General</c:formatCode>
                <c:ptCount val="4"/>
                <c:pt idx="0">
                  <c:v>103</c:v>
                </c:pt>
                <c:pt idx="1">
                  <c:v>55</c:v>
                </c:pt>
                <c:pt idx="2">
                  <c:v>48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E3-794D-A0C3-C7D5F5BB6F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870720"/>
        <c:axId val="312010000"/>
      </c:barChart>
      <c:catAx>
        <c:axId val="30587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010000"/>
        <c:crosses val="autoZero"/>
        <c:auto val="1"/>
        <c:lblAlgn val="ctr"/>
        <c:lblOffset val="100"/>
        <c:noMultiLvlLbl val="0"/>
      </c:catAx>
      <c:valAx>
        <c:axId val="31201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70C0"/>
                    </a:solidFill>
                  </a:rPr>
                  <a:t>A$ billions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70C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870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alpha val="7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3C-A54D-9738-EF1B0ACCF122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>
                  <a:alpha val="20000"/>
                </a:srgbClr>
              </a:solidFill>
              <a:ln>
                <a:solidFill>
                  <a:srgbClr val="00206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3C-A54D-9738-EF1B0ACCF12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53C-A54D-9738-EF1B0ACCF122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  <a:lumOff val="25000"/>
                  <a:alpha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53C-A54D-9738-EF1B0ACCF122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53C-A54D-9738-EF1B0ACCF122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'Figure 1'!$A$2:$A$6</c:f>
              <c:strCache>
                <c:ptCount val="5"/>
                <c:pt idx="0">
                  <c:v>Thermal coal</c:v>
                </c:pt>
                <c:pt idx="1">
                  <c:v>LNG</c:v>
                </c:pt>
                <c:pt idx="2">
                  <c:v>Iron ore</c:v>
                </c:pt>
                <c:pt idx="3">
                  <c:v>Bauxite and alumina</c:v>
                </c:pt>
                <c:pt idx="4">
                  <c:v>Australia's domestic emissions (all sectors)</c:v>
                </c:pt>
              </c:strCache>
            </c:strRef>
          </c:cat>
          <c:val>
            <c:numRef>
              <c:f>'Figure 1'!$B$2:$B$6</c:f>
              <c:numCache>
                <c:formatCode>_-* #,##0_-;\-* #,##0_-;_-* "-"??_-;_-@_-</c:formatCode>
                <c:ptCount val="5"/>
                <c:pt idx="0">
                  <c:v>511.03483836155107</c:v>
                </c:pt>
                <c:pt idx="1">
                  <c:v>209.6834767467104</c:v>
                </c:pt>
                <c:pt idx="2">
                  <c:v>1032.8245199999999</c:v>
                </c:pt>
                <c:pt idx="3">
                  <c:v>214.90137213905822</c:v>
                </c:pt>
                <c:pt idx="4" formatCode="General">
                  <c:v>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3C-A54D-9738-EF1B0ACCF1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6"/>
        <c:overlap val="-40"/>
        <c:axId val="419961808"/>
        <c:axId val="419962200"/>
      </c:barChart>
      <c:catAx>
        <c:axId val="41996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962200"/>
        <c:crosses val="autoZero"/>
        <c:auto val="1"/>
        <c:lblAlgn val="ctr"/>
        <c:lblOffset val="100"/>
        <c:noMultiLvlLbl val="0"/>
      </c:catAx>
      <c:valAx>
        <c:axId val="4199622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100"/>
                  <a:t>Mt</a:t>
                </a:r>
                <a:r>
                  <a:rPr lang="en-AU" sz="1100" baseline="0"/>
                  <a:t> CO</a:t>
                </a:r>
                <a:r>
                  <a:rPr lang="en-AU" sz="1100" baseline="-25000"/>
                  <a:t>2</a:t>
                </a:r>
                <a:r>
                  <a:rPr lang="en-AU" sz="1100" baseline="0"/>
                  <a:t>-e</a:t>
                </a:r>
                <a:endParaRPr lang="en-AU" sz="11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961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C0A257-B081-4972-B0CF-1F39F8714D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948091-2DCD-4509-A944-5FC3CAA095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27F89-6F89-4D72-A243-A68B4122D611}" type="datetimeFigureOut">
              <a:rPr lang="en-AU" smtClean="0"/>
              <a:t>3/10/2024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56B26-2CBE-4E97-9F33-B336733FED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7CD2B-E28A-4D49-A0FA-D516F93D72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E5BEA-06EA-4996-A757-E0A11090F5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8613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51D79-A941-472A-B86F-4C1D5FA7235B}" type="datetimeFigureOut">
              <a:rPr lang="en-AU" smtClean="0"/>
              <a:t>3/10/2024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29E61-899D-4DEC-B2DA-C928176A27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600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9E61-899D-4DEC-B2DA-C928176A27CF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0049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2000"/>
            <a:ext cx="6502400" cy="365760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xfrm>
            <a:off x="676275" y="4522788"/>
            <a:ext cx="5403850" cy="4911725"/>
          </a:xfrm>
        </p:spPr>
        <p:txBody>
          <a:bodyPr/>
          <a:lstStyle/>
          <a:p>
            <a:pPr>
              <a:defRPr/>
            </a:pPr>
            <a:r>
              <a:rPr lang="en-GB" dirty="0" err="1">
                <a:latin typeface="+mn-lt"/>
                <a:ea typeface="+mn-ea"/>
                <a:cs typeface="+mn-cs"/>
              </a:rPr>
              <a:t>Mtoe</a:t>
            </a:r>
            <a:r>
              <a:rPr lang="en-GB" dirty="0">
                <a:latin typeface="+mn-lt"/>
                <a:ea typeface="+mn-ea"/>
                <a:cs typeface="+mn-cs"/>
              </a:rPr>
              <a:t> = </a:t>
            </a:r>
            <a:r>
              <a:rPr lang="en-GB" dirty="0" err="1">
                <a:latin typeface="+mn-lt"/>
                <a:ea typeface="+mn-ea"/>
                <a:cs typeface="+mn-cs"/>
              </a:rPr>
              <a:t>megatonnes</a:t>
            </a:r>
            <a:r>
              <a:rPr lang="en-GB" dirty="0">
                <a:latin typeface="+mn-lt"/>
                <a:ea typeface="+mn-ea"/>
                <a:cs typeface="+mn-cs"/>
              </a:rPr>
              <a:t> of oil equivalent</a:t>
            </a:r>
          </a:p>
        </p:txBody>
      </p:sp>
      <p:sp>
        <p:nvSpPr>
          <p:cNvPr id="1423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2785A52-9144-6649-A18C-0C94037D226C}" type="slidenum">
              <a:rPr lang="en-GB" sz="1200">
                <a:ea typeface="MS PGothic" charset="0"/>
                <a:cs typeface="MS PGothic" charset="0"/>
              </a:rPr>
              <a:pPr/>
              <a:t>2</a:t>
            </a:fld>
            <a:endParaRPr lang="en-GB" sz="12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3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GW = gigawatts</a:t>
            </a:r>
          </a:p>
          <a:p>
            <a:r>
              <a:rPr lang="en-US" dirty="0"/>
              <a:t>RE = renewable electricity</a:t>
            </a:r>
          </a:p>
          <a:p>
            <a:r>
              <a:rPr lang="en-US" dirty="0"/>
              <a:t>NEM = National Electricity Market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9E61-899D-4DEC-B2DA-C928176A27CF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2255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391025" y="2187575"/>
            <a:ext cx="18673763" cy="10504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Times" pitchFamily="-109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96FA6-14CD-2A43-A4D1-53514D85B9A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31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2000"/>
            <a:ext cx="6502400" cy="365760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xfrm>
            <a:off x="676275" y="4522788"/>
            <a:ext cx="5403850" cy="4911725"/>
          </a:xfrm>
        </p:spPr>
        <p:txBody>
          <a:bodyPr/>
          <a:lstStyle/>
          <a:p>
            <a:pPr>
              <a:defRPr/>
            </a:pPr>
            <a:endParaRPr lang="en-GB" dirty="0">
              <a:latin typeface="+mn-lt"/>
              <a:ea typeface="+mn-ea"/>
              <a:cs typeface="+mn-cs"/>
            </a:endParaRPr>
          </a:p>
        </p:txBody>
      </p:sp>
      <p:sp>
        <p:nvSpPr>
          <p:cNvPr id="1423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2785A52-9144-6649-A18C-0C94037D226C}" type="slidenum">
              <a:rPr lang="en-GB" sz="1200">
                <a:ea typeface="MS PGothic" charset="0"/>
                <a:cs typeface="MS PGothic" charset="0"/>
              </a:rPr>
              <a:pPr/>
              <a:t>5</a:t>
            </a:fld>
            <a:endParaRPr lang="en-GB" sz="12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777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2000"/>
            <a:ext cx="6502400" cy="365760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xfrm>
            <a:off x="676275" y="4522788"/>
            <a:ext cx="5403850" cy="4911725"/>
          </a:xfrm>
        </p:spPr>
        <p:txBody>
          <a:bodyPr/>
          <a:lstStyle/>
          <a:p>
            <a:pPr>
              <a:defRPr/>
            </a:pPr>
            <a:endParaRPr lang="en-GB" dirty="0">
              <a:latin typeface="+mn-lt"/>
              <a:ea typeface="+mn-ea"/>
              <a:cs typeface="+mn-cs"/>
            </a:endParaRPr>
          </a:p>
        </p:txBody>
      </p:sp>
      <p:sp>
        <p:nvSpPr>
          <p:cNvPr id="1423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2785A52-9144-6649-A18C-0C94037D226C}" type="slidenum">
              <a:rPr lang="en-GB" sz="1200">
                <a:ea typeface="MS PGothic" charset="0"/>
                <a:cs typeface="MS PGothic" charset="0"/>
              </a:rPr>
              <a:pPr/>
              <a:t>6</a:t>
            </a:fld>
            <a:endParaRPr lang="en-GB" sz="12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08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391025" y="2187575"/>
            <a:ext cx="18673763" cy="10504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MtCO</a:t>
            </a:r>
            <a:r>
              <a:rPr lang="en-AU" sz="1200" kern="1200" baseline="-25000" dirty="0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2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e/y =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megatonnes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 of carbon dioxide equivalent per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96FA6-14CD-2A43-A4D1-53514D85B9A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37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391025" y="2187575"/>
            <a:ext cx="18673763" cy="10504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PJ = petajoules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Mt/y =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megatonnes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 per year</a:t>
            </a: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TWh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/y = terawatt hours per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96FA6-14CD-2A43-A4D1-53514D85B9A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50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9E61-899D-4DEC-B2DA-C928176A27CF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1035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6D05FB-9E00-4E05-8A11-8AC6AA5F1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5450" y="373063"/>
            <a:ext cx="6120000" cy="3960000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2835"/>
              </a:spcAft>
              <a:defRPr sz="6400" cap="all" baseline="0"/>
            </a:lvl1pPr>
            <a:lvl2pPr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D46DD6-3FEF-4E8E-852D-6AB87C9AEE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400" y="0"/>
            <a:ext cx="17368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6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000" y="324000"/>
            <a:ext cx="5652000" cy="4176000"/>
          </a:xfrm>
        </p:spPr>
        <p:txBody>
          <a:bodyPr numCol="1" spcCol="180000">
            <a:noAutofit/>
          </a:bodyPr>
          <a:lstStyle>
            <a:lvl1pPr>
              <a:defRPr sz="1400">
                <a:solidFill>
                  <a:schemeClr val="accent1"/>
                </a:solidFill>
                <a:latin typeface="+mj-lt"/>
              </a:defRPr>
            </a:lvl1pPr>
            <a:lvl2pPr>
              <a:defRPr sz="1100"/>
            </a:lvl2pPr>
            <a:lvl3pPr marL="90000" indent="-90000">
              <a:defRPr sz="1100"/>
            </a:lvl3pPr>
            <a:lvl4pPr marL="180000" indent="-90000">
              <a:defRPr sz="1100"/>
            </a:lvl4pPr>
            <a:lvl5pPr marL="270000" indent="-90000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31932D-C811-4ADE-9CBC-C6F97F4734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000" y="324000"/>
            <a:ext cx="2520000" cy="3006725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 sz="36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07276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000" y="324000"/>
            <a:ext cx="5652000" cy="4140000"/>
          </a:xfrm>
        </p:spPr>
        <p:txBody>
          <a:bodyPr numCol="2" spcCol="180000">
            <a:noAutofit/>
          </a:bodyPr>
          <a:lstStyle>
            <a:lvl1pPr>
              <a:defRPr sz="80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 marL="90000" indent="-90000">
              <a:defRPr sz="800"/>
            </a:lvl3pPr>
            <a:lvl4pPr marL="180000" indent="-90000">
              <a:defRPr sz="800"/>
            </a:lvl4pPr>
            <a:lvl5pPr marL="270000" indent="-90000">
              <a:defRPr sz="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87F0A-3EF9-46A9-A8FF-9715CF0929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0"/>
            <a:ext cx="2520000" cy="4140000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  <a:lvl2pPr>
              <a:spcAft>
                <a:spcPts val="1200"/>
              </a:spcAft>
              <a:defRPr sz="1800">
                <a:solidFill>
                  <a:schemeClr val="tx1"/>
                </a:solidFill>
              </a:defRPr>
            </a:lvl2pPr>
            <a:lvl3pPr>
              <a:buNone/>
              <a:defRPr/>
            </a:lvl3pPr>
            <a:lvl4pPr marL="179388" indent="-179388">
              <a:buFont typeface="Arial" panose="020B0604020202020204" pitchFamily="34" charset="0"/>
              <a:buChar char="•"/>
              <a:defRPr/>
            </a:lvl4pPr>
            <a:lvl5pPr marL="357188" indent="-179388">
              <a:buFont typeface="Times New Roman" panose="02020603050405020304" pitchFamily="18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4000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maller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000" y="324000"/>
            <a:ext cx="5652000" cy="4140000"/>
          </a:xfrm>
        </p:spPr>
        <p:txBody>
          <a:bodyPr numCol="2" spcCol="180000">
            <a:noAutofit/>
          </a:bodyPr>
          <a:lstStyle>
            <a:lvl1pPr>
              <a:defRPr sz="80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 marL="90000" indent="-90000">
              <a:defRPr sz="800"/>
            </a:lvl3pPr>
            <a:lvl4pPr marL="180000" indent="-90000">
              <a:defRPr sz="800"/>
            </a:lvl4pPr>
            <a:lvl5pPr marL="270000" indent="-90000">
              <a:defRPr sz="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87F0A-3EF9-46A9-A8FF-9715CF0929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0"/>
            <a:ext cx="2520000" cy="4140000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tx1"/>
                </a:solidFill>
              </a:defRPr>
            </a:lvl1pPr>
            <a:lvl2pPr>
              <a:spcAft>
                <a:spcPts val="1200"/>
              </a:spcAft>
              <a:defRPr sz="1800">
                <a:solidFill>
                  <a:schemeClr val="accent1"/>
                </a:solidFill>
              </a:defRPr>
            </a:lvl2pPr>
            <a:lvl3pPr>
              <a:buNone/>
              <a:defRPr sz="800"/>
            </a:lvl3pPr>
            <a:lvl4pPr marL="179388" indent="-179388">
              <a:buFont typeface="Arial" panose="020B0604020202020204" pitchFamily="34" charset="0"/>
              <a:buChar char="•"/>
              <a:defRPr sz="800"/>
            </a:lvl4pPr>
            <a:lvl5pPr marL="357188" indent="-179388">
              <a:buFont typeface="Times New Roman" panose="02020603050405020304" pitchFamily="18" charset="0"/>
              <a:buChar char="–"/>
              <a:defRPr sz="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970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117324-6B4D-4511-9A09-354F377011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0"/>
            <a:ext cx="8459788" cy="1512887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04076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00" y="1800000"/>
            <a:ext cx="3600000" cy="2700000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23145E-4A65-4D12-BF17-1E376D23E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0"/>
            <a:ext cx="3600000" cy="1512887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17CBD4-5DAE-4848-BC50-36416D91C4AD}"/>
              </a:ext>
            </a:extLst>
          </p:cNvPr>
          <p:cNvCxnSpPr/>
          <p:nvPr userDrawn="1"/>
        </p:nvCxnSpPr>
        <p:spPr>
          <a:xfrm>
            <a:off x="4572000" y="324000"/>
            <a:ext cx="0" cy="4104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2B441EC-09C6-4B4A-9603-C02952057B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56000" y="323850"/>
            <a:ext cx="3528000" cy="410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C4D845E-CFE4-4388-98CF-2B7CD087A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2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2309347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150" y="1080000"/>
            <a:ext cx="3600000" cy="3347538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23145E-4A65-4D12-BF17-1E376D23E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20000" y="324000"/>
            <a:ext cx="3600000" cy="1512887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17CBD4-5DAE-4848-BC50-36416D91C4AD}"/>
              </a:ext>
            </a:extLst>
          </p:cNvPr>
          <p:cNvCxnSpPr/>
          <p:nvPr userDrawn="1"/>
        </p:nvCxnSpPr>
        <p:spPr>
          <a:xfrm>
            <a:off x="4572000" y="324000"/>
            <a:ext cx="0" cy="4104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2B441EC-09C6-4B4A-9603-C02952057B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4000" y="323850"/>
            <a:ext cx="3528000" cy="410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C4D845E-CFE4-4388-98CF-2B7CD087A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0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300226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larg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2B441EC-09C6-4B4A-9603-C02952057B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32000" y="323850"/>
            <a:ext cx="5652000" cy="410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C4D845E-CFE4-4388-98CF-2B7CD087A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52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6B4478A-1BDA-4472-A289-4B0C4E7959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0"/>
            <a:ext cx="2160000" cy="4140000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tx1"/>
                </a:solidFill>
              </a:defRPr>
            </a:lvl1pPr>
            <a:lvl2pPr>
              <a:spcAft>
                <a:spcPts val="1200"/>
              </a:spcAft>
              <a:defRPr sz="1800">
                <a:solidFill>
                  <a:schemeClr val="accent1"/>
                </a:solidFill>
              </a:defRPr>
            </a:lvl2pPr>
            <a:lvl3pPr>
              <a:buNone/>
              <a:defRPr sz="800"/>
            </a:lvl3pPr>
            <a:lvl4pPr marL="179388" indent="-179388">
              <a:buFont typeface="Arial" panose="020B0604020202020204" pitchFamily="34" charset="0"/>
              <a:buChar char="•"/>
              <a:defRPr sz="800"/>
            </a:lvl4pPr>
            <a:lvl5pPr marL="357188" indent="-179388">
              <a:buFont typeface="Times New Roman" panose="02020603050405020304" pitchFamily="18" charset="0"/>
              <a:buChar char="–"/>
              <a:defRPr sz="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8945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17E45197-8F27-48C7-B54F-6D8F7E295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3307DB3-CBE2-4A55-BE8E-C26CBADA0D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850" y="324000"/>
            <a:ext cx="8460000" cy="410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F005714D-B845-45B5-AB70-7040C72172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3011687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17E45197-8F27-48C7-B54F-6D8F7E295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3307DB3-CBE2-4A55-BE8E-C26CBADA0D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850" y="324000"/>
            <a:ext cx="4104000" cy="410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5CD301A0-52A4-469E-ACAD-84A14A2181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6B417A0-A601-4DF8-833D-2F1065E5A8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80000" y="324000"/>
            <a:ext cx="4104000" cy="410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C8112A07-2578-4C64-9E60-0E0913ABA1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6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2248986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tagger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17E45197-8F27-48C7-B54F-6D8F7E295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3307DB3-CBE2-4A55-BE8E-C26CBADA0D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850" y="324000"/>
            <a:ext cx="3528000" cy="410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5CD301A0-52A4-469E-ACAD-84A14A2181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6B417A0-A601-4DF8-833D-2F1065E5A8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00" y="324000"/>
            <a:ext cx="3528000" cy="230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C8112A07-2578-4C64-9E60-0E0913ABA1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8000" y="324000"/>
            <a:ext cx="108000" cy="2304000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55C4169D-51A2-418E-95CB-AE67319994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60000" y="2916000"/>
            <a:ext cx="2124000" cy="14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651BCC0A-46D4-42B0-987C-A33E38A571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23767" y="2916000"/>
            <a:ext cx="108000" cy="1476000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1792502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6D05FB-9E00-4E05-8A11-8AC6AA5F1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5999" y="373063"/>
            <a:ext cx="7523999" cy="3274027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2835"/>
              </a:spcAft>
              <a:defRPr sz="6400" cap="all" baseline="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6A049C-4F69-43AF-8C8B-0B56DA46CD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1999" y="2196000"/>
            <a:ext cx="4248000" cy="2592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C2CD92-94A0-4183-91AF-1A31B8F162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36" y="0"/>
            <a:ext cx="17368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61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23145E-4A65-4D12-BF17-1E376D23E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2000" y="323999"/>
            <a:ext cx="3312000" cy="1980000"/>
          </a:xfrm>
        </p:spPr>
        <p:txBody>
          <a:bodyPr/>
          <a:lstStyle>
            <a:lvl1pPr>
              <a:lnSpc>
                <a:spcPct val="80000"/>
              </a:lnSpc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2B441EC-09C6-4B4A-9603-C02952057B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4000" y="323850"/>
            <a:ext cx="4104000" cy="410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C4D845E-CFE4-4388-98CF-2B7CD087A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8C956-62EE-4375-80BD-F88AA733C3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2000" y="3024000"/>
            <a:ext cx="3311525" cy="1511214"/>
          </a:xfrm>
        </p:spPr>
        <p:txBody>
          <a:bodyPr/>
          <a:lstStyle>
            <a:lvl1pPr>
              <a:spcAft>
                <a:spcPts val="0"/>
              </a:spcAft>
              <a:defRPr sz="9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90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00450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23145E-4A65-4D12-BF17-1E376D23E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4000" y="323999"/>
            <a:ext cx="4770000" cy="2880000"/>
          </a:xfrm>
        </p:spPr>
        <p:txBody>
          <a:bodyPr/>
          <a:lstStyle>
            <a:lvl1pPr>
              <a:lnSpc>
                <a:spcPct val="80000"/>
              </a:lnSpc>
              <a:defRPr sz="28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8C956-62EE-4375-80BD-F88AA733C3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4000" y="3024000"/>
            <a:ext cx="3311525" cy="1511214"/>
          </a:xfrm>
        </p:spPr>
        <p:txBody>
          <a:bodyPr/>
          <a:lstStyle>
            <a:lvl1pPr>
              <a:spcAft>
                <a:spcPts val="0"/>
              </a:spcAft>
              <a:defRPr sz="9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90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CBDA75-3AB1-4C8B-B29D-537B8B1FA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0800"/>
            <a:ext cx="9144000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1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23145E-4A65-4D12-BF17-1E376D23E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323999"/>
            <a:ext cx="4770000" cy="2880000"/>
          </a:xfrm>
        </p:spPr>
        <p:txBody>
          <a:bodyPr/>
          <a:lstStyle>
            <a:lvl1pPr>
              <a:lnSpc>
                <a:spcPct val="80000"/>
              </a:lnSpc>
              <a:defRPr sz="28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8C956-62EE-4375-80BD-F88AA733C3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3024000"/>
            <a:ext cx="3311525" cy="1511214"/>
          </a:xfrm>
        </p:spPr>
        <p:txBody>
          <a:bodyPr/>
          <a:lstStyle>
            <a:lvl1pPr>
              <a:spcAft>
                <a:spcPts val="0"/>
              </a:spcAft>
              <a:defRPr sz="9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90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2373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260000"/>
            <a:ext cx="3960000" cy="324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4000" y="1260000"/>
            <a:ext cx="3960000" cy="324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CA85DCDF-C5A3-43A1-9E40-308CB7A5F96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CF810F9-EC51-4622-9468-3349A7AFA4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850" y="324001"/>
            <a:ext cx="8459788" cy="936000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16379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260872"/>
            <a:ext cx="3960000" cy="540000"/>
          </a:xfrm>
        </p:spPr>
        <p:txBody>
          <a:bodyPr anchor="ctr">
            <a:normAutofit/>
          </a:bodyPr>
          <a:lstStyle>
            <a:lvl1pPr marL="0" indent="0">
              <a:buNone/>
              <a:defRPr sz="14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1800000"/>
            <a:ext cx="3960000" cy="2700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4000" y="1260872"/>
            <a:ext cx="3960000" cy="540000"/>
          </a:xfrm>
        </p:spPr>
        <p:txBody>
          <a:bodyPr anchor="ctr">
            <a:normAutofit/>
          </a:bodyPr>
          <a:lstStyle>
            <a:lvl1pPr marL="0" indent="0">
              <a:buNone/>
              <a:defRPr sz="14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4000" y="1800000"/>
            <a:ext cx="3960000" cy="2700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14F034C-2451-4BE6-BB2F-13B71E82B30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8FFA563F-7AE3-402E-9587-9C3CED7B3A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850" y="324001"/>
            <a:ext cx="8459788" cy="936872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5956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Date Placeholder 10">
            <a:extLst>
              <a:ext uri="{FF2B5EF4-FFF2-40B4-BE49-F238E27FC236}">
                <a16:creationId xmlns:a16="http://schemas.microsoft.com/office/drawing/2014/main" id="{8CE9A8DC-B386-48E5-A2B7-FF03052B93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515565A-8448-45B8-888E-3D8DE57354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0"/>
            <a:ext cx="8459788" cy="1512887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66851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17E45197-8F27-48C7-B54F-6D8F7E295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9702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6D05FB-9E00-4E05-8A11-8AC6AA5F1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31999" y="373063"/>
            <a:ext cx="5612607" cy="1702730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2835"/>
              </a:spcAft>
              <a:defRPr sz="6400" cap="all" baseline="0">
                <a:solidFill>
                  <a:schemeClr val="tx1"/>
                </a:solidFill>
              </a:defRPr>
            </a:lvl1pPr>
            <a:lvl2pPr>
              <a:lnSpc>
                <a:spcPct val="80000"/>
              </a:lnSpc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B2C6D-31F3-4B5D-8AEA-D378B3F6B1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2138" y="1260000"/>
            <a:ext cx="5611812" cy="2921000"/>
          </a:xfrm>
        </p:spPr>
        <p:txBody>
          <a:bodyPr/>
          <a:lstStyle>
            <a:lvl1pPr>
              <a:spcAft>
                <a:spcPts val="2835"/>
              </a:spcAft>
              <a:defRPr sz="1800"/>
            </a:lvl1pPr>
            <a:lvl2pPr>
              <a:spcAft>
                <a:spcPts val="0"/>
              </a:spcAft>
              <a:defRPr sz="12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EE533D-B90B-4984-80AF-6A213C6C3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36" y="0"/>
            <a:ext cx="17368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0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95288" y="4893469"/>
            <a:ext cx="5040312" cy="147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ANU Grand Challenge:  Zero-Carbon Energy for the Asia-Pacific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01014" y="4893469"/>
            <a:ext cx="585787" cy="161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B784721-0B13-884D-88B2-833A6DD8A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5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0" y="1047600"/>
            <a:ext cx="9144000" cy="299700"/>
          </a:xfrm>
        </p:spPr>
        <p:txBody>
          <a:bodyPr lIns="108000" rIns="10800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lang="en-GB" sz="1500" b="1" kern="1200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0" y="4344301"/>
            <a:ext cx="9144000" cy="546355"/>
          </a:xfrm>
        </p:spPr>
        <p:txBody>
          <a:bodyPr lIns="108000" rIns="10800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lang="en-GB" sz="1500" b="1" i="1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54710" y="1489473"/>
            <a:ext cx="8834582" cy="268074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22544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0" y="324000"/>
            <a:ext cx="6300000" cy="2139553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6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5014A4F5-33BC-4C41-B1AC-8B957B763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2DF42F-AFE2-4EF3-B14F-54A469AB5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000"/>
            <a:ext cx="1830621" cy="1808163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6400">
                <a:solidFill>
                  <a:schemeClr val="accent1"/>
                </a:solidFill>
              </a:defRPr>
            </a:lvl1pPr>
            <a:lvl2pPr>
              <a:defRPr sz="6400">
                <a:solidFill>
                  <a:schemeClr val="accent1"/>
                </a:solidFill>
              </a:defRPr>
            </a:lvl2pPr>
            <a:lvl3pPr>
              <a:defRPr sz="6400">
                <a:solidFill>
                  <a:schemeClr val="accent1"/>
                </a:solidFill>
              </a:defRPr>
            </a:lvl3pPr>
            <a:lvl4pPr>
              <a:defRPr sz="6400">
                <a:solidFill>
                  <a:schemeClr val="accent1"/>
                </a:solidFill>
              </a:defRPr>
            </a:lvl4pPr>
            <a:lvl5pPr>
              <a:defRPr sz="6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18189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0" y="324000"/>
            <a:ext cx="6300000" cy="2139553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64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/>
              <a:t>ANU Grand Challenge:  Zero-Carbon Energy for the Asia-Pacific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5014A4F5-33BC-4C41-B1AC-8B957B763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2DF42F-AFE2-4EF3-B14F-54A469AB5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000"/>
            <a:ext cx="1830621" cy="1808163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6400">
                <a:solidFill>
                  <a:schemeClr val="tx1"/>
                </a:solidFill>
              </a:defRPr>
            </a:lvl1pPr>
            <a:lvl2pPr>
              <a:defRPr sz="6400">
                <a:solidFill>
                  <a:schemeClr val="accent1"/>
                </a:solidFill>
              </a:defRPr>
            </a:lvl2pPr>
            <a:lvl3pPr>
              <a:defRPr sz="6400">
                <a:solidFill>
                  <a:schemeClr val="accent1"/>
                </a:solidFill>
              </a:defRPr>
            </a:lvl3pPr>
            <a:lvl4pPr>
              <a:defRPr sz="6400">
                <a:solidFill>
                  <a:schemeClr val="accent1"/>
                </a:solidFill>
              </a:defRPr>
            </a:lvl4pPr>
            <a:lvl5pPr>
              <a:defRPr sz="6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AU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5412E3-4376-4E7F-8689-900603DB6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0800"/>
            <a:ext cx="9144000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20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Image_Dark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0" y="324000"/>
            <a:ext cx="6300000" cy="2139553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64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5014A4F5-33BC-4C41-B1AC-8B957B763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2DF42F-AFE2-4EF3-B14F-54A469AB5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000"/>
            <a:ext cx="1830621" cy="1808163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6400">
                <a:solidFill>
                  <a:schemeClr val="tx1"/>
                </a:solidFill>
              </a:defRPr>
            </a:lvl1pPr>
            <a:lvl2pPr>
              <a:defRPr sz="6400">
                <a:solidFill>
                  <a:schemeClr val="accent1"/>
                </a:solidFill>
              </a:defRPr>
            </a:lvl2pPr>
            <a:lvl3pPr>
              <a:defRPr sz="6400">
                <a:solidFill>
                  <a:schemeClr val="accent1"/>
                </a:solidFill>
              </a:defRPr>
            </a:lvl3pPr>
            <a:lvl4pPr>
              <a:defRPr sz="6400">
                <a:solidFill>
                  <a:schemeClr val="accent1"/>
                </a:solidFill>
              </a:defRPr>
            </a:lvl4pPr>
            <a:lvl5pPr>
              <a:defRPr sz="6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8922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Image_Light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0" y="324000"/>
            <a:ext cx="6300000" cy="2139553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64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5014A4F5-33BC-4C41-B1AC-8B957B763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2DF42F-AFE2-4EF3-B14F-54A469AB5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000"/>
            <a:ext cx="1830621" cy="1808163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6400">
                <a:solidFill>
                  <a:schemeClr val="tx1"/>
                </a:solidFill>
              </a:defRPr>
            </a:lvl1pPr>
            <a:lvl2pPr>
              <a:defRPr sz="6400">
                <a:solidFill>
                  <a:schemeClr val="accent1"/>
                </a:solidFill>
              </a:defRPr>
            </a:lvl2pPr>
            <a:lvl3pPr>
              <a:defRPr sz="6400">
                <a:solidFill>
                  <a:schemeClr val="accent1"/>
                </a:solidFill>
              </a:defRPr>
            </a:lvl3pPr>
            <a:lvl4pPr>
              <a:defRPr sz="6400">
                <a:solidFill>
                  <a:schemeClr val="accent1"/>
                </a:solidFill>
              </a:defRPr>
            </a:lvl4pPr>
            <a:lvl5pPr>
              <a:defRPr sz="6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363311-D81E-4290-8966-289EB731C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0800"/>
            <a:ext cx="9144000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99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324000"/>
            <a:ext cx="2880000" cy="3144414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000" y="324000"/>
            <a:ext cx="4932000" cy="414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4818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324000"/>
            <a:ext cx="2520000" cy="3144414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000" y="324000"/>
            <a:ext cx="5652000" cy="4140000"/>
          </a:xfrm>
        </p:spPr>
        <p:txBody>
          <a:bodyPr numCol="2" spcCol="18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3586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000" y="324000"/>
            <a:ext cx="5652000" cy="4176000"/>
          </a:xfrm>
        </p:spPr>
        <p:txBody>
          <a:bodyPr numCol="2" spcCol="180000">
            <a:noAutofit/>
          </a:bodyPr>
          <a:lstStyle>
            <a:lvl1pPr>
              <a:defRPr sz="100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 marL="90000" indent="-90000">
              <a:defRPr sz="800"/>
            </a:lvl3pPr>
            <a:lvl4pPr marL="180000" indent="-90000">
              <a:defRPr sz="800"/>
            </a:lvl4pPr>
            <a:lvl5pPr marL="270000" indent="-90000">
              <a:defRPr sz="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31932D-C811-4ADE-9CBC-C6F97F4734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000" y="324000"/>
            <a:ext cx="2520000" cy="3006725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 sz="3600"/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86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4000" y="324000"/>
            <a:ext cx="8460000" cy="75723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800000"/>
            <a:ext cx="8460000" cy="27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0000" y="4914000"/>
            <a:ext cx="5400000" cy="108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AU"/>
              <a:t>ANU Grand Challenge:  Zero-Carbon Energy for the Asia-Pacific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4000" y="4914000"/>
            <a:ext cx="360000" cy="108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EA9F80-8DAB-4E35-8304-FAC3410EE5CB}"/>
              </a:ext>
            </a:extLst>
          </p:cNvPr>
          <p:cNvSpPr txBox="1"/>
          <p:nvPr userDrawn="1"/>
        </p:nvSpPr>
        <p:spPr>
          <a:xfrm>
            <a:off x="-1967198" y="10969"/>
            <a:ext cx="1908720" cy="3785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2764" indent="-122764" algn="l">
              <a:buFont typeface="+mj-lt"/>
              <a:buNone/>
            </a:pPr>
            <a:r>
              <a:rPr lang="en-US" sz="600" b="1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A SLIDE STYLE FROM 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tab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Slide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layout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layout goes awry, select Reset</a:t>
            </a:r>
            <a:endParaRPr lang="en-US" sz="600" b="1" kern="1200" baseline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endParaRPr lang="en-US" sz="600" b="1" kern="1200" baseline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r>
              <a:rPr lang="en-US" sz="600" b="1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</a:p>
          <a:p>
            <a:pPr marL="0" indent="0" algn="l">
              <a:buFont typeface="+mj-lt"/>
              <a:buNone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5 levels of formatted text available.</a:t>
            </a:r>
          </a:p>
          <a:p>
            <a:pPr marL="0" indent="0" algn="l">
              <a:buFont typeface="+mj-lt"/>
              <a:buNone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move between text  levels using the increase/decrease button on the menu above.</a:t>
            </a:r>
          </a:p>
          <a:p>
            <a:pPr marL="122764" indent="-122764" algn="l">
              <a:buFont typeface="+mj-lt"/>
              <a:buNone/>
            </a:pPr>
            <a:endParaRPr lang="en-US" sz="600" b="1" kern="1200" baseline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endParaRPr lang="en-US" sz="600" b="1" kern="1200" baseline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endParaRPr lang="en-US" sz="600" b="1" kern="1200" baseline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r>
              <a:rPr lang="en-US" sz="600" b="1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SLIDE BACKGROUND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Menu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Background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or Texture Fill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image </a:t>
            </a:r>
          </a:p>
          <a:p>
            <a:pPr marL="122764" indent="-122764" algn="l">
              <a:buFont typeface="+mj-lt"/>
              <a:buNone/>
            </a:pPr>
            <a:endParaRPr lang="en-US" sz="600" b="1" kern="1200" baseline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r>
              <a:rPr lang="en-US" sz="600" b="1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IMAGE IN SHAPE OR ON PAGE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click on image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your image</a:t>
            </a:r>
          </a:p>
          <a:p>
            <a:pPr marL="0" indent="0" algn="l">
              <a:buFont typeface="+mj-lt"/>
              <a:buNone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icon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new image</a:t>
            </a:r>
          </a:p>
          <a:p>
            <a:pPr marL="122764" indent="-122764" algn="l">
              <a:buFont typeface="+mj-lt"/>
              <a:buNone/>
            </a:pPr>
            <a:endParaRPr lang="en-US" sz="600" b="1" kern="1200" baseline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r>
              <a:rPr lang="en-US" sz="600" b="1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REPOSITION IMAGE WITHIN SHAPE 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image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menu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Crop button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fit the whole image inside select FIT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use only a portion select FILL then crop, move or resize image to show properly within shape.</a:t>
            </a:r>
          </a:p>
          <a:p>
            <a:pPr marL="122764" indent="-122764" algn="l">
              <a:buFont typeface="+mj-lt"/>
              <a:buNone/>
            </a:pPr>
            <a:endParaRPr lang="en-US" sz="600" b="1" kern="1200" baseline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r>
              <a:rPr lang="en-US" sz="600" b="1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ADD/CHANGE FOOTER</a:t>
            </a:r>
          </a:p>
          <a:p>
            <a:pPr marL="179388" lvl="0" indent="-179388" algn="l" defTabSz="914400" rtl="0" eaLnBrk="1" latinLnBrk="0" hangingPunct="1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Menu</a:t>
            </a:r>
          </a:p>
          <a:p>
            <a:pPr marL="179388" lvl="0" indent="-179388" algn="l" defTabSz="914400" rtl="0" eaLnBrk="1" latinLnBrk="0" hangingPunct="1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&amp; Footer</a:t>
            </a:r>
          </a:p>
          <a:p>
            <a:pPr marL="179388" lvl="0" indent="-179388" algn="l" defTabSz="914400" rtl="0" eaLnBrk="1" latinLnBrk="0" hangingPunct="1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Tick to activate/Untick to remove</a:t>
            </a:r>
          </a:p>
          <a:p>
            <a:pPr marL="179388" lvl="0" indent="-179388" algn="l" defTabSz="914400" rtl="0" eaLnBrk="1" latinLnBrk="0" hangingPunct="1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text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2F70BC5-DBE8-42FB-9A35-2E8AC821B1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AU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DEE85A-4266-4E69-A969-DFA7B1E1413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7198" y="947672"/>
            <a:ext cx="474729" cy="1617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7071D7-58A8-4D10-B668-7A37D63450FB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0800"/>
            <a:ext cx="9144000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3" r:id="rId3"/>
    <p:sldLayoutId id="2147483669" r:id="rId4"/>
    <p:sldLayoutId id="2147483670" r:id="rId5"/>
    <p:sldLayoutId id="2147483687" r:id="rId6"/>
    <p:sldLayoutId id="2147483671" r:id="rId7"/>
    <p:sldLayoutId id="2147483672" r:id="rId8"/>
    <p:sldLayoutId id="2147483673" r:id="rId9"/>
    <p:sldLayoutId id="2147483674" r:id="rId10"/>
    <p:sldLayoutId id="2147483677" r:id="rId11"/>
    <p:sldLayoutId id="2147483678" r:id="rId12"/>
    <p:sldLayoutId id="2147483662" r:id="rId13"/>
    <p:sldLayoutId id="2147483676" r:id="rId14"/>
    <p:sldLayoutId id="2147483675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64" r:id="rId23"/>
    <p:sldLayoutId id="2147483665" r:id="rId24"/>
    <p:sldLayoutId id="2147483666" r:id="rId25"/>
    <p:sldLayoutId id="2147483667" r:id="rId26"/>
    <p:sldLayoutId id="2147483686" r:id="rId27"/>
    <p:sldLayoutId id="2147483702" r:id="rId28"/>
    <p:sldLayoutId id="2147483704" r:id="rId29"/>
  </p:sldLayoutIdLst>
  <p:hf hd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Times New Roman" panose="02020603050405020304" pitchFamily="18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Sofia Pro Light" panose="020B0000000000000000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Kenneth.baldwin@anu.edu.au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5" Type="http://schemas.openxmlformats.org/officeDocument/2006/relationships/image" Target="../media/image10.tiff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8364E63-1B7C-4450-9CB2-48C58AC5253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5403" y="0"/>
            <a:ext cx="8078598" cy="392185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CF4046B-2D6E-4241-ACA9-D9782353F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1750" y="75987"/>
            <a:ext cx="6255049" cy="3750126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Australia’s potential to help supply into the ASEAN Power Market</a:t>
            </a:r>
            <a:r>
              <a:rPr lang="en-US" sz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en-US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​</a:t>
            </a:r>
            <a:endParaRPr lang="en-US" sz="6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85FD41-70A7-494D-BDE2-3BBE6F56E0B4}"/>
              </a:ext>
            </a:extLst>
          </p:cNvPr>
          <p:cNvSpPr txBox="1"/>
          <p:nvPr/>
        </p:nvSpPr>
        <p:spPr>
          <a:xfrm>
            <a:off x="2847873" y="4038300"/>
            <a:ext cx="5996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E830E"/>
                </a:solidFill>
              </a:rPr>
              <a:t>Emeritus Professor</a:t>
            </a:r>
            <a:r>
              <a:rPr lang="en-US" dirty="0">
                <a:solidFill>
                  <a:schemeClr val="accent1"/>
                </a:solidFill>
              </a:rPr>
              <a:t> Ken Baldwin, formerly inaugural Director, </a:t>
            </a:r>
          </a:p>
          <a:p>
            <a:r>
              <a:rPr lang="en-US" dirty="0">
                <a:solidFill>
                  <a:schemeClr val="accent1"/>
                </a:solidFill>
              </a:rPr>
              <a:t>ANU Energy Change Institute and the ANU Grand Challenge:  </a:t>
            </a:r>
            <a:r>
              <a:rPr lang="en-US" i="1" dirty="0">
                <a:solidFill>
                  <a:schemeClr val="accent1"/>
                </a:solidFill>
              </a:rPr>
              <a:t>Zero-Carbon Energy for the Asia-Pacific</a:t>
            </a:r>
            <a:endParaRPr lang="en-AU" i="1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50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D9297-3201-8C48-B4D7-00959451D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460000" cy="757239"/>
          </a:xfrm>
        </p:spPr>
        <p:txBody>
          <a:bodyPr/>
          <a:lstStyle/>
          <a:p>
            <a:r>
              <a:rPr lang="en-US" dirty="0"/>
              <a:t>Green Steel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1443E-70C9-224F-9354-3599F6561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66" y="880125"/>
            <a:ext cx="6162261" cy="38865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273B39-AC05-904E-90D7-064FF4159BFC}"/>
              </a:ext>
            </a:extLst>
          </p:cNvPr>
          <p:cNvSpPr txBox="1"/>
          <p:nvPr/>
        </p:nvSpPr>
        <p:spPr>
          <a:xfrm>
            <a:off x="805070" y="3737113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Hydrogen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76F3140-3414-2C47-AFB6-B926068131BB}"/>
              </a:ext>
            </a:extLst>
          </p:cNvPr>
          <p:cNvGrpSpPr/>
          <p:nvPr/>
        </p:nvGrpSpPr>
        <p:grpSpPr>
          <a:xfrm>
            <a:off x="3391231" y="510793"/>
            <a:ext cx="1882695" cy="2462995"/>
            <a:chOff x="3391231" y="510793"/>
            <a:chExt cx="1882695" cy="246299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C3D084-0AEE-614F-AE1D-B0464743E8F3}"/>
                </a:ext>
              </a:extLst>
            </p:cNvPr>
            <p:cNvSpPr/>
            <p:nvPr/>
          </p:nvSpPr>
          <p:spPr>
            <a:xfrm>
              <a:off x="3967701" y="2449002"/>
              <a:ext cx="500933" cy="524786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F527B2-24C2-8B40-BB3D-FBE511168E6A}"/>
                </a:ext>
              </a:extLst>
            </p:cNvPr>
            <p:cNvSpPr txBox="1"/>
            <p:nvPr/>
          </p:nvSpPr>
          <p:spPr>
            <a:xfrm>
              <a:off x="3391231" y="510793"/>
              <a:ext cx="1882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Australian exports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76E95CB-8082-BD41-966D-0B7429AD0D81}"/>
                </a:ext>
              </a:extLst>
            </p:cNvPr>
            <p:cNvCxnSpPr/>
            <p:nvPr/>
          </p:nvCxnSpPr>
          <p:spPr>
            <a:xfrm>
              <a:off x="4218167" y="880125"/>
              <a:ext cx="0" cy="14853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568091CA-FD65-884A-8DDE-1CE510930E96}"/>
              </a:ext>
            </a:extLst>
          </p:cNvPr>
          <p:cNvSpPr/>
          <p:nvPr/>
        </p:nvSpPr>
        <p:spPr>
          <a:xfrm>
            <a:off x="805070" y="3686324"/>
            <a:ext cx="1009368" cy="51704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D0048FB-AD6F-EF47-9C60-CA22C133A104}"/>
              </a:ext>
            </a:extLst>
          </p:cNvPr>
          <p:cNvSpPr/>
          <p:nvPr/>
        </p:nvSpPr>
        <p:spPr>
          <a:xfrm>
            <a:off x="829005" y="2729629"/>
            <a:ext cx="938337" cy="488318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Renewables</a:t>
            </a: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A4892DCA-097A-814F-A89B-31FEE2E8557B}"/>
              </a:ext>
            </a:extLst>
          </p:cNvPr>
          <p:cNvSpPr/>
          <p:nvPr/>
        </p:nvSpPr>
        <p:spPr>
          <a:xfrm>
            <a:off x="1199293" y="3366558"/>
            <a:ext cx="153203" cy="157982"/>
          </a:xfrm>
          <a:prstGeom prst="plus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C2732-71E6-054D-ADA0-E248D3F42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02" y="175825"/>
            <a:ext cx="8469691" cy="571500"/>
          </a:xfrm>
        </p:spPr>
        <p:txBody>
          <a:bodyPr>
            <a:noAutofit/>
          </a:bodyPr>
          <a:lstStyle/>
          <a:p>
            <a:r>
              <a:rPr lang="en-US" sz="3300" dirty="0"/>
              <a:t>Proposed H</a:t>
            </a:r>
            <a:r>
              <a:rPr lang="en-US" sz="3300" baseline="-25000" dirty="0"/>
              <a:t>2</a:t>
            </a:r>
            <a:r>
              <a:rPr lang="en-US" sz="3300" dirty="0"/>
              <a:t> + e</a:t>
            </a:r>
            <a:r>
              <a:rPr lang="en-US" sz="3300" baseline="30000" dirty="0"/>
              <a:t>-</a:t>
            </a:r>
            <a:r>
              <a:rPr lang="en-US" sz="3300" dirty="0"/>
              <a:t> export projects &gt;120GW new 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963592-CCD3-804A-AD09-0FF2AECE4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429" y="673868"/>
            <a:ext cx="5123015" cy="402734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81A2B8B-5E19-F547-971A-769ED87A057D}"/>
              </a:ext>
            </a:extLst>
          </p:cNvPr>
          <p:cNvGrpSpPr/>
          <p:nvPr/>
        </p:nvGrpSpPr>
        <p:grpSpPr>
          <a:xfrm>
            <a:off x="4903377" y="675691"/>
            <a:ext cx="2515259" cy="1959656"/>
            <a:chOff x="4903377" y="675691"/>
            <a:chExt cx="2515259" cy="195965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7F5A04A-2448-3C42-A3D0-9D238BB80FA2}"/>
                </a:ext>
              </a:extLst>
            </p:cNvPr>
            <p:cNvSpPr/>
            <p:nvPr/>
          </p:nvSpPr>
          <p:spPr bwMode="auto">
            <a:xfrm>
              <a:off x="4903377" y="1868338"/>
              <a:ext cx="105508" cy="967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39E31A69-ADE9-B64D-A048-AB9D70786A40}"/>
                </a:ext>
              </a:extLst>
            </p:cNvPr>
            <p:cNvSpPr/>
            <p:nvPr/>
          </p:nvSpPr>
          <p:spPr bwMode="auto">
            <a:xfrm rot="20833717" flipH="1">
              <a:off x="4937310" y="675691"/>
              <a:ext cx="2481326" cy="1959656"/>
            </a:xfrm>
            <a:prstGeom prst="arc">
              <a:avLst>
                <a:gd name="adj1" fmla="val 18792606"/>
                <a:gd name="adj2" fmla="val 0"/>
              </a:avLst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ADCA51-D566-B449-880C-4F8507CB894A}"/>
                </a:ext>
              </a:extLst>
            </p:cNvPr>
            <p:cNvSpPr txBox="1"/>
            <p:nvPr/>
          </p:nvSpPr>
          <p:spPr>
            <a:xfrm>
              <a:off x="5238061" y="869401"/>
              <a:ext cx="67037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H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2</a:t>
              </a:r>
              <a:r>
                <a:rPr lang="en-US" sz="1350" dirty="0">
                  <a:solidFill>
                    <a:srgbClr val="FF0000"/>
                  </a:solidFill>
                </a:rPr>
                <a:t>,NH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D71F302-D28D-374C-8AD1-D21B8B12982A}"/>
                </a:ext>
              </a:extLst>
            </p:cNvPr>
            <p:cNvCxnSpPr/>
            <p:nvPr/>
          </p:nvCxnSpPr>
          <p:spPr bwMode="auto">
            <a:xfrm>
              <a:off x="5005908" y="1970096"/>
              <a:ext cx="163627" cy="18906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E47953-7131-3140-885E-06E1EB28CDBB}"/>
                </a:ext>
              </a:extLst>
            </p:cNvPr>
            <p:cNvSpPr txBox="1"/>
            <p:nvPr/>
          </p:nvSpPr>
          <p:spPr>
            <a:xfrm>
              <a:off x="5124593" y="1889819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</a:t>
              </a:r>
              <a:r>
                <a:rPr lang="en-US" sz="2100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BC2F8C3-823B-AF4C-B8FA-BB0D6312E122}"/>
              </a:ext>
            </a:extLst>
          </p:cNvPr>
          <p:cNvSpPr txBox="1"/>
          <p:nvPr/>
        </p:nvSpPr>
        <p:spPr>
          <a:xfrm>
            <a:off x="164038" y="626776"/>
            <a:ext cx="4099137" cy="4690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Australian Renewable Energy Hub – 26GW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Yara Pilbara – 5GW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Province </a:t>
            </a:r>
            <a:r>
              <a:rPr lang="en-US" sz="1600" dirty="0" err="1">
                <a:solidFill>
                  <a:srgbClr val="0070C0"/>
                </a:solidFill>
              </a:rPr>
              <a:t>HyEnergy</a:t>
            </a:r>
            <a:r>
              <a:rPr lang="en-US" sz="1600" dirty="0">
                <a:solidFill>
                  <a:srgbClr val="0070C0"/>
                </a:solidFill>
              </a:rPr>
              <a:t> – 8 GW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Murchison Renewable H</a:t>
            </a:r>
            <a:r>
              <a:rPr lang="en-US" sz="1600" baseline="-25000" dirty="0">
                <a:solidFill>
                  <a:srgbClr val="0070C0"/>
                </a:solidFill>
              </a:rPr>
              <a:t>2 </a:t>
            </a:r>
            <a:r>
              <a:rPr lang="en-US" sz="1600" dirty="0">
                <a:solidFill>
                  <a:srgbClr val="0070C0"/>
                </a:solidFill>
              </a:rPr>
              <a:t>– 5GW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Infinite Green Energy – 1GW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Western Green Energy Hub – 50GW</a:t>
            </a:r>
          </a:p>
          <a:p>
            <a:pPr>
              <a:lnSpc>
                <a:spcPct val="90000"/>
              </a:lnSpc>
            </a:pP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SA hydrogen export terminal – 0.25GW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Forrest Future Industries – 2GW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Stanwell – 3GW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Hydrogen Utility – 3GW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Sun Cable – 20GW (electricity)</a:t>
            </a:r>
          </a:p>
          <a:p>
            <a:pPr>
              <a:lnSpc>
                <a:spcPct val="90000"/>
              </a:lnSpc>
            </a:pP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endParaRPr lang="en-US" sz="1600" dirty="0">
              <a:solidFill>
                <a:srgbClr val="3F3FC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6D178F-5BAA-B844-9C78-E966E1906D53}"/>
              </a:ext>
            </a:extLst>
          </p:cNvPr>
          <p:cNvGrpSpPr/>
          <p:nvPr/>
        </p:nvGrpSpPr>
        <p:grpSpPr>
          <a:xfrm>
            <a:off x="3690061" y="1019777"/>
            <a:ext cx="902772" cy="1738449"/>
            <a:chOff x="3690061" y="1019777"/>
            <a:chExt cx="902772" cy="173844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C2F8E28-AD6E-744E-B3E0-1A75BAC1E864}"/>
                </a:ext>
              </a:extLst>
            </p:cNvPr>
            <p:cNvSpPr/>
            <p:nvPr/>
          </p:nvSpPr>
          <p:spPr bwMode="auto">
            <a:xfrm>
              <a:off x="4487325" y="2004842"/>
              <a:ext cx="105508" cy="967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6092D280-5FDC-FD48-92B6-9FFA64C73584}"/>
                </a:ext>
              </a:extLst>
            </p:cNvPr>
            <p:cNvSpPr/>
            <p:nvPr/>
          </p:nvSpPr>
          <p:spPr bwMode="auto">
            <a:xfrm>
              <a:off x="3690061" y="1334229"/>
              <a:ext cx="838649" cy="1423997"/>
            </a:xfrm>
            <a:prstGeom prst="arc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latin typeface="Arial" pitchFamily="-109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CBACA0B-DF44-F046-942A-603376C73312}"/>
                </a:ext>
              </a:extLst>
            </p:cNvPr>
            <p:cNvSpPr txBox="1"/>
            <p:nvPr/>
          </p:nvSpPr>
          <p:spPr>
            <a:xfrm>
              <a:off x="3859593" y="1019777"/>
              <a:ext cx="46198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NH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AAA4B0-0F26-C241-B762-41829413DEE2}"/>
              </a:ext>
            </a:extLst>
          </p:cNvPr>
          <p:cNvGrpSpPr/>
          <p:nvPr/>
        </p:nvGrpSpPr>
        <p:grpSpPr>
          <a:xfrm flipV="1">
            <a:off x="3570787" y="2139444"/>
            <a:ext cx="894613" cy="1423997"/>
            <a:chOff x="3561443" y="2034792"/>
            <a:chExt cx="894613" cy="142399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C4A1667-7DCB-9C45-81D7-A1CDA9B0D6EB}"/>
                </a:ext>
              </a:extLst>
            </p:cNvPr>
            <p:cNvSpPr/>
            <p:nvPr/>
          </p:nvSpPr>
          <p:spPr bwMode="auto">
            <a:xfrm>
              <a:off x="4350548" y="2755541"/>
              <a:ext cx="105508" cy="967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1D801939-7336-6A48-B258-110C7BE143DA}"/>
                </a:ext>
              </a:extLst>
            </p:cNvPr>
            <p:cNvSpPr/>
            <p:nvPr/>
          </p:nvSpPr>
          <p:spPr bwMode="auto">
            <a:xfrm>
              <a:off x="3561443" y="2034792"/>
              <a:ext cx="838649" cy="1423997"/>
            </a:xfrm>
            <a:prstGeom prst="arc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BEFF847-4E2A-1944-B7C6-E70094F23AD5}"/>
                </a:ext>
              </a:extLst>
            </p:cNvPr>
            <p:cNvSpPr txBox="1"/>
            <p:nvPr/>
          </p:nvSpPr>
          <p:spPr>
            <a:xfrm rot="10800000">
              <a:off x="3848219" y="2048543"/>
              <a:ext cx="34977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H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799E5C-0384-3D42-B5E6-A44B2741D43E}"/>
              </a:ext>
            </a:extLst>
          </p:cNvPr>
          <p:cNvGrpSpPr/>
          <p:nvPr/>
        </p:nvGrpSpPr>
        <p:grpSpPr>
          <a:xfrm flipV="1">
            <a:off x="3681659" y="2288681"/>
            <a:ext cx="864675" cy="1619178"/>
            <a:chOff x="3563064" y="1788289"/>
            <a:chExt cx="892992" cy="167050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79721A9-5279-A846-AABB-EC6562E43972}"/>
                </a:ext>
              </a:extLst>
            </p:cNvPr>
            <p:cNvSpPr/>
            <p:nvPr/>
          </p:nvSpPr>
          <p:spPr bwMode="auto">
            <a:xfrm>
              <a:off x="4350548" y="2755541"/>
              <a:ext cx="105508" cy="967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421F7DA5-3890-824B-9A18-CCC3E29F0805}"/>
                </a:ext>
              </a:extLst>
            </p:cNvPr>
            <p:cNvSpPr/>
            <p:nvPr/>
          </p:nvSpPr>
          <p:spPr bwMode="auto">
            <a:xfrm>
              <a:off x="3563064" y="2034792"/>
              <a:ext cx="838649" cy="1423997"/>
            </a:xfrm>
            <a:prstGeom prst="arc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EDD4C1-6B1C-DD48-BF0F-85DDF8260D2E}"/>
                </a:ext>
              </a:extLst>
            </p:cNvPr>
            <p:cNvSpPr txBox="1"/>
            <p:nvPr/>
          </p:nvSpPr>
          <p:spPr>
            <a:xfrm flipV="1">
              <a:off x="3720134" y="1788289"/>
              <a:ext cx="34977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H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78EF19-6057-0949-8FAA-57DF81FD1073}"/>
              </a:ext>
            </a:extLst>
          </p:cNvPr>
          <p:cNvGrpSpPr/>
          <p:nvPr/>
        </p:nvGrpSpPr>
        <p:grpSpPr>
          <a:xfrm>
            <a:off x="3361383" y="1388448"/>
            <a:ext cx="2465716" cy="2632313"/>
            <a:chOff x="3361383" y="1388448"/>
            <a:chExt cx="2465716" cy="2632313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729E153-239D-F549-B9FE-3890A75CBD79}"/>
                </a:ext>
              </a:extLst>
            </p:cNvPr>
            <p:cNvSpPr/>
            <p:nvPr/>
          </p:nvSpPr>
          <p:spPr bwMode="auto">
            <a:xfrm>
              <a:off x="5594539" y="3178637"/>
              <a:ext cx="105508" cy="967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8DD185FD-073B-0A4B-B578-DAE26C118DB0}"/>
                </a:ext>
              </a:extLst>
            </p:cNvPr>
            <p:cNvSpPr/>
            <p:nvPr/>
          </p:nvSpPr>
          <p:spPr bwMode="auto">
            <a:xfrm rot="12923431" flipH="1">
              <a:off x="3361383" y="1388448"/>
              <a:ext cx="2465716" cy="2501608"/>
            </a:xfrm>
            <a:prstGeom prst="arc">
              <a:avLst>
                <a:gd name="adj1" fmla="val 18792606"/>
                <a:gd name="adj2" fmla="val 0"/>
              </a:avLst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50EBE9B-8F2B-B64F-8CE7-BB030DC8A1CD}"/>
                </a:ext>
              </a:extLst>
            </p:cNvPr>
            <p:cNvSpPr txBox="1"/>
            <p:nvPr/>
          </p:nvSpPr>
          <p:spPr>
            <a:xfrm>
              <a:off x="4378407" y="3720679"/>
              <a:ext cx="46198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NH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AB14710-836E-7B4D-AA3D-A6A22C9DCDF9}"/>
              </a:ext>
            </a:extLst>
          </p:cNvPr>
          <p:cNvGrpSpPr/>
          <p:nvPr/>
        </p:nvGrpSpPr>
        <p:grpSpPr>
          <a:xfrm>
            <a:off x="8281947" y="1100504"/>
            <a:ext cx="2093398" cy="2858221"/>
            <a:chOff x="8040558" y="872084"/>
            <a:chExt cx="2614532" cy="285822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AF167E5-BD4D-484E-8EA3-90AEA108AFEA}"/>
                </a:ext>
              </a:extLst>
            </p:cNvPr>
            <p:cNvSpPr/>
            <p:nvPr/>
          </p:nvSpPr>
          <p:spPr bwMode="auto">
            <a:xfrm>
              <a:off x="8040558" y="2252807"/>
              <a:ext cx="105508" cy="967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01A1D8C2-7252-6241-A7B4-137976101E2E}"/>
                </a:ext>
              </a:extLst>
            </p:cNvPr>
            <p:cNvSpPr/>
            <p:nvPr/>
          </p:nvSpPr>
          <p:spPr bwMode="auto">
            <a:xfrm rot="166646" flipH="1">
              <a:off x="8108312" y="872084"/>
              <a:ext cx="2546778" cy="2858221"/>
            </a:xfrm>
            <a:prstGeom prst="arc">
              <a:avLst>
                <a:gd name="adj1" fmla="val 18792606"/>
                <a:gd name="adj2" fmla="val 0"/>
              </a:avLst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E1432D4-73CA-B545-B8C3-16D3DBF5C7D5}"/>
                </a:ext>
              </a:extLst>
            </p:cNvPr>
            <p:cNvSpPr txBox="1"/>
            <p:nvPr/>
          </p:nvSpPr>
          <p:spPr>
            <a:xfrm>
              <a:off x="8349906" y="1253940"/>
              <a:ext cx="34977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H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B178414-128E-1849-BBE9-33CAAC02B609}"/>
              </a:ext>
            </a:extLst>
          </p:cNvPr>
          <p:cNvGrpSpPr/>
          <p:nvPr/>
        </p:nvGrpSpPr>
        <p:grpSpPr>
          <a:xfrm>
            <a:off x="5438707" y="552446"/>
            <a:ext cx="902772" cy="1824858"/>
            <a:chOff x="5438707" y="552446"/>
            <a:chExt cx="902772" cy="182485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1C33E25-A007-414E-B334-CBF9BD31D5E8}"/>
                </a:ext>
              </a:extLst>
            </p:cNvPr>
            <p:cNvGrpSpPr/>
            <p:nvPr/>
          </p:nvGrpSpPr>
          <p:grpSpPr>
            <a:xfrm>
              <a:off x="5438707" y="783486"/>
              <a:ext cx="902772" cy="1593818"/>
              <a:chOff x="3690061" y="1334229"/>
              <a:chExt cx="902772" cy="1423997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3D26DD1-7191-E445-83F6-ACEC883F8690}"/>
                  </a:ext>
                </a:extLst>
              </p:cNvPr>
              <p:cNvSpPr/>
              <p:nvPr/>
            </p:nvSpPr>
            <p:spPr bwMode="auto">
              <a:xfrm>
                <a:off x="4487325" y="2004842"/>
                <a:ext cx="105508" cy="96776"/>
              </a:xfrm>
              <a:prstGeom prst="ellipse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B050"/>
                  </a:solidFill>
                  <a:latin typeface="Arial" pitchFamily="-109" charset="0"/>
                </a:endParaRPr>
              </a:p>
            </p:txBody>
          </p:sp>
          <p:sp>
            <p:nvSpPr>
              <p:cNvPr id="45" name="Arc 44">
                <a:extLst>
                  <a:ext uri="{FF2B5EF4-FFF2-40B4-BE49-F238E27FC236}">
                    <a16:creationId xmlns:a16="http://schemas.microsoft.com/office/drawing/2014/main" id="{770AEFA2-13E9-504C-A805-30117F15EAE1}"/>
                  </a:ext>
                </a:extLst>
              </p:cNvPr>
              <p:cNvSpPr/>
              <p:nvPr/>
            </p:nvSpPr>
            <p:spPr bwMode="auto">
              <a:xfrm>
                <a:off x="3690061" y="1334229"/>
                <a:ext cx="838649" cy="1423997"/>
              </a:xfrm>
              <a:prstGeom prst="arc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solidFill>
                    <a:srgbClr val="00B050"/>
                  </a:solidFill>
                  <a:latin typeface="Arial" pitchFamily="-109" charset="0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C267E26-B54D-1C4E-AF07-189CEE0003CC}"/>
                </a:ext>
              </a:extLst>
            </p:cNvPr>
            <p:cNvSpPr txBox="1"/>
            <p:nvPr/>
          </p:nvSpPr>
          <p:spPr>
            <a:xfrm>
              <a:off x="5607493" y="552446"/>
              <a:ext cx="3545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e</a:t>
              </a:r>
              <a:r>
                <a:rPr lang="en-US" sz="2100" baseline="30000" dirty="0">
                  <a:solidFill>
                    <a:srgbClr val="00B050"/>
                  </a:solidFill>
                </a:rPr>
                <a:t>-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95E30CC-9056-8741-9B32-F2F005847D66}"/>
              </a:ext>
            </a:extLst>
          </p:cNvPr>
          <p:cNvGrpSpPr/>
          <p:nvPr/>
        </p:nvGrpSpPr>
        <p:grpSpPr>
          <a:xfrm>
            <a:off x="8192959" y="1024484"/>
            <a:ext cx="2614531" cy="2858221"/>
            <a:chOff x="8040559" y="872084"/>
            <a:chExt cx="2614531" cy="2858221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14A1431-7A7A-D94C-B4C8-0FC7A6812AFA}"/>
                </a:ext>
              </a:extLst>
            </p:cNvPr>
            <p:cNvSpPr/>
            <p:nvPr/>
          </p:nvSpPr>
          <p:spPr bwMode="auto">
            <a:xfrm>
              <a:off x="8040559" y="2252807"/>
              <a:ext cx="105508" cy="967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1B0DB4A0-1691-4247-8B7B-5CBC1605CB2F}"/>
                </a:ext>
              </a:extLst>
            </p:cNvPr>
            <p:cNvSpPr/>
            <p:nvPr/>
          </p:nvSpPr>
          <p:spPr bwMode="auto">
            <a:xfrm rot="166646" flipH="1">
              <a:off x="8108312" y="872084"/>
              <a:ext cx="2546778" cy="2858221"/>
            </a:xfrm>
            <a:prstGeom prst="arc">
              <a:avLst>
                <a:gd name="adj1" fmla="val 18792606"/>
                <a:gd name="adj2" fmla="val 0"/>
              </a:avLst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A8712BD-BDF1-A544-B79A-BE76EC215E90}"/>
                </a:ext>
              </a:extLst>
            </p:cNvPr>
            <p:cNvSpPr txBox="1"/>
            <p:nvPr/>
          </p:nvSpPr>
          <p:spPr>
            <a:xfrm>
              <a:off x="8436605" y="1049943"/>
              <a:ext cx="34977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H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6F4E7DA-DCA2-6945-A477-41274488099F}"/>
              </a:ext>
            </a:extLst>
          </p:cNvPr>
          <p:cNvGrpSpPr/>
          <p:nvPr/>
        </p:nvGrpSpPr>
        <p:grpSpPr>
          <a:xfrm>
            <a:off x="8101579" y="552446"/>
            <a:ext cx="2865044" cy="3639397"/>
            <a:chOff x="8040559" y="872084"/>
            <a:chExt cx="2614531" cy="2858221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7AEE8A3-CD28-9642-BC3D-252F3C40EF20}"/>
                </a:ext>
              </a:extLst>
            </p:cNvPr>
            <p:cNvSpPr/>
            <p:nvPr/>
          </p:nvSpPr>
          <p:spPr bwMode="auto">
            <a:xfrm>
              <a:off x="8040559" y="2252807"/>
              <a:ext cx="105508" cy="967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7D8BC69D-EFA7-A549-9343-0CFC3BEE70DF}"/>
                </a:ext>
              </a:extLst>
            </p:cNvPr>
            <p:cNvSpPr/>
            <p:nvPr/>
          </p:nvSpPr>
          <p:spPr bwMode="auto">
            <a:xfrm rot="166646" flipH="1">
              <a:off x="8108312" y="872084"/>
              <a:ext cx="2546778" cy="2858221"/>
            </a:xfrm>
            <a:prstGeom prst="arc">
              <a:avLst>
                <a:gd name="adj1" fmla="val 18792606"/>
                <a:gd name="adj2" fmla="val 0"/>
              </a:avLst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B715E1-4263-754A-AECB-038C7D4EBE53}"/>
                </a:ext>
              </a:extLst>
            </p:cNvPr>
            <p:cNvSpPr txBox="1"/>
            <p:nvPr/>
          </p:nvSpPr>
          <p:spPr>
            <a:xfrm>
              <a:off x="8362637" y="1191934"/>
              <a:ext cx="34977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H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74E5380-A6C8-F54D-ACB9-6588843413DF}"/>
              </a:ext>
            </a:extLst>
          </p:cNvPr>
          <p:cNvGrpSpPr/>
          <p:nvPr/>
        </p:nvGrpSpPr>
        <p:grpSpPr>
          <a:xfrm>
            <a:off x="3542400" y="1571734"/>
            <a:ext cx="902772" cy="1696884"/>
            <a:chOff x="3690061" y="1061342"/>
            <a:chExt cx="902772" cy="169688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767A24D-E49D-E84A-AA84-4A9A6FD3CEDC}"/>
                </a:ext>
              </a:extLst>
            </p:cNvPr>
            <p:cNvSpPr/>
            <p:nvPr/>
          </p:nvSpPr>
          <p:spPr bwMode="auto">
            <a:xfrm>
              <a:off x="4487325" y="2004842"/>
              <a:ext cx="105508" cy="967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4F178C49-01F7-174A-9DA0-98EB9B6A1FB4}"/>
                </a:ext>
              </a:extLst>
            </p:cNvPr>
            <p:cNvSpPr/>
            <p:nvPr/>
          </p:nvSpPr>
          <p:spPr bwMode="auto">
            <a:xfrm>
              <a:off x="3690061" y="1334229"/>
              <a:ext cx="838649" cy="1423997"/>
            </a:xfrm>
            <a:prstGeom prst="arc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latin typeface="Arial" pitchFamily="-109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B5C8BCC-80F6-2A4A-A5F7-D3B984C393F8}"/>
                </a:ext>
              </a:extLst>
            </p:cNvPr>
            <p:cNvSpPr txBox="1"/>
            <p:nvPr/>
          </p:nvSpPr>
          <p:spPr>
            <a:xfrm>
              <a:off x="3992596" y="1061342"/>
              <a:ext cx="34977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H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43B622E-1069-F040-BE02-5DF13B7D07BD}"/>
              </a:ext>
            </a:extLst>
          </p:cNvPr>
          <p:cNvGrpSpPr/>
          <p:nvPr/>
        </p:nvGrpSpPr>
        <p:grpSpPr>
          <a:xfrm>
            <a:off x="4777752" y="1503351"/>
            <a:ext cx="2039149" cy="2883684"/>
            <a:chOff x="4777752" y="1503351"/>
            <a:chExt cx="2039149" cy="288368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4F580CB-60FD-A642-B2BB-B639762590DC}"/>
                </a:ext>
              </a:extLst>
            </p:cNvPr>
            <p:cNvSpPr/>
            <p:nvPr/>
          </p:nvSpPr>
          <p:spPr bwMode="auto">
            <a:xfrm rot="13852242" flipH="1">
              <a:off x="6591147" y="3440865"/>
              <a:ext cx="114151" cy="102564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FF5A8BC-C3D6-CE46-85E6-17C958C2FB01}"/>
                </a:ext>
              </a:extLst>
            </p:cNvPr>
            <p:cNvGrpSpPr/>
            <p:nvPr/>
          </p:nvGrpSpPr>
          <p:grpSpPr>
            <a:xfrm>
              <a:off x="4777752" y="1503351"/>
              <a:ext cx="2039149" cy="2883684"/>
              <a:chOff x="4777752" y="1503351"/>
              <a:chExt cx="2039149" cy="2883684"/>
            </a:xfrm>
          </p:grpSpPr>
          <p:sp>
            <p:nvSpPr>
              <p:cNvPr id="61" name="Arc 60">
                <a:extLst>
                  <a:ext uri="{FF2B5EF4-FFF2-40B4-BE49-F238E27FC236}">
                    <a16:creationId xmlns:a16="http://schemas.microsoft.com/office/drawing/2014/main" id="{826F7A3C-C52F-754F-BAF2-794B97F56A9C}"/>
                  </a:ext>
                </a:extLst>
              </p:cNvPr>
              <p:cNvSpPr/>
              <p:nvPr/>
            </p:nvSpPr>
            <p:spPr bwMode="auto">
              <a:xfrm rot="12933994" flipH="1">
                <a:off x="4777752" y="1503351"/>
                <a:ext cx="2039149" cy="2858221"/>
              </a:xfrm>
              <a:prstGeom prst="arc">
                <a:avLst>
                  <a:gd name="adj1" fmla="val 17919459"/>
                  <a:gd name="adj2" fmla="val 0"/>
                </a:avLst>
              </a:prstGeom>
              <a:noFill/>
              <a:ln w="25400" cap="flat" cmpd="sng" algn="ctr">
                <a:solidFill>
                  <a:srgbClr val="FF0000"/>
                </a:solidFill>
                <a:prstDash val="dash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-109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CC0FC37-31D1-B347-A1D2-2A997BE26040}"/>
                  </a:ext>
                </a:extLst>
              </p:cNvPr>
              <p:cNvSpPr txBox="1"/>
              <p:nvPr/>
            </p:nvSpPr>
            <p:spPr>
              <a:xfrm>
                <a:off x="5352924" y="4086953"/>
                <a:ext cx="28005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srgbClr val="FF0000"/>
                    </a:solidFill>
                  </a:rPr>
                  <a:t>H</a:t>
                </a:r>
                <a:r>
                  <a:rPr lang="en-US" sz="1350" baseline="-25000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614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B2667-46C5-B33B-D6BB-A90CD2FCC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SunCable’s</a:t>
            </a:r>
            <a:r>
              <a:rPr lang="en-US" dirty="0"/>
              <a:t> </a:t>
            </a:r>
            <a:r>
              <a:rPr lang="en-US" dirty="0" err="1"/>
              <a:t>AAPowerLink</a:t>
            </a:r>
            <a:r>
              <a:rPr lang="en-US" dirty="0"/>
              <a:t> project</a:t>
            </a:r>
          </a:p>
        </p:txBody>
      </p:sp>
      <p:pic>
        <p:nvPicPr>
          <p:cNvPr id="9" name="Picture 8" descr="A map of australia with blue and white labels&#10;&#10;Description automatically generated">
            <a:extLst>
              <a:ext uri="{FF2B5EF4-FFF2-40B4-BE49-F238E27FC236}">
                <a16:creationId xmlns:a16="http://schemas.microsoft.com/office/drawing/2014/main" id="{F688FA63-DB5A-B42C-44CA-3647B29CA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01" y="812801"/>
            <a:ext cx="3220995" cy="39798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192D3B-0B77-B442-801D-8A0EFD2C24A5}"/>
              </a:ext>
            </a:extLst>
          </p:cNvPr>
          <p:cNvSpPr txBox="1"/>
          <p:nvPr/>
        </p:nvSpPr>
        <p:spPr>
          <a:xfrm>
            <a:off x="360000" y="812801"/>
            <a:ext cx="4547871" cy="532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US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70C0"/>
                </a:solidFill>
              </a:rPr>
              <a:t>20 GW solar and wind generation: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4 GW electricity 24/7 for Northern Territory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2 GW for Singapore (1.75 GW delivered)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15% of Singapore’s energy needs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70C0"/>
                </a:solidFill>
              </a:rPr>
              <a:t>&gt;5,000km of HV cable: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800 kms overhead cable - </a:t>
            </a:r>
            <a:r>
              <a:rPr lang="en-US" dirty="0" err="1">
                <a:solidFill>
                  <a:srgbClr val="0070C0"/>
                </a:solidFill>
              </a:rPr>
              <a:t>DarwinLink</a:t>
            </a: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4,300 kms HVDC undersea cable - </a:t>
            </a:r>
            <a:r>
              <a:rPr lang="en-US" dirty="0" err="1">
                <a:solidFill>
                  <a:srgbClr val="0070C0"/>
                </a:solidFill>
              </a:rPr>
              <a:t>SingaporeLink</a:t>
            </a: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70C0"/>
                </a:solidFill>
              </a:rPr>
              <a:t>Battery for </a:t>
            </a:r>
            <a:r>
              <a:rPr lang="en-US" dirty="0" err="1">
                <a:solidFill>
                  <a:srgbClr val="0070C0"/>
                </a:solidFill>
              </a:rPr>
              <a:t>DarwinLink</a:t>
            </a:r>
            <a:r>
              <a:rPr lang="en-US" dirty="0">
                <a:solidFill>
                  <a:srgbClr val="0070C0"/>
                </a:solidFill>
              </a:rPr>
              <a:t> to provide 24/7 supply: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FID aimed for 2027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Construction 2028 – 2031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$8B construction in the Northern Territory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3F3F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8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1FF95-EF44-41DE-90D1-8BEAA3891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13</a:t>
            </a:fld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7B296C-3D87-4B83-BD1E-5FFD5ED1D6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ASEAN SUPERGRID – 100% RE LCOE</a:t>
            </a:r>
            <a:endParaRPr lang="en-AU" dirty="0"/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2399383D-D8F1-445D-9C33-8DA8F94278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1331988"/>
            <a:ext cx="3704812" cy="33204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E2E027-3751-524B-AB2B-0EE14ACB471D}"/>
              </a:ext>
            </a:extLst>
          </p:cNvPr>
          <p:cNvSpPr/>
          <p:nvPr/>
        </p:nvSpPr>
        <p:spPr>
          <a:xfrm>
            <a:off x="4562382" y="4151895"/>
            <a:ext cx="45719" cy="286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BDFB57-00B2-4C40-8C0B-61AFC95507DF}"/>
              </a:ext>
            </a:extLst>
          </p:cNvPr>
          <p:cNvSpPr/>
          <p:nvPr/>
        </p:nvSpPr>
        <p:spPr>
          <a:xfrm>
            <a:off x="4248444" y="199397"/>
            <a:ext cx="1116780" cy="4353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55A69C-D78F-9346-B273-766A37863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7821" y="74794"/>
            <a:ext cx="4140000" cy="414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7E46C4-A731-2948-9EFA-0BC1B5BAB163}"/>
              </a:ext>
            </a:extLst>
          </p:cNvPr>
          <p:cNvSpPr/>
          <p:nvPr/>
        </p:nvSpPr>
        <p:spPr>
          <a:xfrm>
            <a:off x="4248444" y="4093108"/>
            <a:ext cx="48955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Despite a large investment in transmission infrastructure, the LCOE decreases in the Super Grid scenario.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9D4E463-753A-BA46-B27B-A642CC002180}"/>
              </a:ext>
            </a:extLst>
          </p:cNvPr>
          <p:cNvSpPr/>
          <p:nvPr/>
        </p:nvSpPr>
        <p:spPr>
          <a:xfrm>
            <a:off x="4457821" y="3119682"/>
            <a:ext cx="3904090" cy="53184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8B6D24-3A1B-7D47-B8CE-3B51AE22E904}"/>
              </a:ext>
            </a:extLst>
          </p:cNvPr>
          <p:cNvCxnSpPr>
            <a:cxnSpLocks/>
          </p:cNvCxnSpPr>
          <p:nvPr/>
        </p:nvCxnSpPr>
        <p:spPr>
          <a:xfrm>
            <a:off x="4604586" y="3690414"/>
            <a:ext cx="0" cy="402694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9CEF81A-512D-F746-8054-CC890FFCFC4A}"/>
              </a:ext>
            </a:extLst>
          </p:cNvPr>
          <p:cNvSpPr txBox="1"/>
          <p:nvPr/>
        </p:nvSpPr>
        <p:spPr>
          <a:xfrm>
            <a:off x="1637968" y="1931403"/>
            <a:ext cx="612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" dirty="0"/>
              <a:t>Hoang Sa </a:t>
            </a:r>
            <a:r>
              <a:rPr lang="en-US" sz="400" dirty="0"/>
              <a:t>(Vietnam)</a:t>
            </a:r>
          </a:p>
          <a:p>
            <a:endParaRPr lang="en-US" sz="400" dirty="0"/>
          </a:p>
          <a:p>
            <a:endParaRPr lang="en-US" sz="400" dirty="0"/>
          </a:p>
          <a:p>
            <a:r>
              <a:rPr lang="en-AU" sz="400" dirty="0"/>
              <a:t>Truong Sa (Vietnam)</a:t>
            </a:r>
            <a:endParaRPr lang="en-US" sz="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A9B4BB-1AE2-3169-A851-936E4FF72118}"/>
              </a:ext>
            </a:extLst>
          </p:cNvPr>
          <p:cNvSpPr txBox="1"/>
          <p:nvPr/>
        </p:nvSpPr>
        <p:spPr>
          <a:xfrm>
            <a:off x="2976717" y="4774168"/>
            <a:ext cx="3147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dirty="0"/>
              <a:t>Energy</a:t>
            </a:r>
            <a:r>
              <a:rPr lang="en-AU" dirty="0"/>
              <a:t>, vol. 236, 121387 (2021)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5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1FF95-EF44-41DE-90D1-8BEAA3891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4000" y="4914000"/>
            <a:ext cx="360000" cy="108000"/>
          </a:xfrm>
        </p:spPr>
        <p:txBody>
          <a:bodyPr/>
          <a:lstStyle/>
          <a:p>
            <a:fld id="{10A01DC5-1685-4615-8240-15192985C6A2}" type="slidenum">
              <a:rPr lang="en-AU" smtClean="0"/>
              <a:pPr/>
              <a:t>14</a:t>
            </a:fld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001D06-B63B-884E-8BF3-FBA4C8783C18}"/>
              </a:ext>
            </a:extLst>
          </p:cNvPr>
          <p:cNvSpPr/>
          <p:nvPr/>
        </p:nvSpPr>
        <p:spPr>
          <a:xfrm>
            <a:off x="4569508" y="381444"/>
            <a:ext cx="51729" cy="90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7B296C-3D87-4B83-BD1E-5FFD5ED1D6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0"/>
            <a:ext cx="8787812" cy="1512887"/>
          </a:xfrm>
        </p:spPr>
        <p:txBody>
          <a:bodyPr/>
          <a:lstStyle/>
          <a:p>
            <a:r>
              <a:rPr lang="en-US" dirty="0"/>
              <a:t>ASEAN SUPERGRID – pumped hydro storage</a:t>
            </a:r>
            <a:endParaRPr lang="en-A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98DDCE-95CB-3C40-81D4-7C36BC772AF3}"/>
              </a:ext>
            </a:extLst>
          </p:cNvPr>
          <p:cNvSpPr/>
          <p:nvPr/>
        </p:nvSpPr>
        <p:spPr>
          <a:xfrm>
            <a:off x="4569508" y="4384989"/>
            <a:ext cx="51728" cy="112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CE83D389-AE5E-0549-82C6-9A86DE42F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810656"/>
            <a:ext cx="4000985" cy="40009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3FC9013-CBBC-7A4B-A44D-2566A7C813B7}"/>
              </a:ext>
            </a:extLst>
          </p:cNvPr>
          <p:cNvSpPr/>
          <p:nvPr/>
        </p:nvSpPr>
        <p:spPr>
          <a:xfrm>
            <a:off x="4500000" y="945448"/>
            <a:ext cx="17311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2400 GW, 45000 GWh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522DC8E-1A15-154A-85CC-973E2B9BB0BF}"/>
              </a:ext>
            </a:extLst>
          </p:cNvPr>
          <p:cNvCxnSpPr>
            <a:cxnSpLocks/>
          </p:cNvCxnSpPr>
          <p:nvPr/>
        </p:nvCxnSpPr>
        <p:spPr>
          <a:xfrm flipH="1">
            <a:off x="2853207" y="1160890"/>
            <a:ext cx="749485" cy="0"/>
          </a:xfrm>
          <a:prstGeom prst="straightConnector1">
            <a:avLst/>
          </a:prstGeom>
          <a:ln w="254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0084C83-B755-D342-A231-D38022E8388D}"/>
              </a:ext>
            </a:extLst>
          </p:cNvPr>
          <p:cNvSpPr/>
          <p:nvPr/>
        </p:nvSpPr>
        <p:spPr>
          <a:xfrm>
            <a:off x="4499999" y="1260290"/>
            <a:ext cx="17311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1200 GW, 16000 GWh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8D22F3D-B567-5D45-BD95-3A3FBB74E4FD}"/>
              </a:ext>
            </a:extLst>
          </p:cNvPr>
          <p:cNvCxnSpPr>
            <a:cxnSpLocks/>
          </p:cNvCxnSpPr>
          <p:nvPr/>
        </p:nvCxnSpPr>
        <p:spPr>
          <a:xfrm flipH="1">
            <a:off x="2792258" y="1483702"/>
            <a:ext cx="553595" cy="0"/>
          </a:xfrm>
          <a:prstGeom prst="straightConnector1">
            <a:avLst/>
          </a:prstGeom>
          <a:ln w="25400"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F9065EC-3C91-8648-8712-6A1E89A0CD42}"/>
              </a:ext>
            </a:extLst>
          </p:cNvPr>
          <p:cNvSpPr/>
          <p:nvPr/>
        </p:nvSpPr>
        <p:spPr>
          <a:xfrm>
            <a:off x="4569508" y="1231568"/>
            <a:ext cx="45719" cy="3153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141349-9AF3-C845-A62A-1C6438751610}"/>
              </a:ext>
            </a:extLst>
          </p:cNvPr>
          <p:cNvSpPr/>
          <p:nvPr/>
        </p:nvSpPr>
        <p:spPr>
          <a:xfrm>
            <a:off x="752963" y="3037699"/>
            <a:ext cx="3825389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AU" sz="2000" dirty="0">
                <a:solidFill>
                  <a:schemeClr val="accent1"/>
                </a:solidFill>
              </a:rPr>
              <a:t>The storage requirements are more than halved in the Super Grid scenario, due to the sharing of renewable energy resources.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E3A94D-B4D4-2649-9D6B-C6FE08005306}"/>
              </a:ext>
            </a:extLst>
          </p:cNvPr>
          <p:cNvSpPr/>
          <p:nvPr/>
        </p:nvSpPr>
        <p:spPr>
          <a:xfrm>
            <a:off x="1086273" y="1016552"/>
            <a:ext cx="17944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2400 GW, 45000 GWh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F99C5C1-C978-E847-8A9D-DBAD4322A0CF}"/>
              </a:ext>
            </a:extLst>
          </p:cNvPr>
          <p:cNvSpPr/>
          <p:nvPr/>
        </p:nvSpPr>
        <p:spPr>
          <a:xfrm>
            <a:off x="1086273" y="1314247"/>
            <a:ext cx="17944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1200 GW, 16000 GWh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082A6B-4F54-1B40-9D6A-9EA5C93A071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615228" y="948113"/>
            <a:ext cx="4418662" cy="3549205"/>
          </a:xfrm>
          <a:prstGeom prst="rect">
            <a:avLst/>
          </a:prstGeom>
          <a:ln/>
        </p:spPr>
      </p:pic>
      <p:pic>
        <p:nvPicPr>
          <p:cNvPr id="17" name="Picture 16" descr="Chart, bar chart&#10;&#10;Description automatically generated">
            <a:extLst>
              <a:ext uri="{FF2B5EF4-FFF2-40B4-BE49-F238E27FC236}">
                <a16:creationId xmlns:a16="http://schemas.microsoft.com/office/drawing/2014/main" id="{D44C24C1-8399-2D42-ACF1-6CE29C5F1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444" y="753510"/>
            <a:ext cx="3894351" cy="389435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118417F-0995-0042-B3C5-9D71556D6E51}"/>
              </a:ext>
            </a:extLst>
          </p:cNvPr>
          <p:cNvSpPr/>
          <p:nvPr/>
        </p:nvSpPr>
        <p:spPr>
          <a:xfrm>
            <a:off x="4975060" y="4499607"/>
            <a:ext cx="382935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AU" sz="1600" dirty="0">
                <a:solidFill>
                  <a:schemeClr val="accent1"/>
                </a:solidFill>
              </a:rPr>
              <a:t>RE supply can be smoothed out through the </a:t>
            </a:r>
            <a:r>
              <a:rPr lang="en-AU" sz="1600" dirty="0" err="1">
                <a:solidFill>
                  <a:schemeClr val="accent1"/>
                </a:solidFill>
              </a:rPr>
              <a:t>Supergrid</a:t>
            </a:r>
            <a:r>
              <a:rPr lang="en-AU" sz="1600" dirty="0">
                <a:solidFill>
                  <a:schemeClr val="accent1"/>
                </a:solidFill>
              </a:rPr>
              <a:t> so energy spillage is minimal.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971E3D-33EF-1046-AE23-B741C7C8CA68}"/>
              </a:ext>
            </a:extLst>
          </p:cNvPr>
          <p:cNvSpPr/>
          <p:nvPr/>
        </p:nvSpPr>
        <p:spPr>
          <a:xfrm>
            <a:off x="4990366" y="3654300"/>
            <a:ext cx="3801453" cy="53184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5D4D85F-6623-C04E-B061-C5EEACAB9E4D}"/>
              </a:ext>
            </a:extLst>
          </p:cNvPr>
          <p:cNvCxnSpPr>
            <a:cxnSpLocks/>
          </p:cNvCxnSpPr>
          <p:nvPr/>
        </p:nvCxnSpPr>
        <p:spPr>
          <a:xfrm flipH="1">
            <a:off x="5180492" y="4218571"/>
            <a:ext cx="1" cy="281036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2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614A6D-8708-2D41-8483-7739C2D5E4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78" y="0"/>
            <a:ext cx="8101722" cy="386919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F500F-2081-411A-A323-1BFF62E6F7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0494" y="1384055"/>
            <a:ext cx="5612607" cy="1702730"/>
          </a:xfrm>
        </p:spPr>
        <p:txBody>
          <a:bodyPr/>
          <a:lstStyle/>
          <a:p>
            <a:r>
              <a:rPr lang="en-AU" dirty="0">
                <a:solidFill>
                  <a:schemeClr val="accent1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ECCD5-1B47-4C14-A7EA-1BFC888CEC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97543" y="3209134"/>
            <a:ext cx="5611812" cy="2921000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Emeritus Professor Ken Baldwin</a:t>
            </a:r>
          </a:p>
          <a:p>
            <a:pPr lvl="1"/>
            <a:r>
              <a:rPr lang="en-US" dirty="0"/>
              <a:t>Founding Director, ANU Energy Change Institute, and</a:t>
            </a:r>
          </a:p>
          <a:p>
            <a:pPr lvl="1"/>
            <a:r>
              <a:rPr lang="en-US" dirty="0"/>
              <a:t>ANU Grand Challenge: </a:t>
            </a:r>
            <a:r>
              <a:rPr lang="en-US" i="1" dirty="0"/>
              <a:t>Zero-Carbon Energy for the Asia Pacific</a:t>
            </a:r>
          </a:p>
          <a:p>
            <a:pPr lvl="1"/>
            <a:r>
              <a:rPr lang="en-US" dirty="0"/>
              <a:t>T +61 0432 987 251</a:t>
            </a:r>
          </a:p>
          <a:p>
            <a:pPr lvl="1"/>
            <a:r>
              <a:rPr lang="en-US" dirty="0"/>
              <a:t>E </a:t>
            </a:r>
            <a:r>
              <a:rPr lang="en-US" dirty="0" err="1">
                <a:solidFill>
                  <a:schemeClr val="accent1"/>
                </a:solidFill>
              </a:rPr>
              <a:t>k</a:t>
            </a:r>
            <a:r>
              <a:rPr lang="en-US" dirty="0" err="1">
                <a:hlinkClick r:id="rId3"/>
              </a:rPr>
              <a:t>enneth.baldwin@anu.edu.au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 anu.edu.au/</a:t>
            </a:r>
            <a:r>
              <a:rPr lang="en-US" dirty="0" err="1"/>
              <a:t>zerocarbon</a:t>
            </a:r>
            <a:r>
              <a:rPr lang="en-US" dirty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9018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768079" y="984004"/>
            <a:ext cx="3152775" cy="300038"/>
          </a:xfrm>
        </p:spPr>
        <p:txBody>
          <a:bodyPr>
            <a:normAutofit fontScale="92500"/>
          </a:bodyPr>
          <a:lstStyle/>
          <a:p>
            <a:r>
              <a:rPr lang="en-US">
                <a:latin typeface="Calibri" charset="0"/>
                <a:ea typeface="ＭＳ Ｐゴシック" charset="0"/>
              </a:rPr>
              <a:t>Primary energy demand, 2035 </a:t>
            </a:r>
            <a:r>
              <a:rPr lang="en-US" b="0">
                <a:latin typeface="Calibri" charset="0"/>
                <a:ea typeface="ＭＳ Ｐゴシック" charset="0"/>
              </a:rPr>
              <a:t>(Mtoe)</a:t>
            </a:r>
          </a:p>
        </p:txBody>
      </p:sp>
      <p:sp>
        <p:nvSpPr>
          <p:cNvPr id="139268" name="Rectangle 84"/>
          <p:cNvSpPr>
            <a:spLocks noChangeArrowheads="1"/>
          </p:cNvSpPr>
          <p:nvPr/>
        </p:nvSpPr>
        <p:spPr bwMode="auto">
          <a:xfrm>
            <a:off x="1143001" y="2140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350"/>
          </a:p>
        </p:txBody>
      </p:sp>
      <p:sp>
        <p:nvSpPr>
          <p:cNvPr id="139269" name="Rectangle 85"/>
          <p:cNvSpPr>
            <a:spLocks noChangeArrowheads="1"/>
          </p:cNvSpPr>
          <p:nvPr/>
        </p:nvSpPr>
        <p:spPr bwMode="auto">
          <a:xfrm>
            <a:off x="1143001" y="19285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93B3B1-F5FF-F94D-B79D-B385DBCCEB1D}"/>
              </a:ext>
            </a:extLst>
          </p:cNvPr>
          <p:cNvGrpSpPr/>
          <p:nvPr/>
        </p:nvGrpSpPr>
        <p:grpSpPr>
          <a:xfrm>
            <a:off x="6155171" y="1021297"/>
            <a:ext cx="2276475" cy="2903249"/>
            <a:chOff x="5724525" y="984005"/>
            <a:chExt cx="2276475" cy="2903249"/>
          </a:xfrm>
        </p:grpSpPr>
        <p:grpSp>
          <p:nvGrpSpPr>
            <p:cNvPr id="3" name="Group 83"/>
            <p:cNvGrpSpPr>
              <a:grpSpLocks/>
            </p:cNvGrpSpPr>
            <p:nvPr/>
          </p:nvGrpSpPr>
          <p:grpSpPr bwMode="auto">
            <a:xfrm>
              <a:off x="7000875" y="1938886"/>
              <a:ext cx="190500" cy="792956"/>
              <a:chOff x="7810500" y="2719388"/>
              <a:chExt cx="254000" cy="1057275"/>
            </a:xfrm>
          </p:grpSpPr>
          <p:sp>
            <p:nvSpPr>
              <p:cNvPr id="139334" name="Freeform 12"/>
              <p:cNvSpPr>
                <a:spLocks/>
              </p:cNvSpPr>
              <p:nvPr/>
            </p:nvSpPr>
            <p:spPr bwMode="auto">
              <a:xfrm>
                <a:off x="7810500" y="2719388"/>
                <a:ext cx="254000" cy="1057275"/>
              </a:xfrm>
              <a:custGeom>
                <a:avLst/>
                <a:gdLst>
                  <a:gd name="T0" fmla="*/ 426 w 426"/>
                  <a:gd name="T1" fmla="*/ 52 h 1776"/>
                  <a:gd name="T2" fmla="*/ 0 w 426"/>
                  <a:gd name="T3" fmla="*/ 0 h 1776"/>
                  <a:gd name="T4" fmla="*/ 0 w 426"/>
                  <a:gd name="T5" fmla="*/ 1776 h 1776"/>
                  <a:gd name="T6" fmla="*/ 426 w 426"/>
                  <a:gd name="T7" fmla="*/ 52 h 17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6" h="1776">
                    <a:moveTo>
                      <a:pt x="426" y="52"/>
                    </a:moveTo>
                    <a:cubicBezTo>
                      <a:pt x="287" y="18"/>
                      <a:pt x="144" y="0"/>
                      <a:pt x="0" y="0"/>
                    </a:cubicBezTo>
                    <a:lnTo>
                      <a:pt x="0" y="1776"/>
                    </a:lnTo>
                    <a:lnTo>
                      <a:pt x="426" y="52"/>
                    </a:lnTo>
                    <a:close/>
                  </a:path>
                </a:pathLst>
              </a:custGeom>
              <a:solidFill>
                <a:srgbClr val="215968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39335" name="Rectangle 18"/>
              <p:cNvSpPr>
                <a:spLocks noChangeArrowheads="1"/>
              </p:cNvSpPr>
              <p:nvPr/>
            </p:nvSpPr>
            <p:spPr bwMode="auto">
              <a:xfrm>
                <a:off x="7827963" y="2790825"/>
                <a:ext cx="188085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900" b="1">
                    <a:solidFill>
                      <a:srgbClr val="FFFFFF"/>
                    </a:solidFill>
                    <a:latin typeface="Calibri" charset="0"/>
                    <a:cs typeface="Arial" charset="0"/>
                  </a:rPr>
                  <a:t>4%</a:t>
                </a:r>
                <a:endParaRPr lang="en-US" sz="900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4" name="Group 84"/>
            <p:cNvGrpSpPr>
              <a:grpSpLocks/>
            </p:cNvGrpSpPr>
            <p:nvPr/>
          </p:nvGrpSpPr>
          <p:grpSpPr bwMode="auto">
            <a:xfrm>
              <a:off x="6265070" y="1962699"/>
              <a:ext cx="1640681" cy="1669256"/>
              <a:chOff x="6829425" y="2751138"/>
              <a:chExt cx="2187575" cy="2225675"/>
            </a:xfrm>
          </p:grpSpPr>
          <p:sp>
            <p:nvSpPr>
              <p:cNvPr id="139332" name="Freeform 13"/>
              <p:cNvSpPr>
                <a:spLocks/>
              </p:cNvSpPr>
              <p:nvPr/>
            </p:nvSpPr>
            <p:spPr bwMode="auto">
              <a:xfrm>
                <a:off x="6829425" y="2751138"/>
                <a:ext cx="2187575" cy="2225675"/>
              </a:xfrm>
              <a:custGeom>
                <a:avLst/>
                <a:gdLst>
                  <a:gd name="T0" fmla="*/ 0 w 3674"/>
                  <a:gd name="T1" fmla="*/ 2403 h 3740"/>
                  <a:gd name="T2" fmla="*/ 2330 w 3674"/>
                  <a:gd name="T3" fmla="*/ 3366 h 3740"/>
                  <a:gd name="T4" fmla="*/ 3297 w 3674"/>
                  <a:gd name="T5" fmla="*/ 1046 h 3740"/>
                  <a:gd name="T6" fmla="*/ 2074 w 3674"/>
                  <a:gd name="T7" fmla="*/ 0 h 3740"/>
                  <a:gd name="T8" fmla="*/ 1648 w 3674"/>
                  <a:gd name="T9" fmla="*/ 1724 h 3740"/>
                  <a:gd name="T10" fmla="*/ 0 w 3674"/>
                  <a:gd name="T11" fmla="*/ 2403 h 37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674" h="3740">
                    <a:moveTo>
                      <a:pt x="0" y="2403"/>
                    </a:moveTo>
                    <a:cubicBezTo>
                      <a:pt x="376" y="3309"/>
                      <a:pt x="1419" y="3740"/>
                      <a:pt x="2330" y="3366"/>
                    </a:cubicBezTo>
                    <a:cubicBezTo>
                      <a:pt x="3240" y="2991"/>
                      <a:pt x="3674" y="1953"/>
                      <a:pt x="3297" y="1046"/>
                    </a:cubicBezTo>
                    <a:cubicBezTo>
                      <a:pt x="3080" y="523"/>
                      <a:pt x="2626" y="135"/>
                      <a:pt x="2074" y="0"/>
                    </a:cubicBezTo>
                    <a:lnTo>
                      <a:pt x="1648" y="1724"/>
                    </a:lnTo>
                    <a:lnTo>
                      <a:pt x="0" y="2403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39333" name="Rectangle 19"/>
              <p:cNvSpPr>
                <a:spLocks noChangeArrowheads="1"/>
              </p:cNvSpPr>
              <p:nvPr/>
            </p:nvSpPr>
            <p:spPr bwMode="auto">
              <a:xfrm>
                <a:off x="8067239" y="4019550"/>
                <a:ext cx="314189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1050" b="1">
                    <a:solidFill>
                      <a:srgbClr val="FFFFFF"/>
                    </a:solidFill>
                    <a:latin typeface="Calibri" charset="0"/>
                    <a:cs typeface="Arial" charset="0"/>
                  </a:rPr>
                  <a:t>65%</a:t>
                </a:r>
                <a:endParaRPr lang="en-US" sz="1050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5" name="Group 85"/>
            <p:cNvGrpSpPr>
              <a:grpSpLocks/>
            </p:cNvGrpSpPr>
            <p:nvPr/>
          </p:nvGrpSpPr>
          <p:grpSpPr bwMode="auto">
            <a:xfrm>
              <a:off x="6187678" y="2554438"/>
              <a:ext cx="813197" cy="481013"/>
              <a:chOff x="6726238" y="3540125"/>
              <a:chExt cx="1084263" cy="641350"/>
            </a:xfrm>
          </p:grpSpPr>
          <p:sp>
            <p:nvSpPr>
              <p:cNvPr id="139330" name="Freeform 14"/>
              <p:cNvSpPr>
                <a:spLocks/>
              </p:cNvSpPr>
              <p:nvPr/>
            </p:nvSpPr>
            <p:spPr bwMode="auto">
              <a:xfrm>
                <a:off x="6726238" y="3540125"/>
                <a:ext cx="1084263" cy="641350"/>
              </a:xfrm>
              <a:custGeom>
                <a:avLst/>
                <a:gdLst>
                  <a:gd name="T0" fmla="*/ 83 w 1821"/>
                  <a:gd name="T1" fmla="*/ 0 h 1077"/>
                  <a:gd name="T2" fmla="*/ 173 w 1821"/>
                  <a:gd name="T3" fmla="*/ 1077 h 1077"/>
                  <a:gd name="T4" fmla="*/ 1821 w 1821"/>
                  <a:gd name="T5" fmla="*/ 398 h 1077"/>
                  <a:gd name="T6" fmla="*/ 83 w 1821"/>
                  <a:gd name="T7" fmla="*/ 0 h 107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21" h="1077">
                    <a:moveTo>
                      <a:pt x="83" y="0"/>
                    </a:moveTo>
                    <a:cubicBezTo>
                      <a:pt x="0" y="359"/>
                      <a:pt x="31" y="736"/>
                      <a:pt x="173" y="1077"/>
                    </a:cubicBezTo>
                    <a:lnTo>
                      <a:pt x="1821" y="398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E46C0A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39331" name="Rectangle 20"/>
              <p:cNvSpPr>
                <a:spLocks noChangeArrowheads="1"/>
              </p:cNvSpPr>
              <p:nvPr/>
            </p:nvSpPr>
            <p:spPr bwMode="auto">
              <a:xfrm>
                <a:off x="6810375" y="3752850"/>
                <a:ext cx="265029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900" b="1">
                    <a:solidFill>
                      <a:srgbClr val="FFFFFF"/>
                    </a:solidFill>
                    <a:latin typeface="Calibri" charset="0"/>
                    <a:cs typeface="Arial" charset="0"/>
                  </a:rPr>
                  <a:t>10%</a:t>
                </a:r>
                <a:endParaRPr lang="en-US" sz="900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6" name="Group 86"/>
            <p:cNvGrpSpPr>
              <a:grpSpLocks/>
            </p:cNvGrpSpPr>
            <p:nvPr/>
          </p:nvGrpSpPr>
          <p:grpSpPr bwMode="auto">
            <a:xfrm>
              <a:off x="6224587" y="2209158"/>
              <a:ext cx="776288" cy="522685"/>
              <a:chOff x="6775450" y="3079750"/>
              <a:chExt cx="1035050" cy="696913"/>
            </a:xfrm>
          </p:grpSpPr>
          <p:sp>
            <p:nvSpPr>
              <p:cNvPr id="139328" name="Freeform 15"/>
              <p:cNvSpPr>
                <a:spLocks/>
              </p:cNvSpPr>
              <p:nvPr/>
            </p:nvSpPr>
            <p:spPr bwMode="auto">
              <a:xfrm>
                <a:off x="6775450" y="3079750"/>
                <a:ext cx="1035050" cy="696913"/>
              </a:xfrm>
              <a:custGeom>
                <a:avLst/>
                <a:gdLst>
                  <a:gd name="T0" fmla="*/ 397 w 1738"/>
                  <a:gd name="T1" fmla="*/ 0 h 1170"/>
                  <a:gd name="T2" fmla="*/ 0 w 1738"/>
                  <a:gd name="T3" fmla="*/ 772 h 1170"/>
                  <a:gd name="T4" fmla="*/ 1738 w 1738"/>
                  <a:gd name="T5" fmla="*/ 1170 h 1170"/>
                  <a:gd name="T6" fmla="*/ 397 w 1738"/>
                  <a:gd name="T7" fmla="*/ 0 h 117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38" h="1170">
                    <a:moveTo>
                      <a:pt x="397" y="0"/>
                    </a:moveTo>
                    <a:cubicBezTo>
                      <a:pt x="203" y="220"/>
                      <a:pt x="66" y="486"/>
                      <a:pt x="0" y="772"/>
                    </a:cubicBezTo>
                    <a:lnTo>
                      <a:pt x="1738" y="1170"/>
                    </a:lnTo>
                    <a:lnTo>
                      <a:pt x="397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39329" name="Rectangle 21"/>
              <p:cNvSpPr>
                <a:spLocks noChangeArrowheads="1"/>
              </p:cNvSpPr>
              <p:nvPr/>
            </p:nvSpPr>
            <p:spPr bwMode="auto">
              <a:xfrm>
                <a:off x="6923089" y="3295650"/>
                <a:ext cx="188085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900" b="1">
                    <a:solidFill>
                      <a:srgbClr val="000000"/>
                    </a:solidFill>
                    <a:latin typeface="Calibri" charset="0"/>
                    <a:cs typeface="Arial" charset="0"/>
                  </a:rPr>
                  <a:t>8%</a:t>
                </a:r>
                <a:endParaRPr lang="en-US" sz="900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8" name="Group 87"/>
            <p:cNvGrpSpPr>
              <a:grpSpLocks/>
            </p:cNvGrpSpPr>
            <p:nvPr/>
          </p:nvGrpSpPr>
          <p:grpSpPr bwMode="auto">
            <a:xfrm>
              <a:off x="6401991" y="1979366"/>
              <a:ext cx="598884" cy="752475"/>
              <a:chOff x="7011988" y="2773363"/>
              <a:chExt cx="798513" cy="1003300"/>
            </a:xfrm>
          </p:grpSpPr>
          <p:sp>
            <p:nvSpPr>
              <p:cNvPr id="139326" name="Freeform 16"/>
              <p:cNvSpPr>
                <a:spLocks/>
              </p:cNvSpPr>
              <p:nvPr/>
            </p:nvSpPr>
            <p:spPr bwMode="auto">
              <a:xfrm>
                <a:off x="7011988" y="2773363"/>
                <a:ext cx="798513" cy="1003300"/>
              </a:xfrm>
              <a:custGeom>
                <a:avLst/>
                <a:gdLst>
                  <a:gd name="T0" fmla="*/ 779 w 1341"/>
                  <a:gd name="T1" fmla="*/ 0 h 1685"/>
                  <a:gd name="T2" fmla="*/ 0 w 1341"/>
                  <a:gd name="T3" fmla="*/ 515 h 1685"/>
                  <a:gd name="T4" fmla="*/ 1341 w 1341"/>
                  <a:gd name="T5" fmla="*/ 1685 h 1685"/>
                  <a:gd name="T6" fmla="*/ 779 w 1341"/>
                  <a:gd name="T7" fmla="*/ 0 h 168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41" h="1685">
                    <a:moveTo>
                      <a:pt x="779" y="0"/>
                    </a:moveTo>
                    <a:cubicBezTo>
                      <a:pt x="478" y="99"/>
                      <a:pt x="209" y="277"/>
                      <a:pt x="0" y="515"/>
                    </a:cubicBezTo>
                    <a:lnTo>
                      <a:pt x="1341" y="1685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39327" name="Rectangle 22"/>
              <p:cNvSpPr>
                <a:spLocks noChangeArrowheads="1"/>
              </p:cNvSpPr>
              <p:nvPr/>
            </p:nvSpPr>
            <p:spPr bwMode="auto">
              <a:xfrm>
                <a:off x="7227888" y="2952750"/>
                <a:ext cx="188086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900" b="1">
                    <a:solidFill>
                      <a:srgbClr val="000000"/>
                    </a:solidFill>
                    <a:latin typeface="Calibri" charset="0"/>
                    <a:cs typeface="Arial" charset="0"/>
                  </a:rPr>
                  <a:t>8%</a:t>
                </a:r>
                <a:endParaRPr lang="en-US" sz="900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0" name="Group 88"/>
            <p:cNvGrpSpPr>
              <a:grpSpLocks/>
            </p:cNvGrpSpPr>
            <p:nvPr/>
          </p:nvGrpSpPr>
          <p:grpSpPr bwMode="auto">
            <a:xfrm>
              <a:off x="6749653" y="1938886"/>
              <a:ext cx="251222" cy="792956"/>
              <a:chOff x="7475538" y="2719388"/>
              <a:chExt cx="334963" cy="1057275"/>
            </a:xfrm>
          </p:grpSpPr>
          <p:sp>
            <p:nvSpPr>
              <p:cNvPr id="5137" name="Freeform 17"/>
              <p:cNvSpPr>
                <a:spLocks/>
              </p:cNvSpPr>
              <p:nvPr/>
            </p:nvSpPr>
            <p:spPr bwMode="auto">
              <a:xfrm>
                <a:off x="7475538" y="2719388"/>
                <a:ext cx="334963" cy="1057275"/>
              </a:xfrm>
              <a:custGeom>
                <a:avLst/>
                <a:gdLst/>
                <a:ahLst/>
                <a:cxnLst>
                  <a:cxn ang="0">
                    <a:pos x="562" y="0"/>
                  </a:cxn>
                  <a:cxn ang="0">
                    <a:pos x="0" y="91"/>
                  </a:cxn>
                  <a:cxn ang="0">
                    <a:pos x="562" y="1776"/>
                  </a:cxn>
                  <a:cxn ang="0">
                    <a:pos x="562" y="0"/>
                  </a:cxn>
                </a:cxnLst>
                <a:rect l="0" t="0" r="r" b="b"/>
                <a:pathLst>
                  <a:path w="562" h="1776">
                    <a:moveTo>
                      <a:pt x="562" y="0"/>
                    </a:moveTo>
                    <a:cubicBezTo>
                      <a:pt x="371" y="0"/>
                      <a:pt x="182" y="31"/>
                      <a:pt x="0" y="91"/>
                    </a:cubicBezTo>
                    <a:lnTo>
                      <a:pt x="562" y="1776"/>
                    </a:lnTo>
                    <a:lnTo>
                      <a:pt x="562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050"/>
              </a:p>
            </p:txBody>
          </p:sp>
          <p:sp>
            <p:nvSpPr>
              <p:cNvPr id="139325" name="Rectangle 23"/>
              <p:cNvSpPr>
                <a:spLocks noChangeArrowheads="1"/>
              </p:cNvSpPr>
              <p:nvPr/>
            </p:nvSpPr>
            <p:spPr bwMode="auto">
              <a:xfrm>
                <a:off x="7580313" y="2800349"/>
                <a:ext cx="188086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900" b="1">
                    <a:solidFill>
                      <a:srgbClr val="000000"/>
                    </a:solidFill>
                    <a:latin typeface="Calibri" charset="0"/>
                    <a:cs typeface="Arial" charset="0"/>
                  </a:rPr>
                  <a:t>5%</a:t>
                </a:r>
                <a:endParaRPr lang="en-US" sz="900">
                  <a:latin typeface="Times New Roman" charset="0"/>
                  <a:cs typeface="Arial" charset="0"/>
                </a:endParaRPr>
              </a:p>
            </p:txBody>
          </p:sp>
        </p:grpSp>
        <p:sp>
          <p:nvSpPr>
            <p:cNvPr id="5145" name="Rectangle 25"/>
            <p:cNvSpPr>
              <a:spLocks noChangeArrowheads="1"/>
            </p:cNvSpPr>
            <p:nvPr/>
          </p:nvSpPr>
          <p:spPr bwMode="auto">
            <a:xfrm>
              <a:off x="7065169" y="1692427"/>
              <a:ext cx="312586" cy="161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sz="1050" b="1" dirty="0">
                  <a:solidFill>
                    <a:schemeClr val="accent5">
                      <a:lumMod val="50000"/>
                    </a:schemeClr>
                  </a:solidFill>
                  <a:latin typeface="Calibri" pitchFamily="34" charset="0"/>
                  <a:cs typeface="Arial" pitchFamily="34" charset="0"/>
                </a:rPr>
                <a:t>OECD</a:t>
              </a:r>
              <a:endParaRPr lang="en-US" sz="10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5147" name="Rectangle 27"/>
            <p:cNvSpPr>
              <a:spLocks noChangeArrowheads="1"/>
            </p:cNvSpPr>
            <p:nvPr/>
          </p:nvSpPr>
          <p:spPr bwMode="auto">
            <a:xfrm>
              <a:off x="6761105" y="3564089"/>
              <a:ext cx="58669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50" b="1">
                  <a:solidFill>
                    <a:srgbClr val="C00000"/>
                  </a:solidFill>
                  <a:latin typeface="Calibri" charset="0"/>
                  <a:cs typeface="Arial" charset="0"/>
                </a:rPr>
                <a:t>Non-OECD</a:t>
              </a:r>
              <a:br>
                <a:rPr lang="en-US" sz="1050" b="1">
                  <a:solidFill>
                    <a:srgbClr val="C00000"/>
                  </a:solidFill>
                  <a:latin typeface="Calibri" charset="0"/>
                  <a:cs typeface="Arial" charset="0"/>
                </a:rPr>
              </a:br>
              <a:r>
                <a:rPr lang="en-US" sz="1050" b="1">
                  <a:solidFill>
                    <a:srgbClr val="C00000"/>
                  </a:solidFill>
                  <a:latin typeface="Calibri" charset="0"/>
                  <a:cs typeface="Arial" charset="0"/>
                </a:rPr>
                <a:t>Asia</a:t>
              </a:r>
              <a:endParaRPr lang="en-US" sz="1050" b="1">
                <a:solidFill>
                  <a:srgbClr val="C00000"/>
                </a:solidFill>
                <a:latin typeface="Times New Roman" charset="0"/>
                <a:cs typeface="Arial" charset="0"/>
              </a:endParaRPr>
            </a:p>
          </p:txBody>
        </p:sp>
        <p:sp>
          <p:nvSpPr>
            <p:cNvPr id="5149" name="Rectangle 29"/>
            <p:cNvSpPr>
              <a:spLocks noChangeArrowheads="1"/>
            </p:cNvSpPr>
            <p:nvPr/>
          </p:nvSpPr>
          <p:spPr bwMode="auto">
            <a:xfrm>
              <a:off x="5765543" y="2672310"/>
              <a:ext cx="395942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en-US" sz="1050" b="1" dirty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Arial" pitchFamily="34" charset="0"/>
                </a:rPr>
                <a:t>Middle</a:t>
              </a:r>
              <a:br>
                <a:rPr lang="en-US" sz="1050" b="1" dirty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Arial" pitchFamily="34" charset="0"/>
                </a:rPr>
              </a:br>
              <a:r>
                <a:rPr lang="en-US" sz="1050" b="1" dirty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Arial" pitchFamily="34" charset="0"/>
                </a:rPr>
                <a:t>East</a:t>
              </a:r>
              <a:endParaRPr lang="en-US" sz="105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5151" name="Rectangle 31"/>
            <p:cNvSpPr>
              <a:spLocks noChangeArrowheads="1"/>
            </p:cNvSpPr>
            <p:nvPr/>
          </p:nvSpPr>
          <p:spPr bwMode="auto">
            <a:xfrm>
              <a:off x="5867401" y="2279404"/>
              <a:ext cx="328616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50" b="1">
                  <a:solidFill>
                    <a:srgbClr val="FFC000"/>
                  </a:solidFill>
                  <a:latin typeface="Calibri" charset="0"/>
                  <a:cs typeface="Arial" charset="0"/>
                </a:rPr>
                <a:t>Africa</a:t>
              </a:r>
              <a:endParaRPr lang="en-US" sz="1050" b="1">
                <a:solidFill>
                  <a:srgbClr val="FFC000"/>
                </a:solidFill>
                <a:latin typeface="Times New Roman" charset="0"/>
                <a:cs typeface="Arial" charset="0"/>
              </a:endParaRPr>
            </a:p>
          </p:txBody>
        </p:sp>
        <p:sp>
          <p:nvSpPr>
            <p:cNvPr id="5153" name="Rectangle 33"/>
            <p:cNvSpPr>
              <a:spLocks noChangeArrowheads="1"/>
            </p:cNvSpPr>
            <p:nvPr/>
          </p:nvSpPr>
          <p:spPr bwMode="auto">
            <a:xfrm>
              <a:off x="6035427" y="1773389"/>
              <a:ext cx="46166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50" b="1">
                  <a:solidFill>
                    <a:srgbClr val="92D050"/>
                  </a:solidFill>
                  <a:latin typeface="Calibri" charset="0"/>
                  <a:cs typeface="Arial" charset="0"/>
                </a:rPr>
                <a:t>Latin </a:t>
              </a:r>
              <a:br>
                <a:rPr lang="en-US" sz="1050" b="1">
                  <a:solidFill>
                    <a:srgbClr val="92D050"/>
                  </a:solidFill>
                  <a:latin typeface="Calibri" charset="0"/>
                  <a:cs typeface="Arial" charset="0"/>
                </a:rPr>
              </a:br>
              <a:r>
                <a:rPr lang="en-US" sz="1050" b="1">
                  <a:solidFill>
                    <a:srgbClr val="92D050"/>
                  </a:solidFill>
                  <a:latin typeface="Calibri" charset="0"/>
                  <a:cs typeface="Arial" charset="0"/>
                </a:rPr>
                <a:t>America</a:t>
              </a:r>
              <a:endParaRPr lang="en-US" sz="1050" b="1">
                <a:solidFill>
                  <a:srgbClr val="92D050"/>
                </a:solidFill>
                <a:latin typeface="Times New Roman" charset="0"/>
                <a:cs typeface="Arial" charset="0"/>
              </a:endParaRPr>
            </a:p>
          </p:txBody>
        </p:sp>
        <p:sp>
          <p:nvSpPr>
            <p:cNvPr id="5155" name="Rectangle 35"/>
            <p:cNvSpPr>
              <a:spLocks noChangeArrowheads="1"/>
            </p:cNvSpPr>
            <p:nvPr/>
          </p:nvSpPr>
          <p:spPr bwMode="auto">
            <a:xfrm>
              <a:off x="6569122" y="1692427"/>
              <a:ext cx="405560" cy="161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en-US" sz="105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itchFamily="34" charset="0"/>
                  <a:cs typeface="Arial" pitchFamily="34" charset="0"/>
                </a:rPr>
                <a:t>Eurasia</a:t>
              </a:r>
              <a:endParaRPr lang="en-US" sz="105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42" name="Text Placeholder 6"/>
            <p:cNvSpPr txBox="1">
              <a:spLocks/>
            </p:cNvSpPr>
            <p:nvPr/>
          </p:nvSpPr>
          <p:spPr bwMode="auto">
            <a:xfrm>
              <a:off x="5724525" y="984005"/>
              <a:ext cx="2276475" cy="526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1000" tIns="34529" rIns="81000" bIns="34529"/>
            <a:lstStyle/>
            <a:p>
              <a:pPr marL="257175" indent="-257175" algn="ctr" eaLnBrk="0" hangingPunct="0">
                <a:spcBef>
                  <a:spcPct val="0"/>
                </a:spcBef>
                <a:buClr>
                  <a:srgbClr val="FFC000"/>
                </a:buClr>
                <a:buSzPct val="90000"/>
                <a:defRPr/>
              </a:pPr>
              <a:r>
                <a:rPr kumimoji="1" lang="en-US" sz="1500" b="1" dirty="0">
                  <a:solidFill>
                    <a:srgbClr val="0070C0"/>
                  </a:solidFill>
                  <a:latin typeface="Calibri" pitchFamily="34" charset="0"/>
                  <a:cs typeface="Arial" charset="0"/>
                </a:rPr>
                <a:t>Share of </a:t>
              </a:r>
              <a:r>
                <a:rPr kumimoji="1" lang="en-US" sz="1500" b="1" dirty="0" err="1">
                  <a:solidFill>
                    <a:srgbClr val="0070C0"/>
                  </a:solidFill>
                  <a:latin typeface="Calibri" pitchFamily="34" charset="0"/>
                  <a:cs typeface="Arial" charset="0"/>
                </a:rPr>
                <a:t>globa</a:t>
              </a:r>
              <a:r>
                <a:rPr kumimoji="1" lang="en-US" sz="1500" b="1" dirty="0">
                  <a:solidFill>
                    <a:srgbClr val="0070C0"/>
                  </a:solidFill>
                  <a:latin typeface="Calibri" pitchFamily="34" charset="0"/>
                </a:rPr>
                <a:t>l growth</a:t>
              </a:r>
              <a:br>
                <a:rPr kumimoji="1" lang="en-US" sz="1500" b="1" dirty="0">
                  <a:solidFill>
                    <a:srgbClr val="0070C0"/>
                  </a:solidFill>
                  <a:latin typeface="Calibri" pitchFamily="34" charset="0"/>
                </a:rPr>
              </a:br>
              <a:r>
                <a:rPr kumimoji="1" lang="en-US" sz="1500" b="1" dirty="0">
                  <a:solidFill>
                    <a:srgbClr val="0070C0"/>
                  </a:solidFill>
                  <a:latin typeface="Calibri" pitchFamily="34" charset="0"/>
                </a:rPr>
                <a:t>2012-2035</a:t>
              </a:r>
              <a:endParaRPr kumimoji="1" lang="en-US" sz="1500" b="1" dirty="0">
                <a:solidFill>
                  <a:srgbClr val="0070C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4A3BD1F-AA0A-9649-98F7-7A61622FC69A}"/>
              </a:ext>
            </a:extLst>
          </p:cNvPr>
          <p:cNvGrpSpPr/>
          <p:nvPr/>
        </p:nvGrpSpPr>
        <p:grpSpPr>
          <a:xfrm>
            <a:off x="403762" y="1408344"/>
            <a:ext cx="5417606" cy="2824357"/>
            <a:chOff x="1245395" y="1606701"/>
            <a:chExt cx="4286630" cy="2235994"/>
          </a:xfrm>
        </p:grpSpPr>
        <p:pic>
          <p:nvPicPr>
            <p:cNvPr id="139270" name="Picture 10" descr="World_WEO.wmf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395" y="1606701"/>
              <a:ext cx="4198144" cy="2235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81"/>
            <p:cNvGrpSpPr>
              <a:grpSpLocks/>
            </p:cNvGrpSpPr>
            <p:nvPr/>
          </p:nvGrpSpPr>
          <p:grpSpPr bwMode="auto">
            <a:xfrm>
              <a:off x="2563418" y="2966394"/>
              <a:ext cx="449452" cy="415529"/>
              <a:chOff x="1893827" y="4089400"/>
              <a:chExt cx="599646" cy="554662"/>
            </a:xfrm>
          </p:grpSpPr>
          <p:sp>
            <p:nvSpPr>
              <p:cNvPr id="139321" name="Oval 37"/>
              <p:cNvSpPr>
                <a:spLocks noChangeArrowheads="1"/>
              </p:cNvSpPr>
              <p:nvPr/>
            </p:nvSpPr>
            <p:spPr bwMode="auto">
              <a:xfrm>
                <a:off x="1893827" y="4323662"/>
                <a:ext cx="320400" cy="320400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050"/>
              </a:p>
            </p:txBody>
          </p:sp>
          <p:sp>
            <p:nvSpPr>
              <p:cNvPr id="139322" name="Text Box 38"/>
              <p:cNvSpPr txBox="1">
                <a:spLocks noChangeArrowheads="1"/>
              </p:cNvSpPr>
              <p:nvPr/>
            </p:nvSpPr>
            <p:spPr bwMode="auto">
              <a:xfrm>
                <a:off x="1916081" y="4376140"/>
                <a:ext cx="275891" cy="215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en-GB" sz="1050" b="1">
                    <a:solidFill>
                      <a:srgbClr val="FFFFFF"/>
                    </a:solidFill>
                    <a:latin typeface="Calibri" charset="0"/>
                    <a:cs typeface="Arial" charset="0"/>
                  </a:rPr>
                  <a:t>480</a:t>
                </a:r>
                <a:endParaRPr lang="en-US" sz="105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9323" name="Rectangle 33"/>
              <p:cNvSpPr>
                <a:spLocks noChangeArrowheads="1"/>
              </p:cNvSpPr>
              <p:nvPr/>
            </p:nvSpPr>
            <p:spPr bwMode="auto">
              <a:xfrm>
                <a:off x="2080707" y="4089400"/>
                <a:ext cx="412766" cy="215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sz="1050" b="1">
                    <a:solidFill>
                      <a:srgbClr val="92D050"/>
                    </a:solidFill>
                    <a:latin typeface="Calibri" charset="0"/>
                    <a:cs typeface="Arial" charset="0"/>
                  </a:rPr>
                  <a:t>Brazil</a:t>
                </a:r>
                <a:endParaRPr lang="en-US" sz="1050" b="1">
                  <a:solidFill>
                    <a:srgbClr val="92D050"/>
                  </a:solidFill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3" name="Group 79"/>
            <p:cNvGrpSpPr>
              <a:grpSpLocks/>
            </p:cNvGrpSpPr>
            <p:nvPr/>
          </p:nvGrpSpPr>
          <p:grpSpPr bwMode="auto">
            <a:xfrm>
              <a:off x="3924301" y="2899720"/>
              <a:ext cx="432197" cy="628611"/>
              <a:chOff x="3708399" y="4000251"/>
              <a:chExt cx="576000" cy="837940"/>
            </a:xfrm>
          </p:grpSpPr>
          <p:sp>
            <p:nvSpPr>
              <p:cNvPr id="49" name="Oval 37"/>
              <p:cNvSpPr>
                <a:spLocks noChangeArrowheads="1"/>
              </p:cNvSpPr>
              <p:nvPr/>
            </p:nvSpPr>
            <p:spPr bwMode="auto">
              <a:xfrm>
                <a:off x="3708399" y="4000251"/>
                <a:ext cx="576000" cy="576121"/>
              </a:xfrm>
              <a:prstGeom prst="ellipse">
                <a:avLst/>
              </a:prstGeom>
              <a:solidFill>
                <a:srgbClr val="C00000"/>
              </a:solidFill>
              <a:ln w="9525">
                <a:solidFill>
                  <a:schemeClr val="accent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050"/>
              </a:p>
            </p:txBody>
          </p:sp>
          <p:sp>
            <p:nvSpPr>
              <p:cNvPr id="139319" name="Text Box 38"/>
              <p:cNvSpPr txBox="1">
                <a:spLocks noChangeArrowheads="1"/>
              </p:cNvSpPr>
              <p:nvPr/>
            </p:nvSpPr>
            <p:spPr bwMode="auto">
              <a:xfrm>
                <a:off x="3792375" y="4180529"/>
                <a:ext cx="408046" cy="215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en-GB" sz="1050" b="1">
                    <a:solidFill>
                      <a:srgbClr val="FFFFFF"/>
                    </a:solidFill>
                    <a:latin typeface="Calibri" charset="0"/>
                    <a:cs typeface="Arial" charset="0"/>
                  </a:rPr>
                  <a:t>1 540</a:t>
                </a:r>
                <a:endParaRPr lang="en-US" sz="105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9320" name="Rectangle 33"/>
              <p:cNvSpPr>
                <a:spLocks noChangeArrowheads="1"/>
              </p:cNvSpPr>
              <p:nvPr/>
            </p:nvSpPr>
            <p:spPr bwMode="auto">
              <a:xfrm>
                <a:off x="3815725" y="4622800"/>
                <a:ext cx="371729" cy="215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sz="1050" b="1">
                    <a:solidFill>
                      <a:srgbClr val="C00000"/>
                    </a:solidFill>
                    <a:latin typeface="Calibri" charset="0"/>
                    <a:cs typeface="Arial" charset="0"/>
                  </a:rPr>
                  <a:t>India</a:t>
                </a:r>
                <a:endParaRPr lang="en-US" sz="1050" b="1">
                  <a:solidFill>
                    <a:srgbClr val="C00000"/>
                  </a:solidFill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4" name="Group 78"/>
            <p:cNvGrpSpPr>
              <a:grpSpLocks/>
            </p:cNvGrpSpPr>
            <p:nvPr/>
          </p:nvGrpSpPr>
          <p:grpSpPr bwMode="auto">
            <a:xfrm>
              <a:off x="4583906" y="2871144"/>
              <a:ext cx="948119" cy="347663"/>
              <a:chOff x="4588364" y="3962151"/>
              <a:chExt cx="1263417" cy="464400"/>
            </a:xfrm>
          </p:grpSpPr>
          <p:sp>
            <p:nvSpPr>
              <p:cNvPr id="57" name="Oval 37"/>
              <p:cNvSpPr>
                <a:spLocks noChangeArrowheads="1"/>
              </p:cNvSpPr>
              <p:nvPr/>
            </p:nvSpPr>
            <p:spPr bwMode="auto">
              <a:xfrm>
                <a:off x="4588364" y="3962151"/>
                <a:ext cx="464865" cy="464400"/>
              </a:xfrm>
              <a:prstGeom prst="ellipse">
                <a:avLst/>
              </a:prstGeom>
              <a:solidFill>
                <a:srgbClr val="C00000"/>
              </a:solidFill>
              <a:ln w="9525">
                <a:solidFill>
                  <a:schemeClr val="accent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050"/>
              </a:p>
            </p:txBody>
          </p:sp>
          <p:sp>
            <p:nvSpPr>
              <p:cNvPr id="139316" name="Text Box 38"/>
              <p:cNvSpPr txBox="1">
                <a:spLocks noChangeArrowheads="1"/>
              </p:cNvSpPr>
              <p:nvPr/>
            </p:nvSpPr>
            <p:spPr bwMode="auto">
              <a:xfrm>
                <a:off x="4616567" y="4086629"/>
                <a:ext cx="407993" cy="2158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en-GB" sz="1050" b="1">
                    <a:solidFill>
                      <a:srgbClr val="FFFFFF"/>
                    </a:solidFill>
                    <a:latin typeface="Calibri" charset="0"/>
                    <a:cs typeface="Arial" charset="0"/>
                  </a:rPr>
                  <a:t>1 000</a:t>
                </a:r>
                <a:endParaRPr lang="en-US" sz="105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9317" name="Rectangle 33"/>
              <p:cNvSpPr>
                <a:spLocks noChangeArrowheads="1"/>
              </p:cNvSpPr>
              <p:nvPr/>
            </p:nvSpPr>
            <p:spPr bwMode="auto">
              <a:xfrm>
                <a:off x="5104152" y="3984625"/>
                <a:ext cx="747629" cy="431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sz="1050" b="1">
                    <a:solidFill>
                      <a:srgbClr val="C00000"/>
                    </a:solidFill>
                    <a:latin typeface="Calibri" charset="0"/>
                    <a:cs typeface="Arial" charset="0"/>
                  </a:rPr>
                  <a:t>Southeast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en-US" sz="1050" b="1">
                    <a:solidFill>
                      <a:srgbClr val="C00000"/>
                    </a:solidFill>
                    <a:latin typeface="Calibri" charset="0"/>
                    <a:cs typeface="Arial" charset="0"/>
                  </a:rPr>
                  <a:t>Asia</a:t>
                </a:r>
                <a:endParaRPr lang="en-US" sz="1050" b="1">
                  <a:solidFill>
                    <a:srgbClr val="C00000"/>
                  </a:solidFill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5" name="Group 76"/>
            <p:cNvGrpSpPr>
              <a:grpSpLocks/>
            </p:cNvGrpSpPr>
            <p:nvPr/>
          </p:nvGrpSpPr>
          <p:grpSpPr bwMode="auto">
            <a:xfrm>
              <a:off x="4131470" y="2099619"/>
              <a:ext cx="702469" cy="701279"/>
              <a:chOff x="3984624" y="2933451"/>
              <a:chExt cx="936000" cy="936000"/>
            </a:xfrm>
          </p:grpSpPr>
          <p:sp>
            <p:nvSpPr>
              <p:cNvPr id="5157" name="Oval 37"/>
              <p:cNvSpPr>
                <a:spLocks noChangeArrowheads="1"/>
              </p:cNvSpPr>
              <p:nvPr/>
            </p:nvSpPr>
            <p:spPr bwMode="auto">
              <a:xfrm>
                <a:off x="3984624" y="2933451"/>
                <a:ext cx="936000" cy="936000"/>
              </a:xfrm>
              <a:prstGeom prst="ellipse">
                <a:avLst/>
              </a:prstGeom>
              <a:solidFill>
                <a:srgbClr val="C00000"/>
              </a:solidFill>
              <a:ln w="9525">
                <a:solidFill>
                  <a:schemeClr val="accent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050"/>
              </a:p>
            </p:txBody>
          </p:sp>
          <p:sp>
            <p:nvSpPr>
              <p:cNvPr id="139313" name="Text Box 38"/>
              <p:cNvSpPr txBox="1">
                <a:spLocks noChangeArrowheads="1"/>
              </p:cNvSpPr>
              <p:nvPr/>
            </p:nvSpPr>
            <p:spPr bwMode="auto">
              <a:xfrm>
                <a:off x="4248645" y="3417889"/>
                <a:ext cx="407959" cy="21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en-GB" sz="1050" b="1">
                    <a:solidFill>
                      <a:srgbClr val="FFFFFF"/>
                    </a:solidFill>
                    <a:latin typeface="Calibri" charset="0"/>
                    <a:cs typeface="Arial" charset="0"/>
                  </a:rPr>
                  <a:t>4 060</a:t>
                </a:r>
                <a:endParaRPr lang="en-US" sz="105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9314" name="Text Box 38"/>
              <p:cNvSpPr txBox="1">
                <a:spLocks noChangeArrowheads="1"/>
              </p:cNvSpPr>
              <p:nvPr/>
            </p:nvSpPr>
            <p:spPr bwMode="auto">
              <a:xfrm>
                <a:off x="4243305" y="3132138"/>
                <a:ext cx="418639" cy="21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en-NZ" sz="1050" b="1">
                    <a:solidFill>
                      <a:srgbClr val="FFFFFF"/>
                    </a:solidFill>
                    <a:latin typeface="Calibri" charset="0"/>
                    <a:cs typeface="Arial" charset="0"/>
                  </a:rPr>
                  <a:t>China</a:t>
                </a:r>
                <a:endParaRPr lang="en-US" sz="1050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6" name="Group 82"/>
            <p:cNvGrpSpPr>
              <a:grpSpLocks/>
            </p:cNvGrpSpPr>
            <p:nvPr/>
          </p:nvGrpSpPr>
          <p:grpSpPr bwMode="auto">
            <a:xfrm>
              <a:off x="3058995" y="3047358"/>
              <a:ext cx="554554" cy="485724"/>
              <a:chOff x="2562873" y="4162176"/>
              <a:chExt cx="740891" cy="647424"/>
            </a:xfrm>
          </p:grpSpPr>
          <p:sp>
            <p:nvSpPr>
              <p:cNvPr id="53" name="Oval 37"/>
              <p:cNvSpPr>
                <a:spLocks noChangeArrowheads="1"/>
              </p:cNvSpPr>
              <p:nvPr/>
            </p:nvSpPr>
            <p:spPr bwMode="auto">
              <a:xfrm>
                <a:off x="2832919" y="4162176"/>
                <a:ext cx="470845" cy="471337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050"/>
              </a:p>
            </p:txBody>
          </p:sp>
          <p:sp>
            <p:nvSpPr>
              <p:cNvPr id="139310" name="Text Box 38"/>
              <p:cNvSpPr txBox="1">
                <a:spLocks noChangeArrowheads="1"/>
              </p:cNvSpPr>
              <p:nvPr/>
            </p:nvSpPr>
            <p:spPr bwMode="auto">
              <a:xfrm>
                <a:off x="2863437" y="4290254"/>
                <a:ext cx="409052" cy="215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en-GB" sz="1050" b="1">
                    <a:solidFill>
                      <a:srgbClr val="FFFFFF"/>
                    </a:solidFill>
                    <a:latin typeface="Calibri" charset="0"/>
                    <a:cs typeface="Arial" charset="0"/>
                  </a:rPr>
                  <a:t>1 030</a:t>
                </a:r>
                <a:endParaRPr lang="en-US" sz="105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9311" name="Rectangle 33"/>
              <p:cNvSpPr>
                <a:spLocks noChangeArrowheads="1"/>
              </p:cNvSpPr>
              <p:nvPr/>
            </p:nvSpPr>
            <p:spPr bwMode="auto">
              <a:xfrm>
                <a:off x="2562873" y="4594225"/>
                <a:ext cx="439035" cy="215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sz="1050" b="1">
                    <a:solidFill>
                      <a:srgbClr val="FFC000"/>
                    </a:solidFill>
                    <a:latin typeface="Calibri" charset="0"/>
                    <a:cs typeface="Arial" charset="0"/>
                  </a:rPr>
                  <a:t>Africa</a:t>
                </a:r>
                <a:endParaRPr lang="en-US" sz="1050" b="1">
                  <a:solidFill>
                    <a:srgbClr val="FFC000"/>
                  </a:solidFill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39289" name="Group 73"/>
            <p:cNvGrpSpPr>
              <a:grpSpLocks/>
            </p:cNvGrpSpPr>
            <p:nvPr/>
          </p:nvGrpSpPr>
          <p:grpSpPr bwMode="auto">
            <a:xfrm>
              <a:off x="1318565" y="2321076"/>
              <a:ext cx="962672" cy="521494"/>
              <a:chOff x="233819" y="3228726"/>
              <a:chExt cx="1283305" cy="694800"/>
            </a:xfrm>
          </p:grpSpPr>
          <p:sp>
            <p:nvSpPr>
              <p:cNvPr id="45" name="Oval 37"/>
              <p:cNvSpPr>
                <a:spLocks noChangeArrowheads="1"/>
              </p:cNvSpPr>
              <p:nvPr/>
            </p:nvSpPr>
            <p:spPr bwMode="auto">
              <a:xfrm>
                <a:off x="821939" y="3228726"/>
                <a:ext cx="695185" cy="69480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9525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050"/>
              </a:p>
            </p:txBody>
          </p:sp>
          <p:sp>
            <p:nvSpPr>
              <p:cNvPr id="139307" name="Text Box 38"/>
              <p:cNvSpPr txBox="1">
                <a:spLocks noChangeArrowheads="1"/>
              </p:cNvSpPr>
              <p:nvPr/>
            </p:nvSpPr>
            <p:spPr bwMode="auto">
              <a:xfrm>
                <a:off x="965649" y="3468403"/>
                <a:ext cx="408150" cy="215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en-GB" sz="1050" b="1">
                    <a:solidFill>
                      <a:srgbClr val="FFFFFF"/>
                    </a:solidFill>
                    <a:latin typeface="Calibri" charset="0"/>
                    <a:cs typeface="Arial" charset="0"/>
                  </a:rPr>
                  <a:t>2 240</a:t>
                </a:r>
                <a:endParaRPr lang="en-US" sz="105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69" name="Rectangle 33"/>
              <p:cNvSpPr>
                <a:spLocks noChangeArrowheads="1"/>
              </p:cNvSpPr>
              <p:nvPr/>
            </p:nvSpPr>
            <p:spPr bwMode="auto">
              <a:xfrm>
                <a:off x="233819" y="3393701"/>
                <a:ext cx="506448" cy="4305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en-US" sz="1050" b="1" dirty="0">
                    <a:solidFill>
                      <a:schemeClr val="accent5">
                        <a:lumMod val="50000"/>
                      </a:schemeClr>
                    </a:solidFill>
                    <a:latin typeface="Calibri" pitchFamily="34" charset="0"/>
                    <a:cs typeface="Arial" pitchFamily="34" charset="0"/>
                  </a:rPr>
                  <a:t>United</a:t>
                </a:r>
                <a:br>
                  <a:rPr lang="en-US" sz="1050" b="1" dirty="0">
                    <a:solidFill>
                      <a:schemeClr val="accent5">
                        <a:lumMod val="50000"/>
                      </a:schemeClr>
                    </a:solidFill>
                    <a:latin typeface="Calibri" pitchFamily="34" charset="0"/>
                    <a:cs typeface="Arial" pitchFamily="34" charset="0"/>
                  </a:rPr>
                </a:br>
                <a:r>
                  <a:rPr lang="en-US" sz="1050" b="1" dirty="0">
                    <a:solidFill>
                      <a:schemeClr val="accent5">
                        <a:lumMod val="50000"/>
                      </a:schemeClr>
                    </a:solidFill>
                    <a:latin typeface="Calibri" pitchFamily="34" charset="0"/>
                    <a:cs typeface="Arial" pitchFamily="34" charset="0"/>
                  </a:rPr>
                  <a:t>States</a:t>
                </a:r>
                <a:endParaRPr lang="en-US" sz="105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grpSp>
          <p:nvGrpSpPr>
            <p:cNvPr id="139290" name="Group 77"/>
            <p:cNvGrpSpPr>
              <a:grpSpLocks/>
            </p:cNvGrpSpPr>
            <p:nvPr/>
          </p:nvGrpSpPr>
          <p:grpSpPr bwMode="auto">
            <a:xfrm>
              <a:off x="4910136" y="2430613"/>
              <a:ext cx="572257" cy="319088"/>
              <a:chOff x="5023427" y="3375025"/>
              <a:chExt cx="763213" cy="425437"/>
            </a:xfrm>
          </p:grpSpPr>
          <p:sp>
            <p:nvSpPr>
              <p:cNvPr id="62" name="Oval 37"/>
              <p:cNvSpPr>
                <a:spLocks noChangeArrowheads="1"/>
              </p:cNvSpPr>
              <p:nvPr/>
            </p:nvSpPr>
            <p:spPr bwMode="auto">
              <a:xfrm>
                <a:off x="5023427" y="3490909"/>
                <a:ext cx="309645" cy="309553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9525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050"/>
              </a:p>
            </p:txBody>
          </p:sp>
          <p:sp>
            <p:nvSpPr>
              <p:cNvPr id="139304" name="Text Box 38"/>
              <p:cNvSpPr txBox="1">
                <a:spLocks noChangeArrowheads="1"/>
              </p:cNvSpPr>
              <p:nvPr/>
            </p:nvSpPr>
            <p:spPr bwMode="auto">
              <a:xfrm>
                <a:off x="5040332" y="3537940"/>
                <a:ext cx="275791" cy="215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en-GB" sz="1050" b="1">
                    <a:solidFill>
                      <a:srgbClr val="FFFFFF"/>
                    </a:solidFill>
                    <a:latin typeface="Calibri" charset="0"/>
                    <a:cs typeface="Arial" charset="0"/>
                  </a:rPr>
                  <a:t>440</a:t>
                </a:r>
                <a:endParaRPr lang="en-US" sz="105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70" name="Rectangle 33"/>
              <p:cNvSpPr>
                <a:spLocks noChangeArrowheads="1"/>
              </p:cNvSpPr>
              <p:nvPr/>
            </p:nvSpPr>
            <p:spPr bwMode="auto">
              <a:xfrm>
                <a:off x="5359058" y="3375025"/>
                <a:ext cx="427582" cy="215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en-US" sz="1050" b="1" dirty="0">
                    <a:solidFill>
                      <a:schemeClr val="accent5">
                        <a:lumMod val="50000"/>
                      </a:schemeClr>
                    </a:solidFill>
                    <a:latin typeface="Calibri" pitchFamily="34" charset="0"/>
                    <a:cs typeface="Arial" pitchFamily="34" charset="0"/>
                  </a:rPr>
                  <a:t>Japan</a:t>
                </a:r>
                <a:endParaRPr lang="en-US" sz="105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grpSp>
          <p:nvGrpSpPr>
            <p:cNvPr id="139291" name="Group 74"/>
            <p:cNvGrpSpPr>
              <a:grpSpLocks/>
            </p:cNvGrpSpPr>
            <p:nvPr/>
          </p:nvGrpSpPr>
          <p:grpSpPr bwMode="auto">
            <a:xfrm>
              <a:off x="3171826" y="1917454"/>
              <a:ext cx="456010" cy="642938"/>
              <a:chOff x="2498724" y="2646419"/>
              <a:chExt cx="608400" cy="857332"/>
            </a:xfrm>
          </p:grpSpPr>
          <p:sp>
            <p:nvSpPr>
              <p:cNvPr id="47" name="Oval 37"/>
              <p:cNvSpPr>
                <a:spLocks noChangeArrowheads="1"/>
              </p:cNvSpPr>
              <p:nvPr/>
            </p:nvSpPr>
            <p:spPr bwMode="auto">
              <a:xfrm>
                <a:off x="2498724" y="2895680"/>
                <a:ext cx="608400" cy="608071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9525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050"/>
              </a:p>
            </p:txBody>
          </p:sp>
          <p:sp>
            <p:nvSpPr>
              <p:cNvPr id="139301" name="Text Box 38"/>
              <p:cNvSpPr txBox="1">
                <a:spLocks noChangeArrowheads="1"/>
              </p:cNvSpPr>
              <p:nvPr/>
            </p:nvSpPr>
            <p:spPr bwMode="auto">
              <a:xfrm>
                <a:off x="2598678" y="3091829"/>
                <a:ext cx="408492" cy="215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en-GB" sz="1050" b="1">
                    <a:solidFill>
                      <a:srgbClr val="FFFFFF"/>
                    </a:solidFill>
                    <a:latin typeface="Calibri" charset="0"/>
                    <a:cs typeface="Arial" charset="0"/>
                  </a:rPr>
                  <a:t>1 710</a:t>
                </a:r>
                <a:endParaRPr lang="en-US" sz="105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71" name="Rectangle 33"/>
              <p:cNvSpPr>
                <a:spLocks noChangeArrowheads="1"/>
              </p:cNvSpPr>
              <p:nvPr/>
            </p:nvSpPr>
            <p:spPr bwMode="auto">
              <a:xfrm>
                <a:off x="2526606" y="2646419"/>
                <a:ext cx="530397" cy="2154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en-US" sz="1050" b="1" dirty="0">
                    <a:solidFill>
                      <a:schemeClr val="accent5">
                        <a:lumMod val="50000"/>
                      </a:schemeClr>
                    </a:solidFill>
                    <a:latin typeface="Calibri" pitchFamily="34" charset="0"/>
                    <a:cs typeface="Arial" pitchFamily="34" charset="0"/>
                  </a:rPr>
                  <a:t>Europe</a:t>
                </a:r>
                <a:endParaRPr lang="en-US" sz="105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grpSp>
          <p:nvGrpSpPr>
            <p:cNvPr id="20" name="Group 75"/>
            <p:cNvGrpSpPr>
              <a:grpSpLocks/>
            </p:cNvGrpSpPr>
            <p:nvPr/>
          </p:nvGrpSpPr>
          <p:grpSpPr bwMode="auto">
            <a:xfrm>
              <a:off x="3682970" y="1786901"/>
              <a:ext cx="434213" cy="555607"/>
              <a:chOff x="3386579" y="2516572"/>
              <a:chExt cx="579670" cy="741404"/>
            </a:xfrm>
          </p:grpSpPr>
          <p:sp>
            <p:nvSpPr>
              <p:cNvPr id="59" name="Oval 37"/>
              <p:cNvSpPr>
                <a:spLocks noChangeArrowheads="1"/>
              </p:cNvSpPr>
              <p:nvPr/>
            </p:nvSpPr>
            <p:spPr bwMode="auto">
              <a:xfrm>
                <a:off x="3422649" y="2714615"/>
                <a:ext cx="543600" cy="543361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>
                <a:solidFill>
                  <a:schemeClr val="accent4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050"/>
              </a:p>
            </p:txBody>
          </p:sp>
          <p:sp>
            <p:nvSpPr>
              <p:cNvPr id="139298" name="Text Box 38"/>
              <p:cNvSpPr txBox="1">
                <a:spLocks noChangeArrowheads="1"/>
              </p:cNvSpPr>
              <p:nvPr/>
            </p:nvSpPr>
            <p:spPr bwMode="auto">
              <a:xfrm>
                <a:off x="3490079" y="2878454"/>
                <a:ext cx="408739" cy="215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en-GB" sz="1050" b="1">
                    <a:solidFill>
                      <a:srgbClr val="FFFFFF"/>
                    </a:solidFill>
                    <a:latin typeface="Calibri" charset="0"/>
                    <a:cs typeface="Arial" charset="0"/>
                  </a:rPr>
                  <a:t>1 370</a:t>
                </a:r>
                <a:endParaRPr lang="en-US" sz="105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72" name="Rectangle 33"/>
              <p:cNvSpPr>
                <a:spLocks noChangeArrowheads="1"/>
              </p:cNvSpPr>
              <p:nvPr/>
            </p:nvSpPr>
            <p:spPr bwMode="auto">
              <a:xfrm>
                <a:off x="3386579" y="2516572"/>
                <a:ext cx="541419" cy="215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en-US" sz="105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libri" pitchFamily="34" charset="0"/>
                    <a:cs typeface="Arial" pitchFamily="34" charset="0"/>
                  </a:rPr>
                  <a:t>Eurasia</a:t>
                </a:r>
                <a:endParaRPr lang="en-US" sz="105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grpSp>
          <p:nvGrpSpPr>
            <p:cNvPr id="21" name="Group 80"/>
            <p:cNvGrpSpPr>
              <a:grpSpLocks/>
            </p:cNvGrpSpPr>
            <p:nvPr/>
          </p:nvGrpSpPr>
          <p:grpSpPr bwMode="auto">
            <a:xfrm>
              <a:off x="2921795" y="2549679"/>
              <a:ext cx="1094185" cy="408890"/>
              <a:chOff x="2371725" y="3533526"/>
              <a:chExt cx="1459449" cy="545458"/>
            </a:xfrm>
          </p:grpSpPr>
          <p:sp>
            <p:nvSpPr>
              <p:cNvPr id="51" name="Oval 37"/>
              <p:cNvSpPr>
                <a:spLocks noChangeArrowheads="1"/>
              </p:cNvSpPr>
              <p:nvPr/>
            </p:nvSpPr>
            <p:spPr bwMode="auto">
              <a:xfrm>
                <a:off x="3356337" y="3533526"/>
                <a:ext cx="474837" cy="474899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050"/>
              </a:p>
            </p:txBody>
          </p:sp>
          <p:sp>
            <p:nvSpPr>
              <p:cNvPr id="139295" name="Text Box 38"/>
              <p:cNvSpPr txBox="1">
                <a:spLocks noChangeArrowheads="1"/>
              </p:cNvSpPr>
              <p:nvPr/>
            </p:nvSpPr>
            <p:spPr bwMode="auto">
              <a:xfrm>
                <a:off x="3389383" y="3663404"/>
                <a:ext cx="408382" cy="215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en-GB" sz="1050" b="1">
                    <a:solidFill>
                      <a:srgbClr val="FFFFFF"/>
                    </a:solidFill>
                    <a:latin typeface="Calibri" charset="0"/>
                    <a:cs typeface="Arial" charset="0"/>
                  </a:rPr>
                  <a:t>1 050</a:t>
                </a:r>
                <a:endParaRPr lang="en-US" sz="105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73" name="Rectangle 29"/>
              <p:cNvSpPr>
                <a:spLocks noChangeArrowheads="1"/>
              </p:cNvSpPr>
              <p:nvPr/>
            </p:nvSpPr>
            <p:spPr bwMode="auto">
              <a:xfrm>
                <a:off x="2371725" y="3647883"/>
                <a:ext cx="943321" cy="4311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r">
                  <a:spcBef>
                    <a:spcPct val="0"/>
                  </a:spcBef>
                  <a:defRPr/>
                </a:pPr>
                <a:r>
                  <a:rPr lang="en-US" sz="1050" b="1" dirty="0">
                    <a:solidFill>
                      <a:schemeClr val="accent6">
                        <a:lumMod val="75000"/>
                      </a:schemeClr>
                    </a:solidFill>
                    <a:latin typeface="Calibri" pitchFamily="34" charset="0"/>
                    <a:cs typeface="Arial" pitchFamily="34" charset="0"/>
                  </a:rPr>
                  <a:t>Middle</a:t>
                </a:r>
                <a:br>
                  <a:rPr lang="en-US" sz="1050" b="1" dirty="0">
                    <a:solidFill>
                      <a:schemeClr val="accent6">
                        <a:lumMod val="75000"/>
                      </a:schemeClr>
                    </a:solidFill>
                    <a:latin typeface="Calibri" pitchFamily="34" charset="0"/>
                    <a:cs typeface="Arial" pitchFamily="34" charset="0"/>
                  </a:rPr>
                </a:br>
                <a:r>
                  <a:rPr lang="en-US" sz="1050" b="1" dirty="0">
                    <a:solidFill>
                      <a:schemeClr val="accent6">
                        <a:lumMod val="75000"/>
                      </a:schemeClr>
                    </a:solidFill>
                    <a:latin typeface="Calibri" pitchFamily="34" charset="0"/>
                    <a:cs typeface="Arial" pitchFamily="34" charset="0"/>
                  </a:rPr>
                  <a:t>East</a:t>
                </a:r>
                <a:endParaRPr lang="en-US" sz="105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</p:grpSp>
      <p:sp>
        <p:nvSpPr>
          <p:cNvPr id="74" name="TextBox 73"/>
          <p:cNvSpPr txBox="1"/>
          <p:nvPr/>
        </p:nvSpPr>
        <p:spPr>
          <a:xfrm>
            <a:off x="4728480" y="4524220"/>
            <a:ext cx="37273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Source:  International Energy Agency World Energy Outlook 2013</a:t>
            </a:r>
          </a:p>
        </p:txBody>
      </p:sp>
      <p:sp>
        <p:nvSpPr>
          <p:cNvPr id="75" name="Title 3">
            <a:extLst>
              <a:ext uri="{FF2B5EF4-FFF2-40B4-BE49-F238E27FC236}">
                <a16:creationId xmlns:a16="http://schemas.microsoft.com/office/drawing/2014/main" id="{FAD3D28B-6E34-3C47-B98B-56CB0A029BA5}"/>
              </a:ext>
            </a:extLst>
          </p:cNvPr>
          <p:cNvSpPr txBox="1">
            <a:spLocks/>
          </p:cNvSpPr>
          <p:nvPr/>
        </p:nvSpPr>
        <p:spPr>
          <a:xfrm>
            <a:off x="468011" y="212147"/>
            <a:ext cx="8460000" cy="75723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Energy growth to 2035</a:t>
            </a:r>
          </a:p>
        </p:txBody>
      </p:sp>
    </p:spTree>
    <p:extLst>
      <p:ext uri="{BB962C8B-B14F-4D97-AF65-F5344CB8AC3E}">
        <p14:creationId xmlns:p14="http://schemas.microsoft.com/office/powerpoint/2010/main" val="3290141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499B1D43-0DE9-D929-915C-20CDE29E1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860" y="787400"/>
            <a:ext cx="5443007" cy="3861321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DFD87C6-8CD6-BE4E-B204-074691B234D6}"/>
              </a:ext>
            </a:extLst>
          </p:cNvPr>
          <p:cNvSpPr txBox="1">
            <a:spLocks/>
          </p:cNvSpPr>
          <p:nvPr/>
        </p:nvSpPr>
        <p:spPr>
          <a:xfrm>
            <a:off x="468011" y="212147"/>
            <a:ext cx="8460000" cy="75723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Global per capita RE installation 2023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0ADCA5-00A8-CD4F-B894-7351F18CE5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ANU Grand Challenge:  Zero-Carbon Energy for the Asia-Pacific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A4F79-C947-1B47-9B24-0D4D6B8F55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784721-0B13-884D-88B2-833A6DD8AA9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1942776-498B-AA4C-8F88-D61357FA378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83820" y="-1221975"/>
            <a:ext cx="577564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3C943-E4D0-704C-ABE0-18E1B0FDBEEC}"/>
              </a:ext>
            </a:extLst>
          </p:cNvPr>
          <p:cNvSpPr txBox="1"/>
          <p:nvPr/>
        </p:nvSpPr>
        <p:spPr>
          <a:xfrm>
            <a:off x="3891671" y="2628599"/>
            <a:ext cx="3818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Australia’s solar resource is 50% higher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37F887B-7743-574A-B996-5731987108B7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940385" y="2813265"/>
            <a:ext cx="951286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4E71F7-C388-EB47-A8F0-00CE0B338FF8}"/>
              </a:ext>
            </a:extLst>
          </p:cNvPr>
          <p:cNvSpPr txBox="1"/>
          <p:nvPr/>
        </p:nvSpPr>
        <p:spPr>
          <a:xfrm rot="21076014">
            <a:off x="1023799" y="2329286"/>
            <a:ext cx="7619395" cy="96795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</a:rPr>
              <a:t>Australia is currently installing ~6GW p.a. solar and wind for last 5 years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</a:rPr>
              <a:t>RE ~40% of NEM (&gt;72% peak), PLUS &gt;1 in 3 houses have rooftop solar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5D1B34-F130-82A2-1B33-D0C96211F708}"/>
              </a:ext>
            </a:extLst>
          </p:cNvPr>
          <p:cNvSpPr txBox="1"/>
          <p:nvPr/>
        </p:nvSpPr>
        <p:spPr>
          <a:xfrm>
            <a:off x="7418038" y="4012435"/>
            <a:ext cx="136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Data:  IRENA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023877-F3A1-66EE-7CBF-0E7AEE5F441B}"/>
              </a:ext>
            </a:extLst>
          </p:cNvPr>
          <p:cNvSpPr txBox="1"/>
          <p:nvPr/>
        </p:nvSpPr>
        <p:spPr>
          <a:xfrm>
            <a:off x="2252750" y="989720"/>
            <a:ext cx="4782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Installed renewable electricity capacity (W) per person in 2023 </a:t>
            </a:r>
          </a:p>
        </p:txBody>
      </p:sp>
    </p:spTree>
    <p:extLst>
      <p:ext uri="{BB962C8B-B14F-4D97-AF65-F5344CB8AC3E}">
        <p14:creationId xmlns:p14="http://schemas.microsoft.com/office/powerpoint/2010/main" val="325963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89B7E3-980F-B44A-BC31-872013ABCDC8}"/>
              </a:ext>
            </a:extLst>
          </p:cNvPr>
          <p:cNvSpPr txBox="1"/>
          <p:nvPr/>
        </p:nvSpPr>
        <p:spPr>
          <a:xfrm>
            <a:off x="387801" y="2012302"/>
            <a:ext cx="5115246" cy="273921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$10m ANU-funded + industry + govt.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5-year program 2019 - 2023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Research projects: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Hydrogen fuels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Renewable electricity systems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Green metals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Policy &amp; governance in the Asia-Pacific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Indigenous engagement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BC48ED-AF2B-7547-B101-97B5D1ED60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190" y="59419"/>
            <a:ext cx="3587616" cy="2018034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B194B40E-9EE7-034E-86DD-3743A656D4F9}"/>
              </a:ext>
            </a:extLst>
          </p:cNvPr>
          <p:cNvSpPr txBox="1">
            <a:spLocks/>
          </p:cNvSpPr>
          <p:nvPr/>
        </p:nvSpPr>
        <p:spPr>
          <a:xfrm>
            <a:off x="468011" y="212147"/>
            <a:ext cx="8460000" cy="186530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ANU Grand Challenge: </a:t>
            </a:r>
          </a:p>
          <a:p>
            <a:r>
              <a:rPr lang="en-US" sz="4000" dirty="0"/>
              <a:t>Zero-Carbon Energy </a:t>
            </a:r>
          </a:p>
          <a:p>
            <a:r>
              <a:rPr lang="en-US" sz="4000" dirty="0"/>
              <a:t>for the Asia-Pacific</a:t>
            </a:r>
          </a:p>
          <a:p>
            <a:endParaRPr lang="en-US" sz="40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AC8E37-7FCF-6748-A3B9-6E60AE3AF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632B93-485E-334C-8F9B-4DB3B180E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4</a:t>
            </a:fld>
            <a:endParaRPr lang="en-A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559E0D-5659-C841-8F12-EBA76D208504}"/>
              </a:ext>
            </a:extLst>
          </p:cNvPr>
          <p:cNvSpPr/>
          <p:nvPr/>
        </p:nvSpPr>
        <p:spPr>
          <a:xfrm>
            <a:off x="7107382" y="3258588"/>
            <a:ext cx="972589" cy="881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43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84"/>
          <p:cNvSpPr>
            <a:spLocks noChangeArrowheads="1"/>
          </p:cNvSpPr>
          <p:nvPr/>
        </p:nvSpPr>
        <p:spPr bwMode="auto">
          <a:xfrm>
            <a:off x="1143001" y="2140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350"/>
          </a:p>
        </p:txBody>
      </p:sp>
      <p:sp>
        <p:nvSpPr>
          <p:cNvPr id="139269" name="Rectangle 85"/>
          <p:cNvSpPr>
            <a:spLocks noChangeArrowheads="1"/>
          </p:cNvSpPr>
          <p:nvPr/>
        </p:nvSpPr>
        <p:spPr bwMode="auto">
          <a:xfrm>
            <a:off x="1143001" y="19285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sp>
        <p:nvSpPr>
          <p:cNvPr id="75" name="Title 3">
            <a:extLst>
              <a:ext uri="{FF2B5EF4-FFF2-40B4-BE49-F238E27FC236}">
                <a16:creationId xmlns:a16="http://schemas.microsoft.com/office/drawing/2014/main" id="{FAD3D28B-6E34-3C47-B98B-56CB0A029BA5}"/>
              </a:ext>
            </a:extLst>
          </p:cNvPr>
          <p:cNvSpPr txBox="1">
            <a:spLocks/>
          </p:cNvSpPr>
          <p:nvPr/>
        </p:nvSpPr>
        <p:spPr>
          <a:xfrm>
            <a:off x="468011" y="212147"/>
            <a:ext cx="8460000" cy="75723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Australia’s current energy trade</a:t>
            </a:r>
          </a:p>
          <a:p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F3EB43A-D461-0949-B560-A592CC647395}"/>
              </a:ext>
            </a:extLst>
          </p:cNvPr>
          <p:cNvSpPr txBox="1"/>
          <p:nvPr/>
        </p:nvSpPr>
        <p:spPr>
          <a:xfrm>
            <a:off x="284293" y="1803805"/>
            <a:ext cx="1920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Most of Australia’s energy trade is with the Asia-Pacific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1" name="Slide Number Placeholder 3">
            <a:extLst>
              <a:ext uri="{FF2B5EF4-FFF2-40B4-BE49-F238E27FC236}">
                <a16:creationId xmlns:a16="http://schemas.microsoft.com/office/drawing/2014/main" id="{CD82B0B9-0B98-F54B-A881-F3C0DDEDBCD3}"/>
              </a:ext>
            </a:extLst>
          </p:cNvPr>
          <p:cNvSpPr txBox="1">
            <a:spLocks/>
          </p:cNvSpPr>
          <p:nvPr/>
        </p:nvSpPr>
        <p:spPr>
          <a:xfrm>
            <a:off x="8101014" y="4893469"/>
            <a:ext cx="585787" cy="161925"/>
          </a:xfrm>
          <a:prstGeom prst="rect">
            <a:avLst/>
          </a:prstGeom>
        </p:spPr>
        <p:txBody>
          <a:bodyPr vert="horz" lIns="108000" tIns="0" rIns="108000" bIns="0" rtlCol="0">
            <a:normAutofit fontScale="77500" lnSpcReduction="20000"/>
          </a:bodyPr>
          <a:lstStyle>
            <a:lvl1pPr mar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lang="en-GB" sz="1500" b="1" kern="1200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ofia Pro Light" panose="020B0000000000000000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C542D04-8AB8-8A42-93F1-47CA3F53938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5B821-C98D-F041-BE46-90DF15879D2F}"/>
              </a:ext>
            </a:extLst>
          </p:cNvPr>
          <p:cNvSpPr txBox="1"/>
          <p:nvPr/>
        </p:nvSpPr>
        <p:spPr>
          <a:xfrm>
            <a:off x="3682314" y="969386"/>
            <a:ext cx="3589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+ 4,933 </a:t>
            </a:r>
            <a:r>
              <a:rPr lang="en-US" dirty="0" err="1">
                <a:solidFill>
                  <a:srgbClr val="FF0000"/>
                </a:solidFill>
              </a:rPr>
              <a:t>tonnes</a:t>
            </a:r>
            <a:r>
              <a:rPr lang="en-US" dirty="0">
                <a:solidFill>
                  <a:srgbClr val="FF0000"/>
                </a:solidFill>
              </a:rPr>
              <a:t> Uranium = ~ 2,000 PJ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0ABD53-5AC3-D948-BB84-DB22D318C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392" y="1405423"/>
            <a:ext cx="6288967" cy="2850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27CF40-F63A-4348-8279-E47F21F2BE99}"/>
              </a:ext>
            </a:extLst>
          </p:cNvPr>
          <p:cNvSpPr txBox="1"/>
          <p:nvPr/>
        </p:nvSpPr>
        <p:spPr>
          <a:xfrm>
            <a:off x="3598394" y="4407908"/>
            <a:ext cx="3878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Source:  DCCEEW Australian Energy statistics, Table J, 2023.</a:t>
            </a:r>
          </a:p>
        </p:txBody>
      </p:sp>
    </p:spTree>
    <p:extLst>
      <p:ext uri="{BB962C8B-B14F-4D97-AF65-F5344CB8AC3E}">
        <p14:creationId xmlns:p14="http://schemas.microsoft.com/office/powerpoint/2010/main" val="297820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84"/>
          <p:cNvSpPr>
            <a:spLocks noChangeArrowheads="1"/>
          </p:cNvSpPr>
          <p:nvPr/>
        </p:nvSpPr>
        <p:spPr bwMode="auto">
          <a:xfrm>
            <a:off x="1143001" y="2140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350"/>
          </a:p>
        </p:txBody>
      </p:sp>
      <p:sp>
        <p:nvSpPr>
          <p:cNvPr id="139269" name="Rectangle 85"/>
          <p:cNvSpPr>
            <a:spLocks noChangeArrowheads="1"/>
          </p:cNvSpPr>
          <p:nvPr/>
        </p:nvSpPr>
        <p:spPr bwMode="auto">
          <a:xfrm>
            <a:off x="1143001" y="19285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sp>
        <p:nvSpPr>
          <p:cNvPr id="75" name="Title 3">
            <a:extLst>
              <a:ext uri="{FF2B5EF4-FFF2-40B4-BE49-F238E27FC236}">
                <a16:creationId xmlns:a16="http://schemas.microsoft.com/office/drawing/2014/main" id="{FAD3D28B-6E34-3C47-B98B-56CB0A029BA5}"/>
              </a:ext>
            </a:extLst>
          </p:cNvPr>
          <p:cNvSpPr txBox="1">
            <a:spLocks/>
          </p:cNvSpPr>
          <p:nvPr/>
        </p:nvSpPr>
        <p:spPr>
          <a:xfrm>
            <a:off x="468011" y="212147"/>
            <a:ext cx="8460000" cy="75723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Australia’s top commodity exports 2021</a:t>
            </a:r>
          </a:p>
          <a:p>
            <a:endParaRPr lang="en-US" dirty="0"/>
          </a:p>
        </p:txBody>
      </p:sp>
      <p:sp>
        <p:nvSpPr>
          <p:cNvPr id="81" name="Slide Number Placeholder 3">
            <a:extLst>
              <a:ext uri="{FF2B5EF4-FFF2-40B4-BE49-F238E27FC236}">
                <a16:creationId xmlns:a16="http://schemas.microsoft.com/office/drawing/2014/main" id="{CD82B0B9-0B98-F54B-A881-F3C0DDEDBCD3}"/>
              </a:ext>
            </a:extLst>
          </p:cNvPr>
          <p:cNvSpPr txBox="1">
            <a:spLocks/>
          </p:cNvSpPr>
          <p:nvPr/>
        </p:nvSpPr>
        <p:spPr>
          <a:xfrm>
            <a:off x="8101014" y="4893469"/>
            <a:ext cx="585787" cy="161925"/>
          </a:xfrm>
          <a:prstGeom prst="rect">
            <a:avLst/>
          </a:prstGeom>
        </p:spPr>
        <p:txBody>
          <a:bodyPr vert="horz" lIns="108000" tIns="0" rIns="108000" bIns="0" rtlCol="0">
            <a:normAutofit fontScale="77500" lnSpcReduction="20000"/>
          </a:bodyPr>
          <a:lstStyle>
            <a:lvl1pPr mar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lang="en-GB" sz="1500" b="1" kern="1200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ofia Pro Light" panose="020B0000000000000000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C542D04-8AB8-8A42-93F1-47CA3F53938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E2BFDDB-E874-A94F-87EF-5D861E113DF7}"/>
              </a:ext>
            </a:extLst>
          </p:cNvPr>
          <p:cNvGraphicFramePr>
            <a:graphicFrameLocks/>
          </p:cNvGraphicFramePr>
          <p:nvPr/>
        </p:nvGraphicFramePr>
        <p:xfrm>
          <a:off x="1395310" y="803082"/>
          <a:ext cx="5808574" cy="3951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AF98784-B982-1F45-B5B5-B8B144E2C5BA}"/>
              </a:ext>
            </a:extLst>
          </p:cNvPr>
          <p:cNvSpPr txBox="1"/>
          <p:nvPr/>
        </p:nvSpPr>
        <p:spPr>
          <a:xfrm>
            <a:off x="5645429" y="2708340"/>
            <a:ext cx="1798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Higher education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D6F062-045E-A140-9C43-7E3593CC4FC8}"/>
              </a:ext>
            </a:extLst>
          </p:cNvPr>
          <p:cNvSpPr/>
          <p:nvPr/>
        </p:nvSpPr>
        <p:spPr>
          <a:xfrm>
            <a:off x="5748795" y="3188473"/>
            <a:ext cx="222637" cy="110523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B75C1AC2-506E-4B47-83F1-EEBF32C39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450" y="965865"/>
            <a:ext cx="18128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>
                <a:solidFill>
                  <a:srgbClr val="0070C0"/>
                </a:solidFill>
              </a:rPr>
              <a:t>Source:  </a:t>
            </a:r>
          </a:p>
          <a:p>
            <a:pPr eaLnBrk="1" hangingPunct="1"/>
            <a:r>
              <a:rPr lang="en-US" sz="1600" i="1" dirty="0">
                <a:solidFill>
                  <a:srgbClr val="0070C0"/>
                </a:solidFill>
              </a:rPr>
              <a:t>DFAT trade and investment at a glance, 2021</a:t>
            </a:r>
          </a:p>
        </p:txBody>
      </p:sp>
    </p:spTree>
    <p:extLst>
      <p:ext uri="{BB962C8B-B14F-4D97-AF65-F5344CB8AC3E}">
        <p14:creationId xmlns:p14="http://schemas.microsoft.com/office/powerpoint/2010/main" val="394071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B194B40E-9EE7-034E-86DD-3743A656D4F9}"/>
              </a:ext>
            </a:extLst>
          </p:cNvPr>
          <p:cNvSpPr txBox="1">
            <a:spLocks/>
          </p:cNvSpPr>
          <p:nvPr/>
        </p:nvSpPr>
        <p:spPr>
          <a:xfrm>
            <a:off x="468011" y="212147"/>
            <a:ext cx="8460000" cy="75723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Australia’s current export emissions profile</a:t>
            </a:r>
          </a:p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AC8E37-7FCF-6748-A3B9-6E60AE3AF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632B93-485E-334C-8F9B-4DB3B180E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7</a:t>
            </a:fld>
            <a:endParaRPr lang="en-AU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F1D328-9917-634D-87B8-673435319C9F}"/>
              </a:ext>
            </a:extLst>
          </p:cNvPr>
          <p:cNvGrpSpPr/>
          <p:nvPr/>
        </p:nvGrpSpPr>
        <p:grpSpPr>
          <a:xfrm>
            <a:off x="0" y="1316775"/>
            <a:ext cx="4741612" cy="3439612"/>
            <a:chOff x="0" y="0"/>
            <a:chExt cx="4263627" cy="37707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5E96DE86-BA34-D746-9675-64431457774D}"/>
                </a:ext>
              </a:extLst>
            </p:cNvPr>
            <p:cNvGraphicFramePr/>
            <p:nvPr/>
          </p:nvGraphicFramePr>
          <p:xfrm>
            <a:off x="0" y="0"/>
            <a:ext cx="4263627" cy="34492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9EE050DA-3613-2141-98B2-B717B1AC3D54}"/>
                </a:ext>
              </a:extLst>
            </p:cNvPr>
            <p:cNvSpPr/>
            <p:nvPr/>
          </p:nvSpPr>
          <p:spPr>
            <a:xfrm rot="5400000">
              <a:off x="1886912" y="1928720"/>
              <a:ext cx="237262" cy="2568003"/>
            </a:xfrm>
            <a:prstGeom prst="rightBrace">
              <a:avLst/>
            </a:prstGeom>
            <a:ln>
              <a:solidFill>
                <a:sysClr val="windowText" lastClr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t"/>
            <a:lstStyle/>
            <a:p>
              <a:endParaRPr lang="en-US"/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41D05FF3-6A14-584D-93BC-B2EE40A1F506}"/>
                </a:ext>
              </a:extLst>
            </p:cNvPr>
            <p:cNvSpPr txBox="1"/>
            <p:nvPr/>
          </p:nvSpPr>
          <p:spPr>
            <a:xfrm>
              <a:off x="1430845" y="3337404"/>
              <a:ext cx="1149393" cy="433296"/>
            </a:xfrm>
            <a:prstGeom prst="rect">
              <a:avLst/>
            </a:prstGeom>
            <a:solidFill>
              <a:sysClr val="window" lastClr="FFFFFF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AU" sz="1100" dirty="0">
                  <a:solidFill>
                    <a:srgbClr val="000000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Consequential emissions </a:t>
              </a:r>
              <a:endParaRPr lang="en-AU" sz="12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endParaRPr>
            </a:p>
            <a:p>
              <a:pPr algn="ctr">
                <a:spcAft>
                  <a:spcPts val="0"/>
                </a:spcAft>
              </a:pPr>
              <a:r>
                <a:rPr lang="en-AU" sz="1100" dirty="0">
                  <a:solidFill>
                    <a:srgbClr val="000000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from benchmark exports</a:t>
              </a:r>
              <a:endParaRPr lang="en-AU" sz="12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31DA6E-AB29-6F4F-B19F-3387822E04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408" y="1092159"/>
            <a:ext cx="4386680" cy="35844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D89CFA-358A-1747-9074-BAC9FE3DE76A}"/>
              </a:ext>
            </a:extLst>
          </p:cNvPr>
          <p:cNvSpPr txBox="1"/>
          <p:nvPr/>
        </p:nvSpPr>
        <p:spPr>
          <a:xfrm>
            <a:off x="1010720" y="792179"/>
            <a:ext cx="3687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Total emissions = 1,969 MtCO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e/y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~ 3.7 x Australia’s domestic emissions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A562318-FD3D-C34F-AD5C-89545930A0AB}"/>
              </a:ext>
            </a:extLst>
          </p:cNvPr>
          <p:cNvCxnSpPr>
            <a:cxnSpLocks/>
          </p:cNvCxnSpPr>
          <p:nvPr/>
        </p:nvCxnSpPr>
        <p:spPr>
          <a:xfrm>
            <a:off x="4214554" y="1396945"/>
            <a:ext cx="0" cy="100543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0523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472EA-1EEA-BB4A-A374-C8339AA89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460000" cy="1303464"/>
          </a:xfrm>
        </p:spPr>
        <p:txBody>
          <a:bodyPr>
            <a:normAutofit/>
          </a:bodyPr>
          <a:lstStyle/>
          <a:p>
            <a:r>
              <a:rPr lang="en-US" dirty="0"/>
              <a:t>Australia’s solar </a:t>
            </a:r>
            <a:br>
              <a:rPr lang="en-US" dirty="0"/>
            </a:br>
            <a:r>
              <a:rPr lang="en-US" dirty="0"/>
              <a:t>resource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1B111A-A02F-1E4D-8D7B-1AFCEA5514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029" y="77449"/>
            <a:ext cx="5309267" cy="45550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2B3B09-3F40-8142-AD7A-6A2A33BDE453}"/>
              </a:ext>
            </a:extLst>
          </p:cNvPr>
          <p:cNvSpPr txBox="1"/>
          <p:nvPr/>
        </p:nvSpPr>
        <p:spPr>
          <a:xfrm>
            <a:off x="323999" y="4177716"/>
            <a:ext cx="27757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World Bank Group global solar atlas 2020 https://</a:t>
            </a:r>
            <a:r>
              <a:rPr lang="en-AU" sz="1400" dirty="0" err="1"/>
              <a:t>globalsolaratlas.info</a:t>
            </a:r>
            <a:endParaRPr lang="en-AU" sz="1400" dirty="0"/>
          </a:p>
          <a:p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7D904-B2D3-CA4B-8F20-ED4F609EEA2B}"/>
              </a:ext>
            </a:extLst>
          </p:cNvPr>
          <p:cNvSpPr txBox="1"/>
          <p:nvPr/>
        </p:nvSpPr>
        <p:spPr>
          <a:xfrm>
            <a:off x="62915" y="2289977"/>
            <a:ext cx="330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Double that of northern latitudes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6E1174-0D5E-F041-A9DE-3F23182C4E6B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369205" y="574647"/>
            <a:ext cx="3585269" cy="18999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277D9B2-7CB4-124D-9415-24759567E3FC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369205" y="2474643"/>
            <a:ext cx="2779926" cy="81384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15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0F32634-9D9A-7E41-BC8E-401E20FCB1C6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9940" y="944768"/>
            <a:ext cx="4404059" cy="38252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B194B40E-9EE7-034E-86DD-3743A656D4F9}"/>
              </a:ext>
            </a:extLst>
          </p:cNvPr>
          <p:cNvSpPr txBox="1">
            <a:spLocks/>
          </p:cNvSpPr>
          <p:nvPr/>
        </p:nvSpPr>
        <p:spPr>
          <a:xfrm>
            <a:off x="468011" y="212147"/>
            <a:ext cx="8460000" cy="75723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future Australian export scenario</a:t>
            </a:r>
          </a:p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AC8E37-7FCF-6748-A3B9-6E60AE3AF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632B93-485E-334C-8F9B-4DB3B180E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9</a:t>
            </a:fld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A09D47-675E-5E45-88BD-CFB8AB0D1A30}"/>
              </a:ext>
            </a:extLst>
          </p:cNvPr>
          <p:cNvSpPr txBox="1"/>
          <p:nvPr/>
        </p:nvSpPr>
        <p:spPr>
          <a:xfrm>
            <a:off x="252023" y="838397"/>
            <a:ext cx="575908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Export the same amount of energy (PJ) as now: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80% as hydrogen (65 Mt/year)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20% renewable electricity (540 TWH/y)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r>
              <a:rPr lang="en-US" dirty="0">
                <a:solidFill>
                  <a:srgbClr val="92D050"/>
                </a:solidFill>
              </a:rPr>
              <a:t>Mine the same amount of ore and export: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510 Mt/y as green steel (6 Mt/y steel now)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18 Mt/y as green </a:t>
            </a:r>
            <a:r>
              <a:rPr lang="en-US" dirty="0" err="1">
                <a:solidFill>
                  <a:srgbClr val="92D050"/>
                </a:solidFill>
              </a:rPr>
              <a:t>aluminium</a:t>
            </a:r>
            <a:r>
              <a:rPr lang="en-US" dirty="0">
                <a:solidFill>
                  <a:srgbClr val="92D050"/>
                </a:solidFill>
              </a:rPr>
              <a:t> (2 Mt/y Al now)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r>
              <a:rPr lang="en-US" dirty="0"/>
              <a:t>Total renewable electricity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7,040 </a:t>
            </a:r>
            <a:r>
              <a:rPr lang="en-US" dirty="0" err="1"/>
              <a:t>TWh</a:t>
            </a:r>
            <a:r>
              <a:rPr lang="en-US" dirty="0"/>
              <a:t>/y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27 x Australia’s present electricity generation!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Add 100% domestic RE + 200% in electrification</a:t>
            </a:r>
          </a:p>
          <a:p>
            <a:r>
              <a:rPr lang="en-US" dirty="0">
                <a:solidFill>
                  <a:srgbClr val="FF0000"/>
                </a:solidFill>
              </a:rPr>
              <a:t>	= 2,700 + 100 + 200 = 3,000% renewables! </a:t>
            </a:r>
          </a:p>
          <a:p>
            <a:r>
              <a:rPr lang="en-US" dirty="0">
                <a:solidFill>
                  <a:srgbClr val="7030A0"/>
                </a:solidFill>
              </a:rPr>
              <a:t>Even if only 10% of exports are realized, this still doubles Australia’s zero-emissions electricity future i.e. 600%.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483FD4-1CE3-3545-A553-433E915F54F2}"/>
              </a:ext>
            </a:extLst>
          </p:cNvPr>
          <p:cNvSpPr txBox="1"/>
          <p:nvPr/>
        </p:nvSpPr>
        <p:spPr>
          <a:xfrm>
            <a:off x="7197994" y="612195"/>
            <a:ext cx="835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92D050"/>
                </a:solidFill>
              </a:rPr>
              <a:t>Same ores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644718-3302-8141-AFE4-F334C7B261CF}"/>
              </a:ext>
            </a:extLst>
          </p:cNvPr>
          <p:cNvSpPr txBox="1"/>
          <p:nvPr/>
        </p:nvSpPr>
        <p:spPr>
          <a:xfrm>
            <a:off x="5986831" y="602605"/>
            <a:ext cx="1002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</a:rPr>
              <a:t>Same energy</a:t>
            </a:r>
          </a:p>
          <a:p>
            <a:pPr algn="ctr"/>
            <a:r>
              <a:rPr lang="en-US" sz="1200" dirty="0">
                <a:solidFill>
                  <a:srgbClr val="00B050"/>
                </a:solidFill>
              </a:rPr>
              <a:t>20%        80%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EA5ECB-E62D-6D4B-A100-13D33FCE3B3E}"/>
              </a:ext>
            </a:extLst>
          </p:cNvPr>
          <p:cNvSpPr txBox="1"/>
          <p:nvPr/>
        </p:nvSpPr>
        <p:spPr>
          <a:xfrm rot="21043723">
            <a:off x="616887" y="2134567"/>
            <a:ext cx="7522120" cy="189128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2000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</a:rPr>
              <a:t>Key message:  on and off-grid renewables for export may dominate –    and influence price and supply in – the domestic electricity sector</a:t>
            </a:r>
          </a:p>
          <a:p>
            <a:pPr algn="ctr">
              <a:lnSpc>
                <a:spcPct val="150000"/>
              </a:lnSpc>
            </a:pPr>
            <a:endParaRPr lang="en-US" sz="20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87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/>
      <p:bldP spid="12" grpId="0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4|1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4|1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4|15.6"/>
</p:tagLst>
</file>

<file path=ppt/theme/theme1.xml><?xml version="1.0" encoding="utf-8"?>
<a:theme xmlns:a="http://schemas.openxmlformats.org/drawingml/2006/main" name="ANU Light">
  <a:themeElements>
    <a:clrScheme name="ANU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BE830E"/>
      </a:accent1>
      <a:accent2>
        <a:srgbClr val="DFC187"/>
      </a:accent2>
      <a:accent3>
        <a:srgbClr val="F5EDDE"/>
      </a:accent3>
      <a:accent4>
        <a:srgbClr val="BE4E0E"/>
      </a:accent4>
      <a:accent5>
        <a:srgbClr val="CB7352"/>
      </a:accent5>
      <a:accent6>
        <a:srgbClr val="F2DCD4"/>
      </a:accent6>
      <a:hlink>
        <a:srgbClr val="BE830E"/>
      </a:hlink>
      <a:folHlink>
        <a:srgbClr val="BE4E0E"/>
      </a:folHlink>
    </a:clrScheme>
    <a:fontScheme name="ANU">
      <a:majorFont>
        <a:latin typeface="Public Sans"/>
        <a:ea typeface=""/>
        <a:cs typeface=""/>
      </a:majorFont>
      <a:minorFont>
        <a:latin typeface="Public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U_Powerpoint_Light Template" id="{D99906FE-9F2B-45D4-8830-54F86D241B58}" vid="{5CEA204D-4756-4433-AC63-B5379A3BFA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8E8D024C385844974DA1436E82408B" ma:contentTypeVersion="11" ma:contentTypeDescription="Create a new document." ma:contentTypeScope="" ma:versionID="e2cde6539c5a2cc5118ede52f4b4c867">
  <xsd:schema xmlns:xsd="http://www.w3.org/2001/XMLSchema" xmlns:xs="http://www.w3.org/2001/XMLSchema" xmlns:p="http://schemas.microsoft.com/office/2006/metadata/properties" xmlns:ns2="7759b7a5-2fef-493c-a493-bc0e4cdf7459" xmlns:ns3="8b5c0922-e93f-4025-9e09-f1e48c29e4a1" targetNamespace="http://schemas.microsoft.com/office/2006/metadata/properties" ma:root="true" ma:fieldsID="dbd51c754be4622b65c838881ecf94fb" ns2:_="" ns3:_="">
    <xsd:import namespace="7759b7a5-2fef-493c-a493-bc0e4cdf7459"/>
    <xsd:import namespace="8b5c0922-e93f-4025-9e09-f1e48c29e4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9b7a5-2fef-493c-a493-bc0e4cdf74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5c0922-e93f-4025-9e09-f1e48c29e4a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42CD11-9905-45C0-AA8E-EE5B79DEFB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55D042-D8B3-4BE3-86DE-6019F96E2850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2906fbf8-e47d-4c21-be87-cb09cf1c70cb"/>
    <ds:schemaRef ds:uri="cd7196b5-af4d-4b5a-ba66-d723b2d8b01e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1A6EB4F-B548-433B-8066-4A62BA7EC2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59b7a5-2fef-493c-a493-bc0e4cdf7459"/>
    <ds:schemaRef ds:uri="8b5c0922-e93f-4025-9e09-f1e48c29e4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ANU Light</Template>
  <TotalTime>7738</TotalTime>
  <Words>907</Words>
  <Application>Microsoft Macintosh PowerPoint</Application>
  <PresentationFormat>On-screen Show (16:9)</PresentationFormat>
  <Paragraphs>207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Public Sans</vt:lpstr>
      <vt:lpstr>Public Sans Light</vt:lpstr>
      <vt:lpstr>Sofia Pro Light</vt:lpstr>
      <vt:lpstr>Times</vt:lpstr>
      <vt:lpstr>Arial</vt:lpstr>
      <vt:lpstr>Calibri</vt:lpstr>
      <vt:lpstr>Times New Roman</vt:lpstr>
      <vt:lpstr>ANU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Australia’s solar  resource</vt:lpstr>
      <vt:lpstr>PowerPoint Presentation</vt:lpstr>
      <vt:lpstr>Green Steel</vt:lpstr>
      <vt:lpstr>Proposed H2 + e- export projects &gt;120GW new RE</vt:lpstr>
      <vt:lpstr>SunCable’s AAPowerLink project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Baldwin</dc:creator>
  <cp:lastModifiedBy>Kenneth Baldwin</cp:lastModifiedBy>
  <cp:revision>137</cp:revision>
  <dcterms:created xsi:type="dcterms:W3CDTF">2021-07-15T04:48:05Z</dcterms:created>
  <dcterms:modified xsi:type="dcterms:W3CDTF">2024-10-03T02:46:45Z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0x0101001E8E8D024C385844974DA1436E82408B</vt:lpwstr>
  </property>
</Properties>
</file>