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745" r:id="rId6"/>
    <p:sldMasterId id="2147483765" r:id="rId7"/>
    <p:sldMasterId id="2147483709" r:id="rId8"/>
    <p:sldMasterId id="2147483729" r:id="rId9"/>
    <p:sldMasterId id="2147483781" r:id="rId10"/>
  </p:sldMasterIdLst>
  <p:notesMasterIdLst>
    <p:notesMasterId r:id="rId31"/>
  </p:notesMasterIdLst>
  <p:handoutMasterIdLst>
    <p:handoutMasterId r:id="rId32"/>
  </p:handoutMasterIdLst>
  <p:sldIdLst>
    <p:sldId id="262" r:id="rId11"/>
    <p:sldId id="2145706688" r:id="rId12"/>
    <p:sldId id="282" r:id="rId13"/>
    <p:sldId id="443" r:id="rId14"/>
    <p:sldId id="376" r:id="rId15"/>
    <p:sldId id="377" r:id="rId16"/>
    <p:sldId id="420" r:id="rId17"/>
    <p:sldId id="2145706706" r:id="rId18"/>
    <p:sldId id="2145706707" r:id="rId19"/>
    <p:sldId id="2145706704" r:id="rId20"/>
    <p:sldId id="2145706675" r:id="rId21"/>
    <p:sldId id="2145706705" r:id="rId22"/>
    <p:sldId id="324" r:id="rId23"/>
    <p:sldId id="343" r:id="rId24"/>
    <p:sldId id="2145706702" r:id="rId25"/>
    <p:sldId id="2145706701" r:id="rId26"/>
    <p:sldId id="281" r:id="rId27"/>
    <p:sldId id="326" r:id="rId28"/>
    <p:sldId id="2145706698" r:id="rId29"/>
    <p:sldId id="2145706700" r:id="rId3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99">
          <p15:clr>
            <a:srgbClr val="A4A3A4"/>
          </p15:clr>
        </p15:guide>
        <p15:guide id="3" pos="2880">
          <p15:clr>
            <a:srgbClr val="A4A3A4"/>
          </p15:clr>
        </p15:guide>
        <p15:guide id="4" pos="5602" userDrawn="1">
          <p15:clr>
            <a:srgbClr val="A4A3A4"/>
          </p15:clr>
        </p15:guide>
        <p15:guide id="5"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50097-40F9-67AC-666A-2EDB09C920C6}" name="Srinivasan, Vivek (Services, Clayton)" initials="SV(C" userId="S::sri016@csiro.au::5449529b-4dfa-4e4a-848c-df2cbdfe76a2" providerId="AD"/>
  <p188:author id="{B79DFD9C-7A62-2533-17D3-C80B3B1F0B90}" name="Delaval, Beni (Services, Clayton)" initials="DB(C" userId="S::del178@csiro.au::1401d72b-d13b-4464-a190-e884008bcc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25"/>
    <a:srgbClr val="7AC143"/>
    <a:srgbClr val="223E99"/>
    <a:srgbClr val="001B33"/>
    <a:srgbClr val="00AEDB"/>
    <a:srgbClr val="D2A000"/>
    <a:srgbClr val="FFCC00"/>
    <a:srgbClr val="FF9900"/>
    <a:srgbClr val="FFFF66"/>
    <a:srgbClr val="289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56" autoAdjust="0"/>
  </p:normalViewPr>
  <p:slideViewPr>
    <p:cSldViewPr snapToGrid="0">
      <p:cViewPr varScale="1">
        <p:scale>
          <a:sx n="60" d="100"/>
          <a:sy n="60" d="100"/>
        </p:scale>
        <p:origin x="1388" y="284"/>
      </p:cViewPr>
      <p:guideLst>
        <p:guide orient="horz" pos="1620"/>
        <p:guide orient="horz" pos="599"/>
        <p:guide pos="2880"/>
        <p:guide pos="5602"/>
        <p:guide pos="158"/>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asz, Terijo (She / Her) (Energy, Newcastle)" userId="c619253e-9edd-48ca-b3b1-565d0e94363f" providerId="ADAL" clId="{D458CF5B-1461-4541-8CA1-2DE897024FBA}"/>
    <pc:docChg chg="modSld">
      <pc:chgData name="Lovasz, Terijo (She / Her) (Energy, Newcastle)" userId="c619253e-9edd-48ca-b3b1-565d0e94363f" providerId="ADAL" clId="{D458CF5B-1461-4541-8CA1-2DE897024FBA}" dt="2024-10-16T04:31:41.825" v="0" actId="729"/>
      <pc:docMkLst>
        <pc:docMk/>
      </pc:docMkLst>
      <pc:sldChg chg="mod modShow">
        <pc:chgData name="Lovasz, Terijo (She / Her) (Energy, Newcastle)" userId="c619253e-9edd-48ca-b3b1-565d0e94363f" providerId="ADAL" clId="{D458CF5B-1461-4541-8CA1-2DE897024FBA}" dt="2024-10-16T04:31:41.825" v="0" actId="729"/>
        <pc:sldMkLst>
          <pc:docMk/>
          <pc:sldMk cId="1081891257" sldId="214570670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9949921102358"/>
          <c:y val="5.1251721228220389E-3"/>
          <c:w val="0.81449873058631417"/>
          <c:h val="0.63529746694811684"/>
        </c:manualLayout>
      </c:layout>
      <c:barChart>
        <c:barDir val="bar"/>
        <c:grouping val="stacked"/>
        <c:varyColors val="0"/>
        <c:ser>
          <c:idx val="0"/>
          <c:order val="0"/>
          <c:tx>
            <c:strRef>
              <c:f>Sheet1!$B$1</c:f>
              <c:strCache>
                <c:ptCount val="1"/>
                <c:pt idx="0">
                  <c:v>VRE+Short-duration storage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Sunny community</c:v>
                </c:pt>
                <c:pt idx="1">
                  <c:v>Windy community</c:v>
                </c:pt>
                <c:pt idx="2">
                  <c:v>Remote mining</c:v>
                </c:pt>
              </c:strCache>
            </c:strRef>
          </c:cat>
          <c:val>
            <c:numRef>
              <c:f>Sheet1!$B$2:$B$4</c:f>
              <c:numCache>
                <c:formatCode>0%</c:formatCode>
                <c:ptCount val="3"/>
                <c:pt idx="0">
                  <c:v>0.48</c:v>
                </c:pt>
                <c:pt idx="1">
                  <c:v>0.8</c:v>
                </c:pt>
                <c:pt idx="2">
                  <c:v>0.42</c:v>
                </c:pt>
              </c:numCache>
            </c:numRef>
          </c:val>
          <c:extLst>
            <c:ext xmlns:c16="http://schemas.microsoft.com/office/drawing/2014/chart" uri="{C3380CC4-5D6E-409C-BE32-E72D297353CC}">
              <c16:uniqueId val="{00000000-7D5D-4C52-ABF6-671A539FBDC2}"/>
            </c:ext>
          </c:extLst>
        </c:ser>
        <c:ser>
          <c:idx val="1"/>
          <c:order val="1"/>
          <c:tx>
            <c:strRef>
              <c:f>Sheet1!$C$1</c:f>
              <c:strCache>
                <c:ptCount val="1"/>
                <c:pt idx="0">
                  <c:v>Diesel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Sunny community</c:v>
                </c:pt>
                <c:pt idx="1">
                  <c:v>Windy community</c:v>
                </c:pt>
                <c:pt idx="2">
                  <c:v>Remote mining</c:v>
                </c:pt>
              </c:strCache>
            </c:strRef>
          </c:cat>
          <c:val>
            <c:numRef>
              <c:f>Sheet1!$C$2:$C$4</c:f>
              <c:numCache>
                <c:formatCode>0%</c:formatCode>
                <c:ptCount val="3"/>
                <c:pt idx="0">
                  <c:v>0.52</c:v>
                </c:pt>
                <c:pt idx="1">
                  <c:v>0.2</c:v>
                </c:pt>
                <c:pt idx="2">
                  <c:v>0.57999999999999996</c:v>
                </c:pt>
              </c:numCache>
            </c:numRef>
          </c:val>
          <c:extLst>
            <c:ext xmlns:c16="http://schemas.microsoft.com/office/drawing/2014/chart" uri="{C3380CC4-5D6E-409C-BE32-E72D297353CC}">
              <c16:uniqueId val="{00000001-7D5D-4C52-ABF6-671A539FBDC2}"/>
            </c:ext>
          </c:extLst>
        </c:ser>
        <c:dLbls>
          <c:showLegendKey val="0"/>
          <c:showVal val="0"/>
          <c:showCatName val="0"/>
          <c:showSerName val="0"/>
          <c:showPercent val="0"/>
          <c:showBubbleSize val="0"/>
        </c:dLbls>
        <c:gapWidth val="31"/>
        <c:overlap val="100"/>
        <c:axId val="942817104"/>
        <c:axId val="942814192"/>
      </c:barChart>
      <c:catAx>
        <c:axId val="942817104"/>
        <c:scaling>
          <c:orientation val="minMax"/>
        </c:scaling>
        <c:delete val="1"/>
        <c:axPos val="l"/>
        <c:numFmt formatCode="General" sourceLinked="1"/>
        <c:majorTickMark val="none"/>
        <c:minorTickMark val="none"/>
        <c:tickLblPos val="nextTo"/>
        <c:crossAx val="942814192"/>
        <c:crosses val="autoZero"/>
        <c:auto val="1"/>
        <c:lblAlgn val="ctr"/>
        <c:lblOffset val="100"/>
        <c:noMultiLvlLbl val="0"/>
      </c:catAx>
      <c:valAx>
        <c:axId val="94281419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42817104"/>
        <c:crosses val="autoZero"/>
        <c:crossBetween val="between"/>
      </c:valAx>
      <c:spPr>
        <a:noFill/>
        <a:ln>
          <a:noFill/>
        </a:ln>
        <a:effectLst/>
      </c:spPr>
    </c:plotArea>
    <c:legend>
      <c:legendPos val="b"/>
      <c:layout>
        <c:manualLayout>
          <c:xMode val="edge"/>
          <c:yMode val="edge"/>
          <c:x val="0.28103392552342676"/>
          <c:y val="0.7157202900804448"/>
          <c:w val="0.64521164315076107"/>
          <c:h val="9.464870555989947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image" Target="../media/image8.PN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D6349-9F03-4441-A8B9-88EC4A9BC22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AU"/>
        </a:p>
      </dgm:t>
    </dgm:pt>
    <dgm:pt modelId="{6DB1A1EF-B445-414F-9CD5-8EB0EFFCF3F1}">
      <dgm:prSet phldrT="[Text]"/>
      <dgm:spPr/>
      <dgm:t>
        <a:bodyPr/>
        <a:lstStyle/>
        <a:p>
          <a:r>
            <a:rPr lang="en-AU" dirty="0"/>
            <a:t>GenCost outputs</a:t>
          </a:r>
        </a:p>
      </dgm:t>
    </dgm:pt>
    <dgm:pt modelId="{F47901F4-9C46-43F1-9FF0-63105FE07975}" type="parTrans" cxnId="{BF6AF404-5967-4EBA-8F6E-3FDFAD474352}">
      <dgm:prSet/>
      <dgm:spPr/>
      <dgm:t>
        <a:bodyPr/>
        <a:lstStyle/>
        <a:p>
          <a:endParaRPr lang="en-AU"/>
        </a:p>
      </dgm:t>
    </dgm:pt>
    <dgm:pt modelId="{C64FBF04-3178-4AA6-9FBA-6BE81D2088D6}" type="sibTrans" cxnId="{BF6AF404-5967-4EBA-8F6E-3FDFAD474352}">
      <dgm:prSet/>
      <dgm:spPr/>
      <dgm:t>
        <a:bodyPr/>
        <a:lstStyle/>
        <a:p>
          <a:endParaRPr lang="en-AU"/>
        </a:p>
      </dgm:t>
    </dgm:pt>
    <dgm:pt modelId="{43C2711D-0B27-454C-A2D8-0F442AE57C06}">
      <dgm:prSet phldrT="[Text]"/>
      <dgm:spPr/>
      <dgm:t>
        <a:bodyPr/>
        <a:lstStyle/>
        <a:p>
          <a:r>
            <a:rPr lang="en-AU" dirty="0"/>
            <a:t>Capital cost projections</a:t>
          </a:r>
        </a:p>
      </dgm:t>
    </dgm:pt>
    <dgm:pt modelId="{EF090D09-68FC-4BDA-91B0-4A6A223A7479}" type="parTrans" cxnId="{B47B72D0-0BC8-464A-BBD5-4BA39A7CAE2C}">
      <dgm:prSet/>
      <dgm:spPr/>
      <dgm:t>
        <a:bodyPr/>
        <a:lstStyle/>
        <a:p>
          <a:endParaRPr lang="en-AU" dirty="0"/>
        </a:p>
      </dgm:t>
    </dgm:pt>
    <dgm:pt modelId="{E1504AEB-6EC5-40BD-B419-42A4F4BEE822}" type="sibTrans" cxnId="{B47B72D0-0BC8-464A-BBD5-4BA39A7CAE2C}">
      <dgm:prSet/>
      <dgm:spPr/>
      <dgm:t>
        <a:bodyPr/>
        <a:lstStyle/>
        <a:p>
          <a:endParaRPr lang="en-AU"/>
        </a:p>
      </dgm:t>
    </dgm:pt>
    <dgm:pt modelId="{9EAB8E27-70AB-4BD8-A77E-E50DCB5D22FF}">
      <dgm:prSet phldrT="[Text]"/>
      <dgm:spPr/>
      <dgm:t>
        <a:bodyPr/>
        <a:lstStyle/>
        <a:p>
          <a:r>
            <a:rPr lang="en-AU" dirty="0"/>
            <a:t>Current cost update</a:t>
          </a:r>
        </a:p>
      </dgm:t>
    </dgm:pt>
    <dgm:pt modelId="{FC87EE2D-051D-4AF8-8A83-933A9B0DC507}" type="parTrans" cxnId="{8CCCE8D6-0AC0-4463-A019-66EEA451373E}">
      <dgm:prSet/>
      <dgm:spPr/>
      <dgm:t>
        <a:bodyPr/>
        <a:lstStyle/>
        <a:p>
          <a:endParaRPr lang="en-AU" dirty="0"/>
        </a:p>
      </dgm:t>
    </dgm:pt>
    <dgm:pt modelId="{75737722-66BA-498E-9D85-D73505DFF534}" type="sibTrans" cxnId="{8CCCE8D6-0AC0-4463-A019-66EEA451373E}">
      <dgm:prSet/>
      <dgm:spPr/>
      <dgm:t>
        <a:bodyPr/>
        <a:lstStyle/>
        <a:p>
          <a:endParaRPr lang="en-AU"/>
        </a:p>
      </dgm:t>
    </dgm:pt>
    <dgm:pt modelId="{4F11638A-A00B-49CD-87AC-DAC71BE30E59}">
      <dgm:prSet phldrT="[Text]"/>
      <dgm:spPr/>
      <dgm:t>
        <a:bodyPr/>
        <a:lstStyle/>
        <a:p>
          <a:r>
            <a:rPr lang="en-AU" dirty="0"/>
            <a:t>LCOE</a:t>
          </a:r>
        </a:p>
      </dgm:t>
    </dgm:pt>
    <dgm:pt modelId="{D0E0DB30-2066-4404-BE67-EB831E755DE8}" type="parTrans" cxnId="{E4D73738-63DD-4213-BFCB-408654FCA7C0}">
      <dgm:prSet/>
      <dgm:spPr/>
      <dgm:t>
        <a:bodyPr/>
        <a:lstStyle/>
        <a:p>
          <a:endParaRPr lang="en-AU" dirty="0"/>
        </a:p>
      </dgm:t>
    </dgm:pt>
    <dgm:pt modelId="{3FCF83AA-71E0-4C0C-AEDD-66D89250D0CC}" type="sibTrans" cxnId="{E4D73738-63DD-4213-BFCB-408654FCA7C0}">
      <dgm:prSet/>
      <dgm:spPr/>
      <dgm:t>
        <a:bodyPr/>
        <a:lstStyle/>
        <a:p>
          <a:endParaRPr lang="en-AU"/>
        </a:p>
      </dgm:t>
    </dgm:pt>
    <dgm:pt modelId="{0148B18F-3897-43ED-B74A-293C6B12416E}">
      <dgm:prSet phldrT="[Text]"/>
      <dgm:spPr/>
      <dgm:t>
        <a:bodyPr/>
        <a:lstStyle/>
        <a:p>
          <a:r>
            <a:rPr lang="en-AU" dirty="0"/>
            <a:t>Standard formula</a:t>
          </a:r>
        </a:p>
      </dgm:t>
    </dgm:pt>
    <dgm:pt modelId="{9DA077ED-33F7-4BFA-A288-0241CBE5A63B}" type="parTrans" cxnId="{19281A7D-933A-43B8-BF06-258A67AC9B5C}">
      <dgm:prSet/>
      <dgm:spPr/>
      <dgm:t>
        <a:bodyPr/>
        <a:lstStyle/>
        <a:p>
          <a:endParaRPr lang="en-AU" dirty="0"/>
        </a:p>
      </dgm:t>
    </dgm:pt>
    <dgm:pt modelId="{1E734102-35F5-44D6-9EDE-4DE4E883935D}" type="sibTrans" cxnId="{19281A7D-933A-43B8-BF06-258A67AC9B5C}">
      <dgm:prSet/>
      <dgm:spPr/>
      <dgm:t>
        <a:bodyPr/>
        <a:lstStyle/>
        <a:p>
          <a:endParaRPr lang="en-AU"/>
        </a:p>
      </dgm:t>
    </dgm:pt>
    <dgm:pt modelId="{52333B60-23E8-49A9-8ECC-0EE2CF6D31DE}">
      <dgm:prSet phldrT="[Text]"/>
      <dgm:spPr/>
      <dgm:t>
        <a:bodyPr/>
        <a:lstStyle/>
        <a:p>
          <a:r>
            <a:rPr lang="en-AU" dirty="0"/>
            <a:t>Variable renewables methods</a:t>
          </a:r>
        </a:p>
      </dgm:t>
    </dgm:pt>
    <dgm:pt modelId="{A632F81F-6819-42D6-94CC-E587E6247AFC}" type="parTrans" cxnId="{608DE0D4-CBDB-4ED1-992F-FFE65FC1035B}">
      <dgm:prSet/>
      <dgm:spPr/>
      <dgm:t>
        <a:bodyPr/>
        <a:lstStyle/>
        <a:p>
          <a:endParaRPr lang="en-AU" dirty="0"/>
        </a:p>
      </dgm:t>
    </dgm:pt>
    <dgm:pt modelId="{B59A820B-5533-415A-99FC-9FCBCCEC35D1}" type="sibTrans" cxnId="{608DE0D4-CBDB-4ED1-992F-FFE65FC1035B}">
      <dgm:prSet/>
      <dgm:spPr/>
      <dgm:t>
        <a:bodyPr/>
        <a:lstStyle/>
        <a:p>
          <a:endParaRPr lang="en-AU"/>
        </a:p>
      </dgm:t>
    </dgm:pt>
    <dgm:pt modelId="{7D58F3B4-64E3-4193-BB2B-8D20C1B98C0B}">
      <dgm:prSet phldrT="[Text]"/>
      <dgm:spPr/>
      <dgm:t>
        <a:bodyPr/>
        <a:lstStyle/>
        <a:p>
          <a:r>
            <a:rPr lang="en-AU" dirty="0"/>
            <a:t>GALLM projection model</a:t>
          </a:r>
        </a:p>
      </dgm:t>
    </dgm:pt>
    <dgm:pt modelId="{C4C494B4-F790-4297-A0BA-85E5CF813A1C}" type="parTrans" cxnId="{766D0932-3F35-4037-9552-34A4DA27D519}">
      <dgm:prSet/>
      <dgm:spPr/>
      <dgm:t>
        <a:bodyPr/>
        <a:lstStyle/>
        <a:p>
          <a:endParaRPr lang="en-AU" dirty="0"/>
        </a:p>
      </dgm:t>
    </dgm:pt>
    <dgm:pt modelId="{4FFA614E-DADC-4C8C-865E-E56F6D63CEAE}" type="sibTrans" cxnId="{766D0932-3F35-4037-9552-34A4DA27D519}">
      <dgm:prSet/>
      <dgm:spPr/>
      <dgm:t>
        <a:bodyPr/>
        <a:lstStyle/>
        <a:p>
          <a:endParaRPr lang="en-AU"/>
        </a:p>
      </dgm:t>
    </dgm:pt>
    <dgm:pt modelId="{4973A093-FDA0-4944-96D0-73058A896450}" type="pres">
      <dgm:prSet presAssocID="{299D6349-9F03-4441-A8B9-88EC4A9BC224}" presName="diagram" presStyleCnt="0">
        <dgm:presLayoutVars>
          <dgm:chPref val="1"/>
          <dgm:dir/>
          <dgm:animOne val="branch"/>
          <dgm:animLvl val="lvl"/>
          <dgm:resizeHandles val="exact"/>
        </dgm:presLayoutVars>
      </dgm:prSet>
      <dgm:spPr/>
    </dgm:pt>
    <dgm:pt modelId="{5441DC85-428C-4A28-9464-A9A16CC9124E}" type="pres">
      <dgm:prSet presAssocID="{6DB1A1EF-B445-414F-9CD5-8EB0EFFCF3F1}" presName="root1" presStyleCnt="0"/>
      <dgm:spPr/>
    </dgm:pt>
    <dgm:pt modelId="{D7ED5664-A8B7-47F8-85E2-B68BA291546B}" type="pres">
      <dgm:prSet presAssocID="{6DB1A1EF-B445-414F-9CD5-8EB0EFFCF3F1}" presName="LevelOneTextNode" presStyleLbl="node0" presStyleIdx="0" presStyleCnt="1">
        <dgm:presLayoutVars>
          <dgm:chPref val="3"/>
        </dgm:presLayoutVars>
      </dgm:prSet>
      <dgm:spPr/>
    </dgm:pt>
    <dgm:pt modelId="{ECE8ED90-0E56-4E01-A403-5BBF9A331104}" type="pres">
      <dgm:prSet presAssocID="{6DB1A1EF-B445-414F-9CD5-8EB0EFFCF3F1}" presName="level2hierChild" presStyleCnt="0"/>
      <dgm:spPr/>
    </dgm:pt>
    <dgm:pt modelId="{086551F7-C49D-479E-9F67-4FEE07411D4F}" type="pres">
      <dgm:prSet presAssocID="{EF090D09-68FC-4BDA-91B0-4A6A223A7479}" presName="conn2-1" presStyleLbl="parChTrans1D2" presStyleIdx="0" presStyleCnt="2"/>
      <dgm:spPr/>
    </dgm:pt>
    <dgm:pt modelId="{17EF76A8-A185-4DA1-A038-1B66B4CAD672}" type="pres">
      <dgm:prSet presAssocID="{EF090D09-68FC-4BDA-91B0-4A6A223A7479}" presName="connTx" presStyleLbl="parChTrans1D2" presStyleIdx="0" presStyleCnt="2"/>
      <dgm:spPr/>
    </dgm:pt>
    <dgm:pt modelId="{ABC2D041-E888-4E38-A83B-84A5F4550FE1}" type="pres">
      <dgm:prSet presAssocID="{43C2711D-0B27-454C-A2D8-0F442AE57C06}" presName="root2" presStyleCnt="0"/>
      <dgm:spPr/>
    </dgm:pt>
    <dgm:pt modelId="{B96EC7F2-2C7B-4640-BEDB-7A189B9EC87F}" type="pres">
      <dgm:prSet presAssocID="{43C2711D-0B27-454C-A2D8-0F442AE57C06}" presName="LevelTwoTextNode" presStyleLbl="node2" presStyleIdx="0" presStyleCnt="2">
        <dgm:presLayoutVars>
          <dgm:chPref val="3"/>
        </dgm:presLayoutVars>
      </dgm:prSet>
      <dgm:spPr/>
    </dgm:pt>
    <dgm:pt modelId="{85569E8D-9044-488A-8F07-1C4DC265CCE3}" type="pres">
      <dgm:prSet presAssocID="{43C2711D-0B27-454C-A2D8-0F442AE57C06}" presName="level3hierChild" presStyleCnt="0"/>
      <dgm:spPr/>
    </dgm:pt>
    <dgm:pt modelId="{E397B90D-B196-444D-AC08-BE8A57A3AB34}" type="pres">
      <dgm:prSet presAssocID="{FC87EE2D-051D-4AF8-8A83-933A9B0DC507}" presName="conn2-1" presStyleLbl="parChTrans1D3" presStyleIdx="0" presStyleCnt="4"/>
      <dgm:spPr/>
    </dgm:pt>
    <dgm:pt modelId="{80EE1035-4178-4367-A65A-180553131C93}" type="pres">
      <dgm:prSet presAssocID="{FC87EE2D-051D-4AF8-8A83-933A9B0DC507}" presName="connTx" presStyleLbl="parChTrans1D3" presStyleIdx="0" presStyleCnt="4"/>
      <dgm:spPr/>
    </dgm:pt>
    <dgm:pt modelId="{2461B371-F410-4B30-99E9-9AA70919C2D6}" type="pres">
      <dgm:prSet presAssocID="{9EAB8E27-70AB-4BD8-A77E-E50DCB5D22FF}" presName="root2" presStyleCnt="0"/>
      <dgm:spPr/>
    </dgm:pt>
    <dgm:pt modelId="{B5D8E230-511C-486B-9A8B-6F4249168792}" type="pres">
      <dgm:prSet presAssocID="{9EAB8E27-70AB-4BD8-A77E-E50DCB5D22FF}" presName="LevelTwoTextNode" presStyleLbl="node3" presStyleIdx="0" presStyleCnt="4">
        <dgm:presLayoutVars>
          <dgm:chPref val="3"/>
        </dgm:presLayoutVars>
      </dgm:prSet>
      <dgm:spPr/>
    </dgm:pt>
    <dgm:pt modelId="{6EA7D4C6-B63D-4B6B-A3CC-DD0A808517F2}" type="pres">
      <dgm:prSet presAssocID="{9EAB8E27-70AB-4BD8-A77E-E50DCB5D22FF}" presName="level3hierChild" presStyleCnt="0"/>
      <dgm:spPr/>
    </dgm:pt>
    <dgm:pt modelId="{E4D33A16-EA8B-40F3-999A-6015112CDF74}" type="pres">
      <dgm:prSet presAssocID="{C4C494B4-F790-4297-A0BA-85E5CF813A1C}" presName="conn2-1" presStyleLbl="parChTrans1D3" presStyleIdx="1" presStyleCnt="4"/>
      <dgm:spPr/>
    </dgm:pt>
    <dgm:pt modelId="{5553BCE8-AB97-4509-8902-89B40F54CC3D}" type="pres">
      <dgm:prSet presAssocID="{C4C494B4-F790-4297-A0BA-85E5CF813A1C}" presName="connTx" presStyleLbl="parChTrans1D3" presStyleIdx="1" presStyleCnt="4"/>
      <dgm:spPr/>
    </dgm:pt>
    <dgm:pt modelId="{7B9D561A-2D66-4B9D-A3A4-BC36DCE02CB0}" type="pres">
      <dgm:prSet presAssocID="{7D58F3B4-64E3-4193-BB2B-8D20C1B98C0B}" presName="root2" presStyleCnt="0"/>
      <dgm:spPr/>
    </dgm:pt>
    <dgm:pt modelId="{9EBAF1A6-7CF2-4A97-B1DA-15A09538D83A}" type="pres">
      <dgm:prSet presAssocID="{7D58F3B4-64E3-4193-BB2B-8D20C1B98C0B}" presName="LevelTwoTextNode" presStyleLbl="node3" presStyleIdx="1" presStyleCnt="4">
        <dgm:presLayoutVars>
          <dgm:chPref val="3"/>
        </dgm:presLayoutVars>
      </dgm:prSet>
      <dgm:spPr/>
    </dgm:pt>
    <dgm:pt modelId="{BCCAC463-9669-478C-AA85-B111FD933AFB}" type="pres">
      <dgm:prSet presAssocID="{7D58F3B4-64E3-4193-BB2B-8D20C1B98C0B}" presName="level3hierChild" presStyleCnt="0"/>
      <dgm:spPr/>
    </dgm:pt>
    <dgm:pt modelId="{AF2D8D7C-CEB1-4AAC-97C0-E1F87D0F1174}" type="pres">
      <dgm:prSet presAssocID="{D0E0DB30-2066-4404-BE67-EB831E755DE8}" presName="conn2-1" presStyleLbl="parChTrans1D2" presStyleIdx="1" presStyleCnt="2"/>
      <dgm:spPr/>
    </dgm:pt>
    <dgm:pt modelId="{BAEF432B-34AA-4B1E-B5F9-271AF0CFD021}" type="pres">
      <dgm:prSet presAssocID="{D0E0DB30-2066-4404-BE67-EB831E755DE8}" presName="connTx" presStyleLbl="parChTrans1D2" presStyleIdx="1" presStyleCnt="2"/>
      <dgm:spPr/>
    </dgm:pt>
    <dgm:pt modelId="{F8146A91-5F35-497F-A74F-21412610A0CD}" type="pres">
      <dgm:prSet presAssocID="{4F11638A-A00B-49CD-87AC-DAC71BE30E59}" presName="root2" presStyleCnt="0"/>
      <dgm:spPr/>
    </dgm:pt>
    <dgm:pt modelId="{FA87D844-B916-48E4-AF62-2784E0A8512B}" type="pres">
      <dgm:prSet presAssocID="{4F11638A-A00B-49CD-87AC-DAC71BE30E59}" presName="LevelTwoTextNode" presStyleLbl="node2" presStyleIdx="1" presStyleCnt="2">
        <dgm:presLayoutVars>
          <dgm:chPref val="3"/>
        </dgm:presLayoutVars>
      </dgm:prSet>
      <dgm:spPr/>
    </dgm:pt>
    <dgm:pt modelId="{8268FAE4-0CDA-4A22-B111-4828353AE1D2}" type="pres">
      <dgm:prSet presAssocID="{4F11638A-A00B-49CD-87AC-DAC71BE30E59}" presName="level3hierChild" presStyleCnt="0"/>
      <dgm:spPr/>
    </dgm:pt>
    <dgm:pt modelId="{CC681C31-0EF9-475C-B7F1-692C54FE566C}" type="pres">
      <dgm:prSet presAssocID="{9DA077ED-33F7-4BFA-A288-0241CBE5A63B}" presName="conn2-1" presStyleLbl="parChTrans1D3" presStyleIdx="2" presStyleCnt="4"/>
      <dgm:spPr/>
    </dgm:pt>
    <dgm:pt modelId="{8C5BF5C4-D75F-4B71-9D11-96F6B9B5003B}" type="pres">
      <dgm:prSet presAssocID="{9DA077ED-33F7-4BFA-A288-0241CBE5A63B}" presName="connTx" presStyleLbl="parChTrans1D3" presStyleIdx="2" presStyleCnt="4"/>
      <dgm:spPr/>
    </dgm:pt>
    <dgm:pt modelId="{E951F2AF-9BA8-4EE0-9F74-DB2FFC3C0479}" type="pres">
      <dgm:prSet presAssocID="{0148B18F-3897-43ED-B74A-293C6B12416E}" presName="root2" presStyleCnt="0"/>
      <dgm:spPr/>
    </dgm:pt>
    <dgm:pt modelId="{910BA0A0-D21B-4B0A-B139-86CBC5E078B3}" type="pres">
      <dgm:prSet presAssocID="{0148B18F-3897-43ED-B74A-293C6B12416E}" presName="LevelTwoTextNode" presStyleLbl="node3" presStyleIdx="2" presStyleCnt="4">
        <dgm:presLayoutVars>
          <dgm:chPref val="3"/>
        </dgm:presLayoutVars>
      </dgm:prSet>
      <dgm:spPr/>
    </dgm:pt>
    <dgm:pt modelId="{C785408C-ABF0-4C01-BCB7-F11F507EA0A8}" type="pres">
      <dgm:prSet presAssocID="{0148B18F-3897-43ED-B74A-293C6B12416E}" presName="level3hierChild" presStyleCnt="0"/>
      <dgm:spPr/>
    </dgm:pt>
    <dgm:pt modelId="{CB4E295F-41C4-498F-93F5-C54B60CFAA07}" type="pres">
      <dgm:prSet presAssocID="{A632F81F-6819-42D6-94CC-E587E6247AFC}" presName="conn2-1" presStyleLbl="parChTrans1D3" presStyleIdx="3" presStyleCnt="4"/>
      <dgm:spPr/>
    </dgm:pt>
    <dgm:pt modelId="{831BD327-5ED0-4D6A-816D-EA4BCAE366F8}" type="pres">
      <dgm:prSet presAssocID="{A632F81F-6819-42D6-94CC-E587E6247AFC}" presName="connTx" presStyleLbl="parChTrans1D3" presStyleIdx="3" presStyleCnt="4"/>
      <dgm:spPr/>
    </dgm:pt>
    <dgm:pt modelId="{C0271823-BBC6-47F5-AB2A-0579C0E6CABB}" type="pres">
      <dgm:prSet presAssocID="{52333B60-23E8-49A9-8ECC-0EE2CF6D31DE}" presName="root2" presStyleCnt="0"/>
      <dgm:spPr/>
    </dgm:pt>
    <dgm:pt modelId="{DEAD8BE4-C39E-4301-ADC1-4690894AFBC2}" type="pres">
      <dgm:prSet presAssocID="{52333B60-23E8-49A9-8ECC-0EE2CF6D31DE}" presName="LevelTwoTextNode" presStyleLbl="node3" presStyleIdx="3" presStyleCnt="4">
        <dgm:presLayoutVars>
          <dgm:chPref val="3"/>
        </dgm:presLayoutVars>
      </dgm:prSet>
      <dgm:spPr/>
    </dgm:pt>
    <dgm:pt modelId="{BEF045F5-8A9C-467B-A940-094DD582051E}" type="pres">
      <dgm:prSet presAssocID="{52333B60-23E8-49A9-8ECC-0EE2CF6D31DE}" presName="level3hierChild" presStyleCnt="0"/>
      <dgm:spPr/>
    </dgm:pt>
  </dgm:ptLst>
  <dgm:cxnLst>
    <dgm:cxn modelId="{B2A11602-B4F0-4AAC-94DA-EC568896FA6A}" type="presOf" srcId="{D0E0DB30-2066-4404-BE67-EB831E755DE8}" destId="{AF2D8D7C-CEB1-4AAC-97C0-E1F87D0F1174}" srcOrd="0" destOrd="0" presId="urn:microsoft.com/office/officeart/2005/8/layout/hierarchy2"/>
    <dgm:cxn modelId="{BF6AF404-5967-4EBA-8F6E-3FDFAD474352}" srcId="{299D6349-9F03-4441-A8B9-88EC4A9BC224}" destId="{6DB1A1EF-B445-414F-9CD5-8EB0EFFCF3F1}" srcOrd="0" destOrd="0" parTransId="{F47901F4-9C46-43F1-9FF0-63105FE07975}" sibTransId="{C64FBF04-3178-4AA6-9FBA-6BE81D2088D6}"/>
    <dgm:cxn modelId="{4DF44B18-7C8A-4CA4-BFB4-AC6EFFBBB4E9}" type="presOf" srcId="{9DA077ED-33F7-4BFA-A288-0241CBE5A63B}" destId="{8C5BF5C4-D75F-4B71-9D11-96F6B9B5003B}" srcOrd="1" destOrd="0" presId="urn:microsoft.com/office/officeart/2005/8/layout/hierarchy2"/>
    <dgm:cxn modelId="{05E06E1F-2255-4E8C-9554-825407673A75}" type="presOf" srcId="{EF090D09-68FC-4BDA-91B0-4A6A223A7479}" destId="{17EF76A8-A185-4DA1-A038-1B66B4CAD672}" srcOrd="1" destOrd="0" presId="urn:microsoft.com/office/officeart/2005/8/layout/hierarchy2"/>
    <dgm:cxn modelId="{A7D79531-37CC-4FBB-8126-28039925A6A7}" type="presOf" srcId="{4F11638A-A00B-49CD-87AC-DAC71BE30E59}" destId="{FA87D844-B916-48E4-AF62-2784E0A8512B}" srcOrd="0" destOrd="0" presId="urn:microsoft.com/office/officeart/2005/8/layout/hierarchy2"/>
    <dgm:cxn modelId="{766D0932-3F35-4037-9552-34A4DA27D519}" srcId="{43C2711D-0B27-454C-A2D8-0F442AE57C06}" destId="{7D58F3B4-64E3-4193-BB2B-8D20C1B98C0B}" srcOrd="1" destOrd="0" parTransId="{C4C494B4-F790-4297-A0BA-85E5CF813A1C}" sibTransId="{4FFA614E-DADC-4C8C-865E-E56F6D63CEAE}"/>
    <dgm:cxn modelId="{E4D73738-63DD-4213-BFCB-408654FCA7C0}" srcId="{6DB1A1EF-B445-414F-9CD5-8EB0EFFCF3F1}" destId="{4F11638A-A00B-49CD-87AC-DAC71BE30E59}" srcOrd="1" destOrd="0" parTransId="{D0E0DB30-2066-4404-BE67-EB831E755DE8}" sibTransId="{3FCF83AA-71E0-4C0C-AEDD-66D89250D0CC}"/>
    <dgm:cxn modelId="{E2DBAD3E-B38E-4F52-8C57-66E4F748556D}" type="presOf" srcId="{FC87EE2D-051D-4AF8-8A83-933A9B0DC507}" destId="{80EE1035-4178-4367-A65A-180553131C93}" srcOrd="1" destOrd="0" presId="urn:microsoft.com/office/officeart/2005/8/layout/hierarchy2"/>
    <dgm:cxn modelId="{B5D05550-D2F4-46EB-8F2C-216AF524F67B}" type="presOf" srcId="{43C2711D-0B27-454C-A2D8-0F442AE57C06}" destId="{B96EC7F2-2C7B-4640-BEDB-7A189B9EC87F}" srcOrd="0" destOrd="0" presId="urn:microsoft.com/office/officeart/2005/8/layout/hierarchy2"/>
    <dgm:cxn modelId="{6FE78A70-0692-404B-BF95-48AD08781F80}" type="presOf" srcId="{D0E0DB30-2066-4404-BE67-EB831E755DE8}" destId="{BAEF432B-34AA-4B1E-B5F9-271AF0CFD021}" srcOrd="1" destOrd="0" presId="urn:microsoft.com/office/officeart/2005/8/layout/hierarchy2"/>
    <dgm:cxn modelId="{23A73174-AA86-4ADC-AF08-36B8F16D46FE}" type="presOf" srcId="{FC87EE2D-051D-4AF8-8A83-933A9B0DC507}" destId="{E397B90D-B196-444D-AC08-BE8A57A3AB34}" srcOrd="0" destOrd="0" presId="urn:microsoft.com/office/officeart/2005/8/layout/hierarchy2"/>
    <dgm:cxn modelId="{19281A7D-933A-43B8-BF06-258A67AC9B5C}" srcId="{4F11638A-A00B-49CD-87AC-DAC71BE30E59}" destId="{0148B18F-3897-43ED-B74A-293C6B12416E}" srcOrd="0" destOrd="0" parTransId="{9DA077ED-33F7-4BFA-A288-0241CBE5A63B}" sibTransId="{1E734102-35F5-44D6-9EDE-4DE4E883935D}"/>
    <dgm:cxn modelId="{7D1B9480-66BA-435A-8B60-1112FBCBCF28}" type="presOf" srcId="{0148B18F-3897-43ED-B74A-293C6B12416E}" destId="{910BA0A0-D21B-4B0A-B139-86CBC5E078B3}" srcOrd="0" destOrd="0" presId="urn:microsoft.com/office/officeart/2005/8/layout/hierarchy2"/>
    <dgm:cxn modelId="{EB842E8F-E95E-4067-A71B-5017E0F952A4}" type="presOf" srcId="{A632F81F-6819-42D6-94CC-E587E6247AFC}" destId="{CB4E295F-41C4-498F-93F5-C54B60CFAA07}" srcOrd="0" destOrd="0" presId="urn:microsoft.com/office/officeart/2005/8/layout/hierarchy2"/>
    <dgm:cxn modelId="{14CBA390-47C5-4FC8-95DB-F68918BB9EC2}" type="presOf" srcId="{C4C494B4-F790-4297-A0BA-85E5CF813A1C}" destId="{5553BCE8-AB97-4509-8902-89B40F54CC3D}" srcOrd="1" destOrd="0" presId="urn:microsoft.com/office/officeart/2005/8/layout/hierarchy2"/>
    <dgm:cxn modelId="{59D1B396-7B66-4233-8863-075B825EF477}" type="presOf" srcId="{9DA077ED-33F7-4BFA-A288-0241CBE5A63B}" destId="{CC681C31-0EF9-475C-B7F1-692C54FE566C}" srcOrd="0" destOrd="0" presId="urn:microsoft.com/office/officeart/2005/8/layout/hierarchy2"/>
    <dgm:cxn modelId="{27FDE29E-D0AB-47E0-B53C-9C8EA66EA2CD}" type="presOf" srcId="{7D58F3B4-64E3-4193-BB2B-8D20C1B98C0B}" destId="{9EBAF1A6-7CF2-4A97-B1DA-15A09538D83A}" srcOrd="0" destOrd="0" presId="urn:microsoft.com/office/officeart/2005/8/layout/hierarchy2"/>
    <dgm:cxn modelId="{3396ADAD-5702-4B2F-8395-4BDABA432DC2}" type="presOf" srcId="{52333B60-23E8-49A9-8ECC-0EE2CF6D31DE}" destId="{DEAD8BE4-C39E-4301-ADC1-4690894AFBC2}" srcOrd="0" destOrd="0" presId="urn:microsoft.com/office/officeart/2005/8/layout/hierarchy2"/>
    <dgm:cxn modelId="{E57BCAAF-087B-42A7-9A91-A51AAE9EC5AD}" type="presOf" srcId="{6DB1A1EF-B445-414F-9CD5-8EB0EFFCF3F1}" destId="{D7ED5664-A8B7-47F8-85E2-B68BA291546B}" srcOrd="0" destOrd="0" presId="urn:microsoft.com/office/officeart/2005/8/layout/hierarchy2"/>
    <dgm:cxn modelId="{B0AAB3BF-63F9-45B9-ADD6-8B08EE1AB97B}" type="presOf" srcId="{299D6349-9F03-4441-A8B9-88EC4A9BC224}" destId="{4973A093-FDA0-4944-96D0-73058A896450}" srcOrd="0" destOrd="0" presId="urn:microsoft.com/office/officeart/2005/8/layout/hierarchy2"/>
    <dgm:cxn modelId="{B47B72D0-0BC8-464A-BBD5-4BA39A7CAE2C}" srcId="{6DB1A1EF-B445-414F-9CD5-8EB0EFFCF3F1}" destId="{43C2711D-0B27-454C-A2D8-0F442AE57C06}" srcOrd="0" destOrd="0" parTransId="{EF090D09-68FC-4BDA-91B0-4A6A223A7479}" sibTransId="{E1504AEB-6EC5-40BD-B419-42A4F4BEE822}"/>
    <dgm:cxn modelId="{F120E3D0-CA67-4296-8F68-D6BB2884C8F0}" type="presOf" srcId="{A632F81F-6819-42D6-94CC-E587E6247AFC}" destId="{831BD327-5ED0-4D6A-816D-EA4BCAE366F8}" srcOrd="1" destOrd="0" presId="urn:microsoft.com/office/officeart/2005/8/layout/hierarchy2"/>
    <dgm:cxn modelId="{608DE0D4-CBDB-4ED1-992F-FFE65FC1035B}" srcId="{4F11638A-A00B-49CD-87AC-DAC71BE30E59}" destId="{52333B60-23E8-49A9-8ECC-0EE2CF6D31DE}" srcOrd="1" destOrd="0" parTransId="{A632F81F-6819-42D6-94CC-E587E6247AFC}" sibTransId="{B59A820B-5533-415A-99FC-9FCBCCEC35D1}"/>
    <dgm:cxn modelId="{8CCCE8D6-0AC0-4463-A019-66EEA451373E}" srcId="{43C2711D-0B27-454C-A2D8-0F442AE57C06}" destId="{9EAB8E27-70AB-4BD8-A77E-E50DCB5D22FF}" srcOrd="0" destOrd="0" parTransId="{FC87EE2D-051D-4AF8-8A83-933A9B0DC507}" sibTransId="{75737722-66BA-498E-9D85-D73505DFF534}"/>
    <dgm:cxn modelId="{9C9C78D7-6C0B-4531-B170-53585E6D0E5D}" type="presOf" srcId="{EF090D09-68FC-4BDA-91B0-4A6A223A7479}" destId="{086551F7-C49D-479E-9F67-4FEE07411D4F}" srcOrd="0" destOrd="0" presId="urn:microsoft.com/office/officeart/2005/8/layout/hierarchy2"/>
    <dgm:cxn modelId="{258DC0EB-080B-4995-9634-97163DD62A36}" type="presOf" srcId="{C4C494B4-F790-4297-A0BA-85E5CF813A1C}" destId="{E4D33A16-EA8B-40F3-999A-6015112CDF74}" srcOrd="0" destOrd="0" presId="urn:microsoft.com/office/officeart/2005/8/layout/hierarchy2"/>
    <dgm:cxn modelId="{77CB09F6-F08E-45C9-BBC5-9F7D6A41E91B}" type="presOf" srcId="{9EAB8E27-70AB-4BD8-A77E-E50DCB5D22FF}" destId="{B5D8E230-511C-486B-9A8B-6F4249168792}" srcOrd="0" destOrd="0" presId="urn:microsoft.com/office/officeart/2005/8/layout/hierarchy2"/>
    <dgm:cxn modelId="{61213149-0969-4B94-8E46-339ADC9402E3}" type="presParOf" srcId="{4973A093-FDA0-4944-96D0-73058A896450}" destId="{5441DC85-428C-4A28-9464-A9A16CC9124E}" srcOrd="0" destOrd="0" presId="urn:microsoft.com/office/officeart/2005/8/layout/hierarchy2"/>
    <dgm:cxn modelId="{7210E930-FB16-43DD-B6EF-6CFEFCC81396}" type="presParOf" srcId="{5441DC85-428C-4A28-9464-A9A16CC9124E}" destId="{D7ED5664-A8B7-47F8-85E2-B68BA291546B}" srcOrd="0" destOrd="0" presId="urn:microsoft.com/office/officeart/2005/8/layout/hierarchy2"/>
    <dgm:cxn modelId="{DC7C8A95-B60D-4DA4-AB1D-243C02693E27}" type="presParOf" srcId="{5441DC85-428C-4A28-9464-A9A16CC9124E}" destId="{ECE8ED90-0E56-4E01-A403-5BBF9A331104}" srcOrd="1" destOrd="0" presId="urn:microsoft.com/office/officeart/2005/8/layout/hierarchy2"/>
    <dgm:cxn modelId="{CA564CC3-9143-47CD-868E-BC9EDE86E993}" type="presParOf" srcId="{ECE8ED90-0E56-4E01-A403-5BBF9A331104}" destId="{086551F7-C49D-479E-9F67-4FEE07411D4F}" srcOrd="0" destOrd="0" presId="urn:microsoft.com/office/officeart/2005/8/layout/hierarchy2"/>
    <dgm:cxn modelId="{4E30B54F-34CA-44E5-A99A-589FE98B172D}" type="presParOf" srcId="{086551F7-C49D-479E-9F67-4FEE07411D4F}" destId="{17EF76A8-A185-4DA1-A038-1B66B4CAD672}" srcOrd="0" destOrd="0" presId="urn:microsoft.com/office/officeart/2005/8/layout/hierarchy2"/>
    <dgm:cxn modelId="{550D48B1-CBA9-4D9F-844D-4BE896F082A6}" type="presParOf" srcId="{ECE8ED90-0E56-4E01-A403-5BBF9A331104}" destId="{ABC2D041-E888-4E38-A83B-84A5F4550FE1}" srcOrd="1" destOrd="0" presId="urn:microsoft.com/office/officeart/2005/8/layout/hierarchy2"/>
    <dgm:cxn modelId="{008373C1-3ED8-4F76-A7D6-6EFA2AA74BD9}" type="presParOf" srcId="{ABC2D041-E888-4E38-A83B-84A5F4550FE1}" destId="{B96EC7F2-2C7B-4640-BEDB-7A189B9EC87F}" srcOrd="0" destOrd="0" presId="urn:microsoft.com/office/officeart/2005/8/layout/hierarchy2"/>
    <dgm:cxn modelId="{65E9F2D4-FF65-4A90-95A6-54293B51DA7C}" type="presParOf" srcId="{ABC2D041-E888-4E38-A83B-84A5F4550FE1}" destId="{85569E8D-9044-488A-8F07-1C4DC265CCE3}" srcOrd="1" destOrd="0" presId="urn:microsoft.com/office/officeart/2005/8/layout/hierarchy2"/>
    <dgm:cxn modelId="{3FAB894E-F701-4D46-90EC-DA780E72246D}" type="presParOf" srcId="{85569E8D-9044-488A-8F07-1C4DC265CCE3}" destId="{E397B90D-B196-444D-AC08-BE8A57A3AB34}" srcOrd="0" destOrd="0" presId="urn:microsoft.com/office/officeart/2005/8/layout/hierarchy2"/>
    <dgm:cxn modelId="{3FA20FC6-9296-4835-9460-2D3C9ECEABF0}" type="presParOf" srcId="{E397B90D-B196-444D-AC08-BE8A57A3AB34}" destId="{80EE1035-4178-4367-A65A-180553131C93}" srcOrd="0" destOrd="0" presId="urn:microsoft.com/office/officeart/2005/8/layout/hierarchy2"/>
    <dgm:cxn modelId="{16F18F72-8059-4C85-AD18-165E8097D254}" type="presParOf" srcId="{85569E8D-9044-488A-8F07-1C4DC265CCE3}" destId="{2461B371-F410-4B30-99E9-9AA70919C2D6}" srcOrd="1" destOrd="0" presId="urn:microsoft.com/office/officeart/2005/8/layout/hierarchy2"/>
    <dgm:cxn modelId="{887E7A8F-A763-401A-9EF5-AC6839E56F0F}" type="presParOf" srcId="{2461B371-F410-4B30-99E9-9AA70919C2D6}" destId="{B5D8E230-511C-486B-9A8B-6F4249168792}" srcOrd="0" destOrd="0" presId="urn:microsoft.com/office/officeart/2005/8/layout/hierarchy2"/>
    <dgm:cxn modelId="{6056CA5A-61AE-4F2F-8608-16426DD59BC9}" type="presParOf" srcId="{2461B371-F410-4B30-99E9-9AA70919C2D6}" destId="{6EA7D4C6-B63D-4B6B-A3CC-DD0A808517F2}" srcOrd="1" destOrd="0" presId="urn:microsoft.com/office/officeart/2005/8/layout/hierarchy2"/>
    <dgm:cxn modelId="{EF050260-5D25-4C6B-BCBA-34640E261ADA}" type="presParOf" srcId="{85569E8D-9044-488A-8F07-1C4DC265CCE3}" destId="{E4D33A16-EA8B-40F3-999A-6015112CDF74}" srcOrd="2" destOrd="0" presId="urn:microsoft.com/office/officeart/2005/8/layout/hierarchy2"/>
    <dgm:cxn modelId="{55F9AC25-FA2D-46E8-8D19-87D4BF637153}" type="presParOf" srcId="{E4D33A16-EA8B-40F3-999A-6015112CDF74}" destId="{5553BCE8-AB97-4509-8902-89B40F54CC3D}" srcOrd="0" destOrd="0" presId="urn:microsoft.com/office/officeart/2005/8/layout/hierarchy2"/>
    <dgm:cxn modelId="{25EA3062-5131-4D77-A32F-8F1492E12B0A}" type="presParOf" srcId="{85569E8D-9044-488A-8F07-1C4DC265CCE3}" destId="{7B9D561A-2D66-4B9D-A3A4-BC36DCE02CB0}" srcOrd="3" destOrd="0" presId="urn:microsoft.com/office/officeart/2005/8/layout/hierarchy2"/>
    <dgm:cxn modelId="{87E04A15-DF2D-4906-B2B5-5C0D50CB7315}" type="presParOf" srcId="{7B9D561A-2D66-4B9D-A3A4-BC36DCE02CB0}" destId="{9EBAF1A6-7CF2-4A97-B1DA-15A09538D83A}" srcOrd="0" destOrd="0" presId="urn:microsoft.com/office/officeart/2005/8/layout/hierarchy2"/>
    <dgm:cxn modelId="{82186141-B2EB-4C0D-B37D-8D18604E6A42}" type="presParOf" srcId="{7B9D561A-2D66-4B9D-A3A4-BC36DCE02CB0}" destId="{BCCAC463-9669-478C-AA85-B111FD933AFB}" srcOrd="1" destOrd="0" presId="urn:microsoft.com/office/officeart/2005/8/layout/hierarchy2"/>
    <dgm:cxn modelId="{09855FC2-3C57-4DC6-A838-EAD655F27F4D}" type="presParOf" srcId="{ECE8ED90-0E56-4E01-A403-5BBF9A331104}" destId="{AF2D8D7C-CEB1-4AAC-97C0-E1F87D0F1174}" srcOrd="2" destOrd="0" presId="urn:microsoft.com/office/officeart/2005/8/layout/hierarchy2"/>
    <dgm:cxn modelId="{D7B43E46-FABF-4214-BE4F-36A980C05FAF}" type="presParOf" srcId="{AF2D8D7C-CEB1-4AAC-97C0-E1F87D0F1174}" destId="{BAEF432B-34AA-4B1E-B5F9-271AF0CFD021}" srcOrd="0" destOrd="0" presId="urn:microsoft.com/office/officeart/2005/8/layout/hierarchy2"/>
    <dgm:cxn modelId="{21840C16-0B56-48DC-AFAA-2222E7AC5B01}" type="presParOf" srcId="{ECE8ED90-0E56-4E01-A403-5BBF9A331104}" destId="{F8146A91-5F35-497F-A74F-21412610A0CD}" srcOrd="3" destOrd="0" presId="urn:microsoft.com/office/officeart/2005/8/layout/hierarchy2"/>
    <dgm:cxn modelId="{EC631CB2-3F38-4318-BB0A-C2C7A695BB47}" type="presParOf" srcId="{F8146A91-5F35-497F-A74F-21412610A0CD}" destId="{FA87D844-B916-48E4-AF62-2784E0A8512B}" srcOrd="0" destOrd="0" presId="urn:microsoft.com/office/officeart/2005/8/layout/hierarchy2"/>
    <dgm:cxn modelId="{C88CB828-2E32-4AA7-B320-F8B635455E24}" type="presParOf" srcId="{F8146A91-5F35-497F-A74F-21412610A0CD}" destId="{8268FAE4-0CDA-4A22-B111-4828353AE1D2}" srcOrd="1" destOrd="0" presId="urn:microsoft.com/office/officeart/2005/8/layout/hierarchy2"/>
    <dgm:cxn modelId="{8B13D5D4-7549-4909-8F64-0C981ECA24EE}" type="presParOf" srcId="{8268FAE4-0CDA-4A22-B111-4828353AE1D2}" destId="{CC681C31-0EF9-475C-B7F1-692C54FE566C}" srcOrd="0" destOrd="0" presId="urn:microsoft.com/office/officeart/2005/8/layout/hierarchy2"/>
    <dgm:cxn modelId="{95D22E16-8C25-4188-BF98-55CFE513F0A4}" type="presParOf" srcId="{CC681C31-0EF9-475C-B7F1-692C54FE566C}" destId="{8C5BF5C4-D75F-4B71-9D11-96F6B9B5003B}" srcOrd="0" destOrd="0" presId="urn:microsoft.com/office/officeart/2005/8/layout/hierarchy2"/>
    <dgm:cxn modelId="{9A97F6F0-4E10-42F1-B17E-2F436FFFE383}" type="presParOf" srcId="{8268FAE4-0CDA-4A22-B111-4828353AE1D2}" destId="{E951F2AF-9BA8-4EE0-9F74-DB2FFC3C0479}" srcOrd="1" destOrd="0" presId="urn:microsoft.com/office/officeart/2005/8/layout/hierarchy2"/>
    <dgm:cxn modelId="{845A927D-B5EE-40E6-BB0D-B3E3CBEB2168}" type="presParOf" srcId="{E951F2AF-9BA8-4EE0-9F74-DB2FFC3C0479}" destId="{910BA0A0-D21B-4B0A-B139-86CBC5E078B3}" srcOrd="0" destOrd="0" presId="urn:microsoft.com/office/officeart/2005/8/layout/hierarchy2"/>
    <dgm:cxn modelId="{CC79C882-1FE3-4C50-A79F-D020B62FFABB}" type="presParOf" srcId="{E951F2AF-9BA8-4EE0-9F74-DB2FFC3C0479}" destId="{C785408C-ABF0-4C01-BCB7-F11F507EA0A8}" srcOrd="1" destOrd="0" presId="urn:microsoft.com/office/officeart/2005/8/layout/hierarchy2"/>
    <dgm:cxn modelId="{1D7F856E-B01D-4E6A-9767-25F4CE0AD1BB}" type="presParOf" srcId="{8268FAE4-0CDA-4A22-B111-4828353AE1D2}" destId="{CB4E295F-41C4-498F-93F5-C54B60CFAA07}" srcOrd="2" destOrd="0" presId="urn:microsoft.com/office/officeart/2005/8/layout/hierarchy2"/>
    <dgm:cxn modelId="{DB6C09D6-0772-4AE8-93B1-4886D70201B5}" type="presParOf" srcId="{CB4E295F-41C4-498F-93F5-C54B60CFAA07}" destId="{831BD327-5ED0-4D6A-816D-EA4BCAE366F8}" srcOrd="0" destOrd="0" presId="urn:microsoft.com/office/officeart/2005/8/layout/hierarchy2"/>
    <dgm:cxn modelId="{D3AA5D84-46A6-4725-A2CB-D4F4D2CA6018}" type="presParOf" srcId="{8268FAE4-0CDA-4A22-B111-4828353AE1D2}" destId="{C0271823-BBC6-47F5-AB2A-0579C0E6CABB}" srcOrd="3" destOrd="0" presId="urn:microsoft.com/office/officeart/2005/8/layout/hierarchy2"/>
    <dgm:cxn modelId="{8E02DC76-D6DE-4406-B76F-8EA17EBAAD71}" type="presParOf" srcId="{C0271823-BBC6-47F5-AB2A-0579C0E6CABB}" destId="{DEAD8BE4-C39E-4301-ADC1-4690894AFBC2}" srcOrd="0" destOrd="0" presId="urn:microsoft.com/office/officeart/2005/8/layout/hierarchy2"/>
    <dgm:cxn modelId="{584BB1E7-1E0A-4804-8EF0-CA0E3F9624AE}" type="presParOf" srcId="{C0271823-BBC6-47F5-AB2A-0579C0E6CABB}" destId="{BEF045F5-8A9C-467B-A940-094DD582051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C2607-7F5C-4C5A-94AE-301AE78A1687}" type="doc">
      <dgm:prSet loTypeId="urn:microsoft.com/office/officeart/2005/8/layout/bList2" loCatId="list" qsTypeId="urn:microsoft.com/office/officeart/2005/8/quickstyle/simple1" qsCatId="simple" csTypeId="urn:microsoft.com/office/officeart/2005/8/colors/accent1_2" csCatId="accent1" phldr="1"/>
      <dgm:spPr/>
    </dgm:pt>
    <dgm:pt modelId="{851B0C91-E754-4A8D-B1F0-7A6820393574}">
      <dgm:prSet phldrT="[Text]"/>
      <dgm:spPr/>
      <dgm:t>
        <a:bodyPr/>
        <a:lstStyle/>
        <a:p>
          <a:r>
            <a:rPr lang="en-AU" dirty="0"/>
            <a:t>Expert surveys</a:t>
          </a:r>
        </a:p>
      </dgm:t>
    </dgm:pt>
    <dgm:pt modelId="{4C136FC5-1B47-40F7-82BB-A55A537F00E7}" type="parTrans" cxnId="{15F0B9F4-538B-4E4A-B1CF-E01CC56DD3F8}">
      <dgm:prSet/>
      <dgm:spPr/>
      <dgm:t>
        <a:bodyPr/>
        <a:lstStyle/>
        <a:p>
          <a:endParaRPr lang="en-AU"/>
        </a:p>
      </dgm:t>
    </dgm:pt>
    <dgm:pt modelId="{DF147AD7-D08F-431F-8DC1-FCBBA016F0A6}" type="sibTrans" cxnId="{15F0B9F4-538B-4E4A-B1CF-E01CC56DD3F8}">
      <dgm:prSet/>
      <dgm:spPr/>
      <dgm:t>
        <a:bodyPr/>
        <a:lstStyle/>
        <a:p>
          <a:endParaRPr lang="en-AU"/>
        </a:p>
      </dgm:t>
    </dgm:pt>
    <dgm:pt modelId="{9E0BCDF8-ADE6-4198-87A6-D2574462F570}">
      <dgm:prSet phldrT="[Text]"/>
      <dgm:spPr/>
      <dgm:t>
        <a:bodyPr/>
        <a:lstStyle/>
        <a:p>
          <a:r>
            <a:rPr lang="en-AU" dirty="0"/>
            <a:t>Historical rate extrapolation</a:t>
          </a:r>
        </a:p>
      </dgm:t>
    </dgm:pt>
    <dgm:pt modelId="{5B8ED5D1-A82B-467C-9B8A-2B0FFE1E75F3}" type="parTrans" cxnId="{3CB35510-D83D-4796-A755-F8B504548040}">
      <dgm:prSet/>
      <dgm:spPr/>
      <dgm:t>
        <a:bodyPr/>
        <a:lstStyle/>
        <a:p>
          <a:endParaRPr lang="en-AU"/>
        </a:p>
      </dgm:t>
    </dgm:pt>
    <dgm:pt modelId="{3AAB59F4-5EA9-44D8-9EA4-C3F42B2C8B05}" type="sibTrans" cxnId="{3CB35510-D83D-4796-A755-F8B504548040}">
      <dgm:prSet/>
      <dgm:spPr/>
      <dgm:t>
        <a:bodyPr/>
        <a:lstStyle/>
        <a:p>
          <a:endParaRPr lang="en-AU"/>
        </a:p>
      </dgm:t>
    </dgm:pt>
    <dgm:pt modelId="{A2B2428B-ECC0-40BB-9FD8-539BECF29DE6}">
      <dgm:prSet phldrT="[Text]"/>
      <dgm:spPr/>
      <dgm:t>
        <a:bodyPr/>
        <a:lstStyle/>
        <a:p>
          <a:r>
            <a:rPr lang="en-AU" dirty="0"/>
            <a:t>Bottom-up engineering</a:t>
          </a:r>
        </a:p>
      </dgm:t>
    </dgm:pt>
    <dgm:pt modelId="{E14B8790-8150-48AD-95EC-F63B9CEC539F}" type="parTrans" cxnId="{40174CDA-8AE7-4324-8BE6-B74821EB2589}">
      <dgm:prSet/>
      <dgm:spPr/>
      <dgm:t>
        <a:bodyPr/>
        <a:lstStyle/>
        <a:p>
          <a:endParaRPr lang="en-AU"/>
        </a:p>
      </dgm:t>
    </dgm:pt>
    <dgm:pt modelId="{9BD237B8-7A05-4796-8401-A37E7141811A}" type="sibTrans" cxnId="{40174CDA-8AE7-4324-8BE6-B74821EB2589}">
      <dgm:prSet/>
      <dgm:spPr/>
      <dgm:t>
        <a:bodyPr/>
        <a:lstStyle/>
        <a:p>
          <a:endParaRPr lang="en-AU"/>
        </a:p>
      </dgm:t>
    </dgm:pt>
    <dgm:pt modelId="{086F15B5-2257-4A85-B0FC-F43AA9ABDC7D}">
      <dgm:prSet/>
      <dgm:spPr/>
      <dgm:t>
        <a:bodyPr/>
        <a:lstStyle/>
        <a:p>
          <a:r>
            <a:rPr lang="en-AU" dirty="0"/>
            <a:t>Consensus building</a:t>
          </a:r>
        </a:p>
      </dgm:t>
    </dgm:pt>
    <dgm:pt modelId="{F1226741-9752-41F2-8A91-AF4D70335415}" type="parTrans" cxnId="{98AFDC5C-2FAE-4D12-8AEF-AF876997BDD4}">
      <dgm:prSet/>
      <dgm:spPr/>
      <dgm:t>
        <a:bodyPr/>
        <a:lstStyle/>
        <a:p>
          <a:endParaRPr lang="en-AU"/>
        </a:p>
      </dgm:t>
    </dgm:pt>
    <dgm:pt modelId="{72DE54C3-F279-48AF-B391-1C53B586CF8D}" type="sibTrans" cxnId="{98AFDC5C-2FAE-4D12-8AEF-AF876997BDD4}">
      <dgm:prSet/>
      <dgm:spPr/>
      <dgm:t>
        <a:bodyPr/>
        <a:lstStyle/>
        <a:p>
          <a:endParaRPr lang="en-AU"/>
        </a:p>
      </dgm:t>
    </dgm:pt>
    <dgm:pt modelId="{70D290EC-79B6-4076-B0A9-BB133BC473AB}">
      <dgm:prSet phldrT="[Text]"/>
      <dgm:spPr/>
      <dgm:t>
        <a:bodyPr/>
        <a:lstStyle/>
        <a:p>
          <a:r>
            <a:rPr lang="en-AU" dirty="0"/>
            <a:t>Learning by doing / simulation</a:t>
          </a:r>
        </a:p>
      </dgm:t>
    </dgm:pt>
    <dgm:pt modelId="{A4B70C5F-52CB-4CE1-BE77-10593FC5A082}" type="parTrans" cxnId="{344F7F81-091E-4830-8246-AD988CF49F9B}">
      <dgm:prSet/>
      <dgm:spPr/>
      <dgm:t>
        <a:bodyPr/>
        <a:lstStyle/>
        <a:p>
          <a:endParaRPr lang="en-AU"/>
        </a:p>
      </dgm:t>
    </dgm:pt>
    <dgm:pt modelId="{46879587-C94C-44C5-A6D6-BBB28A7BE9FD}" type="sibTrans" cxnId="{344F7F81-091E-4830-8246-AD988CF49F9B}">
      <dgm:prSet/>
      <dgm:spPr/>
      <dgm:t>
        <a:bodyPr/>
        <a:lstStyle/>
        <a:p>
          <a:endParaRPr lang="en-AU"/>
        </a:p>
      </dgm:t>
    </dgm:pt>
    <dgm:pt modelId="{6CFF36A9-216F-47E7-A95A-D288A3DA790A}">
      <dgm:prSet/>
      <dgm:spPr/>
      <dgm:t>
        <a:bodyPr/>
        <a:lstStyle/>
        <a:p>
          <a:r>
            <a:rPr lang="en-AU" dirty="0"/>
            <a:t>Basis of views not transparent. Likely to include some bias in response selection</a:t>
          </a:r>
        </a:p>
      </dgm:t>
    </dgm:pt>
    <dgm:pt modelId="{2DAAD92C-BBF0-42E6-8D01-E21B3D5B21DB}" type="parTrans" cxnId="{70A25CB2-6E09-4922-9A25-BAE9B1DFC567}">
      <dgm:prSet/>
      <dgm:spPr/>
      <dgm:t>
        <a:bodyPr/>
        <a:lstStyle/>
        <a:p>
          <a:endParaRPr lang="en-AU"/>
        </a:p>
      </dgm:t>
    </dgm:pt>
    <dgm:pt modelId="{644638D3-30B5-45B7-BDFB-B7D80F5F1D69}" type="sibTrans" cxnId="{70A25CB2-6E09-4922-9A25-BAE9B1DFC567}">
      <dgm:prSet/>
      <dgm:spPr/>
      <dgm:t>
        <a:bodyPr/>
        <a:lstStyle/>
        <a:p>
          <a:endParaRPr lang="en-AU"/>
        </a:p>
      </dgm:t>
    </dgm:pt>
    <dgm:pt modelId="{5E500763-A6EA-4472-A0F3-875042B0BDAD}">
      <dgm:prSet/>
      <dgm:spPr/>
      <dgm:t>
        <a:bodyPr/>
        <a:lstStyle/>
        <a:p>
          <a:r>
            <a:rPr lang="en-AU" dirty="0"/>
            <a:t>Benchmarked</a:t>
          </a:r>
        </a:p>
      </dgm:t>
    </dgm:pt>
    <dgm:pt modelId="{87B2CE3F-273A-4C2F-A2BE-848B371D13C4}" type="parTrans" cxnId="{3E76E554-975D-4DEF-AD37-69F76379702F}">
      <dgm:prSet/>
      <dgm:spPr/>
      <dgm:t>
        <a:bodyPr/>
        <a:lstStyle/>
        <a:p>
          <a:endParaRPr lang="en-AU"/>
        </a:p>
      </dgm:t>
    </dgm:pt>
    <dgm:pt modelId="{07EAD3B8-7DF6-44DF-94FA-4788C8D35082}" type="sibTrans" cxnId="{3E76E554-975D-4DEF-AD37-69F76379702F}">
      <dgm:prSet/>
      <dgm:spPr/>
      <dgm:t>
        <a:bodyPr/>
        <a:lstStyle/>
        <a:p>
          <a:endParaRPr lang="en-AU"/>
        </a:p>
      </dgm:t>
    </dgm:pt>
    <dgm:pt modelId="{32150D80-D212-4223-9C19-C39D56C6D19F}">
      <dgm:prSet/>
      <dgm:spPr/>
      <dgm:t>
        <a:bodyPr/>
        <a:lstStyle/>
        <a:p>
          <a:r>
            <a:rPr lang="en-AU" dirty="0"/>
            <a:t>Does not provide rationale for divergence from historical rates</a:t>
          </a:r>
        </a:p>
      </dgm:t>
    </dgm:pt>
    <dgm:pt modelId="{493EF5AA-FEE1-44FE-A7A3-582AF6062243}" type="parTrans" cxnId="{39A7E1E5-902D-4325-BCE2-A72C8F5B356F}">
      <dgm:prSet/>
      <dgm:spPr/>
      <dgm:t>
        <a:bodyPr/>
        <a:lstStyle/>
        <a:p>
          <a:endParaRPr lang="en-AU"/>
        </a:p>
      </dgm:t>
    </dgm:pt>
    <dgm:pt modelId="{11543BFC-69BF-46E8-B2A4-AF7174D4DD25}" type="sibTrans" cxnId="{39A7E1E5-902D-4325-BCE2-A72C8F5B356F}">
      <dgm:prSet/>
      <dgm:spPr/>
      <dgm:t>
        <a:bodyPr/>
        <a:lstStyle/>
        <a:p>
          <a:endParaRPr lang="en-AU"/>
        </a:p>
      </dgm:t>
    </dgm:pt>
    <dgm:pt modelId="{CB4D1F34-6B34-4150-8F99-9457F37AA45E}">
      <dgm:prSet/>
      <dgm:spPr/>
      <dgm:t>
        <a:bodyPr/>
        <a:lstStyle/>
        <a:p>
          <a:r>
            <a:rPr lang="en-AU" dirty="0"/>
            <a:t>Simple, easy to follow</a:t>
          </a:r>
        </a:p>
      </dgm:t>
    </dgm:pt>
    <dgm:pt modelId="{A282C8D3-C712-4D7E-9317-08306B12089D}" type="parTrans" cxnId="{8B3D3340-6968-44DF-98EE-55996069860B}">
      <dgm:prSet/>
      <dgm:spPr/>
      <dgm:t>
        <a:bodyPr/>
        <a:lstStyle/>
        <a:p>
          <a:endParaRPr lang="en-AU"/>
        </a:p>
      </dgm:t>
    </dgm:pt>
    <dgm:pt modelId="{D9F59A8F-3A41-4AEC-89D8-BB109ED35378}" type="sibTrans" cxnId="{8B3D3340-6968-44DF-98EE-55996069860B}">
      <dgm:prSet/>
      <dgm:spPr/>
      <dgm:t>
        <a:bodyPr/>
        <a:lstStyle/>
        <a:p>
          <a:endParaRPr lang="en-AU"/>
        </a:p>
      </dgm:t>
    </dgm:pt>
    <dgm:pt modelId="{FAC15721-D5A8-4F10-9C8D-72A82D7705DB}">
      <dgm:prSet/>
      <dgm:spPr/>
      <dgm:t>
        <a:bodyPr/>
        <a:lstStyle/>
        <a:p>
          <a:r>
            <a:rPr lang="en-AU" dirty="0"/>
            <a:t>Change is a function of time only – bottlenecks or stalled development not included</a:t>
          </a:r>
        </a:p>
      </dgm:t>
    </dgm:pt>
    <dgm:pt modelId="{0BDBB780-C762-471D-8CAA-D94DE2CFE0C5}" type="parTrans" cxnId="{62D50F25-99F3-40DF-A6C1-235648269718}">
      <dgm:prSet/>
      <dgm:spPr/>
      <dgm:t>
        <a:bodyPr/>
        <a:lstStyle/>
        <a:p>
          <a:endParaRPr lang="en-AU"/>
        </a:p>
      </dgm:t>
    </dgm:pt>
    <dgm:pt modelId="{A0DD60B4-D848-4D98-A34B-01854659C74F}" type="sibTrans" cxnId="{62D50F25-99F3-40DF-A6C1-235648269718}">
      <dgm:prSet/>
      <dgm:spPr/>
      <dgm:t>
        <a:bodyPr/>
        <a:lstStyle/>
        <a:p>
          <a:endParaRPr lang="en-AU"/>
        </a:p>
      </dgm:t>
    </dgm:pt>
    <dgm:pt modelId="{0967D57D-4436-4B33-B2B8-AC4C5C8FEE15}">
      <dgm:prSet/>
      <dgm:spPr/>
      <dgm:t>
        <a:bodyPr/>
        <a:lstStyle/>
        <a:p>
          <a:r>
            <a:rPr lang="en-AU" dirty="0"/>
            <a:t>Strong basis in physical limits and science</a:t>
          </a:r>
        </a:p>
      </dgm:t>
    </dgm:pt>
    <dgm:pt modelId="{57CD76B0-7372-48F1-B002-BA27157BCBBC}" type="parTrans" cxnId="{798732C4-A53E-40AA-8470-281FFA0CA50E}">
      <dgm:prSet/>
      <dgm:spPr/>
      <dgm:t>
        <a:bodyPr/>
        <a:lstStyle/>
        <a:p>
          <a:endParaRPr lang="en-AU"/>
        </a:p>
      </dgm:t>
    </dgm:pt>
    <dgm:pt modelId="{A6437C41-6D49-4271-A425-34312A7E80D4}" type="sibTrans" cxnId="{798732C4-A53E-40AA-8470-281FFA0CA50E}">
      <dgm:prSet/>
      <dgm:spPr/>
      <dgm:t>
        <a:bodyPr/>
        <a:lstStyle/>
        <a:p>
          <a:endParaRPr lang="en-AU"/>
        </a:p>
      </dgm:t>
    </dgm:pt>
    <dgm:pt modelId="{045E991D-BA6C-4B5E-A1BE-3F92C7915935}">
      <dgm:prSet/>
      <dgm:spPr/>
      <dgm:t>
        <a:bodyPr/>
        <a:lstStyle/>
        <a:p>
          <a:endParaRPr lang="en-AU" dirty="0"/>
        </a:p>
      </dgm:t>
    </dgm:pt>
    <dgm:pt modelId="{CF93DDD8-763A-4A3D-93C6-6123E7E3B4BD}" type="parTrans" cxnId="{4AA9C168-D3EE-47C9-8CCF-0EF0D7259ACD}">
      <dgm:prSet/>
      <dgm:spPr/>
      <dgm:t>
        <a:bodyPr/>
        <a:lstStyle/>
        <a:p>
          <a:endParaRPr lang="en-AU"/>
        </a:p>
      </dgm:t>
    </dgm:pt>
    <dgm:pt modelId="{11B0FEDD-8F03-4045-8315-1B22241D4298}" type="sibTrans" cxnId="{4AA9C168-D3EE-47C9-8CCF-0EF0D7259ACD}">
      <dgm:prSet/>
      <dgm:spPr/>
      <dgm:t>
        <a:bodyPr/>
        <a:lstStyle/>
        <a:p>
          <a:endParaRPr lang="en-AU"/>
        </a:p>
      </dgm:t>
    </dgm:pt>
    <dgm:pt modelId="{59D9832E-4601-44CE-915E-0576BBB5F579}">
      <dgm:prSet/>
      <dgm:spPr/>
      <dgm:t>
        <a:bodyPr/>
        <a:lstStyle/>
        <a:p>
          <a:r>
            <a:rPr lang="en-AU" dirty="0"/>
            <a:t>Provides deep guidance on cost and science challenges</a:t>
          </a:r>
        </a:p>
      </dgm:t>
    </dgm:pt>
    <dgm:pt modelId="{9F7AA451-CC06-4997-BFB1-C882D6DC8C8E}" type="parTrans" cxnId="{D6BFE101-9C60-4C90-956A-D742F955DB9C}">
      <dgm:prSet/>
      <dgm:spPr/>
      <dgm:t>
        <a:bodyPr/>
        <a:lstStyle/>
        <a:p>
          <a:endParaRPr lang="en-AU"/>
        </a:p>
      </dgm:t>
    </dgm:pt>
    <dgm:pt modelId="{05A6FFA7-DEEB-4DB4-AB66-AB11DE1FFF97}" type="sibTrans" cxnId="{D6BFE101-9C60-4C90-956A-D742F955DB9C}">
      <dgm:prSet/>
      <dgm:spPr/>
      <dgm:t>
        <a:bodyPr/>
        <a:lstStyle/>
        <a:p>
          <a:endParaRPr lang="en-AU"/>
        </a:p>
      </dgm:t>
    </dgm:pt>
    <dgm:pt modelId="{D022A66A-5636-4BF6-9D78-6AE67887C24D}">
      <dgm:prSet/>
      <dgm:spPr/>
      <dgm:t>
        <a:bodyPr/>
        <a:lstStyle/>
        <a:p>
          <a:r>
            <a:rPr lang="en-AU" dirty="0"/>
            <a:t>Costly. Typically delivered one technology at a time</a:t>
          </a:r>
        </a:p>
      </dgm:t>
    </dgm:pt>
    <dgm:pt modelId="{F229E5E0-8425-4953-B095-AA8E0AEC0791}" type="parTrans" cxnId="{8565151D-EB5D-4053-9D3D-2C049A1A016C}">
      <dgm:prSet/>
      <dgm:spPr/>
      <dgm:t>
        <a:bodyPr/>
        <a:lstStyle/>
        <a:p>
          <a:endParaRPr lang="en-AU"/>
        </a:p>
      </dgm:t>
    </dgm:pt>
    <dgm:pt modelId="{884AE023-EAEF-4017-95D7-3DE89E2B7583}" type="sibTrans" cxnId="{8565151D-EB5D-4053-9D3D-2C049A1A016C}">
      <dgm:prSet/>
      <dgm:spPr/>
      <dgm:t>
        <a:bodyPr/>
        <a:lstStyle/>
        <a:p>
          <a:endParaRPr lang="en-AU"/>
        </a:p>
      </dgm:t>
    </dgm:pt>
    <dgm:pt modelId="{9B2E8378-DD97-4465-8DAA-B18F335826BB}">
      <dgm:prSet/>
      <dgm:spPr/>
      <dgm:t>
        <a:bodyPr/>
        <a:lstStyle/>
        <a:p>
          <a:r>
            <a:rPr lang="en-AU" dirty="0"/>
            <a:t>Transparent and strong basis for projections. But lacks science insights.</a:t>
          </a:r>
        </a:p>
      </dgm:t>
    </dgm:pt>
    <dgm:pt modelId="{5E28DB2A-731E-42AB-9843-2EFA6EE5CB56}" type="parTrans" cxnId="{E066CD65-6E0B-403E-BCB7-662BA16EF9FA}">
      <dgm:prSet/>
      <dgm:spPr/>
      <dgm:t>
        <a:bodyPr/>
        <a:lstStyle/>
        <a:p>
          <a:endParaRPr lang="en-AU"/>
        </a:p>
      </dgm:t>
    </dgm:pt>
    <dgm:pt modelId="{27C65166-E2BB-4E47-915F-F6021535A377}" type="sibTrans" cxnId="{E066CD65-6E0B-403E-BCB7-662BA16EF9FA}">
      <dgm:prSet/>
      <dgm:spPr/>
      <dgm:t>
        <a:bodyPr/>
        <a:lstStyle/>
        <a:p>
          <a:endParaRPr lang="en-AU"/>
        </a:p>
      </dgm:t>
    </dgm:pt>
    <dgm:pt modelId="{56AD35A1-F6F5-4E59-BE7F-5F5864CAA8DA}">
      <dgm:prSet/>
      <dgm:spPr/>
      <dgm:t>
        <a:bodyPr/>
        <a:lstStyle/>
        <a:p>
          <a:r>
            <a:rPr lang="en-AU" dirty="0"/>
            <a:t> Better able to project fast cost reductions of emerging technologies</a:t>
          </a:r>
        </a:p>
      </dgm:t>
    </dgm:pt>
    <dgm:pt modelId="{F8971BA1-DF6B-437B-8ED9-7EAED2E973F5}" type="parTrans" cxnId="{E0536ED6-C68E-45A8-9D3E-24D2311BBC27}">
      <dgm:prSet/>
      <dgm:spPr/>
      <dgm:t>
        <a:bodyPr/>
        <a:lstStyle/>
        <a:p>
          <a:endParaRPr lang="en-AU"/>
        </a:p>
      </dgm:t>
    </dgm:pt>
    <dgm:pt modelId="{57FC6A5E-015C-4E6B-8374-D7652BD067A3}" type="sibTrans" cxnId="{E0536ED6-C68E-45A8-9D3E-24D2311BBC27}">
      <dgm:prSet/>
      <dgm:spPr/>
      <dgm:t>
        <a:bodyPr/>
        <a:lstStyle/>
        <a:p>
          <a:endParaRPr lang="en-AU"/>
        </a:p>
      </dgm:t>
    </dgm:pt>
    <dgm:pt modelId="{67E1FE68-96A2-49F0-98EC-1D58C7D0779F}">
      <dgm:prSet/>
      <dgm:spPr/>
      <dgm:t>
        <a:bodyPr/>
        <a:lstStyle/>
        <a:p>
          <a:r>
            <a:rPr lang="en-AU" dirty="0"/>
            <a:t>Computationally demanding</a:t>
          </a:r>
        </a:p>
      </dgm:t>
    </dgm:pt>
    <dgm:pt modelId="{E6977F97-BB33-40D0-92A3-6ED0C04AB5C1}" type="parTrans" cxnId="{6F74A988-7FBD-443E-B7FF-060721CE0C5E}">
      <dgm:prSet/>
      <dgm:spPr/>
      <dgm:t>
        <a:bodyPr/>
        <a:lstStyle/>
        <a:p>
          <a:endParaRPr lang="en-AU"/>
        </a:p>
      </dgm:t>
    </dgm:pt>
    <dgm:pt modelId="{17EA4488-508B-49A1-BF9C-524B342501DC}" type="sibTrans" cxnId="{6F74A988-7FBD-443E-B7FF-060721CE0C5E}">
      <dgm:prSet/>
      <dgm:spPr/>
      <dgm:t>
        <a:bodyPr/>
        <a:lstStyle/>
        <a:p>
          <a:endParaRPr lang="en-AU"/>
        </a:p>
      </dgm:t>
    </dgm:pt>
    <dgm:pt modelId="{2420402E-8B73-42F4-B492-A09291273E17}" type="pres">
      <dgm:prSet presAssocID="{5CBC2607-7F5C-4C5A-94AE-301AE78A1687}" presName="diagram" presStyleCnt="0">
        <dgm:presLayoutVars>
          <dgm:dir/>
          <dgm:animLvl val="lvl"/>
          <dgm:resizeHandles val="exact"/>
        </dgm:presLayoutVars>
      </dgm:prSet>
      <dgm:spPr/>
    </dgm:pt>
    <dgm:pt modelId="{17282364-BA37-4365-AAED-928B0C2BCB1B}" type="pres">
      <dgm:prSet presAssocID="{851B0C91-E754-4A8D-B1F0-7A6820393574}" presName="compNode" presStyleCnt="0"/>
      <dgm:spPr/>
    </dgm:pt>
    <dgm:pt modelId="{F02BF0EC-2BBE-4FE8-890F-B9DDC87B57AC}" type="pres">
      <dgm:prSet presAssocID="{851B0C91-E754-4A8D-B1F0-7A6820393574}" presName="childRect" presStyleLbl="bgAcc1" presStyleIdx="0" presStyleCnt="4">
        <dgm:presLayoutVars>
          <dgm:bulletEnabled val="1"/>
        </dgm:presLayoutVars>
      </dgm:prSet>
      <dgm:spPr/>
    </dgm:pt>
    <dgm:pt modelId="{9ECF5198-1EE4-4E3B-9937-5408EA63C490}" type="pres">
      <dgm:prSet presAssocID="{851B0C91-E754-4A8D-B1F0-7A6820393574}" presName="parentText" presStyleLbl="node1" presStyleIdx="0" presStyleCnt="0">
        <dgm:presLayoutVars>
          <dgm:chMax val="0"/>
          <dgm:bulletEnabled val="1"/>
        </dgm:presLayoutVars>
      </dgm:prSet>
      <dgm:spPr/>
    </dgm:pt>
    <dgm:pt modelId="{40C10F3E-9D81-4687-89E8-A10C43678C64}" type="pres">
      <dgm:prSet presAssocID="{851B0C91-E754-4A8D-B1F0-7A6820393574}" presName="parentRect" presStyleLbl="alignNode1" presStyleIdx="0" presStyleCnt="4"/>
      <dgm:spPr/>
    </dgm:pt>
    <dgm:pt modelId="{DCA0DEB8-3CCA-4E44-A475-5A0F553F1EDD}" type="pres">
      <dgm:prSet presAssocID="{851B0C91-E754-4A8D-B1F0-7A6820393574}" presName="adorn" presStyleLbl="fgAccFollowNod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5374" t="-43662" r="-110870" b="-32929"/>
          </a:stretch>
        </a:blipFill>
      </dgm:spPr>
    </dgm:pt>
    <dgm:pt modelId="{80BE0175-E78B-4B9A-980E-8800FF4512B1}" type="pres">
      <dgm:prSet presAssocID="{DF147AD7-D08F-431F-8DC1-FCBBA016F0A6}" presName="sibTrans" presStyleLbl="sibTrans2D1" presStyleIdx="0" presStyleCnt="0"/>
      <dgm:spPr/>
    </dgm:pt>
    <dgm:pt modelId="{8B3B992A-0236-4A0A-9E0D-7901C7354444}" type="pres">
      <dgm:prSet presAssocID="{9E0BCDF8-ADE6-4198-87A6-D2574462F570}" presName="compNode" presStyleCnt="0"/>
      <dgm:spPr/>
    </dgm:pt>
    <dgm:pt modelId="{5E20BF95-3C36-44C2-83A5-20654119C9E3}" type="pres">
      <dgm:prSet presAssocID="{9E0BCDF8-ADE6-4198-87A6-D2574462F570}" presName="childRect" presStyleLbl="bgAcc1" presStyleIdx="1" presStyleCnt="4">
        <dgm:presLayoutVars>
          <dgm:bulletEnabled val="1"/>
        </dgm:presLayoutVars>
      </dgm:prSet>
      <dgm:spPr/>
    </dgm:pt>
    <dgm:pt modelId="{7D98A516-F4AD-4675-9C08-22AE84E18C0A}" type="pres">
      <dgm:prSet presAssocID="{9E0BCDF8-ADE6-4198-87A6-D2574462F570}" presName="parentText" presStyleLbl="node1" presStyleIdx="0" presStyleCnt="0">
        <dgm:presLayoutVars>
          <dgm:chMax val="0"/>
          <dgm:bulletEnabled val="1"/>
        </dgm:presLayoutVars>
      </dgm:prSet>
      <dgm:spPr/>
    </dgm:pt>
    <dgm:pt modelId="{5E2AA12E-A5F3-4DEA-8D26-D7D93A54A76A}" type="pres">
      <dgm:prSet presAssocID="{9E0BCDF8-ADE6-4198-87A6-D2574462F570}" presName="parentRect" presStyleLbl="alignNode1" presStyleIdx="1" presStyleCnt="4"/>
      <dgm:spPr/>
    </dgm:pt>
    <dgm:pt modelId="{85096A0C-07D3-4204-936B-00E71F0F2076}" type="pres">
      <dgm:prSet presAssocID="{9E0BCDF8-ADE6-4198-87A6-D2574462F570}" presName="adorn" presStyleLbl="fgAccFollowNode1" presStyleIdx="1" presStyleCnt="4" custAng="355912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5765" t="-7001" r="-15842" b="-38818"/>
          </a:stretch>
        </a:blipFill>
      </dgm:spPr>
    </dgm:pt>
    <dgm:pt modelId="{8F6061AA-10AE-4F63-8115-435B52170409}" type="pres">
      <dgm:prSet presAssocID="{3AAB59F4-5EA9-44D8-9EA4-C3F42B2C8B05}" presName="sibTrans" presStyleLbl="sibTrans2D1" presStyleIdx="0" presStyleCnt="0"/>
      <dgm:spPr/>
    </dgm:pt>
    <dgm:pt modelId="{FA7BDDA9-69BF-4614-85C7-D999C21347FE}" type="pres">
      <dgm:prSet presAssocID="{A2B2428B-ECC0-40BB-9FD8-539BECF29DE6}" presName="compNode" presStyleCnt="0"/>
      <dgm:spPr/>
    </dgm:pt>
    <dgm:pt modelId="{437AB940-1E4F-4548-AA2C-0865C6D6198F}" type="pres">
      <dgm:prSet presAssocID="{A2B2428B-ECC0-40BB-9FD8-539BECF29DE6}" presName="childRect" presStyleLbl="bgAcc1" presStyleIdx="2" presStyleCnt="4">
        <dgm:presLayoutVars>
          <dgm:bulletEnabled val="1"/>
        </dgm:presLayoutVars>
      </dgm:prSet>
      <dgm:spPr/>
    </dgm:pt>
    <dgm:pt modelId="{66EEFDC0-564D-46CD-8611-B05DB86DE930}" type="pres">
      <dgm:prSet presAssocID="{A2B2428B-ECC0-40BB-9FD8-539BECF29DE6}" presName="parentText" presStyleLbl="node1" presStyleIdx="0" presStyleCnt="0">
        <dgm:presLayoutVars>
          <dgm:chMax val="0"/>
          <dgm:bulletEnabled val="1"/>
        </dgm:presLayoutVars>
      </dgm:prSet>
      <dgm:spPr/>
    </dgm:pt>
    <dgm:pt modelId="{8867F4D6-E7C8-49AE-A979-46059F4FF485}" type="pres">
      <dgm:prSet presAssocID="{A2B2428B-ECC0-40BB-9FD8-539BECF29DE6}" presName="parentRect" presStyleLbl="alignNode1" presStyleIdx="2" presStyleCnt="4"/>
      <dgm:spPr/>
    </dgm:pt>
    <dgm:pt modelId="{D3B4662C-747A-4889-9847-CEEA4C0C3E97}" type="pres">
      <dgm:prSet presAssocID="{A2B2428B-ECC0-40BB-9FD8-539BECF29DE6}" presName="adorn" presStyleLbl="fgAccFollow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dgm:spPr>
    </dgm:pt>
    <dgm:pt modelId="{9D20F7F4-C13E-4E15-B17E-4B5C387A4090}" type="pres">
      <dgm:prSet presAssocID="{9BD237B8-7A05-4796-8401-A37E7141811A}" presName="sibTrans" presStyleLbl="sibTrans2D1" presStyleIdx="0" presStyleCnt="0"/>
      <dgm:spPr/>
    </dgm:pt>
    <dgm:pt modelId="{F0DB094C-9117-40D2-86E6-D9AC83DA640E}" type="pres">
      <dgm:prSet presAssocID="{70D290EC-79B6-4076-B0A9-BB133BC473AB}" presName="compNode" presStyleCnt="0"/>
      <dgm:spPr/>
    </dgm:pt>
    <dgm:pt modelId="{54F6F63D-DE38-4513-A277-D43735BAEF46}" type="pres">
      <dgm:prSet presAssocID="{70D290EC-79B6-4076-B0A9-BB133BC473AB}" presName="childRect" presStyleLbl="bgAcc1" presStyleIdx="3" presStyleCnt="4">
        <dgm:presLayoutVars>
          <dgm:bulletEnabled val="1"/>
        </dgm:presLayoutVars>
      </dgm:prSet>
      <dgm:spPr/>
    </dgm:pt>
    <dgm:pt modelId="{4D5754D4-1574-46C7-8A5B-E9E31997764B}" type="pres">
      <dgm:prSet presAssocID="{70D290EC-79B6-4076-B0A9-BB133BC473AB}" presName="parentText" presStyleLbl="node1" presStyleIdx="0" presStyleCnt="0">
        <dgm:presLayoutVars>
          <dgm:chMax val="0"/>
          <dgm:bulletEnabled val="1"/>
        </dgm:presLayoutVars>
      </dgm:prSet>
      <dgm:spPr/>
    </dgm:pt>
    <dgm:pt modelId="{BC205321-E84D-4760-AE97-701377A8D8DC}" type="pres">
      <dgm:prSet presAssocID="{70D290EC-79B6-4076-B0A9-BB133BC473AB}" presName="parentRect" presStyleLbl="alignNode1" presStyleIdx="3" presStyleCnt="4"/>
      <dgm:spPr/>
    </dgm:pt>
    <dgm:pt modelId="{93C935A4-3E9F-4CDD-BCDE-0A49633D14BF}" type="pres">
      <dgm:prSet presAssocID="{70D290EC-79B6-4076-B0A9-BB133BC473AB}" presName="adorn" presStyleLbl="fgAccFollowNode1" presStyleIdx="3" presStyleCnt="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47124" t="-28465" r="-67500" b="-12808"/>
          </a:stretch>
        </a:blipFill>
      </dgm:spPr>
    </dgm:pt>
  </dgm:ptLst>
  <dgm:cxnLst>
    <dgm:cxn modelId="{D6BFE101-9C60-4C90-956A-D742F955DB9C}" srcId="{A2B2428B-ECC0-40BB-9FD8-539BECF29DE6}" destId="{59D9832E-4601-44CE-915E-0576BBB5F579}" srcOrd="1" destOrd="0" parTransId="{9F7AA451-CC06-4997-BFB1-C882D6DC8C8E}" sibTransId="{05A6FFA7-DEEB-4DB4-AB66-AB11DE1FFF97}"/>
    <dgm:cxn modelId="{CE41FA07-70FD-4BE2-9569-C413E515350B}" type="presOf" srcId="{56AD35A1-F6F5-4E59-BE7F-5F5864CAA8DA}" destId="{54F6F63D-DE38-4513-A277-D43735BAEF46}" srcOrd="0" destOrd="1" presId="urn:microsoft.com/office/officeart/2005/8/layout/bList2"/>
    <dgm:cxn modelId="{035E9E0C-D5F4-49FD-A5DF-AF350327FBBB}" type="presOf" srcId="{70D290EC-79B6-4076-B0A9-BB133BC473AB}" destId="{4D5754D4-1574-46C7-8A5B-E9E31997764B}" srcOrd="0" destOrd="0" presId="urn:microsoft.com/office/officeart/2005/8/layout/bList2"/>
    <dgm:cxn modelId="{3CB35510-D83D-4796-A755-F8B504548040}" srcId="{5CBC2607-7F5C-4C5A-94AE-301AE78A1687}" destId="{9E0BCDF8-ADE6-4198-87A6-D2574462F570}" srcOrd="1" destOrd="0" parTransId="{5B8ED5D1-A82B-467C-9B8A-2B0FFE1E75F3}" sibTransId="{3AAB59F4-5EA9-44D8-9EA4-C3F42B2C8B05}"/>
    <dgm:cxn modelId="{8565151D-EB5D-4053-9D3D-2C049A1A016C}" srcId="{A2B2428B-ECC0-40BB-9FD8-539BECF29DE6}" destId="{D022A66A-5636-4BF6-9D78-6AE67887C24D}" srcOrd="2" destOrd="0" parTransId="{F229E5E0-8425-4953-B095-AA8E0AEC0791}" sibTransId="{884AE023-EAEF-4017-95D7-3DE89E2B7583}"/>
    <dgm:cxn modelId="{62D50F25-99F3-40DF-A6C1-235648269718}" srcId="{9E0BCDF8-ADE6-4198-87A6-D2574462F570}" destId="{FAC15721-D5A8-4F10-9C8D-72A82D7705DB}" srcOrd="1" destOrd="0" parTransId="{0BDBB780-C762-471D-8CAA-D94DE2CFE0C5}" sibTransId="{A0DD60B4-D848-4D98-A34B-01854659C74F}"/>
    <dgm:cxn modelId="{9ED1DF31-4888-41A7-99DA-483D573DFFCF}" type="presOf" srcId="{CB4D1F34-6B34-4150-8F99-9457F37AA45E}" destId="{5E20BF95-3C36-44C2-83A5-20654119C9E3}" srcOrd="0" destOrd="0" presId="urn:microsoft.com/office/officeart/2005/8/layout/bList2"/>
    <dgm:cxn modelId="{5B7A6F34-4B3B-47CA-A68B-85B976798D91}" type="presOf" srcId="{70D290EC-79B6-4076-B0A9-BB133BC473AB}" destId="{BC205321-E84D-4760-AE97-701377A8D8DC}" srcOrd="1" destOrd="0" presId="urn:microsoft.com/office/officeart/2005/8/layout/bList2"/>
    <dgm:cxn modelId="{CD561D3C-7568-4AC8-8643-A45A8F2B997E}" type="presOf" srcId="{0967D57D-4436-4B33-B2B8-AC4C5C8FEE15}" destId="{437AB940-1E4F-4548-AA2C-0865C6D6198F}" srcOrd="0" destOrd="0" presId="urn:microsoft.com/office/officeart/2005/8/layout/bList2"/>
    <dgm:cxn modelId="{8B3D3340-6968-44DF-98EE-55996069860B}" srcId="{9E0BCDF8-ADE6-4198-87A6-D2574462F570}" destId="{CB4D1F34-6B34-4150-8F99-9457F37AA45E}" srcOrd="0" destOrd="0" parTransId="{A282C8D3-C712-4D7E-9317-08306B12089D}" sibTransId="{D9F59A8F-3A41-4AEC-89D8-BB109ED35378}"/>
    <dgm:cxn modelId="{98AFDC5C-2FAE-4D12-8AEF-AF876997BDD4}" srcId="{851B0C91-E754-4A8D-B1F0-7A6820393574}" destId="{086F15B5-2257-4A85-B0FC-F43AA9ABDC7D}" srcOrd="0" destOrd="0" parTransId="{F1226741-9752-41F2-8A91-AF4D70335415}" sibTransId="{72DE54C3-F279-48AF-B391-1C53B586CF8D}"/>
    <dgm:cxn modelId="{E5660A61-C483-4B81-BED2-C15AC364BD8E}" type="presOf" srcId="{59D9832E-4601-44CE-915E-0576BBB5F579}" destId="{437AB940-1E4F-4548-AA2C-0865C6D6198F}" srcOrd="0" destOrd="1" presId="urn:microsoft.com/office/officeart/2005/8/layout/bList2"/>
    <dgm:cxn modelId="{29982C62-9C2C-4E1D-B5BE-835E75C2C42D}" type="presOf" srcId="{086F15B5-2257-4A85-B0FC-F43AA9ABDC7D}" destId="{F02BF0EC-2BBE-4FE8-890F-B9DDC87B57AC}" srcOrd="0" destOrd="0" presId="urn:microsoft.com/office/officeart/2005/8/layout/bList2"/>
    <dgm:cxn modelId="{9212F143-3751-4989-9CCB-ADCB55E643A7}" type="presOf" srcId="{851B0C91-E754-4A8D-B1F0-7A6820393574}" destId="{40C10F3E-9D81-4687-89E8-A10C43678C64}" srcOrd="1" destOrd="0" presId="urn:microsoft.com/office/officeart/2005/8/layout/bList2"/>
    <dgm:cxn modelId="{E066CD65-6E0B-403E-BCB7-662BA16EF9FA}" srcId="{70D290EC-79B6-4076-B0A9-BB133BC473AB}" destId="{9B2E8378-DD97-4465-8DAA-B18F335826BB}" srcOrd="0" destOrd="0" parTransId="{5E28DB2A-731E-42AB-9843-2EFA6EE5CB56}" sibTransId="{27C65166-E2BB-4E47-915F-F6021535A377}"/>
    <dgm:cxn modelId="{15A7CE45-50AE-47E3-8EBB-42BE971A57D7}" type="presOf" srcId="{3AAB59F4-5EA9-44D8-9EA4-C3F42B2C8B05}" destId="{8F6061AA-10AE-4F63-8115-435B52170409}" srcOrd="0" destOrd="0" presId="urn:microsoft.com/office/officeart/2005/8/layout/bList2"/>
    <dgm:cxn modelId="{4447EE66-361D-4EC6-855A-C25DA652DAF8}" type="presOf" srcId="{DF147AD7-D08F-431F-8DC1-FCBBA016F0A6}" destId="{80BE0175-E78B-4B9A-980E-8800FF4512B1}" srcOrd="0" destOrd="0" presId="urn:microsoft.com/office/officeart/2005/8/layout/bList2"/>
    <dgm:cxn modelId="{4AA9C168-D3EE-47C9-8CCF-0EF0D7259ACD}" srcId="{A2B2428B-ECC0-40BB-9FD8-539BECF29DE6}" destId="{045E991D-BA6C-4B5E-A1BE-3F92C7915935}" srcOrd="3" destOrd="0" parTransId="{CF93DDD8-763A-4A3D-93C6-6123E7E3B4BD}" sibTransId="{11B0FEDD-8F03-4045-8315-1B22241D4298}"/>
    <dgm:cxn modelId="{65B76149-E473-459B-A1EB-AD3876DA8C74}" type="presOf" srcId="{5E500763-A6EA-4472-A0F3-875042B0BDAD}" destId="{F02BF0EC-2BBE-4FE8-890F-B9DDC87B57AC}" srcOrd="0" destOrd="1" presId="urn:microsoft.com/office/officeart/2005/8/layout/bList2"/>
    <dgm:cxn modelId="{4B9AFE51-4AB9-424D-AEB3-D858003E610F}" type="presOf" srcId="{6CFF36A9-216F-47E7-A95A-D288A3DA790A}" destId="{F02BF0EC-2BBE-4FE8-890F-B9DDC87B57AC}" srcOrd="0" destOrd="2" presId="urn:microsoft.com/office/officeart/2005/8/layout/bList2"/>
    <dgm:cxn modelId="{F7E48254-8A25-448E-8D79-4028AE178F3A}" type="presOf" srcId="{9E0BCDF8-ADE6-4198-87A6-D2574462F570}" destId="{7D98A516-F4AD-4675-9C08-22AE84E18C0A}" srcOrd="0" destOrd="0" presId="urn:microsoft.com/office/officeart/2005/8/layout/bList2"/>
    <dgm:cxn modelId="{1B6F8954-AD17-438A-92B2-A2795F1AD095}" type="presOf" srcId="{32150D80-D212-4223-9C19-C39D56C6D19F}" destId="{5E20BF95-3C36-44C2-83A5-20654119C9E3}" srcOrd="0" destOrd="2" presId="urn:microsoft.com/office/officeart/2005/8/layout/bList2"/>
    <dgm:cxn modelId="{3E76E554-975D-4DEF-AD37-69F76379702F}" srcId="{851B0C91-E754-4A8D-B1F0-7A6820393574}" destId="{5E500763-A6EA-4472-A0F3-875042B0BDAD}" srcOrd="1" destOrd="0" parTransId="{87B2CE3F-273A-4C2F-A2BE-848B371D13C4}" sibTransId="{07EAD3B8-7DF6-44DF-94FA-4788C8D35082}"/>
    <dgm:cxn modelId="{6526CF80-0C20-4104-898F-BBF559C2C42A}" type="presOf" srcId="{5CBC2607-7F5C-4C5A-94AE-301AE78A1687}" destId="{2420402E-8B73-42F4-B492-A09291273E17}" srcOrd="0" destOrd="0" presId="urn:microsoft.com/office/officeart/2005/8/layout/bList2"/>
    <dgm:cxn modelId="{344F7F81-091E-4830-8246-AD988CF49F9B}" srcId="{5CBC2607-7F5C-4C5A-94AE-301AE78A1687}" destId="{70D290EC-79B6-4076-B0A9-BB133BC473AB}" srcOrd="3" destOrd="0" parTransId="{A4B70C5F-52CB-4CE1-BE77-10593FC5A082}" sibTransId="{46879587-C94C-44C5-A6D6-BBB28A7BE9FD}"/>
    <dgm:cxn modelId="{7E1F8082-F457-46FD-A1B6-9E5CA7CF8EB1}" type="presOf" srcId="{67E1FE68-96A2-49F0-98EC-1D58C7D0779F}" destId="{54F6F63D-DE38-4513-A277-D43735BAEF46}" srcOrd="0" destOrd="2" presId="urn:microsoft.com/office/officeart/2005/8/layout/bList2"/>
    <dgm:cxn modelId="{0CEF0086-0C2D-4EB1-B330-593FE4ABC9F3}" type="presOf" srcId="{9BD237B8-7A05-4796-8401-A37E7141811A}" destId="{9D20F7F4-C13E-4E15-B17E-4B5C387A4090}" srcOrd="0" destOrd="0" presId="urn:microsoft.com/office/officeart/2005/8/layout/bList2"/>
    <dgm:cxn modelId="{F518D186-303F-4938-B30E-C654B4930EA8}" type="presOf" srcId="{D022A66A-5636-4BF6-9D78-6AE67887C24D}" destId="{437AB940-1E4F-4548-AA2C-0865C6D6198F}" srcOrd="0" destOrd="2" presId="urn:microsoft.com/office/officeart/2005/8/layout/bList2"/>
    <dgm:cxn modelId="{6F74A988-7FBD-443E-B7FF-060721CE0C5E}" srcId="{70D290EC-79B6-4076-B0A9-BB133BC473AB}" destId="{67E1FE68-96A2-49F0-98EC-1D58C7D0779F}" srcOrd="2" destOrd="0" parTransId="{E6977F97-BB33-40D0-92A3-6ED0C04AB5C1}" sibTransId="{17EA4488-508B-49A1-BF9C-524B342501DC}"/>
    <dgm:cxn modelId="{DDCE609A-F5D7-4E55-AD07-B6E18BAFC551}" type="presOf" srcId="{9E0BCDF8-ADE6-4198-87A6-D2574462F570}" destId="{5E2AA12E-A5F3-4DEA-8D26-D7D93A54A76A}" srcOrd="1" destOrd="0" presId="urn:microsoft.com/office/officeart/2005/8/layout/bList2"/>
    <dgm:cxn modelId="{9572C8A8-E2D6-4B0D-B684-C6885D022E2F}" type="presOf" srcId="{851B0C91-E754-4A8D-B1F0-7A6820393574}" destId="{9ECF5198-1EE4-4E3B-9937-5408EA63C490}" srcOrd="0" destOrd="0" presId="urn:microsoft.com/office/officeart/2005/8/layout/bList2"/>
    <dgm:cxn modelId="{EF58C3B0-BB2A-40F3-8201-170A36858CA0}" type="presOf" srcId="{045E991D-BA6C-4B5E-A1BE-3F92C7915935}" destId="{437AB940-1E4F-4548-AA2C-0865C6D6198F}" srcOrd="0" destOrd="3" presId="urn:microsoft.com/office/officeart/2005/8/layout/bList2"/>
    <dgm:cxn modelId="{70A25CB2-6E09-4922-9A25-BAE9B1DFC567}" srcId="{851B0C91-E754-4A8D-B1F0-7A6820393574}" destId="{6CFF36A9-216F-47E7-A95A-D288A3DA790A}" srcOrd="2" destOrd="0" parTransId="{2DAAD92C-BBF0-42E6-8D01-E21B3D5B21DB}" sibTransId="{644638D3-30B5-45B7-BDFB-B7D80F5F1D69}"/>
    <dgm:cxn modelId="{877BB7B5-8274-4BCD-87CE-60842D6E1D96}" type="presOf" srcId="{A2B2428B-ECC0-40BB-9FD8-539BECF29DE6}" destId="{8867F4D6-E7C8-49AE-A979-46059F4FF485}" srcOrd="1" destOrd="0" presId="urn:microsoft.com/office/officeart/2005/8/layout/bList2"/>
    <dgm:cxn modelId="{1F8337B6-9359-49DF-BF6C-D92416ED7638}" type="presOf" srcId="{FAC15721-D5A8-4F10-9C8D-72A82D7705DB}" destId="{5E20BF95-3C36-44C2-83A5-20654119C9E3}" srcOrd="0" destOrd="1" presId="urn:microsoft.com/office/officeart/2005/8/layout/bList2"/>
    <dgm:cxn modelId="{35CE96B9-5014-4B03-AE82-D021ACCD3DCB}" type="presOf" srcId="{A2B2428B-ECC0-40BB-9FD8-539BECF29DE6}" destId="{66EEFDC0-564D-46CD-8611-B05DB86DE930}" srcOrd="0" destOrd="0" presId="urn:microsoft.com/office/officeart/2005/8/layout/bList2"/>
    <dgm:cxn modelId="{798732C4-A53E-40AA-8470-281FFA0CA50E}" srcId="{A2B2428B-ECC0-40BB-9FD8-539BECF29DE6}" destId="{0967D57D-4436-4B33-B2B8-AC4C5C8FEE15}" srcOrd="0" destOrd="0" parTransId="{57CD76B0-7372-48F1-B002-BA27157BCBBC}" sibTransId="{A6437C41-6D49-4271-A425-34312A7E80D4}"/>
    <dgm:cxn modelId="{E0536ED6-C68E-45A8-9D3E-24D2311BBC27}" srcId="{70D290EC-79B6-4076-B0A9-BB133BC473AB}" destId="{56AD35A1-F6F5-4E59-BE7F-5F5864CAA8DA}" srcOrd="1" destOrd="0" parTransId="{F8971BA1-DF6B-437B-8ED9-7EAED2E973F5}" sibTransId="{57FC6A5E-015C-4E6B-8374-D7652BD067A3}"/>
    <dgm:cxn modelId="{40174CDA-8AE7-4324-8BE6-B74821EB2589}" srcId="{5CBC2607-7F5C-4C5A-94AE-301AE78A1687}" destId="{A2B2428B-ECC0-40BB-9FD8-539BECF29DE6}" srcOrd="2" destOrd="0" parTransId="{E14B8790-8150-48AD-95EC-F63B9CEC539F}" sibTransId="{9BD237B8-7A05-4796-8401-A37E7141811A}"/>
    <dgm:cxn modelId="{39A7E1E5-902D-4325-BCE2-A72C8F5B356F}" srcId="{9E0BCDF8-ADE6-4198-87A6-D2574462F570}" destId="{32150D80-D212-4223-9C19-C39D56C6D19F}" srcOrd="2" destOrd="0" parTransId="{493EF5AA-FEE1-44FE-A7A3-582AF6062243}" sibTransId="{11543BFC-69BF-46E8-B2A4-AF7174D4DD25}"/>
    <dgm:cxn modelId="{93B7DAF1-284B-447B-A4AE-4A564882BFFF}" type="presOf" srcId="{9B2E8378-DD97-4465-8DAA-B18F335826BB}" destId="{54F6F63D-DE38-4513-A277-D43735BAEF46}" srcOrd="0" destOrd="0" presId="urn:microsoft.com/office/officeart/2005/8/layout/bList2"/>
    <dgm:cxn modelId="{15F0B9F4-538B-4E4A-B1CF-E01CC56DD3F8}" srcId="{5CBC2607-7F5C-4C5A-94AE-301AE78A1687}" destId="{851B0C91-E754-4A8D-B1F0-7A6820393574}" srcOrd="0" destOrd="0" parTransId="{4C136FC5-1B47-40F7-82BB-A55A537F00E7}" sibTransId="{DF147AD7-D08F-431F-8DC1-FCBBA016F0A6}"/>
    <dgm:cxn modelId="{66681969-95C0-4AA6-94A3-071508C35B76}" type="presParOf" srcId="{2420402E-8B73-42F4-B492-A09291273E17}" destId="{17282364-BA37-4365-AAED-928B0C2BCB1B}" srcOrd="0" destOrd="0" presId="urn:microsoft.com/office/officeart/2005/8/layout/bList2"/>
    <dgm:cxn modelId="{1783FAC2-A5DD-4126-AB52-F0BC29CDB357}" type="presParOf" srcId="{17282364-BA37-4365-AAED-928B0C2BCB1B}" destId="{F02BF0EC-2BBE-4FE8-890F-B9DDC87B57AC}" srcOrd="0" destOrd="0" presId="urn:microsoft.com/office/officeart/2005/8/layout/bList2"/>
    <dgm:cxn modelId="{91247547-7803-4B7A-8327-42CEA1A51971}" type="presParOf" srcId="{17282364-BA37-4365-AAED-928B0C2BCB1B}" destId="{9ECF5198-1EE4-4E3B-9937-5408EA63C490}" srcOrd="1" destOrd="0" presId="urn:microsoft.com/office/officeart/2005/8/layout/bList2"/>
    <dgm:cxn modelId="{DE12129C-47AB-4B50-B1E1-30715B6B63A4}" type="presParOf" srcId="{17282364-BA37-4365-AAED-928B0C2BCB1B}" destId="{40C10F3E-9D81-4687-89E8-A10C43678C64}" srcOrd="2" destOrd="0" presId="urn:microsoft.com/office/officeart/2005/8/layout/bList2"/>
    <dgm:cxn modelId="{D20FDBCD-4A2D-4196-AE72-F448A241D77E}" type="presParOf" srcId="{17282364-BA37-4365-AAED-928B0C2BCB1B}" destId="{DCA0DEB8-3CCA-4E44-A475-5A0F553F1EDD}" srcOrd="3" destOrd="0" presId="urn:microsoft.com/office/officeart/2005/8/layout/bList2"/>
    <dgm:cxn modelId="{9D0D17FD-A5E4-4F17-87ED-F32CE0E7693D}" type="presParOf" srcId="{2420402E-8B73-42F4-B492-A09291273E17}" destId="{80BE0175-E78B-4B9A-980E-8800FF4512B1}" srcOrd="1" destOrd="0" presId="urn:microsoft.com/office/officeart/2005/8/layout/bList2"/>
    <dgm:cxn modelId="{F7F6137F-9D96-4F99-96D4-9D60CB3F2A30}" type="presParOf" srcId="{2420402E-8B73-42F4-B492-A09291273E17}" destId="{8B3B992A-0236-4A0A-9E0D-7901C7354444}" srcOrd="2" destOrd="0" presId="urn:microsoft.com/office/officeart/2005/8/layout/bList2"/>
    <dgm:cxn modelId="{A50F35EE-AF64-489B-B267-26387AB6B9A8}" type="presParOf" srcId="{8B3B992A-0236-4A0A-9E0D-7901C7354444}" destId="{5E20BF95-3C36-44C2-83A5-20654119C9E3}" srcOrd="0" destOrd="0" presId="urn:microsoft.com/office/officeart/2005/8/layout/bList2"/>
    <dgm:cxn modelId="{C552F44E-20A1-419A-AACD-78D707D562EC}" type="presParOf" srcId="{8B3B992A-0236-4A0A-9E0D-7901C7354444}" destId="{7D98A516-F4AD-4675-9C08-22AE84E18C0A}" srcOrd="1" destOrd="0" presId="urn:microsoft.com/office/officeart/2005/8/layout/bList2"/>
    <dgm:cxn modelId="{BFA37ED7-439B-4C64-8E8D-62CB2D97482E}" type="presParOf" srcId="{8B3B992A-0236-4A0A-9E0D-7901C7354444}" destId="{5E2AA12E-A5F3-4DEA-8D26-D7D93A54A76A}" srcOrd="2" destOrd="0" presId="urn:microsoft.com/office/officeart/2005/8/layout/bList2"/>
    <dgm:cxn modelId="{C3571AA8-BCCD-49F7-B4B0-76A7C764D3E7}" type="presParOf" srcId="{8B3B992A-0236-4A0A-9E0D-7901C7354444}" destId="{85096A0C-07D3-4204-936B-00E71F0F2076}" srcOrd="3" destOrd="0" presId="urn:microsoft.com/office/officeart/2005/8/layout/bList2"/>
    <dgm:cxn modelId="{62043BAC-3157-43DB-9C88-AFF2C62D3F70}" type="presParOf" srcId="{2420402E-8B73-42F4-B492-A09291273E17}" destId="{8F6061AA-10AE-4F63-8115-435B52170409}" srcOrd="3" destOrd="0" presId="urn:microsoft.com/office/officeart/2005/8/layout/bList2"/>
    <dgm:cxn modelId="{D20E379C-82AF-4B8E-B250-6CC01AC80130}" type="presParOf" srcId="{2420402E-8B73-42F4-B492-A09291273E17}" destId="{FA7BDDA9-69BF-4614-85C7-D999C21347FE}" srcOrd="4" destOrd="0" presId="urn:microsoft.com/office/officeart/2005/8/layout/bList2"/>
    <dgm:cxn modelId="{BFCCD8BE-C1BB-456C-A127-E347E952EDFF}" type="presParOf" srcId="{FA7BDDA9-69BF-4614-85C7-D999C21347FE}" destId="{437AB940-1E4F-4548-AA2C-0865C6D6198F}" srcOrd="0" destOrd="0" presId="urn:microsoft.com/office/officeart/2005/8/layout/bList2"/>
    <dgm:cxn modelId="{E7D9019D-CBB2-4EE3-BF54-30FCB8939EB0}" type="presParOf" srcId="{FA7BDDA9-69BF-4614-85C7-D999C21347FE}" destId="{66EEFDC0-564D-46CD-8611-B05DB86DE930}" srcOrd="1" destOrd="0" presId="urn:microsoft.com/office/officeart/2005/8/layout/bList2"/>
    <dgm:cxn modelId="{E7A8B42B-CB34-4677-A09D-A8050F2EADFF}" type="presParOf" srcId="{FA7BDDA9-69BF-4614-85C7-D999C21347FE}" destId="{8867F4D6-E7C8-49AE-A979-46059F4FF485}" srcOrd="2" destOrd="0" presId="urn:microsoft.com/office/officeart/2005/8/layout/bList2"/>
    <dgm:cxn modelId="{23DC5700-7222-43E7-8488-C9308AFCE461}" type="presParOf" srcId="{FA7BDDA9-69BF-4614-85C7-D999C21347FE}" destId="{D3B4662C-747A-4889-9847-CEEA4C0C3E97}" srcOrd="3" destOrd="0" presId="urn:microsoft.com/office/officeart/2005/8/layout/bList2"/>
    <dgm:cxn modelId="{07E5CC94-F177-4210-964A-E821BC56801D}" type="presParOf" srcId="{2420402E-8B73-42F4-B492-A09291273E17}" destId="{9D20F7F4-C13E-4E15-B17E-4B5C387A4090}" srcOrd="5" destOrd="0" presId="urn:microsoft.com/office/officeart/2005/8/layout/bList2"/>
    <dgm:cxn modelId="{CFEB50C5-6AA0-4590-B7F6-CE1364309031}" type="presParOf" srcId="{2420402E-8B73-42F4-B492-A09291273E17}" destId="{F0DB094C-9117-40D2-86E6-D9AC83DA640E}" srcOrd="6" destOrd="0" presId="urn:microsoft.com/office/officeart/2005/8/layout/bList2"/>
    <dgm:cxn modelId="{0C2ACFC4-A1C4-457E-B9AA-A6100DC88ECA}" type="presParOf" srcId="{F0DB094C-9117-40D2-86E6-D9AC83DA640E}" destId="{54F6F63D-DE38-4513-A277-D43735BAEF46}" srcOrd="0" destOrd="0" presId="urn:microsoft.com/office/officeart/2005/8/layout/bList2"/>
    <dgm:cxn modelId="{658BF065-BB55-456B-96A8-8AAC8A610323}" type="presParOf" srcId="{F0DB094C-9117-40D2-86E6-D9AC83DA640E}" destId="{4D5754D4-1574-46C7-8A5B-E9E31997764B}" srcOrd="1" destOrd="0" presId="urn:microsoft.com/office/officeart/2005/8/layout/bList2"/>
    <dgm:cxn modelId="{E22C5650-C765-4F57-AD53-A4A3A6877DDA}" type="presParOf" srcId="{F0DB094C-9117-40D2-86E6-D9AC83DA640E}" destId="{BC205321-E84D-4760-AE97-701377A8D8DC}" srcOrd="2" destOrd="0" presId="urn:microsoft.com/office/officeart/2005/8/layout/bList2"/>
    <dgm:cxn modelId="{6DF731B1-2A9D-44DC-BB28-D69673DDD7D0}" type="presParOf" srcId="{F0DB094C-9117-40D2-86E6-D9AC83DA640E}" destId="{93C935A4-3E9F-4CDD-BCDE-0A49633D14B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C2607-7F5C-4C5A-94AE-301AE78A1687}" type="doc">
      <dgm:prSet loTypeId="urn:microsoft.com/office/officeart/2005/8/layout/bList2" loCatId="list" qsTypeId="urn:microsoft.com/office/officeart/2005/8/quickstyle/simple1" qsCatId="simple" csTypeId="urn:microsoft.com/office/officeart/2005/8/colors/accent1_2" csCatId="accent1" phldr="1"/>
      <dgm:spPr/>
    </dgm:pt>
    <dgm:pt modelId="{851B0C91-E754-4A8D-B1F0-7A6820393574}">
      <dgm:prSet phldrT="[Text]"/>
      <dgm:spPr/>
      <dgm:t>
        <a:bodyPr/>
        <a:lstStyle/>
        <a:p>
          <a:r>
            <a:rPr lang="en-AU" dirty="0"/>
            <a:t>Expert surveys</a:t>
          </a:r>
        </a:p>
      </dgm:t>
    </dgm:pt>
    <dgm:pt modelId="{4C136FC5-1B47-40F7-82BB-A55A537F00E7}" type="parTrans" cxnId="{15F0B9F4-538B-4E4A-B1CF-E01CC56DD3F8}">
      <dgm:prSet/>
      <dgm:spPr/>
      <dgm:t>
        <a:bodyPr/>
        <a:lstStyle/>
        <a:p>
          <a:endParaRPr lang="en-AU"/>
        </a:p>
      </dgm:t>
    </dgm:pt>
    <dgm:pt modelId="{DF147AD7-D08F-431F-8DC1-FCBBA016F0A6}" type="sibTrans" cxnId="{15F0B9F4-538B-4E4A-B1CF-E01CC56DD3F8}">
      <dgm:prSet/>
      <dgm:spPr/>
      <dgm:t>
        <a:bodyPr/>
        <a:lstStyle/>
        <a:p>
          <a:endParaRPr lang="en-AU"/>
        </a:p>
      </dgm:t>
    </dgm:pt>
    <dgm:pt modelId="{9E0BCDF8-ADE6-4198-87A6-D2574462F570}">
      <dgm:prSet phldrT="[Text]"/>
      <dgm:spPr/>
      <dgm:t>
        <a:bodyPr/>
        <a:lstStyle/>
        <a:p>
          <a:r>
            <a:rPr lang="en-AU" dirty="0"/>
            <a:t>Historical rate extrapolation</a:t>
          </a:r>
        </a:p>
      </dgm:t>
    </dgm:pt>
    <dgm:pt modelId="{5B8ED5D1-A82B-467C-9B8A-2B0FFE1E75F3}" type="parTrans" cxnId="{3CB35510-D83D-4796-A755-F8B504548040}">
      <dgm:prSet/>
      <dgm:spPr/>
      <dgm:t>
        <a:bodyPr/>
        <a:lstStyle/>
        <a:p>
          <a:endParaRPr lang="en-AU"/>
        </a:p>
      </dgm:t>
    </dgm:pt>
    <dgm:pt modelId="{3AAB59F4-5EA9-44D8-9EA4-C3F42B2C8B05}" type="sibTrans" cxnId="{3CB35510-D83D-4796-A755-F8B504548040}">
      <dgm:prSet/>
      <dgm:spPr/>
      <dgm:t>
        <a:bodyPr/>
        <a:lstStyle/>
        <a:p>
          <a:endParaRPr lang="en-AU"/>
        </a:p>
      </dgm:t>
    </dgm:pt>
    <dgm:pt modelId="{A2B2428B-ECC0-40BB-9FD8-539BECF29DE6}">
      <dgm:prSet phldrT="[Text]"/>
      <dgm:spPr/>
      <dgm:t>
        <a:bodyPr/>
        <a:lstStyle/>
        <a:p>
          <a:r>
            <a:rPr lang="en-AU" dirty="0"/>
            <a:t>Bottom-up engineering</a:t>
          </a:r>
        </a:p>
      </dgm:t>
    </dgm:pt>
    <dgm:pt modelId="{E14B8790-8150-48AD-95EC-F63B9CEC539F}" type="parTrans" cxnId="{40174CDA-8AE7-4324-8BE6-B74821EB2589}">
      <dgm:prSet/>
      <dgm:spPr/>
      <dgm:t>
        <a:bodyPr/>
        <a:lstStyle/>
        <a:p>
          <a:endParaRPr lang="en-AU"/>
        </a:p>
      </dgm:t>
    </dgm:pt>
    <dgm:pt modelId="{9BD237B8-7A05-4796-8401-A37E7141811A}" type="sibTrans" cxnId="{40174CDA-8AE7-4324-8BE6-B74821EB2589}">
      <dgm:prSet/>
      <dgm:spPr/>
      <dgm:t>
        <a:bodyPr/>
        <a:lstStyle/>
        <a:p>
          <a:endParaRPr lang="en-AU"/>
        </a:p>
      </dgm:t>
    </dgm:pt>
    <dgm:pt modelId="{086F15B5-2257-4A85-B0FC-F43AA9ABDC7D}">
      <dgm:prSet/>
      <dgm:spPr/>
      <dgm:t>
        <a:bodyPr/>
        <a:lstStyle/>
        <a:p>
          <a:r>
            <a:rPr lang="en-AU" dirty="0"/>
            <a:t>Consensus building</a:t>
          </a:r>
        </a:p>
      </dgm:t>
    </dgm:pt>
    <dgm:pt modelId="{F1226741-9752-41F2-8A91-AF4D70335415}" type="parTrans" cxnId="{98AFDC5C-2FAE-4D12-8AEF-AF876997BDD4}">
      <dgm:prSet/>
      <dgm:spPr/>
      <dgm:t>
        <a:bodyPr/>
        <a:lstStyle/>
        <a:p>
          <a:endParaRPr lang="en-AU"/>
        </a:p>
      </dgm:t>
    </dgm:pt>
    <dgm:pt modelId="{72DE54C3-F279-48AF-B391-1C53B586CF8D}" type="sibTrans" cxnId="{98AFDC5C-2FAE-4D12-8AEF-AF876997BDD4}">
      <dgm:prSet/>
      <dgm:spPr/>
      <dgm:t>
        <a:bodyPr/>
        <a:lstStyle/>
        <a:p>
          <a:endParaRPr lang="en-AU"/>
        </a:p>
      </dgm:t>
    </dgm:pt>
    <dgm:pt modelId="{70D290EC-79B6-4076-B0A9-BB133BC473AB}">
      <dgm:prSet phldrT="[Text]"/>
      <dgm:spPr/>
      <dgm:t>
        <a:bodyPr/>
        <a:lstStyle/>
        <a:p>
          <a:r>
            <a:rPr lang="en-AU" dirty="0"/>
            <a:t>Learning by doing / simulation</a:t>
          </a:r>
        </a:p>
      </dgm:t>
    </dgm:pt>
    <dgm:pt modelId="{A4B70C5F-52CB-4CE1-BE77-10593FC5A082}" type="parTrans" cxnId="{344F7F81-091E-4830-8246-AD988CF49F9B}">
      <dgm:prSet/>
      <dgm:spPr/>
      <dgm:t>
        <a:bodyPr/>
        <a:lstStyle/>
        <a:p>
          <a:endParaRPr lang="en-AU"/>
        </a:p>
      </dgm:t>
    </dgm:pt>
    <dgm:pt modelId="{46879587-C94C-44C5-A6D6-BBB28A7BE9FD}" type="sibTrans" cxnId="{344F7F81-091E-4830-8246-AD988CF49F9B}">
      <dgm:prSet/>
      <dgm:spPr/>
      <dgm:t>
        <a:bodyPr/>
        <a:lstStyle/>
        <a:p>
          <a:endParaRPr lang="en-AU"/>
        </a:p>
      </dgm:t>
    </dgm:pt>
    <dgm:pt modelId="{6CFF36A9-216F-47E7-A95A-D288A3DA790A}">
      <dgm:prSet/>
      <dgm:spPr/>
      <dgm:t>
        <a:bodyPr/>
        <a:lstStyle/>
        <a:p>
          <a:r>
            <a:rPr lang="en-AU" dirty="0"/>
            <a:t>Basis of views not transparent. Likely to include some bias in response selection</a:t>
          </a:r>
        </a:p>
      </dgm:t>
    </dgm:pt>
    <dgm:pt modelId="{2DAAD92C-BBF0-42E6-8D01-E21B3D5B21DB}" type="parTrans" cxnId="{70A25CB2-6E09-4922-9A25-BAE9B1DFC567}">
      <dgm:prSet/>
      <dgm:spPr/>
      <dgm:t>
        <a:bodyPr/>
        <a:lstStyle/>
        <a:p>
          <a:endParaRPr lang="en-AU"/>
        </a:p>
      </dgm:t>
    </dgm:pt>
    <dgm:pt modelId="{644638D3-30B5-45B7-BDFB-B7D80F5F1D69}" type="sibTrans" cxnId="{70A25CB2-6E09-4922-9A25-BAE9B1DFC567}">
      <dgm:prSet/>
      <dgm:spPr/>
      <dgm:t>
        <a:bodyPr/>
        <a:lstStyle/>
        <a:p>
          <a:endParaRPr lang="en-AU"/>
        </a:p>
      </dgm:t>
    </dgm:pt>
    <dgm:pt modelId="{5E500763-A6EA-4472-A0F3-875042B0BDAD}">
      <dgm:prSet/>
      <dgm:spPr/>
      <dgm:t>
        <a:bodyPr/>
        <a:lstStyle/>
        <a:p>
          <a:r>
            <a:rPr lang="en-AU" dirty="0"/>
            <a:t>Benchmarked</a:t>
          </a:r>
        </a:p>
      </dgm:t>
    </dgm:pt>
    <dgm:pt modelId="{87B2CE3F-273A-4C2F-A2BE-848B371D13C4}" type="parTrans" cxnId="{3E76E554-975D-4DEF-AD37-69F76379702F}">
      <dgm:prSet/>
      <dgm:spPr/>
      <dgm:t>
        <a:bodyPr/>
        <a:lstStyle/>
        <a:p>
          <a:endParaRPr lang="en-AU"/>
        </a:p>
      </dgm:t>
    </dgm:pt>
    <dgm:pt modelId="{07EAD3B8-7DF6-44DF-94FA-4788C8D35082}" type="sibTrans" cxnId="{3E76E554-975D-4DEF-AD37-69F76379702F}">
      <dgm:prSet/>
      <dgm:spPr/>
      <dgm:t>
        <a:bodyPr/>
        <a:lstStyle/>
        <a:p>
          <a:endParaRPr lang="en-AU"/>
        </a:p>
      </dgm:t>
    </dgm:pt>
    <dgm:pt modelId="{32150D80-D212-4223-9C19-C39D56C6D19F}">
      <dgm:prSet/>
      <dgm:spPr/>
      <dgm:t>
        <a:bodyPr/>
        <a:lstStyle/>
        <a:p>
          <a:r>
            <a:rPr lang="en-AU" dirty="0"/>
            <a:t>Does not provide rationale for divergence from historical rates</a:t>
          </a:r>
        </a:p>
      </dgm:t>
    </dgm:pt>
    <dgm:pt modelId="{493EF5AA-FEE1-44FE-A7A3-582AF6062243}" type="parTrans" cxnId="{39A7E1E5-902D-4325-BCE2-A72C8F5B356F}">
      <dgm:prSet/>
      <dgm:spPr/>
      <dgm:t>
        <a:bodyPr/>
        <a:lstStyle/>
        <a:p>
          <a:endParaRPr lang="en-AU"/>
        </a:p>
      </dgm:t>
    </dgm:pt>
    <dgm:pt modelId="{11543BFC-69BF-46E8-B2A4-AF7174D4DD25}" type="sibTrans" cxnId="{39A7E1E5-902D-4325-BCE2-A72C8F5B356F}">
      <dgm:prSet/>
      <dgm:spPr/>
      <dgm:t>
        <a:bodyPr/>
        <a:lstStyle/>
        <a:p>
          <a:endParaRPr lang="en-AU"/>
        </a:p>
      </dgm:t>
    </dgm:pt>
    <dgm:pt modelId="{CB4D1F34-6B34-4150-8F99-9457F37AA45E}">
      <dgm:prSet/>
      <dgm:spPr/>
      <dgm:t>
        <a:bodyPr/>
        <a:lstStyle/>
        <a:p>
          <a:r>
            <a:rPr lang="en-AU" dirty="0"/>
            <a:t>Simple, easy to follow</a:t>
          </a:r>
        </a:p>
      </dgm:t>
    </dgm:pt>
    <dgm:pt modelId="{A282C8D3-C712-4D7E-9317-08306B12089D}" type="parTrans" cxnId="{8B3D3340-6968-44DF-98EE-55996069860B}">
      <dgm:prSet/>
      <dgm:spPr/>
      <dgm:t>
        <a:bodyPr/>
        <a:lstStyle/>
        <a:p>
          <a:endParaRPr lang="en-AU"/>
        </a:p>
      </dgm:t>
    </dgm:pt>
    <dgm:pt modelId="{D9F59A8F-3A41-4AEC-89D8-BB109ED35378}" type="sibTrans" cxnId="{8B3D3340-6968-44DF-98EE-55996069860B}">
      <dgm:prSet/>
      <dgm:spPr/>
      <dgm:t>
        <a:bodyPr/>
        <a:lstStyle/>
        <a:p>
          <a:endParaRPr lang="en-AU"/>
        </a:p>
      </dgm:t>
    </dgm:pt>
    <dgm:pt modelId="{FAC15721-D5A8-4F10-9C8D-72A82D7705DB}">
      <dgm:prSet/>
      <dgm:spPr/>
      <dgm:t>
        <a:bodyPr/>
        <a:lstStyle/>
        <a:p>
          <a:r>
            <a:rPr lang="en-AU" dirty="0"/>
            <a:t>Change is a function of time only – bottlenecks or stalled development not included</a:t>
          </a:r>
        </a:p>
      </dgm:t>
    </dgm:pt>
    <dgm:pt modelId="{0BDBB780-C762-471D-8CAA-D94DE2CFE0C5}" type="parTrans" cxnId="{62D50F25-99F3-40DF-A6C1-235648269718}">
      <dgm:prSet/>
      <dgm:spPr/>
      <dgm:t>
        <a:bodyPr/>
        <a:lstStyle/>
        <a:p>
          <a:endParaRPr lang="en-AU"/>
        </a:p>
      </dgm:t>
    </dgm:pt>
    <dgm:pt modelId="{A0DD60B4-D848-4D98-A34B-01854659C74F}" type="sibTrans" cxnId="{62D50F25-99F3-40DF-A6C1-235648269718}">
      <dgm:prSet/>
      <dgm:spPr/>
      <dgm:t>
        <a:bodyPr/>
        <a:lstStyle/>
        <a:p>
          <a:endParaRPr lang="en-AU"/>
        </a:p>
      </dgm:t>
    </dgm:pt>
    <dgm:pt modelId="{0967D57D-4436-4B33-B2B8-AC4C5C8FEE15}">
      <dgm:prSet/>
      <dgm:spPr/>
      <dgm:t>
        <a:bodyPr/>
        <a:lstStyle/>
        <a:p>
          <a:r>
            <a:rPr lang="en-AU" dirty="0"/>
            <a:t>Strong basis in physical limits and science</a:t>
          </a:r>
        </a:p>
      </dgm:t>
    </dgm:pt>
    <dgm:pt modelId="{57CD76B0-7372-48F1-B002-BA27157BCBBC}" type="parTrans" cxnId="{798732C4-A53E-40AA-8470-281FFA0CA50E}">
      <dgm:prSet/>
      <dgm:spPr/>
      <dgm:t>
        <a:bodyPr/>
        <a:lstStyle/>
        <a:p>
          <a:endParaRPr lang="en-AU"/>
        </a:p>
      </dgm:t>
    </dgm:pt>
    <dgm:pt modelId="{A6437C41-6D49-4271-A425-34312A7E80D4}" type="sibTrans" cxnId="{798732C4-A53E-40AA-8470-281FFA0CA50E}">
      <dgm:prSet/>
      <dgm:spPr/>
      <dgm:t>
        <a:bodyPr/>
        <a:lstStyle/>
        <a:p>
          <a:endParaRPr lang="en-AU"/>
        </a:p>
      </dgm:t>
    </dgm:pt>
    <dgm:pt modelId="{045E991D-BA6C-4B5E-A1BE-3F92C7915935}">
      <dgm:prSet/>
      <dgm:spPr/>
      <dgm:t>
        <a:bodyPr/>
        <a:lstStyle/>
        <a:p>
          <a:endParaRPr lang="en-AU" dirty="0"/>
        </a:p>
      </dgm:t>
    </dgm:pt>
    <dgm:pt modelId="{CF93DDD8-763A-4A3D-93C6-6123E7E3B4BD}" type="parTrans" cxnId="{4AA9C168-D3EE-47C9-8CCF-0EF0D7259ACD}">
      <dgm:prSet/>
      <dgm:spPr/>
      <dgm:t>
        <a:bodyPr/>
        <a:lstStyle/>
        <a:p>
          <a:endParaRPr lang="en-AU"/>
        </a:p>
      </dgm:t>
    </dgm:pt>
    <dgm:pt modelId="{11B0FEDD-8F03-4045-8315-1B22241D4298}" type="sibTrans" cxnId="{4AA9C168-D3EE-47C9-8CCF-0EF0D7259ACD}">
      <dgm:prSet/>
      <dgm:spPr/>
      <dgm:t>
        <a:bodyPr/>
        <a:lstStyle/>
        <a:p>
          <a:endParaRPr lang="en-AU"/>
        </a:p>
      </dgm:t>
    </dgm:pt>
    <dgm:pt modelId="{59D9832E-4601-44CE-915E-0576BBB5F579}">
      <dgm:prSet/>
      <dgm:spPr/>
      <dgm:t>
        <a:bodyPr/>
        <a:lstStyle/>
        <a:p>
          <a:r>
            <a:rPr lang="en-AU" dirty="0"/>
            <a:t>Provides deep guidance on cost and science challenges</a:t>
          </a:r>
        </a:p>
      </dgm:t>
    </dgm:pt>
    <dgm:pt modelId="{9F7AA451-CC06-4997-BFB1-C882D6DC8C8E}" type="parTrans" cxnId="{D6BFE101-9C60-4C90-956A-D742F955DB9C}">
      <dgm:prSet/>
      <dgm:spPr/>
      <dgm:t>
        <a:bodyPr/>
        <a:lstStyle/>
        <a:p>
          <a:endParaRPr lang="en-AU"/>
        </a:p>
      </dgm:t>
    </dgm:pt>
    <dgm:pt modelId="{05A6FFA7-DEEB-4DB4-AB66-AB11DE1FFF97}" type="sibTrans" cxnId="{D6BFE101-9C60-4C90-956A-D742F955DB9C}">
      <dgm:prSet/>
      <dgm:spPr/>
      <dgm:t>
        <a:bodyPr/>
        <a:lstStyle/>
        <a:p>
          <a:endParaRPr lang="en-AU"/>
        </a:p>
      </dgm:t>
    </dgm:pt>
    <dgm:pt modelId="{D022A66A-5636-4BF6-9D78-6AE67887C24D}">
      <dgm:prSet/>
      <dgm:spPr/>
      <dgm:t>
        <a:bodyPr/>
        <a:lstStyle/>
        <a:p>
          <a:r>
            <a:rPr lang="en-AU" dirty="0"/>
            <a:t>Costly. Typically delivered one technology at a time</a:t>
          </a:r>
        </a:p>
      </dgm:t>
    </dgm:pt>
    <dgm:pt modelId="{F229E5E0-8425-4953-B095-AA8E0AEC0791}" type="parTrans" cxnId="{8565151D-EB5D-4053-9D3D-2C049A1A016C}">
      <dgm:prSet/>
      <dgm:spPr/>
      <dgm:t>
        <a:bodyPr/>
        <a:lstStyle/>
        <a:p>
          <a:endParaRPr lang="en-AU"/>
        </a:p>
      </dgm:t>
    </dgm:pt>
    <dgm:pt modelId="{884AE023-EAEF-4017-95D7-3DE89E2B7583}" type="sibTrans" cxnId="{8565151D-EB5D-4053-9D3D-2C049A1A016C}">
      <dgm:prSet/>
      <dgm:spPr/>
      <dgm:t>
        <a:bodyPr/>
        <a:lstStyle/>
        <a:p>
          <a:endParaRPr lang="en-AU"/>
        </a:p>
      </dgm:t>
    </dgm:pt>
    <dgm:pt modelId="{9B2E8378-DD97-4465-8DAA-B18F335826BB}">
      <dgm:prSet/>
      <dgm:spPr/>
      <dgm:t>
        <a:bodyPr/>
        <a:lstStyle/>
        <a:p>
          <a:r>
            <a:rPr lang="en-AU" dirty="0"/>
            <a:t>Transparent and strong basis for projections. But lacks science insights.</a:t>
          </a:r>
        </a:p>
      </dgm:t>
    </dgm:pt>
    <dgm:pt modelId="{5E28DB2A-731E-42AB-9843-2EFA6EE5CB56}" type="parTrans" cxnId="{E066CD65-6E0B-403E-BCB7-662BA16EF9FA}">
      <dgm:prSet/>
      <dgm:spPr/>
      <dgm:t>
        <a:bodyPr/>
        <a:lstStyle/>
        <a:p>
          <a:endParaRPr lang="en-AU"/>
        </a:p>
      </dgm:t>
    </dgm:pt>
    <dgm:pt modelId="{27C65166-E2BB-4E47-915F-F6021535A377}" type="sibTrans" cxnId="{E066CD65-6E0B-403E-BCB7-662BA16EF9FA}">
      <dgm:prSet/>
      <dgm:spPr/>
      <dgm:t>
        <a:bodyPr/>
        <a:lstStyle/>
        <a:p>
          <a:endParaRPr lang="en-AU"/>
        </a:p>
      </dgm:t>
    </dgm:pt>
    <dgm:pt modelId="{56AD35A1-F6F5-4E59-BE7F-5F5864CAA8DA}">
      <dgm:prSet/>
      <dgm:spPr/>
      <dgm:t>
        <a:bodyPr/>
        <a:lstStyle/>
        <a:p>
          <a:r>
            <a:rPr lang="en-AU" dirty="0"/>
            <a:t> Better able to project fast cost reductions of emerging technologies</a:t>
          </a:r>
        </a:p>
      </dgm:t>
    </dgm:pt>
    <dgm:pt modelId="{F8971BA1-DF6B-437B-8ED9-7EAED2E973F5}" type="parTrans" cxnId="{E0536ED6-C68E-45A8-9D3E-24D2311BBC27}">
      <dgm:prSet/>
      <dgm:spPr/>
      <dgm:t>
        <a:bodyPr/>
        <a:lstStyle/>
        <a:p>
          <a:endParaRPr lang="en-AU"/>
        </a:p>
      </dgm:t>
    </dgm:pt>
    <dgm:pt modelId="{57FC6A5E-015C-4E6B-8374-D7652BD067A3}" type="sibTrans" cxnId="{E0536ED6-C68E-45A8-9D3E-24D2311BBC27}">
      <dgm:prSet/>
      <dgm:spPr/>
      <dgm:t>
        <a:bodyPr/>
        <a:lstStyle/>
        <a:p>
          <a:endParaRPr lang="en-AU"/>
        </a:p>
      </dgm:t>
    </dgm:pt>
    <dgm:pt modelId="{149B9430-DD11-4492-B669-42627072976E}">
      <dgm:prSet/>
      <dgm:spPr/>
      <dgm:t>
        <a:bodyPr/>
        <a:lstStyle/>
        <a:p>
          <a:r>
            <a:rPr lang="en-AU" dirty="0"/>
            <a:t>Computationally demanding</a:t>
          </a:r>
        </a:p>
      </dgm:t>
    </dgm:pt>
    <dgm:pt modelId="{0553957F-5996-4387-8474-00CB71E7E70F}" type="parTrans" cxnId="{B6843FFD-0CA5-4723-8579-CF463963A24A}">
      <dgm:prSet/>
      <dgm:spPr/>
      <dgm:t>
        <a:bodyPr/>
        <a:lstStyle/>
        <a:p>
          <a:endParaRPr lang="en-AU"/>
        </a:p>
      </dgm:t>
    </dgm:pt>
    <dgm:pt modelId="{78310A73-2DF2-40BE-8258-48BA81AEF38C}" type="sibTrans" cxnId="{B6843FFD-0CA5-4723-8579-CF463963A24A}">
      <dgm:prSet/>
      <dgm:spPr/>
      <dgm:t>
        <a:bodyPr/>
        <a:lstStyle/>
        <a:p>
          <a:endParaRPr lang="en-AU"/>
        </a:p>
      </dgm:t>
    </dgm:pt>
    <dgm:pt modelId="{2420402E-8B73-42F4-B492-A09291273E17}" type="pres">
      <dgm:prSet presAssocID="{5CBC2607-7F5C-4C5A-94AE-301AE78A1687}" presName="diagram" presStyleCnt="0">
        <dgm:presLayoutVars>
          <dgm:dir/>
          <dgm:animLvl val="lvl"/>
          <dgm:resizeHandles val="exact"/>
        </dgm:presLayoutVars>
      </dgm:prSet>
      <dgm:spPr/>
    </dgm:pt>
    <dgm:pt modelId="{17282364-BA37-4365-AAED-928B0C2BCB1B}" type="pres">
      <dgm:prSet presAssocID="{851B0C91-E754-4A8D-B1F0-7A6820393574}" presName="compNode" presStyleCnt="0"/>
      <dgm:spPr/>
    </dgm:pt>
    <dgm:pt modelId="{F02BF0EC-2BBE-4FE8-890F-B9DDC87B57AC}" type="pres">
      <dgm:prSet presAssocID="{851B0C91-E754-4A8D-B1F0-7A6820393574}" presName="childRect" presStyleLbl="bgAcc1" presStyleIdx="0" presStyleCnt="4">
        <dgm:presLayoutVars>
          <dgm:bulletEnabled val="1"/>
        </dgm:presLayoutVars>
      </dgm:prSet>
      <dgm:spPr/>
    </dgm:pt>
    <dgm:pt modelId="{9ECF5198-1EE4-4E3B-9937-5408EA63C490}" type="pres">
      <dgm:prSet presAssocID="{851B0C91-E754-4A8D-B1F0-7A6820393574}" presName="parentText" presStyleLbl="node1" presStyleIdx="0" presStyleCnt="0">
        <dgm:presLayoutVars>
          <dgm:chMax val="0"/>
          <dgm:bulletEnabled val="1"/>
        </dgm:presLayoutVars>
      </dgm:prSet>
      <dgm:spPr/>
    </dgm:pt>
    <dgm:pt modelId="{40C10F3E-9D81-4687-89E8-A10C43678C64}" type="pres">
      <dgm:prSet presAssocID="{851B0C91-E754-4A8D-B1F0-7A6820393574}" presName="parentRect" presStyleLbl="alignNode1" presStyleIdx="0" presStyleCnt="4"/>
      <dgm:spPr/>
    </dgm:pt>
    <dgm:pt modelId="{DCA0DEB8-3CCA-4E44-A475-5A0F553F1EDD}" type="pres">
      <dgm:prSet presAssocID="{851B0C91-E754-4A8D-B1F0-7A6820393574}" presName="adorn" presStyleLbl="fgAccFollowNod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5374" t="-43662" r="-110870" b="-32929"/>
          </a:stretch>
        </a:blipFill>
      </dgm:spPr>
    </dgm:pt>
    <dgm:pt modelId="{80BE0175-E78B-4B9A-980E-8800FF4512B1}" type="pres">
      <dgm:prSet presAssocID="{DF147AD7-D08F-431F-8DC1-FCBBA016F0A6}" presName="sibTrans" presStyleLbl="sibTrans2D1" presStyleIdx="0" presStyleCnt="0"/>
      <dgm:spPr/>
    </dgm:pt>
    <dgm:pt modelId="{8B3B992A-0236-4A0A-9E0D-7901C7354444}" type="pres">
      <dgm:prSet presAssocID="{9E0BCDF8-ADE6-4198-87A6-D2574462F570}" presName="compNode" presStyleCnt="0"/>
      <dgm:spPr/>
    </dgm:pt>
    <dgm:pt modelId="{5E20BF95-3C36-44C2-83A5-20654119C9E3}" type="pres">
      <dgm:prSet presAssocID="{9E0BCDF8-ADE6-4198-87A6-D2574462F570}" presName="childRect" presStyleLbl="bgAcc1" presStyleIdx="1" presStyleCnt="4">
        <dgm:presLayoutVars>
          <dgm:bulletEnabled val="1"/>
        </dgm:presLayoutVars>
      </dgm:prSet>
      <dgm:spPr/>
    </dgm:pt>
    <dgm:pt modelId="{7D98A516-F4AD-4675-9C08-22AE84E18C0A}" type="pres">
      <dgm:prSet presAssocID="{9E0BCDF8-ADE6-4198-87A6-D2574462F570}" presName="parentText" presStyleLbl="node1" presStyleIdx="0" presStyleCnt="0">
        <dgm:presLayoutVars>
          <dgm:chMax val="0"/>
          <dgm:bulletEnabled val="1"/>
        </dgm:presLayoutVars>
      </dgm:prSet>
      <dgm:spPr/>
    </dgm:pt>
    <dgm:pt modelId="{5E2AA12E-A5F3-4DEA-8D26-D7D93A54A76A}" type="pres">
      <dgm:prSet presAssocID="{9E0BCDF8-ADE6-4198-87A6-D2574462F570}" presName="parentRect" presStyleLbl="alignNode1" presStyleIdx="1" presStyleCnt="4"/>
      <dgm:spPr/>
    </dgm:pt>
    <dgm:pt modelId="{85096A0C-07D3-4204-936B-00E71F0F2076}" type="pres">
      <dgm:prSet presAssocID="{9E0BCDF8-ADE6-4198-87A6-D2574462F570}" presName="adorn" presStyleLbl="fgAccFollowNode1" presStyleIdx="1" presStyleCnt="4" custAng="355912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5765" t="-7001" r="-15842" b="-38818"/>
          </a:stretch>
        </a:blipFill>
      </dgm:spPr>
    </dgm:pt>
    <dgm:pt modelId="{8F6061AA-10AE-4F63-8115-435B52170409}" type="pres">
      <dgm:prSet presAssocID="{3AAB59F4-5EA9-44D8-9EA4-C3F42B2C8B05}" presName="sibTrans" presStyleLbl="sibTrans2D1" presStyleIdx="0" presStyleCnt="0"/>
      <dgm:spPr/>
    </dgm:pt>
    <dgm:pt modelId="{FA7BDDA9-69BF-4614-85C7-D999C21347FE}" type="pres">
      <dgm:prSet presAssocID="{A2B2428B-ECC0-40BB-9FD8-539BECF29DE6}" presName="compNode" presStyleCnt="0"/>
      <dgm:spPr/>
    </dgm:pt>
    <dgm:pt modelId="{437AB940-1E4F-4548-AA2C-0865C6D6198F}" type="pres">
      <dgm:prSet presAssocID="{A2B2428B-ECC0-40BB-9FD8-539BECF29DE6}" presName="childRect" presStyleLbl="bgAcc1" presStyleIdx="2" presStyleCnt="4">
        <dgm:presLayoutVars>
          <dgm:bulletEnabled val="1"/>
        </dgm:presLayoutVars>
      </dgm:prSet>
      <dgm:spPr/>
    </dgm:pt>
    <dgm:pt modelId="{66EEFDC0-564D-46CD-8611-B05DB86DE930}" type="pres">
      <dgm:prSet presAssocID="{A2B2428B-ECC0-40BB-9FD8-539BECF29DE6}" presName="parentText" presStyleLbl="node1" presStyleIdx="0" presStyleCnt="0">
        <dgm:presLayoutVars>
          <dgm:chMax val="0"/>
          <dgm:bulletEnabled val="1"/>
        </dgm:presLayoutVars>
      </dgm:prSet>
      <dgm:spPr/>
    </dgm:pt>
    <dgm:pt modelId="{8867F4D6-E7C8-49AE-A979-46059F4FF485}" type="pres">
      <dgm:prSet presAssocID="{A2B2428B-ECC0-40BB-9FD8-539BECF29DE6}" presName="parentRect" presStyleLbl="alignNode1" presStyleIdx="2" presStyleCnt="4"/>
      <dgm:spPr/>
    </dgm:pt>
    <dgm:pt modelId="{D3B4662C-747A-4889-9847-CEEA4C0C3E97}" type="pres">
      <dgm:prSet presAssocID="{A2B2428B-ECC0-40BB-9FD8-539BECF29DE6}" presName="adorn" presStyleLbl="fgAccFollow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dgm:spPr>
    </dgm:pt>
    <dgm:pt modelId="{9D20F7F4-C13E-4E15-B17E-4B5C387A4090}" type="pres">
      <dgm:prSet presAssocID="{9BD237B8-7A05-4796-8401-A37E7141811A}" presName="sibTrans" presStyleLbl="sibTrans2D1" presStyleIdx="0" presStyleCnt="0"/>
      <dgm:spPr/>
    </dgm:pt>
    <dgm:pt modelId="{F0DB094C-9117-40D2-86E6-D9AC83DA640E}" type="pres">
      <dgm:prSet presAssocID="{70D290EC-79B6-4076-B0A9-BB133BC473AB}" presName="compNode" presStyleCnt="0"/>
      <dgm:spPr/>
    </dgm:pt>
    <dgm:pt modelId="{54F6F63D-DE38-4513-A277-D43735BAEF46}" type="pres">
      <dgm:prSet presAssocID="{70D290EC-79B6-4076-B0A9-BB133BC473AB}" presName="childRect" presStyleLbl="bgAcc1" presStyleIdx="3" presStyleCnt="4">
        <dgm:presLayoutVars>
          <dgm:bulletEnabled val="1"/>
        </dgm:presLayoutVars>
      </dgm:prSet>
      <dgm:spPr/>
    </dgm:pt>
    <dgm:pt modelId="{4D5754D4-1574-46C7-8A5B-E9E31997764B}" type="pres">
      <dgm:prSet presAssocID="{70D290EC-79B6-4076-B0A9-BB133BC473AB}" presName="parentText" presStyleLbl="node1" presStyleIdx="0" presStyleCnt="0">
        <dgm:presLayoutVars>
          <dgm:chMax val="0"/>
          <dgm:bulletEnabled val="1"/>
        </dgm:presLayoutVars>
      </dgm:prSet>
      <dgm:spPr/>
    </dgm:pt>
    <dgm:pt modelId="{BC205321-E84D-4760-AE97-701377A8D8DC}" type="pres">
      <dgm:prSet presAssocID="{70D290EC-79B6-4076-B0A9-BB133BC473AB}" presName="parentRect" presStyleLbl="alignNode1" presStyleIdx="3" presStyleCnt="4"/>
      <dgm:spPr/>
    </dgm:pt>
    <dgm:pt modelId="{93C935A4-3E9F-4CDD-BCDE-0A49633D14BF}" type="pres">
      <dgm:prSet presAssocID="{70D290EC-79B6-4076-B0A9-BB133BC473AB}" presName="adorn" presStyleLbl="fgAccFollowNode1" presStyleIdx="3" presStyleCnt="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47124" t="-28465" r="-67500" b="-12808"/>
          </a:stretch>
        </a:blipFill>
      </dgm:spPr>
    </dgm:pt>
  </dgm:ptLst>
  <dgm:cxnLst>
    <dgm:cxn modelId="{D6BFE101-9C60-4C90-956A-D742F955DB9C}" srcId="{A2B2428B-ECC0-40BB-9FD8-539BECF29DE6}" destId="{59D9832E-4601-44CE-915E-0576BBB5F579}" srcOrd="1" destOrd="0" parTransId="{9F7AA451-CC06-4997-BFB1-C882D6DC8C8E}" sibTransId="{05A6FFA7-DEEB-4DB4-AB66-AB11DE1FFF97}"/>
    <dgm:cxn modelId="{C54E200A-15E0-46C2-9B34-64791D03AB2D}" type="presOf" srcId="{3AAB59F4-5EA9-44D8-9EA4-C3F42B2C8B05}" destId="{8F6061AA-10AE-4F63-8115-435B52170409}" srcOrd="0" destOrd="0" presId="urn:microsoft.com/office/officeart/2005/8/layout/bList2"/>
    <dgm:cxn modelId="{C54D230D-4EE1-45B1-B775-765155C84F2D}" type="presOf" srcId="{5CBC2607-7F5C-4C5A-94AE-301AE78A1687}" destId="{2420402E-8B73-42F4-B492-A09291273E17}" srcOrd="0" destOrd="0" presId="urn:microsoft.com/office/officeart/2005/8/layout/bList2"/>
    <dgm:cxn modelId="{3CB35510-D83D-4796-A755-F8B504548040}" srcId="{5CBC2607-7F5C-4C5A-94AE-301AE78A1687}" destId="{9E0BCDF8-ADE6-4198-87A6-D2574462F570}" srcOrd="1" destOrd="0" parTransId="{5B8ED5D1-A82B-467C-9B8A-2B0FFE1E75F3}" sibTransId="{3AAB59F4-5EA9-44D8-9EA4-C3F42B2C8B05}"/>
    <dgm:cxn modelId="{0530F215-DCD3-49CC-BBD6-22E01438457A}" type="presOf" srcId="{DF147AD7-D08F-431F-8DC1-FCBBA016F0A6}" destId="{80BE0175-E78B-4B9A-980E-8800FF4512B1}" srcOrd="0" destOrd="0" presId="urn:microsoft.com/office/officeart/2005/8/layout/bList2"/>
    <dgm:cxn modelId="{CE9D1C1A-14EE-4BC8-9926-E4A922BD529D}" type="presOf" srcId="{9E0BCDF8-ADE6-4198-87A6-D2574462F570}" destId="{7D98A516-F4AD-4675-9C08-22AE84E18C0A}" srcOrd="0" destOrd="0" presId="urn:microsoft.com/office/officeart/2005/8/layout/bList2"/>
    <dgm:cxn modelId="{8565151D-EB5D-4053-9D3D-2C049A1A016C}" srcId="{A2B2428B-ECC0-40BB-9FD8-539BECF29DE6}" destId="{D022A66A-5636-4BF6-9D78-6AE67887C24D}" srcOrd="2" destOrd="0" parTransId="{F229E5E0-8425-4953-B095-AA8E0AEC0791}" sibTransId="{884AE023-EAEF-4017-95D7-3DE89E2B7583}"/>
    <dgm:cxn modelId="{62D50F25-99F3-40DF-A6C1-235648269718}" srcId="{9E0BCDF8-ADE6-4198-87A6-D2574462F570}" destId="{FAC15721-D5A8-4F10-9C8D-72A82D7705DB}" srcOrd="1" destOrd="0" parTransId="{0BDBB780-C762-471D-8CAA-D94DE2CFE0C5}" sibTransId="{A0DD60B4-D848-4D98-A34B-01854659C74F}"/>
    <dgm:cxn modelId="{DD21202B-FC78-49E9-9E84-B2B99407FD96}" type="presOf" srcId="{149B9430-DD11-4492-B669-42627072976E}" destId="{54F6F63D-DE38-4513-A277-D43735BAEF46}" srcOrd="0" destOrd="2" presId="urn:microsoft.com/office/officeart/2005/8/layout/bList2"/>
    <dgm:cxn modelId="{CE8D5335-152C-4DE8-9C4A-EE3EDFCA1DC4}" type="presOf" srcId="{32150D80-D212-4223-9C19-C39D56C6D19F}" destId="{5E20BF95-3C36-44C2-83A5-20654119C9E3}" srcOrd="0" destOrd="2" presId="urn:microsoft.com/office/officeart/2005/8/layout/bList2"/>
    <dgm:cxn modelId="{8B3D3340-6968-44DF-98EE-55996069860B}" srcId="{9E0BCDF8-ADE6-4198-87A6-D2574462F570}" destId="{CB4D1F34-6B34-4150-8F99-9457F37AA45E}" srcOrd="0" destOrd="0" parTransId="{A282C8D3-C712-4D7E-9317-08306B12089D}" sibTransId="{D9F59A8F-3A41-4AEC-89D8-BB109ED35378}"/>
    <dgm:cxn modelId="{98AFDC5C-2FAE-4D12-8AEF-AF876997BDD4}" srcId="{851B0C91-E754-4A8D-B1F0-7A6820393574}" destId="{086F15B5-2257-4A85-B0FC-F43AA9ABDC7D}" srcOrd="0" destOrd="0" parTransId="{F1226741-9752-41F2-8A91-AF4D70335415}" sibTransId="{72DE54C3-F279-48AF-B391-1C53B586CF8D}"/>
    <dgm:cxn modelId="{71A72345-666A-4470-AFAF-968CE31DAD13}" type="presOf" srcId="{70D290EC-79B6-4076-B0A9-BB133BC473AB}" destId="{4D5754D4-1574-46C7-8A5B-E9E31997764B}" srcOrd="0" destOrd="0" presId="urn:microsoft.com/office/officeart/2005/8/layout/bList2"/>
    <dgm:cxn modelId="{E066CD65-6E0B-403E-BCB7-662BA16EF9FA}" srcId="{70D290EC-79B6-4076-B0A9-BB133BC473AB}" destId="{9B2E8378-DD97-4465-8DAA-B18F335826BB}" srcOrd="0" destOrd="0" parTransId="{5E28DB2A-731E-42AB-9843-2EFA6EE5CB56}" sibTransId="{27C65166-E2BB-4E47-915F-F6021535A377}"/>
    <dgm:cxn modelId="{4AA9C168-D3EE-47C9-8CCF-0EF0D7259ACD}" srcId="{A2B2428B-ECC0-40BB-9FD8-539BECF29DE6}" destId="{045E991D-BA6C-4B5E-A1BE-3F92C7915935}" srcOrd="3" destOrd="0" parTransId="{CF93DDD8-763A-4A3D-93C6-6123E7E3B4BD}" sibTransId="{11B0FEDD-8F03-4045-8315-1B22241D4298}"/>
    <dgm:cxn modelId="{738E6169-7613-420E-972B-B90F2E56F312}" type="presOf" srcId="{70D290EC-79B6-4076-B0A9-BB133BC473AB}" destId="{BC205321-E84D-4760-AE97-701377A8D8DC}" srcOrd="1" destOrd="0" presId="urn:microsoft.com/office/officeart/2005/8/layout/bList2"/>
    <dgm:cxn modelId="{F122024D-A704-4464-AFBE-8B7B80EF6025}" type="presOf" srcId="{5E500763-A6EA-4472-A0F3-875042B0BDAD}" destId="{F02BF0EC-2BBE-4FE8-890F-B9DDC87B57AC}" srcOrd="0" destOrd="1" presId="urn:microsoft.com/office/officeart/2005/8/layout/bList2"/>
    <dgm:cxn modelId="{3E76E554-975D-4DEF-AD37-69F76379702F}" srcId="{851B0C91-E754-4A8D-B1F0-7A6820393574}" destId="{5E500763-A6EA-4472-A0F3-875042B0BDAD}" srcOrd="1" destOrd="0" parTransId="{87B2CE3F-273A-4C2F-A2BE-848B371D13C4}" sibTransId="{07EAD3B8-7DF6-44DF-94FA-4788C8D35082}"/>
    <dgm:cxn modelId="{D960A77E-24EC-4A63-896F-D61E7450847A}" type="presOf" srcId="{851B0C91-E754-4A8D-B1F0-7A6820393574}" destId="{9ECF5198-1EE4-4E3B-9937-5408EA63C490}" srcOrd="0" destOrd="0" presId="urn:microsoft.com/office/officeart/2005/8/layout/bList2"/>
    <dgm:cxn modelId="{344F7F81-091E-4830-8246-AD988CF49F9B}" srcId="{5CBC2607-7F5C-4C5A-94AE-301AE78A1687}" destId="{70D290EC-79B6-4076-B0A9-BB133BC473AB}" srcOrd="3" destOrd="0" parTransId="{A4B70C5F-52CB-4CE1-BE77-10593FC5A082}" sibTransId="{46879587-C94C-44C5-A6D6-BBB28A7BE9FD}"/>
    <dgm:cxn modelId="{7E369581-25B8-4D38-B752-B3BC7B7CF0F2}" type="presOf" srcId="{0967D57D-4436-4B33-B2B8-AC4C5C8FEE15}" destId="{437AB940-1E4F-4548-AA2C-0865C6D6198F}" srcOrd="0" destOrd="0" presId="urn:microsoft.com/office/officeart/2005/8/layout/bList2"/>
    <dgm:cxn modelId="{435F9E8D-4979-4741-9565-ED4C1BACAB95}" type="presOf" srcId="{FAC15721-D5A8-4F10-9C8D-72A82D7705DB}" destId="{5E20BF95-3C36-44C2-83A5-20654119C9E3}" srcOrd="0" destOrd="1" presId="urn:microsoft.com/office/officeart/2005/8/layout/bList2"/>
    <dgm:cxn modelId="{00BEB88D-48F0-44E6-A825-69EEFF7DCD91}" type="presOf" srcId="{9E0BCDF8-ADE6-4198-87A6-D2574462F570}" destId="{5E2AA12E-A5F3-4DEA-8D26-D7D93A54A76A}" srcOrd="1" destOrd="0" presId="urn:microsoft.com/office/officeart/2005/8/layout/bList2"/>
    <dgm:cxn modelId="{3E63E49C-B855-4C6B-B238-B036E234177D}" type="presOf" srcId="{045E991D-BA6C-4B5E-A1BE-3F92C7915935}" destId="{437AB940-1E4F-4548-AA2C-0865C6D6198F}" srcOrd="0" destOrd="3" presId="urn:microsoft.com/office/officeart/2005/8/layout/bList2"/>
    <dgm:cxn modelId="{92BB31AC-7E62-4EA4-8082-C78E04E1D96F}" type="presOf" srcId="{086F15B5-2257-4A85-B0FC-F43AA9ABDC7D}" destId="{F02BF0EC-2BBE-4FE8-890F-B9DDC87B57AC}" srcOrd="0" destOrd="0" presId="urn:microsoft.com/office/officeart/2005/8/layout/bList2"/>
    <dgm:cxn modelId="{70A25CB2-6E09-4922-9A25-BAE9B1DFC567}" srcId="{851B0C91-E754-4A8D-B1F0-7A6820393574}" destId="{6CFF36A9-216F-47E7-A95A-D288A3DA790A}" srcOrd="2" destOrd="0" parTransId="{2DAAD92C-BBF0-42E6-8D01-E21B3D5B21DB}" sibTransId="{644638D3-30B5-45B7-BDFB-B7D80F5F1D69}"/>
    <dgm:cxn modelId="{0DDEEFB3-52F5-4E3D-97EF-E4740EE9B96C}" type="presOf" srcId="{A2B2428B-ECC0-40BB-9FD8-539BECF29DE6}" destId="{66EEFDC0-564D-46CD-8611-B05DB86DE930}" srcOrd="0" destOrd="0" presId="urn:microsoft.com/office/officeart/2005/8/layout/bList2"/>
    <dgm:cxn modelId="{4CBC4FC0-AF63-4993-8E74-79CA8BA40DD0}" type="presOf" srcId="{6CFF36A9-216F-47E7-A95A-D288A3DA790A}" destId="{F02BF0EC-2BBE-4FE8-890F-B9DDC87B57AC}" srcOrd="0" destOrd="2" presId="urn:microsoft.com/office/officeart/2005/8/layout/bList2"/>
    <dgm:cxn modelId="{798732C4-A53E-40AA-8470-281FFA0CA50E}" srcId="{A2B2428B-ECC0-40BB-9FD8-539BECF29DE6}" destId="{0967D57D-4436-4B33-B2B8-AC4C5C8FEE15}" srcOrd="0" destOrd="0" parTransId="{57CD76B0-7372-48F1-B002-BA27157BCBBC}" sibTransId="{A6437C41-6D49-4271-A425-34312A7E80D4}"/>
    <dgm:cxn modelId="{06B009D5-ADC2-4391-8703-54155EB1D58E}" type="presOf" srcId="{9B2E8378-DD97-4465-8DAA-B18F335826BB}" destId="{54F6F63D-DE38-4513-A277-D43735BAEF46}" srcOrd="0" destOrd="0" presId="urn:microsoft.com/office/officeart/2005/8/layout/bList2"/>
    <dgm:cxn modelId="{E0536ED6-C68E-45A8-9D3E-24D2311BBC27}" srcId="{70D290EC-79B6-4076-B0A9-BB133BC473AB}" destId="{56AD35A1-F6F5-4E59-BE7F-5F5864CAA8DA}" srcOrd="1" destOrd="0" parTransId="{F8971BA1-DF6B-437B-8ED9-7EAED2E973F5}" sibTransId="{57FC6A5E-015C-4E6B-8374-D7652BD067A3}"/>
    <dgm:cxn modelId="{657BECD6-B8D5-4A80-B2DF-E59C502CFC43}" type="presOf" srcId="{59D9832E-4601-44CE-915E-0576BBB5F579}" destId="{437AB940-1E4F-4548-AA2C-0865C6D6198F}" srcOrd="0" destOrd="1" presId="urn:microsoft.com/office/officeart/2005/8/layout/bList2"/>
    <dgm:cxn modelId="{40174CDA-8AE7-4324-8BE6-B74821EB2589}" srcId="{5CBC2607-7F5C-4C5A-94AE-301AE78A1687}" destId="{A2B2428B-ECC0-40BB-9FD8-539BECF29DE6}" srcOrd="2" destOrd="0" parTransId="{E14B8790-8150-48AD-95EC-F63B9CEC539F}" sibTransId="{9BD237B8-7A05-4796-8401-A37E7141811A}"/>
    <dgm:cxn modelId="{652E5EE2-910D-4B3C-9336-2B73671FE553}" type="presOf" srcId="{9BD237B8-7A05-4796-8401-A37E7141811A}" destId="{9D20F7F4-C13E-4E15-B17E-4B5C387A4090}" srcOrd="0" destOrd="0" presId="urn:microsoft.com/office/officeart/2005/8/layout/bList2"/>
    <dgm:cxn modelId="{39A7E1E5-902D-4325-BCE2-A72C8F5B356F}" srcId="{9E0BCDF8-ADE6-4198-87A6-D2574462F570}" destId="{32150D80-D212-4223-9C19-C39D56C6D19F}" srcOrd="2" destOrd="0" parTransId="{493EF5AA-FEE1-44FE-A7A3-582AF6062243}" sibTransId="{11543BFC-69BF-46E8-B2A4-AF7174D4DD25}"/>
    <dgm:cxn modelId="{600D09E8-106C-4B46-A775-8935A38EC72F}" type="presOf" srcId="{851B0C91-E754-4A8D-B1F0-7A6820393574}" destId="{40C10F3E-9D81-4687-89E8-A10C43678C64}" srcOrd="1" destOrd="0" presId="urn:microsoft.com/office/officeart/2005/8/layout/bList2"/>
    <dgm:cxn modelId="{15F0B9F4-538B-4E4A-B1CF-E01CC56DD3F8}" srcId="{5CBC2607-7F5C-4C5A-94AE-301AE78A1687}" destId="{851B0C91-E754-4A8D-B1F0-7A6820393574}" srcOrd="0" destOrd="0" parTransId="{4C136FC5-1B47-40F7-82BB-A55A537F00E7}" sibTransId="{DF147AD7-D08F-431F-8DC1-FCBBA016F0A6}"/>
    <dgm:cxn modelId="{89C339F8-ACDC-49D5-9680-3225F1CF00F4}" type="presOf" srcId="{A2B2428B-ECC0-40BB-9FD8-539BECF29DE6}" destId="{8867F4D6-E7C8-49AE-A979-46059F4FF485}" srcOrd="1" destOrd="0" presId="urn:microsoft.com/office/officeart/2005/8/layout/bList2"/>
    <dgm:cxn modelId="{01F668FA-8D81-4855-8C07-1E38B080B222}" type="presOf" srcId="{56AD35A1-F6F5-4E59-BE7F-5F5864CAA8DA}" destId="{54F6F63D-DE38-4513-A277-D43735BAEF46}" srcOrd="0" destOrd="1" presId="urn:microsoft.com/office/officeart/2005/8/layout/bList2"/>
    <dgm:cxn modelId="{8D08CBFA-5FA3-4D3E-B74B-DD72D2B2ED46}" type="presOf" srcId="{CB4D1F34-6B34-4150-8F99-9457F37AA45E}" destId="{5E20BF95-3C36-44C2-83A5-20654119C9E3}" srcOrd="0" destOrd="0" presId="urn:microsoft.com/office/officeart/2005/8/layout/bList2"/>
    <dgm:cxn modelId="{B6843FFD-0CA5-4723-8579-CF463963A24A}" srcId="{70D290EC-79B6-4076-B0A9-BB133BC473AB}" destId="{149B9430-DD11-4492-B669-42627072976E}" srcOrd="2" destOrd="0" parTransId="{0553957F-5996-4387-8474-00CB71E7E70F}" sibTransId="{78310A73-2DF2-40BE-8258-48BA81AEF38C}"/>
    <dgm:cxn modelId="{96E677FF-2BF3-481E-A4DA-DD80E3ECACD3}" type="presOf" srcId="{D022A66A-5636-4BF6-9D78-6AE67887C24D}" destId="{437AB940-1E4F-4548-AA2C-0865C6D6198F}" srcOrd="0" destOrd="2" presId="urn:microsoft.com/office/officeart/2005/8/layout/bList2"/>
    <dgm:cxn modelId="{22ED2DF2-2CD1-4218-88AD-5A4E1A934152}" type="presParOf" srcId="{2420402E-8B73-42F4-B492-A09291273E17}" destId="{17282364-BA37-4365-AAED-928B0C2BCB1B}" srcOrd="0" destOrd="0" presId="urn:microsoft.com/office/officeart/2005/8/layout/bList2"/>
    <dgm:cxn modelId="{3A790BD4-C2FA-41AB-93F6-E05791277F0D}" type="presParOf" srcId="{17282364-BA37-4365-AAED-928B0C2BCB1B}" destId="{F02BF0EC-2BBE-4FE8-890F-B9DDC87B57AC}" srcOrd="0" destOrd="0" presId="urn:microsoft.com/office/officeart/2005/8/layout/bList2"/>
    <dgm:cxn modelId="{DAFBF932-C442-4E9B-A626-6F8F1851F362}" type="presParOf" srcId="{17282364-BA37-4365-AAED-928B0C2BCB1B}" destId="{9ECF5198-1EE4-4E3B-9937-5408EA63C490}" srcOrd="1" destOrd="0" presId="urn:microsoft.com/office/officeart/2005/8/layout/bList2"/>
    <dgm:cxn modelId="{64E12BD4-5FEB-4BFA-BB23-412AC1C20B59}" type="presParOf" srcId="{17282364-BA37-4365-AAED-928B0C2BCB1B}" destId="{40C10F3E-9D81-4687-89E8-A10C43678C64}" srcOrd="2" destOrd="0" presId="urn:microsoft.com/office/officeart/2005/8/layout/bList2"/>
    <dgm:cxn modelId="{5C43164E-C547-4E9E-9F5D-D766640321E5}" type="presParOf" srcId="{17282364-BA37-4365-AAED-928B0C2BCB1B}" destId="{DCA0DEB8-3CCA-4E44-A475-5A0F553F1EDD}" srcOrd="3" destOrd="0" presId="urn:microsoft.com/office/officeart/2005/8/layout/bList2"/>
    <dgm:cxn modelId="{3350239F-0EF3-48C3-B749-BD4365C7758D}" type="presParOf" srcId="{2420402E-8B73-42F4-B492-A09291273E17}" destId="{80BE0175-E78B-4B9A-980E-8800FF4512B1}" srcOrd="1" destOrd="0" presId="urn:microsoft.com/office/officeart/2005/8/layout/bList2"/>
    <dgm:cxn modelId="{80A68D8F-7088-4241-9EE0-573324609120}" type="presParOf" srcId="{2420402E-8B73-42F4-B492-A09291273E17}" destId="{8B3B992A-0236-4A0A-9E0D-7901C7354444}" srcOrd="2" destOrd="0" presId="urn:microsoft.com/office/officeart/2005/8/layout/bList2"/>
    <dgm:cxn modelId="{E80F4FE5-D7B4-4495-98BA-FF403D6F6657}" type="presParOf" srcId="{8B3B992A-0236-4A0A-9E0D-7901C7354444}" destId="{5E20BF95-3C36-44C2-83A5-20654119C9E3}" srcOrd="0" destOrd="0" presId="urn:microsoft.com/office/officeart/2005/8/layout/bList2"/>
    <dgm:cxn modelId="{4B19B3E9-B022-4191-AA81-FA45BD2BC6B2}" type="presParOf" srcId="{8B3B992A-0236-4A0A-9E0D-7901C7354444}" destId="{7D98A516-F4AD-4675-9C08-22AE84E18C0A}" srcOrd="1" destOrd="0" presId="urn:microsoft.com/office/officeart/2005/8/layout/bList2"/>
    <dgm:cxn modelId="{75877B66-0C48-4E01-B7DF-151ABF17CE3A}" type="presParOf" srcId="{8B3B992A-0236-4A0A-9E0D-7901C7354444}" destId="{5E2AA12E-A5F3-4DEA-8D26-D7D93A54A76A}" srcOrd="2" destOrd="0" presId="urn:microsoft.com/office/officeart/2005/8/layout/bList2"/>
    <dgm:cxn modelId="{637F1AF3-29BF-45A8-B495-4D309D325309}" type="presParOf" srcId="{8B3B992A-0236-4A0A-9E0D-7901C7354444}" destId="{85096A0C-07D3-4204-936B-00E71F0F2076}" srcOrd="3" destOrd="0" presId="urn:microsoft.com/office/officeart/2005/8/layout/bList2"/>
    <dgm:cxn modelId="{7D4D8B3C-264B-4BCD-9F2F-AEAB1DAC424C}" type="presParOf" srcId="{2420402E-8B73-42F4-B492-A09291273E17}" destId="{8F6061AA-10AE-4F63-8115-435B52170409}" srcOrd="3" destOrd="0" presId="urn:microsoft.com/office/officeart/2005/8/layout/bList2"/>
    <dgm:cxn modelId="{576C7AE5-22EE-4BFD-A5A4-C0B6683F0522}" type="presParOf" srcId="{2420402E-8B73-42F4-B492-A09291273E17}" destId="{FA7BDDA9-69BF-4614-85C7-D999C21347FE}" srcOrd="4" destOrd="0" presId="urn:microsoft.com/office/officeart/2005/8/layout/bList2"/>
    <dgm:cxn modelId="{EA62087A-0EE1-4588-97EB-B11C0D4B7EBF}" type="presParOf" srcId="{FA7BDDA9-69BF-4614-85C7-D999C21347FE}" destId="{437AB940-1E4F-4548-AA2C-0865C6D6198F}" srcOrd="0" destOrd="0" presId="urn:microsoft.com/office/officeart/2005/8/layout/bList2"/>
    <dgm:cxn modelId="{8EA40791-F088-4845-8199-4D02DA2DF8C3}" type="presParOf" srcId="{FA7BDDA9-69BF-4614-85C7-D999C21347FE}" destId="{66EEFDC0-564D-46CD-8611-B05DB86DE930}" srcOrd="1" destOrd="0" presId="urn:microsoft.com/office/officeart/2005/8/layout/bList2"/>
    <dgm:cxn modelId="{9A4812EA-8E1B-4F7E-8602-347492FE58CB}" type="presParOf" srcId="{FA7BDDA9-69BF-4614-85C7-D999C21347FE}" destId="{8867F4D6-E7C8-49AE-A979-46059F4FF485}" srcOrd="2" destOrd="0" presId="urn:microsoft.com/office/officeart/2005/8/layout/bList2"/>
    <dgm:cxn modelId="{5D5BB513-C16C-48D3-A012-E05617459F64}" type="presParOf" srcId="{FA7BDDA9-69BF-4614-85C7-D999C21347FE}" destId="{D3B4662C-747A-4889-9847-CEEA4C0C3E97}" srcOrd="3" destOrd="0" presId="urn:microsoft.com/office/officeart/2005/8/layout/bList2"/>
    <dgm:cxn modelId="{C62671AD-820B-4B32-B937-3E75AFD7C04F}" type="presParOf" srcId="{2420402E-8B73-42F4-B492-A09291273E17}" destId="{9D20F7F4-C13E-4E15-B17E-4B5C387A4090}" srcOrd="5" destOrd="0" presId="urn:microsoft.com/office/officeart/2005/8/layout/bList2"/>
    <dgm:cxn modelId="{11B8D8E7-0F18-4355-B88D-AA3EF62C8D16}" type="presParOf" srcId="{2420402E-8B73-42F4-B492-A09291273E17}" destId="{F0DB094C-9117-40D2-86E6-D9AC83DA640E}" srcOrd="6" destOrd="0" presId="urn:microsoft.com/office/officeart/2005/8/layout/bList2"/>
    <dgm:cxn modelId="{71E72950-23C7-4121-8EEB-13588B84ED70}" type="presParOf" srcId="{F0DB094C-9117-40D2-86E6-D9AC83DA640E}" destId="{54F6F63D-DE38-4513-A277-D43735BAEF46}" srcOrd="0" destOrd="0" presId="urn:microsoft.com/office/officeart/2005/8/layout/bList2"/>
    <dgm:cxn modelId="{88B36181-74FC-4169-9529-06C719DB267C}" type="presParOf" srcId="{F0DB094C-9117-40D2-86E6-D9AC83DA640E}" destId="{4D5754D4-1574-46C7-8A5B-E9E31997764B}" srcOrd="1" destOrd="0" presId="urn:microsoft.com/office/officeart/2005/8/layout/bList2"/>
    <dgm:cxn modelId="{E5339D71-A955-4C78-AA6F-620239441910}" type="presParOf" srcId="{F0DB094C-9117-40D2-86E6-D9AC83DA640E}" destId="{BC205321-E84D-4760-AE97-701377A8D8DC}" srcOrd="2" destOrd="0" presId="urn:microsoft.com/office/officeart/2005/8/layout/bList2"/>
    <dgm:cxn modelId="{53132202-2EE4-4BE2-B462-AE698108A333}" type="presParOf" srcId="{F0DB094C-9117-40D2-86E6-D9AC83DA640E}" destId="{93C935A4-3E9F-4CDD-BCDE-0A49633D14B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5664-A8B7-47F8-85E2-B68BA291546B}">
      <dsp:nvSpPr>
        <dsp:cNvPr id="0" name=""/>
        <dsp:cNvSpPr/>
      </dsp:nvSpPr>
      <dsp:spPr>
        <a:xfrm>
          <a:off x="1426" y="1636613"/>
          <a:ext cx="1581546" cy="790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GenCost outputs</a:t>
          </a:r>
        </a:p>
      </dsp:txBody>
      <dsp:txXfrm>
        <a:off x="24587" y="1659774"/>
        <a:ext cx="1535224" cy="744451"/>
      </dsp:txXfrm>
    </dsp:sp>
    <dsp:sp modelId="{086551F7-C49D-479E-9F67-4FEE07411D4F}">
      <dsp:nvSpPr>
        <dsp:cNvPr id="0" name=""/>
        <dsp:cNvSpPr/>
      </dsp:nvSpPr>
      <dsp:spPr>
        <a:xfrm rot="18289469">
          <a:off x="1345388" y="1559793"/>
          <a:ext cx="1107788" cy="35024"/>
        </a:xfrm>
        <a:custGeom>
          <a:avLst/>
          <a:gdLst/>
          <a:ahLst/>
          <a:cxnLst/>
          <a:rect l="0" t="0" r="0" b="0"/>
          <a:pathLst>
            <a:path>
              <a:moveTo>
                <a:pt x="0" y="17512"/>
              </a:moveTo>
              <a:lnTo>
                <a:pt x="1107788" y="175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1871588" y="1549610"/>
        <a:ext cx="55389" cy="55389"/>
      </dsp:txXfrm>
    </dsp:sp>
    <dsp:sp modelId="{B96EC7F2-2C7B-4640-BEDB-7A189B9EC87F}">
      <dsp:nvSpPr>
        <dsp:cNvPr id="0" name=""/>
        <dsp:cNvSpPr/>
      </dsp:nvSpPr>
      <dsp:spPr>
        <a:xfrm>
          <a:off x="2215592" y="727223"/>
          <a:ext cx="1581546" cy="790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Capital cost projections</a:t>
          </a:r>
        </a:p>
      </dsp:txBody>
      <dsp:txXfrm>
        <a:off x="2238753" y="750384"/>
        <a:ext cx="1535224" cy="744451"/>
      </dsp:txXfrm>
    </dsp:sp>
    <dsp:sp modelId="{E397B90D-B196-444D-AC08-BE8A57A3AB34}">
      <dsp:nvSpPr>
        <dsp:cNvPr id="0" name=""/>
        <dsp:cNvSpPr/>
      </dsp:nvSpPr>
      <dsp:spPr>
        <a:xfrm rot="19457599">
          <a:off x="3723912" y="877750"/>
          <a:ext cx="779072" cy="35024"/>
        </a:xfrm>
        <a:custGeom>
          <a:avLst/>
          <a:gdLst/>
          <a:ahLst/>
          <a:cxnLst/>
          <a:rect l="0" t="0" r="0" b="0"/>
          <a:pathLst>
            <a:path>
              <a:moveTo>
                <a:pt x="0" y="17512"/>
              </a:moveTo>
              <a:lnTo>
                <a:pt x="779072" y="17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4093972" y="875786"/>
        <a:ext cx="38953" cy="38953"/>
      </dsp:txXfrm>
    </dsp:sp>
    <dsp:sp modelId="{B5D8E230-511C-486B-9A8B-6F4249168792}">
      <dsp:nvSpPr>
        <dsp:cNvPr id="0" name=""/>
        <dsp:cNvSpPr/>
      </dsp:nvSpPr>
      <dsp:spPr>
        <a:xfrm>
          <a:off x="4429758" y="272529"/>
          <a:ext cx="1581546" cy="790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Current cost update</a:t>
          </a:r>
        </a:p>
      </dsp:txBody>
      <dsp:txXfrm>
        <a:off x="4452919" y="295690"/>
        <a:ext cx="1535224" cy="744451"/>
      </dsp:txXfrm>
    </dsp:sp>
    <dsp:sp modelId="{E4D33A16-EA8B-40F3-999A-6015112CDF74}">
      <dsp:nvSpPr>
        <dsp:cNvPr id="0" name=""/>
        <dsp:cNvSpPr/>
      </dsp:nvSpPr>
      <dsp:spPr>
        <a:xfrm rot="2142401">
          <a:off x="3723912" y="1332445"/>
          <a:ext cx="779072" cy="35024"/>
        </a:xfrm>
        <a:custGeom>
          <a:avLst/>
          <a:gdLst/>
          <a:ahLst/>
          <a:cxnLst/>
          <a:rect l="0" t="0" r="0" b="0"/>
          <a:pathLst>
            <a:path>
              <a:moveTo>
                <a:pt x="0" y="17512"/>
              </a:moveTo>
              <a:lnTo>
                <a:pt x="779072" y="17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4093972" y="1330481"/>
        <a:ext cx="38953" cy="38953"/>
      </dsp:txXfrm>
    </dsp:sp>
    <dsp:sp modelId="{9EBAF1A6-7CF2-4A97-B1DA-15A09538D83A}">
      <dsp:nvSpPr>
        <dsp:cNvPr id="0" name=""/>
        <dsp:cNvSpPr/>
      </dsp:nvSpPr>
      <dsp:spPr>
        <a:xfrm>
          <a:off x="4429758" y="1181918"/>
          <a:ext cx="1581546" cy="790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GALLM projection model</a:t>
          </a:r>
        </a:p>
      </dsp:txBody>
      <dsp:txXfrm>
        <a:off x="4452919" y="1205079"/>
        <a:ext cx="1535224" cy="744451"/>
      </dsp:txXfrm>
    </dsp:sp>
    <dsp:sp modelId="{AF2D8D7C-CEB1-4AAC-97C0-E1F87D0F1174}">
      <dsp:nvSpPr>
        <dsp:cNvPr id="0" name=""/>
        <dsp:cNvSpPr/>
      </dsp:nvSpPr>
      <dsp:spPr>
        <a:xfrm rot="3310531">
          <a:off x="1345388" y="2469182"/>
          <a:ext cx="1107788" cy="35024"/>
        </a:xfrm>
        <a:custGeom>
          <a:avLst/>
          <a:gdLst/>
          <a:ahLst/>
          <a:cxnLst/>
          <a:rect l="0" t="0" r="0" b="0"/>
          <a:pathLst>
            <a:path>
              <a:moveTo>
                <a:pt x="0" y="17512"/>
              </a:moveTo>
              <a:lnTo>
                <a:pt x="1107788" y="175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1871588" y="2459000"/>
        <a:ext cx="55389" cy="55389"/>
      </dsp:txXfrm>
    </dsp:sp>
    <dsp:sp modelId="{FA87D844-B916-48E4-AF62-2784E0A8512B}">
      <dsp:nvSpPr>
        <dsp:cNvPr id="0" name=""/>
        <dsp:cNvSpPr/>
      </dsp:nvSpPr>
      <dsp:spPr>
        <a:xfrm>
          <a:off x="2215592" y="2546002"/>
          <a:ext cx="1581546" cy="790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LCOE</a:t>
          </a:r>
        </a:p>
      </dsp:txBody>
      <dsp:txXfrm>
        <a:off x="2238753" y="2569163"/>
        <a:ext cx="1535224" cy="744451"/>
      </dsp:txXfrm>
    </dsp:sp>
    <dsp:sp modelId="{CC681C31-0EF9-475C-B7F1-692C54FE566C}">
      <dsp:nvSpPr>
        <dsp:cNvPr id="0" name=""/>
        <dsp:cNvSpPr/>
      </dsp:nvSpPr>
      <dsp:spPr>
        <a:xfrm rot="19457599">
          <a:off x="3723912" y="2696529"/>
          <a:ext cx="779072" cy="35024"/>
        </a:xfrm>
        <a:custGeom>
          <a:avLst/>
          <a:gdLst/>
          <a:ahLst/>
          <a:cxnLst/>
          <a:rect l="0" t="0" r="0" b="0"/>
          <a:pathLst>
            <a:path>
              <a:moveTo>
                <a:pt x="0" y="17512"/>
              </a:moveTo>
              <a:lnTo>
                <a:pt x="779072" y="17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4093972" y="2694565"/>
        <a:ext cx="38953" cy="38953"/>
      </dsp:txXfrm>
    </dsp:sp>
    <dsp:sp modelId="{910BA0A0-D21B-4B0A-B139-86CBC5E078B3}">
      <dsp:nvSpPr>
        <dsp:cNvPr id="0" name=""/>
        <dsp:cNvSpPr/>
      </dsp:nvSpPr>
      <dsp:spPr>
        <a:xfrm>
          <a:off x="4429758" y="2091308"/>
          <a:ext cx="1581546" cy="790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Standard formula</a:t>
          </a:r>
        </a:p>
      </dsp:txBody>
      <dsp:txXfrm>
        <a:off x="4452919" y="2114469"/>
        <a:ext cx="1535224" cy="744451"/>
      </dsp:txXfrm>
    </dsp:sp>
    <dsp:sp modelId="{CB4E295F-41C4-498F-93F5-C54B60CFAA07}">
      <dsp:nvSpPr>
        <dsp:cNvPr id="0" name=""/>
        <dsp:cNvSpPr/>
      </dsp:nvSpPr>
      <dsp:spPr>
        <a:xfrm rot="2142401">
          <a:off x="3723912" y="3151224"/>
          <a:ext cx="779072" cy="35024"/>
        </a:xfrm>
        <a:custGeom>
          <a:avLst/>
          <a:gdLst/>
          <a:ahLst/>
          <a:cxnLst/>
          <a:rect l="0" t="0" r="0" b="0"/>
          <a:pathLst>
            <a:path>
              <a:moveTo>
                <a:pt x="0" y="17512"/>
              </a:moveTo>
              <a:lnTo>
                <a:pt x="779072" y="17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dirty="0"/>
        </a:p>
      </dsp:txBody>
      <dsp:txXfrm>
        <a:off x="4093972" y="3149260"/>
        <a:ext cx="38953" cy="38953"/>
      </dsp:txXfrm>
    </dsp:sp>
    <dsp:sp modelId="{DEAD8BE4-C39E-4301-ADC1-4690894AFBC2}">
      <dsp:nvSpPr>
        <dsp:cNvPr id="0" name=""/>
        <dsp:cNvSpPr/>
      </dsp:nvSpPr>
      <dsp:spPr>
        <a:xfrm>
          <a:off x="4429758" y="3000697"/>
          <a:ext cx="1581546" cy="790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AU" sz="1700" kern="1200" dirty="0"/>
            <a:t>Variable renewables methods</a:t>
          </a:r>
        </a:p>
      </dsp:txBody>
      <dsp:txXfrm>
        <a:off x="4452919" y="3023858"/>
        <a:ext cx="1535224" cy="744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BF0EC-2BBE-4FE8-890F-B9DDC87B57AC}">
      <dsp:nvSpPr>
        <dsp:cNvPr id="0" name=""/>
        <dsp:cNvSpPr/>
      </dsp:nvSpPr>
      <dsp:spPr>
        <a:xfrm>
          <a:off x="862193" y="3066"/>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Consensus building</a:t>
          </a:r>
        </a:p>
        <a:p>
          <a:pPr marL="57150" lvl="1" indent="-57150" algn="l" defTabSz="400050">
            <a:lnSpc>
              <a:spcPct val="90000"/>
            </a:lnSpc>
            <a:spcBef>
              <a:spcPct val="0"/>
            </a:spcBef>
            <a:spcAft>
              <a:spcPct val="15000"/>
            </a:spcAft>
            <a:buChar char="•"/>
          </a:pPr>
          <a:r>
            <a:rPr lang="en-AU" sz="900" kern="1200" dirty="0"/>
            <a:t>Benchmarked</a:t>
          </a:r>
        </a:p>
        <a:p>
          <a:pPr marL="57150" lvl="1" indent="-57150" algn="l" defTabSz="400050">
            <a:lnSpc>
              <a:spcPct val="90000"/>
            </a:lnSpc>
            <a:spcBef>
              <a:spcPct val="0"/>
            </a:spcBef>
            <a:spcAft>
              <a:spcPct val="15000"/>
            </a:spcAft>
            <a:buChar char="•"/>
          </a:pPr>
          <a:r>
            <a:rPr lang="en-AU" sz="900" kern="1200" dirty="0"/>
            <a:t>Basis of views not transparent. Likely to include some bias in response selection</a:t>
          </a:r>
        </a:p>
      </dsp:txBody>
      <dsp:txXfrm>
        <a:off x="888474" y="29347"/>
        <a:ext cx="1450008" cy="1095355"/>
      </dsp:txXfrm>
    </dsp:sp>
    <dsp:sp modelId="{40C10F3E-9D81-4687-89E8-A10C43678C64}">
      <dsp:nvSpPr>
        <dsp:cNvPr id="0" name=""/>
        <dsp:cNvSpPr/>
      </dsp:nvSpPr>
      <dsp:spPr>
        <a:xfrm>
          <a:off x="862193" y="1124703"/>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Expert surveys</a:t>
          </a:r>
        </a:p>
      </dsp:txBody>
      <dsp:txXfrm>
        <a:off x="862193" y="1124703"/>
        <a:ext cx="1058147" cy="482303"/>
      </dsp:txXfrm>
    </dsp:sp>
    <dsp:sp modelId="{DCA0DEB8-3CCA-4E44-A475-5A0F553F1EDD}">
      <dsp:nvSpPr>
        <dsp:cNvPr id="0" name=""/>
        <dsp:cNvSpPr/>
      </dsp:nvSpPr>
      <dsp:spPr>
        <a:xfrm>
          <a:off x="1962846" y="1201312"/>
          <a:ext cx="525899" cy="52589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5374" t="-43662" r="-110870" b="-32929"/>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20BF95-3C36-44C2-83A5-20654119C9E3}">
      <dsp:nvSpPr>
        <dsp:cNvPr id="0" name=""/>
        <dsp:cNvSpPr/>
      </dsp:nvSpPr>
      <dsp:spPr>
        <a:xfrm>
          <a:off x="2619034" y="3066"/>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Simple, easy to follow</a:t>
          </a:r>
        </a:p>
        <a:p>
          <a:pPr marL="57150" lvl="1" indent="-57150" algn="l" defTabSz="400050">
            <a:lnSpc>
              <a:spcPct val="90000"/>
            </a:lnSpc>
            <a:spcBef>
              <a:spcPct val="0"/>
            </a:spcBef>
            <a:spcAft>
              <a:spcPct val="15000"/>
            </a:spcAft>
            <a:buChar char="•"/>
          </a:pPr>
          <a:r>
            <a:rPr lang="en-AU" sz="900" kern="1200" dirty="0"/>
            <a:t>Change is a function of time only – bottlenecks or stalled development not included</a:t>
          </a:r>
        </a:p>
        <a:p>
          <a:pPr marL="57150" lvl="1" indent="-57150" algn="l" defTabSz="400050">
            <a:lnSpc>
              <a:spcPct val="90000"/>
            </a:lnSpc>
            <a:spcBef>
              <a:spcPct val="0"/>
            </a:spcBef>
            <a:spcAft>
              <a:spcPct val="15000"/>
            </a:spcAft>
            <a:buChar char="•"/>
          </a:pPr>
          <a:r>
            <a:rPr lang="en-AU" sz="900" kern="1200" dirty="0"/>
            <a:t>Does not provide rationale for divergence from historical rates</a:t>
          </a:r>
        </a:p>
      </dsp:txBody>
      <dsp:txXfrm>
        <a:off x="2645315" y="29347"/>
        <a:ext cx="1450008" cy="1095355"/>
      </dsp:txXfrm>
    </dsp:sp>
    <dsp:sp modelId="{5E2AA12E-A5F3-4DEA-8D26-D7D93A54A76A}">
      <dsp:nvSpPr>
        <dsp:cNvPr id="0" name=""/>
        <dsp:cNvSpPr/>
      </dsp:nvSpPr>
      <dsp:spPr>
        <a:xfrm>
          <a:off x="2619034" y="1124703"/>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Historical rate extrapolation</a:t>
          </a:r>
        </a:p>
      </dsp:txBody>
      <dsp:txXfrm>
        <a:off x="2619034" y="1124703"/>
        <a:ext cx="1058147" cy="482303"/>
      </dsp:txXfrm>
    </dsp:sp>
    <dsp:sp modelId="{85096A0C-07D3-4204-936B-00E71F0F2076}">
      <dsp:nvSpPr>
        <dsp:cNvPr id="0" name=""/>
        <dsp:cNvSpPr/>
      </dsp:nvSpPr>
      <dsp:spPr>
        <a:xfrm rot="3559125">
          <a:off x="3719687" y="1201312"/>
          <a:ext cx="525899" cy="52589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5765" t="-7001" r="-15842" b="-38818"/>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7AB940-1E4F-4548-AA2C-0865C6D6198F}">
      <dsp:nvSpPr>
        <dsp:cNvPr id="0" name=""/>
        <dsp:cNvSpPr/>
      </dsp:nvSpPr>
      <dsp:spPr>
        <a:xfrm>
          <a:off x="862193" y="1987679"/>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Strong basis in physical limits and science</a:t>
          </a:r>
        </a:p>
        <a:p>
          <a:pPr marL="57150" lvl="1" indent="-57150" algn="l" defTabSz="400050">
            <a:lnSpc>
              <a:spcPct val="90000"/>
            </a:lnSpc>
            <a:spcBef>
              <a:spcPct val="0"/>
            </a:spcBef>
            <a:spcAft>
              <a:spcPct val="15000"/>
            </a:spcAft>
            <a:buChar char="•"/>
          </a:pPr>
          <a:r>
            <a:rPr lang="en-AU" sz="900" kern="1200" dirty="0"/>
            <a:t>Provides deep guidance on cost and science challenges</a:t>
          </a:r>
        </a:p>
        <a:p>
          <a:pPr marL="57150" lvl="1" indent="-57150" algn="l" defTabSz="400050">
            <a:lnSpc>
              <a:spcPct val="90000"/>
            </a:lnSpc>
            <a:spcBef>
              <a:spcPct val="0"/>
            </a:spcBef>
            <a:spcAft>
              <a:spcPct val="15000"/>
            </a:spcAft>
            <a:buChar char="•"/>
          </a:pPr>
          <a:r>
            <a:rPr lang="en-AU" sz="900" kern="1200" dirty="0"/>
            <a:t>Costly. Typically delivered one technology at a time</a:t>
          </a:r>
        </a:p>
        <a:p>
          <a:pPr marL="57150" lvl="1" indent="-57150" algn="l" defTabSz="400050">
            <a:lnSpc>
              <a:spcPct val="90000"/>
            </a:lnSpc>
            <a:spcBef>
              <a:spcPct val="0"/>
            </a:spcBef>
            <a:spcAft>
              <a:spcPct val="15000"/>
            </a:spcAft>
            <a:buChar char="•"/>
          </a:pPr>
          <a:endParaRPr lang="en-AU" sz="900" kern="1200" dirty="0"/>
        </a:p>
      </dsp:txBody>
      <dsp:txXfrm>
        <a:off x="888474" y="2013960"/>
        <a:ext cx="1450008" cy="1095355"/>
      </dsp:txXfrm>
    </dsp:sp>
    <dsp:sp modelId="{8867F4D6-E7C8-49AE-A979-46059F4FF485}">
      <dsp:nvSpPr>
        <dsp:cNvPr id="0" name=""/>
        <dsp:cNvSpPr/>
      </dsp:nvSpPr>
      <dsp:spPr>
        <a:xfrm>
          <a:off x="862193" y="3109316"/>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Bottom-up engineering</a:t>
          </a:r>
        </a:p>
      </dsp:txBody>
      <dsp:txXfrm>
        <a:off x="862193" y="3109316"/>
        <a:ext cx="1058147" cy="482303"/>
      </dsp:txXfrm>
    </dsp:sp>
    <dsp:sp modelId="{D3B4662C-747A-4889-9847-CEEA4C0C3E97}">
      <dsp:nvSpPr>
        <dsp:cNvPr id="0" name=""/>
        <dsp:cNvSpPr/>
      </dsp:nvSpPr>
      <dsp:spPr>
        <a:xfrm>
          <a:off x="1962846" y="3185926"/>
          <a:ext cx="525899" cy="5258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6F63D-DE38-4513-A277-D43735BAEF46}">
      <dsp:nvSpPr>
        <dsp:cNvPr id="0" name=""/>
        <dsp:cNvSpPr/>
      </dsp:nvSpPr>
      <dsp:spPr>
        <a:xfrm>
          <a:off x="2619034" y="1987679"/>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Transparent and strong basis for projections. But lacks science insights.</a:t>
          </a:r>
        </a:p>
        <a:p>
          <a:pPr marL="57150" lvl="1" indent="-57150" algn="l" defTabSz="400050">
            <a:lnSpc>
              <a:spcPct val="90000"/>
            </a:lnSpc>
            <a:spcBef>
              <a:spcPct val="0"/>
            </a:spcBef>
            <a:spcAft>
              <a:spcPct val="15000"/>
            </a:spcAft>
            <a:buChar char="•"/>
          </a:pPr>
          <a:r>
            <a:rPr lang="en-AU" sz="900" kern="1200" dirty="0"/>
            <a:t> Better able to project fast cost reductions of emerging technologies</a:t>
          </a:r>
        </a:p>
        <a:p>
          <a:pPr marL="57150" lvl="1" indent="-57150" algn="l" defTabSz="400050">
            <a:lnSpc>
              <a:spcPct val="90000"/>
            </a:lnSpc>
            <a:spcBef>
              <a:spcPct val="0"/>
            </a:spcBef>
            <a:spcAft>
              <a:spcPct val="15000"/>
            </a:spcAft>
            <a:buChar char="•"/>
          </a:pPr>
          <a:r>
            <a:rPr lang="en-AU" sz="900" kern="1200" dirty="0"/>
            <a:t>Computationally demanding</a:t>
          </a:r>
        </a:p>
      </dsp:txBody>
      <dsp:txXfrm>
        <a:off x="2645315" y="2013960"/>
        <a:ext cx="1450008" cy="1095355"/>
      </dsp:txXfrm>
    </dsp:sp>
    <dsp:sp modelId="{BC205321-E84D-4760-AE97-701377A8D8DC}">
      <dsp:nvSpPr>
        <dsp:cNvPr id="0" name=""/>
        <dsp:cNvSpPr/>
      </dsp:nvSpPr>
      <dsp:spPr>
        <a:xfrm>
          <a:off x="2619034" y="3109316"/>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Learning by doing / simulation</a:t>
          </a:r>
        </a:p>
      </dsp:txBody>
      <dsp:txXfrm>
        <a:off x="2619034" y="3109316"/>
        <a:ext cx="1058147" cy="482303"/>
      </dsp:txXfrm>
    </dsp:sp>
    <dsp:sp modelId="{93C935A4-3E9F-4CDD-BCDE-0A49633D14BF}">
      <dsp:nvSpPr>
        <dsp:cNvPr id="0" name=""/>
        <dsp:cNvSpPr/>
      </dsp:nvSpPr>
      <dsp:spPr>
        <a:xfrm>
          <a:off x="3719687" y="3185926"/>
          <a:ext cx="525899" cy="525899"/>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47124" t="-28465" r="-67500" b="-12808"/>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BF0EC-2BBE-4FE8-890F-B9DDC87B57AC}">
      <dsp:nvSpPr>
        <dsp:cNvPr id="0" name=""/>
        <dsp:cNvSpPr/>
      </dsp:nvSpPr>
      <dsp:spPr>
        <a:xfrm>
          <a:off x="862193" y="3066"/>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Consensus building</a:t>
          </a:r>
        </a:p>
        <a:p>
          <a:pPr marL="57150" lvl="1" indent="-57150" algn="l" defTabSz="400050">
            <a:lnSpc>
              <a:spcPct val="90000"/>
            </a:lnSpc>
            <a:spcBef>
              <a:spcPct val="0"/>
            </a:spcBef>
            <a:spcAft>
              <a:spcPct val="15000"/>
            </a:spcAft>
            <a:buChar char="•"/>
          </a:pPr>
          <a:r>
            <a:rPr lang="en-AU" sz="900" kern="1200" dirty="0"/>
            <a:t>Benchmarked</a:t>
          </a:r>
        </a:p>
        <a:p>
          <a:pPr marL="57150" lvl="1" indent="-57150" algn="l" defTabSz="400050">
            <a:lnSpc>
              <a:spcPct val="90000"/>
            </a:lnSpc>
            <a:spcBef>
              <a:spcPct val="0"/>
            </a:spcBef>
            <a:spcAft>
              <a:spcPct val="15000"/>
            </a:spcAft>
            <a:buChar char="•"/>
          </a:pPr>
          <a:r>
            <a:rPr lang="en-AU" sz="900" kern="1200" dirty="0"/>
            <a:t>Basis of views not transparent. Likely to include some bias in response selection</a:t>
          </a:r>
        </a:p>
      </dsp:txBody>
      <dsp:txXfrm>
        <a:off x="888474" y="29347"/>
        <a:ext cx="1450008" cy="1095355"/>
      </dsp:txXfrm>
    </dsp:sp>
    <dsp:sp modelId="{40C10F3E-9D81-4687-89E8-A10C43678C64}">
      <dsp:nvSpPr>
        <dsp:cNvPr id="0" name=""/>
        <dsp:cNvSpPr/>
      </dsp:nvSpPr>
      <dsp:spPr>
        <a:xfrm>
          <a:off x="862193" y="1124703"/>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Expert surveys</a:t>
          </a:r>
        </a:p>
      </dsp:txBody>
      <dsp:txXfrm>
        <a:off x="862193" y="1124703"/>
        <a:ext cx="1058147" cy="482303"/>
      </dsp:txXfrm>
    </dsp:sp>
    <dsp:sp modelId="{DCA0DEB8-3CCA-4E44-A475-5A0F553F1EDD}">
      <dsp:nvSpPr>
        <dsp:cNvPr id="0" name=""/>
        <dsp:cNvSpPr/>
      </dsp:nvSpPr>
      <dsp:spPr>
        <a:xfrm>
          <a:off x="1962846" y="1201312"/>
          <a:ext cx="525899" cy="525899"/>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5374" t="-43662" r="-110870" b="-32929"/>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20BF95-3C36-44C2-83A5-20654119C9E3}">
      <dsp:nvSpPr>
        <dsp:cNvPr id="0" name=""/>
        <dsp:cNvSpPr/>
      </dsp:nvSpPr>
      <dsp:spPr>
        <a:xfrm>
          <a:off x="2619034" y="3066"/>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Simple, easy to follow</a:t>
          </a:r>
        </a:p>
        <a:p>
          <a:pPr marL="57150" lvl="1" indent="-57150" algn="l" defTabSz="400050">
            <a:lnSpc>
              <a:spcPct val="90000"/>
            </a:lnSpc>
            <a:spcBef>
              <a:spcPct val="0"/>
            </a:spcBef>
            <a:spcAft>
              <a:spcPct val="15000"/>
            </a:spcAft>
            <a:buChar char="•"/>
          </a:pPr>
          <a:r>
            <a:rPr lang="en-AU" sz="900" kern="1200" dirty="0"/>
            <a:t>Change is a function of time only – bottlenecks or stalled development not included</a:t>
          </a:r>
        </a:p>
        <a:p>
          <a:pPr marL="57150" lvl="1" indent="-57150" algn="l" defTabSz="400050">
            <a:lnSpc>
              <a:spcPct val="90000"/>
            </a:lnSpc>
            <a:spcBef>
              <a:spcPct val="0"/>
            </a:spcBef>
            <a:spcAft>
              <a:spcPct val="15000"/>
            </a:spcAft>
            <a:buChar char="•"/>
          </a:pPr>
          <a:r>
            <a:rPr lang="en-AU" sz="900" kern="1200" dirty="0"/>
            <a:t>Does not provide rationale for divergence from historical rates</a:t>
          </a:r>
        </a:p>
      </dsp:txBody>
      <dsp:txXfrm>
        <a:off x="2645315" y="29347"/>
        <a:ext cx="1450008" cy="1095355"/>
      </dsp:txXfrm>
    </dsp:sp>
    <dsp:sp modelId="{5E2AA12E-A5F3-4DEA-8D26-D7D93A54A76A}">
      <dsp:nvSpPr>
        <dsp:cNvPr id="0" name=""/>
        <dsp:cNvSpPr/>
      </dsp:nvSpPr>
      <dsp:spPr>
        <a:xfrm>
          <a:off x="2619034" y="1124703"/>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Historical rate extrapolation</a:t>
          </a:r>
        </a:p>
      </dsp:txBody>
      <dsp:txXfrm>
        <a:off x="2619034" y="1124703"/>
        <a:ext cx="1058147" cy="482303"/>
      </dsp:txXfrm>
    </dsp:sp>
    <dsp:sp modelId="{85096A0C-07D3-4204-936B-00E71F0F2076}">
      <dsp:nvSpPr>
        <dsp:cNvPr id="0" name=""/>
        <dsp:cNvSpPr/>
      </dsp:nvSpPr>
      <dsp:spPr>
        <a:xfrm rot="3559125">
          <a:off x="3719687" y="1201312"/>
          <a:ext cx="525899" cy="52589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5765" t="-7001" r="-15842" b="-38818"/>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7AB940-1E4F-4548-AA2C-0865C6D6198F}">
      <dsp:nvSpPr>
        <dsp:cNvPr id="0" name=""/>
        <dsp:cNvSpPr/>
      </dsp:nvSpPr>
      <dsp:spPr>
        <a:xfrm>
          <a:off x="862193" y="1987679"/>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Strong basis in physical limits and science</a:t>
          </a:r>
        </a:p>
        <a:p>
          <a:pPr marL="57150" lvl="1" indent="-57150" algn="l" defTabSz="400050">
            <a:lnSpc>
              <a:spcPct val="90000"/>
            </a:lnSpc>
            <a:spcBef>
              <a:spcPct val="0"/>
            </a:spcBef>
            <a:spcAft>
              <a:spcPct val="15000"/>
            </a:spcAft>
            <a:buChar char="•"/>
          </a:pPr>
          <a:r>
            <a:rPr lang="en-AU" sz="900" kern="1200" dirty="0"/>
            <a:t>Provides deep guidance on cost and science challenges</a:t>
          </a:r>
        </a:p>
        <a:p>
          <a:pPr marL="57150" lvl="1" indent="-57150" algn="l" defTabSz="400050">
            <a:lnSpc>
              <a:spcPct val="90000"/>
            </a:lnSpc>
            <a:spcBef>
              <a:spcPct val="0"/>
            </a:spcBef>
            <a:spcAft>
              <a:spcPct val="15000"/>
            </a:spcAft>
            <a:buChar char="•"/>
          </a:pPr>
          <a:r>
            <a:rPr lang="en-AU" sz="900" kern="1200" dirty="0"/>
            <a:t>Costly. Typically delivered one technology at a time</a:t>
          </a:r>
        </a:p>
        <a:p>
          <a:pPr marL="57150" lvl="1" indent="-57150" algn="l" defTabSz="400050">
            <a:lnSpc>
              <a:spcPct val="90000"/>
            </a:lnSpc>
            <a:spcBef>
              <a:spcPct val="0"/>
            </a:spcBef>
            <a:spcAft>
              <a:spcPct val="15000"/>
            </a:spcAft>
            <a:buChar char="•"/>
          </a:pPr>
          <a:endParaRPr lang="en-AU" sz="900" kern="1200" dirty="0"/>
        </a:p>
      </dsp:txBody>
      <dsp:txXfrm>
        <a:off x="888474" y="2013960"/>
        <a:ext cx="1450008" cy="1095355"/>
      </dsp:txXfrm>
    </dsp:sp>
    <dsp:sp modelId="{8867F4D6-E7C8-49AE-A979-46059F4FF485}">
      <dsp:nvSpPr>
        <dsp:cNvPr id="0" name=""/>
        <dsp:cNvSpPr/>
      </dsp:nvSpPr>
      <dsp:spPr>
        <a:xfrm>
          <a:off x="862193" y="3109316"/>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Bottom-up engineering</a:t>
          </a:r>
        </a:p>
      </dsp:txBody>
      <dsp:txXfrm>
        <a:off x="862193" y="3109316"/>
        <a:ext cx="1058147" cy="482303"/>
      </dsp:txXfrm>
    </dsp:sp>
    <dsp:sp modelId="{D3B4662C-747A-4889-9847-CEEA4C0C3E97}">
      <dsp:nvSpPr>
        <dsp:cNvPr id="0" name=""/>
        <dsp:cNvSpPr/>
      </dsp:nvSpPr>
      <dsp:spPr>
        <a:xfrm>
          <a:off x="1962846" y="3185926"/>
          <a:ext cx="525899" cy="5258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6F63D-DE38-4513-A277-D43735BAEF46}">
      <dsp:nvSpPr>
        <dsp:cNvPr id="0" name=""/>
        <dsp:cNvSpPr/>
      </dsp:nvSpPr>
      <dsp:spPr>
        <a:xfrm>
          <a:off x="2619034" y="1987679"/>
          <a:ext cx="1502570" cy="11216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en-AU" sz="900" kern="1200" dirty="0"/>
            <a:t>Transparent and strong basis for projections. But lacks science insights.</a:t>
          </a:r>
        </a:p>
        <a:p>
          <a:pPr marL="57150" lvl="1" indent="-57150" algn="l" defTabSz="400050">
            <a:lnSpc>
              <a:spcPct val="90000"/>
            </a:lnSpc>
            <a:spcBef>
              <a:spcPct val="0"/>
            </a:spcBef>
            <a:spcAft>
              <a:spcPct val="15000"/>
            </a:spcAft>
            <a:buChar char="•"/>
          </a:pPr>
          <a:r>
            <a:rPr lang="en-AU" sz="900" kern="1200" dirty="0"/>
            <a:t> Better able to project fast cost reductions of emerging technologies</a:t>
          </a:r>
        </a:p>
        <a:p>
          <a:pPr marL="57150" lvl="1" indent="-57150" algn="l" defTabSz="400050">
            <a:lnSpc>
              <a:spcPct val="90000"/>
            </a:lnSpc>
            <a:spcBef>
              <a:spcPct val="0"/>
            </a:spcBef>
            <a:spcAft>
              <a:spcPct val="15000"/>
            </a:spcAft>
            <a:buChar char="•"/>
          </a:pPr>
          <a:r>
            <a:rPr lang="en-AU" sz="900" kern="1200" dirty="0"/>
            <a:t>Computationally demanding</a:t>
          </a:r>
        </a:p>
      </dsp:txBody>
      <dsp:txXfrm>
        <a:off x="2645315" y="2013960"/>
        <a:ext cx="1450008" cy="1095355"/>
      </dsp:txXfrm>
    </dsp:sp>
    <dsp:sp modelId="{BC205321-E84D-4760-AE97-701377A8D8DC}">
      <dsp:nvSpPr>
        <dsp:cNvPr id="0" name=""/>
        <dsp:cNvSpPr/>
      </dsp:nvSpPr>
      <dsp:spPr>
        <a:xfrm>
          <a:off x="2619034" y="3109316"/>
          <a:ext cx="1502570" cy="4823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AU" sz="1100" kern="1200" dirty="0"/>
            <a:t>Learning by doing / simulation</a:t>
          </a:r>
        </a:p>
      </dsp:txBody>
      <dsp:txXfrm>
        <a:off x="2619034" y="3109316"/>
        <a:ext cx="1058147" cy="482303"/>
      </dsp:txXfrm>
    </dsp:sp>
    <dsp:sp modelId="{93C935A4-3E9F-4CDD-BCDE-0A49633D14BF}">
      <dsp:nvSpPr>
        <dsp:cNvPr id="0" name=""/>
        <dsp:cNvSpPr/>
      </dsp:nvSpPr>
      <dsp:spPr>
        <a:xfrm>
          <a:off x="3719687" y="3185926"/>
          <a:ext cx="525899" cy="525899"/>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47124" t="-28465" r="-67500" b="-12808"/>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FA697C-5849-4DDF-A6C8-08E6893940F4}" type="datetimeFigureOut">
              <a:rPr lang="en-AU" smtClean="0"/>
              <a:pPr/>
              <a:t>16/10/2024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992BC2-9435-4D31-AEB3-5D5877AD6447}" type="datetimeFigureOut">
              <a:rPr lang="en-AU" smtClean="0"/>
              <a:pPr/>
              <a:t>16/10/2024</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methodology behind our cost projections, which I’ll be talking about today, has been applied to the Australian context. However, the same methodology can be applied to project costs for any country or region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375630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16</a:t>
            </a:fld>
            <a:endParaRPr lang="en-AU"/>
          </a:p>
        </p:txBody>
      </p:sp>
    </p:spTree>
    <p:extLst>
      <p:ext uri="{BB962C8B-B14F-4D97-AF65-F5344CB8AC3E}">
        <p14:creationId xmlns:p14="http://schemas.microsoft.com/office/powerpoint/2010/main" val="419661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effectLst/>
                <a:latin typeface="Calibri" panose="020F0502020204030204" pitchFamily="34" charset="0"/>
                <a:ea typeface="Times New Roman" panose="02020603050405020304" pitchFamily="18" charset="0"/>
              </a:rPr>
              <a:t>Thank you all for joining. We are more than happy to discuss the Roadmap findings so please do reach out. </a:t>
            </a:r>
          </a:p>
          <a:p>
            <a:endParaRPr lang="en-AU" sz="18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496215-5E4C-414D-A8DB-C38AA7CF7C2A}" type="slidenum">
              <a:rPr lang="en-AU" smtClean="0"/>
              <a:pPr/>
              <a:t>17</a:t>
            </a:fld>
            <a:endParaRPr lang="en-AU"/>
          </a:p>
        </p:txBody>
      </p:sp>
    </p:spTree>
    <p:extLst>
      <p:ext uri="{BB962C8B-B14F-4D97-AF65-F5344CB8AC3E}">
        <p14:creationId xmlns:p14="http://schemas.microsoft.com/office/powerpoint/2010/main" val="278303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348E5230-3F12-4A60-B83A-70DD9883D08A}" type="slidenum">
              <a:rPr lang="en-US" smtClean="0"/>
              <a:pPr>
                <a:defRPr/>
              </a:pPr>
              <a:t>18</a:t>
            </a:fld>
            <a:endParaRPr lang="en-US"/>
          </a:p>
        </p:txBody>
      </p:sp>
    </p:spTree>
    <p:extLst>
      <p:ext uri="{BB962C8B-B14F-4D97-AF65-F5344CB8AC3E}">
        <p14:creationId xmlns:p14="http://schemas.microsoft.com/office/powerpoint/2010/main" val="339254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Pumped hydro example:</a:t>
            </a:r>
          </a:p>
          <a:p>
            <a:r>
              <a:rPr lang="en-AU" dirty="0"/>
              <a:t>2. Power capital cost: For example, for a pumped hydro system this includes pumps to raise the water to the dam, the tunnel/pipes for water transfer and a turbine for generation. </a:t>
            </a:r>
          </a:p>
          <a:p>
            <a:r>
              <a:rPr lang="en-AU" dirty="0"/>
              <a:t>3. Energy capital cost: For a PHES this includes the water storage dams.</a:t>
            </a:r>
          </a:p>
        </p:txBody>
      </p:sp>
      <p:sp>
        <p:nvSpPr>
          <p:cNvPr id="4" name="Slide Number Placeholder 3"/>
          <p:cNvSpPr>
            <a:spLocks noGrp="1"/>
          </p:cNvSpPr>
          <p:nvPr>
            <p:ph type="sldNum" sz="quarter" idx="5"/>
          </p:nvPr>
        </p:nvSpPr>
        <p:spPr/>
        <p:txBody>
          <a:bodyPr/>
          <a:lstStyle/>
          <a:p>
            <a:fld id="{9A496215-5E4C-414D-A8DB-C38AA7CF7C2A}" type="slidenum">
              <a:rPr lang="en-AU" smtClean="0"/>
              <a:pPr/>
              <a:t>19</a:t>
            </a:fld>
            <a:endParaRPr lang="en-AU"/>
          </a:p>
        </p:txBody>
      </p:sp>
    </p:spTree>
    <p:extLst>
      <p:ext uri="{BB962C8B-B14F-4D97-AF65-F5344CB8AC3E}">
        <p14:creationId xmlns:p14="http://schemas.microsoft.com/office/powerpoint/2010/main" val="366458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300218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293676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Eli talked about the ISP this morning, and our cost projections are one of the key inputs as costs are one of the key determinants of which technologies are installed.</a:t>
            </a:r>
          </a:p>
          <a:p>
            <a:endParaRPr lang="en-AU" dirty="0"/>
          </a:p>
          <a:p>
            <a:r>
              <a:rPr lang="en-AU" dirty="0"/>
              <a:t>James is going to be talking about the </a:t>
            </a:r>
            <a:r>
              <a:rPr lang="en-AU" dirty="0" err="1"/>
              <a:t>levelised</a:t>
            </a:r>
            <a:r>
              <a:rPr lang="en-AU" dirty="0"/>
              <a:t> cost </a:t>
            </a:r>
            <a:r>
              <a:rPr lang="en-AU"/>
              <a:t>of electricity LCOE</a:t>
            </a:r>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365210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7</a:t>
            </a:fld>
            <a:endParaRPr lang="en-AU" dirty="0"/>
          </a:p>
        </p:txBody>
      </p:sp>
    </p:spTree>
    <p:extLst>
      <p:ext uri="{BB962C8B-B14F-4D97-AF65-F5344CB8AC3E}">
        <p14:creationId xmlns:p14="http://schemas.microsoft.com/office/powerpoint/2010/main" val="352108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331269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where we use our cost projections from </a:t>
            </a:r>
            <a:r>
              <a:rPr lang="en-AU" dirty="0" err="1"/>
              <a:t>GenCost</a:t>
            </a:r>
            <a:r>
              <a:rPr lang="en-AU" dirty="0"/>
              <a:t>. We use our cost projections in other studies we undertake in CSIRO</a:t>
            </a:r>
          </a:p>
        </p:txBody>
      </p:sp>
      <p:sp>
        <p:nvSpPr>
          <p:cNvPr id="4" name="Slide Number Placeholder 3"/>
          <p:cNvSpPr>
            <a:spLocks noGrp="1"/>
          </p:cNvSpPr>
          <p:nvPr>
            <p:ph type="sldNum" sz="quarter" idx="5"/>
          </p:nvPr>
        </p:nvSpPr>
        <p:spPr/>
        <p:txBody>
          <a:bodyPr/>
          <a:lstStyle/>
          <a:p>
            <a:fld id="{9A496215-5E4C-414D-A8DB-C38AA7CF7C2A}" type="slidenum">
              <a:rPr lang="en-AU" smtClean="0"/>
              <a:pPr/>
              <a:t>10</a:t>
            </a:fld>
            <a:endParaRPr lang="en-AU"/>
          </a:p>
        </p:txBody>
      </p:sp>
    </p:spTree>
    <p:extLst>
      <p:ext uri="{BB962C8B-B14F-4D97-AF65-F5344CB8AC3E}">
        <p14:creationId xmlns:p14="http://schemas.microsoft.com/office/powerpoint/2010/main" val="259430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1"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375224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point to note with calculating the </a:t>
            </a:r>
            <a:r>
              <a:rPr lang="en-AU" dirty="0" err="1"/>
              <a:t>levelised</a:t>
            </a:r>
            <a:r>
              <a:rPr lang="en-AU" dirty="0"/>
              <a:t> cost of storage is that it is heavily dependent on how the storage is used. Therefore, you need to compare different technologies under the same storage usage case, which I’ll talk about next.</a:t>
            </a:r>
          </a:p>
        </p:txBody>
      </p:sp>
      <p:sp>
        <p:nvSpPr>
          <p:cNvPr id="4" name="Slide Number Placeholder 3"/>
          <p:cNvSpPr>
            <a:spLocks noGrp="1"/>
          </p:cNvSpPr>
          <p:nvPr>
            <p:ph type="sldNum" sz="quarter" idx="5"/>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121100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600"/>
              </a:spcBef>
              <a:spcAft>
                <a:spcPts val="600"/>
              </a:spcAft>
              <a:buNone/>
            </a:pPr>
            <a:r>
              <a:rPr lang="en-AU" dirty="0"/>
              <a:t>James will be discussing the NEM and WA grid case studies during his presentation</a:t>
            </a:r>
          </a:p>
        </p:txBody>
      </p:sp>
      <p:sp>
        <p:nvSpPr>
          <p:cNvPr id="4" name="Slide Number Placeholder 3"/>
          <p:cNvSpPr>
            <a:spLocks noGrp="1"/>
          </p:cNvSpPr>
          <p:nvPr>
            <p:ph type="sldNum" sz="quarter" idx="5"/>
          </p:nvPr>
        </p:nvSpPr>
        <p:spPr/>
        <p:txBody>
          <a:bodyPr/>
          <a:lstStyle/>
          <a:p>
            <a:fld id="{9A496215-5E4C-414D-A8DB-C38AA7CF7C2A}" type="slidenum">
              <a:rPr lang="en-AU" smtClean="0"/>
              <a:pPr/>
              <a:t>14</a:t>
            </a:fld>
            <a:endParaRPr lang="en-AU"/>
          </a:p>
        </p:txBody>
      </p:sp>
    </p:spTree>
    <p:extLst>
      <p:ext uri="{BB962C8B-B14F-4D97-AF65-F5344CB8AC3E}">
        <p14:creationId xmlns:p14="http://schemas.microsoft.com/office/powerpoint/2010/main" val="3932528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Tree>
    <p:extLst>
      <p:ext uri="{BB962C8B-B14F-4D97-AF65-F5344CB8AC3E}">
        <p14:creationId xmlns:p14="http://schemas.microsoft.com/office/powerpoint/2010/main" val="177597871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guide id="3" pos="5602" userDrawn="1">
          <p15:clr>
            <a:srgbClr val="FBAE40"/>
          </p15:clr>
        </p15:guide>
        <p15:guide id="4"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4224472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6065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7212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pic>
        <p:nvPicPr>
          <p:cNvPr id="7" name="Picture 6">
            <a:extLst>
              <a:ext uri="{FF2B5EF4-FFF2-40B4-BE49-F238E27FC236}">
                <a16:creationId xmlns:a16="http://schemas.microsoft.com/office/drawing/2014/main" id="{B6B0BF06-28AD-4AE0-B95F-477AF982B2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23214653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40E9F-1680-46D9-A966-C00787EC8D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spTree>
    <p:extLst>
      <p:ext uri="{BB962C8B-B14F-4D97-AF65-F5344CB8AC3E}">
        <p14:creationId xmlns:p14="http://schemas.microsoft.com/office/powerpoint/2010/main" val="32148136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21843299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9" name="Picture 8"/>
          <p:cNvPicPr>
            <a:picLocks noChangeAspect="1"/>
          </p:cNvPicPr>
          <p:nvPr userDrawn="1"/>
        </p:nvPicPr>
        <p:blipFill>
          <a:blip r:embed="rId2"/>
          <a:stretch>
            <a:fillRect/>
          </a:stretch>
        </p:blipFill>
        <p:spPr>
          <a:xfrm>
            <a:off x="8181552" y="4177358"/>
            <a:ext cx="720080" cy="720080"/>
          </a:xfrm>
          <a:prstGeom prst="rect">
            <a:avLst/>
          </a:prstGeom>
        </p:spPr>
      </p:pic>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Tree>
    <p:extLst>
      <p:ext uri="{BB962C8B-B14F-4D97-AF65-F5344CB8AC3E}">
        <p14:creationId xmlns:p14="http://schemas.microsoft.com/office/powerpoint/2010/main" val="51811049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a:solidFill>
                  <a:schemeClr val="bg1"/>
                </a:solidFill>
              </a:rPr>
              <a:t>Australia’s National Science Agency</a:t>
            </a:r>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72904045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1964031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5142574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Renewable Energy Storage Roadmap</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32393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1" y="4878250"/>
            <a:ext cx="3682598"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713308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Renewable Energy Storage Roadmap</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8416861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650663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Renewable Energy Storage Roadmap</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4441685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046566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Renewable Energy Storage Roadmap</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2744884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43388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26317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5" name="Picture 4">
            <a:extLst>
              <a:ext uri="{FF2B5EF4-FFF2-40B4-BE49-F238E27FC236}">
                <a16:creationId xmlns:a16="http://schemas.microsoft.com/office/drawing/2014/main" id="{8ED2A108-B854-40BC-AA72-4E9E7C74E58A}"/>
              </a:ext>
            </a:extLst>
          </p:cNvPr>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112066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0" y="4878250"/>
            <a:ext cx="5986853"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57420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Renewable Energy Storage Roadmap</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96000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95631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Renewable Energy Storage Roadmap</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26388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46" name="Picture 45"/>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43" name="Picture 42"/>
          <p:cNvPicPr>
            <a:picLocks noChangeAspect="1"/>
          </p:cNvPicPr>
          <p:nvPr userDrawn="1"/>
        </p:nvPicPr>
        <p:blipFill>
          <a:blip r:embed="rId2"/>
          <a:stretch>
            <a:fillRect/>
          </a:stretch>
        </p:blipFill>
        <p:spPr>
          <a:xfrm>
            <a:off x="251520" y="267494"/>
            <a:ext cx="720080" cy="720080"/>
          </a:xfrm>
          <a:prstGeom prst="rect">
            <a:avLst/>
          </a:prstGeom>
        </p:spPr>
      </p:pic>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a:p>
        </p:txBody>
      </p:sp>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Tree>
    <p:extLst>
      <p:ext uri="{BB962C8B-B14F-4D97-AF65-F5344CB8AC3E}">
        <p14:creationId xmlns:p14="http://schemas.microsoft.com/office/powerpoint/2010/main" val="294196142"/>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1620">
          <p15:clr>
            <a:srgbClr val="FBAE40"/>
          </p15:clr>
        </p15:guide>
        <p15:guide id="3" pos="2880" userDrawn="1">
          <p15:clr>
            <a:srgbClr val="FBAE40"/>
          </p15:clr>
        </p15:guide>
        <p15:guide id="4" pos="56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218432992"/>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9" name="Picture 8"/>
          <p:cNvPicPr>
            <a:picLocks noChangeAspect="1"/>
          </p:cNvPicPr>
          <p:nvPr userDrawn="1"/>
        </p:nvPicPr>
        <p:blipFill>
          <a:blip r:embed="rId2"/>
          <a:stretch>
            <a:fillRect/>
          </a:stretch>
        </p:blipFill>
        <p:spPr>
          <a:xfrm>
            <a:off x="8181552" y="4177358"/>
            <a:ext cx="720080" cy="720080"/>
          </a:xfrm>
          <a:prstGeom prst="rect">
            <a:avLst/>
          </a:prstGeom>
        </p:spPr>
      </p:pic>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Tree>
    <p:extLst>
      <p:ext uri="{BB962C8B-B14F-4D97-AF65-F5344CB8AC3E}">
        <p14:creationId xmlns:p14="http://schemas.microsoft.com/office/powerpoint/2010/main" val="51811049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a:solidFill>
                  <a:schemeClr val="bg1"/>
                </a:solidFill>
              </a:rPr>
              <a:t>Australia’s National Science Agency</a:t>
            </a:r>
          </a:p>
        </p:txBody>
      </p:sp>
      <p:pic>
        <p:nvPicPr>
          <p:cNvPr id="9" name="Picture 8"/>
          <p:cNvPicPr>
            <a:picLocks noChangeAspect="1"/>
          </p:cNvPicPr>
          <p:nvPr userDrawn="1"/>
        </p:nvPicPr>
        <p:blipFill>
          <a:blip r:embed="rId2"/>
          <a:stretch>
            <a:fillRect/>
          </a:stretch>
        </p:blipFill>
        <p:spPr>
          <a:xfrm>
            <a:off x="251520" y="267494"/>
            <a:ext cx="720080" cy="720080"/>
          </a:xfrm>
          <a:prstGeom prst="rect">
            <a:avLst/>
          </a:prstGeom>
        </p:spPr>
      </p:pic>
    </p:spTree>
    <p:extLst>
      <p:ext uri="{BB962C8B-B14F-4D97-AF65-F5344CB8AC3E}">
        <p14:creationId xmlns:p14="http://schemas.microsoft.com/office/powerpoint/2010/main" val="72904045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196403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51425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Renewable Energy Storage Roadmap</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323933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Renewable Energy Storage Roadmap</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841686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65066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Renewable Energy Storage Roadmap</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444168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0465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9831" y="411510"/>
            <a:ext cx="4324338" cy="4320480"/>
          </a:xfrm>
          <a:prstGeom prst="rect">
            <a:avLst/>
          </a:prstGeom>
        </p:spPr>
      </p:pic>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pic>
        <p:nvPicPr>
          <p:cNvPr id="9" name="Picture 8"/>
          <p:cNvPicPr>
            <a:picLocks noChangeAspect="1"/>
          </p:cNvPicPr>
          <p:nvPr userDrawn="1"/>
        </p:nvPicPr>
        <p:blipFill>
          <a:blip r:embed="rId3"/>
          <a:stretch>
            <a:fillRect/>
          </a:stretch>
        </p:blipFill>
        <p:spPr>
          <a:xfrm>
            <a:off x="251520" y="267494"/>
            <a:ext cx="720080" cy="720080"/>
          </a:xfrm>
          <a:prstGeom prst="rect">
            <a:avLst/>
          </a:prstGeom>
        </p:spPr>
      </p:pic>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Tree>
    <p:extLst>
      <p:ext uri="{BB962C8B-B14F-4D97-AF65-F5344CB8AC3E}">
        <p14:creationId xmlns:p14="http://schemas.microsoft.com/office/powerpoint/2010/main" val="1384399025"/>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Renewable Energy Storage Roadmap</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274488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433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2631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7200800"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5" name="Picture 4">
            <a:extLst>
              <a:ext uri="{FF2B5EF4-FFF2-40B4-BE49-F238E27FC236}">
                <a16:creationId xmlns:a16="http://schemas.microsoft.com/office/drawing/2014/main" id="{8ED2A108-B854-40BC-AA72-4E9E7C74E58A}"/>
              </a:ext>
            </a:extLst>
          </p:cNvPr>
          <p:cNvPicPr>
            <a:picLocks noChangeAspect="1"/>
          </p:cNvPicPr>
          <p:nvPr userDrawn="1"/>
        </p:nvPicPr>
        <p:blipFill>
          <a:blip r:embed="rId2"/>
          <a:stretch>
            <a:fillRect/>
          </a:stretch>
        </p:blipFill>
        <p:spPr>
          <a:xfrm>
            <a:off x="8181552" y="4177358"/>
            <a:ext cx="720080" cy="720080"/>
          </a:xfrm>
          <a:prstGeom prst="rect">
            <a:avLst/>
          </a:prstGeom>
        </p:spPr>
      </p:pic>
    </p:spTree>
    <p:extLst>
      <p:ext uri="{BB962C8B-B14F-4D97-AF65-F5344CB8AC3E}">
        <p14:creationId xmlns:p14="http://schemas.microsoft.com/office/powerpoint/2010/main" val="1120666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3" y="202500"/>
            <a:ext cx="8460000" cy="675000"/>
          </a:xfrm>
        </p:spPr>
        <p:txBody>
          <a:bodyPr>
            <a:noAutofit/>
          </a:bodyPr>
          <a:lstStyle>
            <a:lvl1pPr marL="0" indent="0">
              <a:lnSpc>
                <a:spcPct val="85000"/>
              </a:lnSpc>
              <a:spcBef>
                <a:spcPts val="0"/>
              </a:spcBef>
              <a:spcAft>
                <a:spcPts val="212"/>
              </a:spcAft>
              <a:buNone/>
              <a:defRPr sz="2100" b="1">
                <a:solidFill>
                  <a:schemeClr val="accent2"/>
                </a:solidFill>
              </a:defRPr>
            </a:lvl1pPr>
            <a:lvl2pPr marL="0" indent="0">
              <a:lnSpc>
                <a:spcPct val="85000"/>
              </a:lnSpc>
              <a:spcBef>
                <a:spcPts val="0"/>
              </a:spcBef>
              <a:buNone/>
              <a:defRPr sz="1650" b="1">
                <a:solidFill>
                  <a:schemeClr val="accent1">
                    <a:lumMod val="75000"/>
                  </a:schemeClr>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5"/>
          </p:nvPr>
        </p:nvSpPr>
        <p:spPr>
          <a:xfrm>
            <a:off x="360364" y="957264"/>
            <a:ext cx="8459787" cy="3419475"/>
          </a:xfrm>
        </p:spPr>
        <p:txBody>
          <a:bodyPr>
            <a:noAutofit/>
          </a:bodyPr>
          <a:lstStyle>
            <a:lvl1pPr marL="283500" indent="-283500">
              <a:buFont typeface="+mj-lt"/>
              <a:buAutoNum type="arabicPeriod"/>
              <a:defRPr/>
            </a:lvl1pPr>
            <a:lvl2pPr marL="486000" indent="-202500">
              <a:defRPr/>
            </a:lvl2pPr>
            <a:lvl3pPr marL="486000" indent="-202500">
              <a:defRPr/>
            </a:lvl3pPr>
            <a:lvl4pPr marL="486000" indent="-202500">
              <a:defRPr/>
            </a:lvl4pPr>
            <a:lvl5pPr marL="486000" indent="-202500">
              <a:defRPr/>
            </a:lvl5pPr>
            <a:lvl6pPr marL="486000" indent="-202500">
              <a:defRPr/>
            </a:lvl6pPr>
            <a:lvl7pPr marL="486000" indent="-202500">
              <a:defRPr/>
            </a:lvl7pPr>
            <a:lvl8pPr marL="486000" indent="-202500">
              <a:defRPr/>
            </a:lvl8pPr>
            <a:lvl9pPr marL="486000" indent="-202500">
              <a:defRPr/>
            </a:lvl9pPr>
          </a:lstStyle>
          <a:p>
            <a:pPr lvl="0"/>
            <a:r>
              <a:rPr lang="en-US"/>
              <a:t>Click to edit Master text styles</a:t>
            </a:r>
          </a:p>
          <a:p>
            <a:pPr lvl="1"/>
            <a:r>
              <a:rPr lang="en-US"/>
              <a:t>Second level</a:t>
            </a:r>
          </a:p>
        </p:txBody>
      </p:sp>
      <p:sp>
        <p:nvSpPr>
          <p:cNvPr id="4" name="Footer Placeholder 4"/>
          <p:cNvSpPr>
            <a:spLocks noGrp="1"/>
          </p:cNvSpPr>
          <p:nvPr>
            <p:ph type="ftr" sz="quarter" idx="16"/>
          </p:nvPr>
        </p:nvSpPr>
        <p:spPr/>
        <p:txBody>
          <a:bodyPr/>
          <a:lstStyle>
            <a:lvl1pPr>
              <a:defRPr/>
            </a:lvl1pPr>
          </a:lstStyle>
          <a:p>
            <a:pPr>
              <a:defRPr/>
            </a:pPr>
            <a:r>
              <a:rPr lang="en-AU"/>
              <a:t>CSIRO's Cost Projection Methodology: GALLME | Jenny Hayward | </a:t>
            </a:r>
            <a:endParaRPr lang="en-US"/>
          </a:p>
        </p:txBody>
      </p:sp>
    </p:spTree>
    <p:extLst>
      <p:ext uri="{BB962C8B-B14F-4D97-AF65-F5344CB8AC3E}">
        <p14:creationId xmlns:p14="http://schemas.microsoft.com/office/powerpoint/2010/main" val="4103714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a:extLst>
              <a:ext uri="{FF2B5EF4-FFF2-40B4-BE49-F238E27FC236}">
                <a16:creationId xmlns:a16="http://schemas.microsoft.com/office/drawing/2014/main" id="{7628AE86-1CD5-4E73-826D-CE2783C6A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50632268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endParaRPr lang="en-AU"/>
          </a:p>
        </p:txBody>
      </p:sp>
      <p:pic>
        <p:nvPicPr>
          <p:cNvPr id="7" name="Picture 6">
            <a:extLst>
              <a:ext uri="{FF2B5EF4-FFF2-40B4-BE49-F238E27FC236}">
                <a16:creationId xmlns:a16="http://schemas.microsoft.com/office/drawing/2014/main" id="{E6293303-2843-4D52-97D9-AF77676C9C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2621014604"/>
      </p:ext>
    </p:extLst>
  </p:cSld>
  <p:clrMapOvr>
    <a:masterClrMapping/>
  </p:clrMapOvr>
  <p:extLst>
    <p:ext uri="{DCECCB84-F9BA-43D5-87BE-67443E8EF086}">
      <p15:sldGuideLst xmlns:p15="http://schemas.microsoft.com/office/powerpoint/2012/main">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11" name="Rectangle 10"/>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a:extLst>
              <a:ext uri="{FF2B5EF4-FFF2-40B4-BE49-F238E27FC236}">
                <a16:creationId xmlns:a16="http://schemas.microsoft.com/office/drawing/2014/main" id="{98920DF2-0C7F-4A3B-9BAF-D692009CA0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pic>
        <p:nvPicPr>
          <p:cNvPr id="10" name="Picture 9">
            <a:extLst>
              <a:ext uri="{FF2B5EF4-FFF2-40B4-BE49-F238E27FC236}">
                <a16:creationId xmlns:a16="http://schemas.microsoft.com/office/drawing/2014/main" id="{302589A1-48A8-4C4C-9006-4BAA8009E45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411760" y="413437"/>
            <a:ext cx="4320480" cy="4316625"/>
          </a:xfrm>
          <a:prstGeom prst="rect">
            <a:avLst/>
          </a:prstGeom>
        </p:spPr>
      </p:pic>
    </p:spTree>
    <p:extLst>
      <p:ext uri="{BB962C8B-B14F-4D97-AF65-F5344CB8AC3E}">
        <p14:creationId xmlns:p14="http://schemas.microsoft.com/office/powerpoint/2010/main" val="61327084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0690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809613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911532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Renewable Energy Storage Roadmap</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993266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Renewable Energy Storage Roadmap</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401180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897395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055482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418358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1" y="4878250"/>
            <a:ext cx="3682598"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04247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endParaRPr lang="en-AU"/>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0" y="4878250"/>
            <a:ext cx="5986853"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853357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Renewable Energy Storage Roadmap</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762594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09827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224269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Renewable Energy Storage Roadmap</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913066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2872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45846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7" name="Picture 6">
            <a:extLst>
              <a:ext uri="{FF2B5EF4-FFF2-40B4-BE49-F238E27FC236}">
                <a16:creationId xmlns:a16="http://schemas.microsoft.com/office/drawing/2014/main" id="{CA54D81D-7CFA-4E8D-924E-F049F52C1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3464070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a:p>
        </p:txBody>
      </p:sp>
      <p:pic>
        <p:nvPicPr>
          <p:cNvPr id="8" name="Picture 7">
            <a:extLst>
              <a:ext uri="{FF2B5EF4-FFF2-40B4-BE49-F238E27FC236}">
                <a16:creationId xmlns:a16="http://schemas.microsoft.com/office/drawing/2014/main" id="{DBF62FF1-8277-4CEC-A22F-7E8130E25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19" y="267494"/>
            <a:ext cx="1522745" cy="720000"/>
          </a:xfrm>
          <a:prstGeom prst="rect">
            <a:avLst/>
          </a:prstGeom>
        </p:spPr>
      </p:pic>
    </p:spTree>
    <p:extLst>
      <p:ext uri="{BB962C8B-B14F-4D97-AF65-F5344CB8AC3E}">
        <p14:creationId xmlns:p14="http://schemas.microsoft.com/office/powerpoint/2010/main" val="2925956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10" name="Picture 9">
            <a:extLst>
              <a:ext uri="{FF2B5EF4-FFF2-40B4-BE49-F238E27FC236}">
                <a16:creationId xmlns:a16="http://schemas.microsoft.com/office/drawing/2014/main" id="{F7785B6E-E88B-43F0-AF0F-FE873692A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4127032755"/>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684076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pic>
        <p:nvPicPr>
          <p:cNvPr id="10" name="Picture 9">
            <a:extLst>
              <a:ext uri="{FF2B5EF4-FFF2-40B4-BE49-F238E27FC236}">
                <a16:creationId xmlns:a16="http://schemas.microsoft.com/office/drawing/2014/main" id="{F8FF943A-2EFE-4939-9416-AA45E8893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389864126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6516216" y="582251"/>
            <a:ext cx="2385416" cy="138499"/>
          </a:xfrm>
          <a:prstGeom prst="rect">
            <a:avLst/>
          </a:prstGeom>
        </p:spPr>
        <p:txBody>
          <a:bodyPr wrap="square" lIns="0" tIns="0" rIns="0" bIns="0">
            <a:spAutoFit/>
          </a:bodyPr>
          <a:lstStyle/>
          <a:p>
            <a:pPr algn="r">
              <a:lnSpc>
                <a:spcPct val="90000"/>
              </a:lnSpc>
            </a:pPr>
            <a:r>
              <a:rPr lang="en-AU" sz="1000">
                <a:solidFill>
                  <a:schemeClr val="bg1"/>
                </a:solidFill>
              </a:rPr>
              <a:t>Australia’s National Science Agency</a:t>
            </a:r>
          </a:p>
        </p:txBody>
      </p:sp>
      <p:pic>
        <p:nvPicPr>
          <p:cNvPr id="10" name="Picture 9">
            <a:extLst>
              <a:ext uri="{FF2B5EF4-FFF2-40B4-BE49-F238E27FC236}">
                <a16:creationId xmlns:a16="http://schemas.microsoft.com/office/drawing/2014/main" id="{3CA196B7-7271-40B8-B951-8FDD29916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7494"/>
            <a:ext cx="1522745" cy="720000"/>
          </a:xfrm>
          <a:prstGeom prst="rect">
            <a:avLst/>
          </a:prstGeom>
        </p:spPr>
      </p:pic>
    </p:spTree>
    <p:extLst>
      <p:ext uri="{BB962C8B-B14F-4D97-AF65-F5344CB8AC3E}">
        <p14:creationId xmlns:p14="http://schemas.microsoft.com/office/powerpoint/2010/main" val="1585278241"/>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917464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81124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Renewable Energy Storage Roadmap</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546466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Renewable Energy Storage Roadmap</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558759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Renewable Energy Storage Roadmap</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4348174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618155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Renewable Energy Storage Roadmap</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668499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28194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Renewable Energy Storage Roadmap</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906382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sp>
        <p:nvSpPr>
          <p:cNvPr id="5" name="Content Placeholder 2"/>
          <p:cNvSpPr>
            <a:spLocks noGrp="1"/>
          </p:cNvSpPr>
          <p:nvPr>
            <p:ph idx="1"/>
          </p:nvPr>
        </p:nvSpPr>
        <p:spPr>
          <a:xfrm>
            <a:off x="251520" y="2859782"/>
            <a:ext cx="7920880" cy="2016224"/>
          </a:xfrm>
        </p:spPr>
        <p:txBody>
          <a:bodyPr/>
          <a:lstStyle>
            <a:lvl1pPr>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00638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131590"/>
            <a:ext cx="7200800" cy="3600400"/>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8494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579862"/>
            <a:ext cx="6048672" cy="1008112"/>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2715766"/>
            <a:ext cx="6048671" cy="576064"/>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44" name="Rectangle 43"/>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8" name="Picture 7">
            <a:extLst>
              <a:ext uri="{FF2B5EF4-FFF2-40B4-BE49-F238E27FC236}">
                <a16:creationId xmlns:a16="http://schemas.microsoft.com/office/drawing/2014/main" id="{986DC4BE-CEEE-431B-9F14-9C57722140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2082113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251520" y="3075806"/>
            <a:ext cx="6984776" cy="1623109"/>
          </a:xfrm>
        </p:spPr>
        <p:txBody>
          <a:bodyPr numCol="2" spcCol="360000">
            <a:normAutofit/>
          </a:bodyPr>
          <a:lstStyle>
            <a:lvl1pPr marL="0" indent="0" algn="l">
              <a:lnSpc>
                <a:spcPct val="90000"/>
              </a:lnSpc>
              <a:spcBef>
                <a:spcPts val="3000"/>
              </a:spcBef>
              <a:buNone/>
              <a:defRPr sz="1600" b="1">
                <a:solidFill>
                  <a:schemeClr val="tx1"/>
                </a:solidFill>
              </a:defRPr>
            </a:lvl1pPr>
            <a:lvl2pPr marL="0" indent="0" algn="l">
              <a:lnSpc>
                <a:spcPct val="90000"/>
              </a:lnSpc>
              <a:spcBef>
                <a:spcPts val="0"/>
              </a:spcBef>
              <a:spcAft>
                <a:spcPts val="563"/>
              </a:spcAft>
              <a:buNone/>
              <a:defRPr sz="1600">
                <a:solidFill>
                  <a:schemeClr val="tx1"/>
                </a:solidFill>
              </a:defRPr>
            </a:lvl2pPr>
            <a:lvl3pPr marL="266400" indent="-266400" algn="l">
              <a:lnSpc>
                <a:spcPct val="90000"/>
              </a:lnSpc>
              <a:spcBef>
                <a:spcPts val="0"/>
              </a:spcBef>
              <a:buNone/>
              <a:tabLst>
                <a:tab pos="356400" algn="l"/>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6" name="Rectangle 5"/>
          <p:cNvSpPr/>
          <p:nvPr userDrawn="1"/>
        </p:nvSpPr>
        <p:spPr>
          <a:xfrm>
            <a:off x="251520" y="4850173"/>
            <a:ext cx="2385416" cy="138499"/>
          </a:xfrm>
          <a:prstGeom prst="rect">
            <a:avLst/>
          </a:prstGeom>
        </p:spPr>
        <p:txBody>
          <a:bodyPr wrap="square" lIns="0" tIns="0" rIns="0" bIns="0">
            <a:spAutoFit/>
          </a:bodyPr>
          <a:lstStyle/>
          <a:p>
            <a:pPr algn="l">
              <a:lnSpc>
                <a:spcPct val="90000"/>
              </a:lnSpc>
            </a:pPr>
            <a:r>
              <a:rPr lang="en-AU" sz="1000">
                <a:solidFill>
                  <a:schemeClr val="accent3"/>
                </a:solidFill>
              </a:rPr>
              <a:t>Australia’s National Science Agency</a:t>
            </a:r>
          </a:p>
        </p:txBody>
      </p:sp>
      <p:pic>
        <p:nvPicPr>
          <p:cNvPr id="5" name="Picture 4">
            <a:extLst>
              <a:ext uri="{FF2B5EF4-FFF2-40B4-BE49-F238E27FC236}">
                <a16:creationId xmlns:a16="http://schemas.microsoft.com/office/drawing/2014/main" id="{4F794113-D310-44FA-B463-B20C679AB5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887" y="4177438"/>
            <a:ext cx="1522745" cy="720000"/>
          </a:xfrm>
          <a:prstGeom prst="rect">
            <a:avLst/>
          </a:prstGeom>
        </p:spPr>
      </p:pic>
    </p:spTree>
    <p:extLst>
      <p:ext uri="{BB962C8B-B14F-4D97-AF65-F5344CB8AC3E}">
        <p14:creationId xmlns:p14="http://schemas.microsoft.com/office/powerpoint/2010/main" val="114722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Renewable Energy Storage Roadmap</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598312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pic>
        <p:nvPicPr>
          <p:cNvPr id="10" name="Picture 9">
            <a:extLst>
              <a:ext uri="{FF2B5EF4-FFF2-40B4-BE49-F238E27FC236}">
                <a16:creationId xmlns:a16="http://schemas.microsoft.com/office/drawing/2014/main" id="{3D0E9AAB-FD72-2643-BFC4-B94B291F6B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995267253"/>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1779662"/>
            <a:ext cx="3600400"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3651870"/>
            <a:ext cx="3600400" cy="576064"/>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1" name="Rectangle 10"/>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sp>
        <p:nvSpPr>
          <p:cNvPr id="6" name="Picture Placeholder 5"/>
          <p:cNvSpPr>
            <a:spLocks noGrp="1"/>
          </p:cNvSpPr>
          <p:nvPr>
            <p:ph type="pic" sz="quarter" idx="10"/>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pic>
        <p:nvPicPr>
          <p:cNvPr id="10" name="Picture 9">
            <a:extLst>
              <a:ext uri="{FF2B5EF4-FFF2-40B4-BE49-F238E27FC236}">
                <a16:creationId xmlns:a16="http://schemas.microsoft.com/office/drawing/2014/main" id="{A3B9622D-F19E-432D-860A-326029CCE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2737235371"/>
      </p:ext>
    </p:extLst>
  </p:cSld>
  <p:clrMapOvr>
    <a:masterClrMapping/>
  </p:clrMapOvr>
  <p:extLst>
    <p:ext uri="{DCECCB84-F9BA-43D5-87BE-67443E8EF086}">
      <p15:sldGuideLst xmlns:p15="http://schemas.microsoft.com/office/powerpoint/2012/main">
        <p15:guide id="1" pos="158">
          <p15:clr>
            <a:srgbClr val="FBAE40"/>
          </p15:clr>
        </p15:guide>
        <p15:guide id="2" orient="horz" pos="1620">
          <p15:clr>
            <a:srgbClr val="FBAE40"/>
          </p15:clr>
        </p15:guide>
        <p15:guide id="3" pos="2880">
          <p15:clr>
            <a:srgbClr val="FBAE40"/>
          </p15:clr>
        </p15:guide>
        <p15:guide id="4" pos="56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9831" y="411510"/>
            <a:ext cx="4324338" cy="4320480"/>
          </a:xfrm>
          <a:prstGeom prst="rect">
            <a:avLst/>
          </a:prstGeom>
        </p:spPr>
      </p:pic>
      <p:sp>
        <p:nvSpPr>
          <p:cNvPr id="2" name="Title 1"/>
          <p:cNvSpPr>
            <a:spLocks noGrp="1"/>
          </p:cNvSpPr>
          <p:nvPr userDrawn="1">
            <p:ph type="ctrTitle"/>
          </p:nvPr>
        </p:nvSpPr>
        <p:spPr>
          <a:xfrm>
            <a:off x="251520" y="2054777"/>
            <a:ext cx="2016224" cy="1728192"/>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pic>
        <p:nvPicPr>
          <p:cNvPr id="12" name="Picture 11">
            <a:extLst>
              <a:ext uri="{FF2B5EF4-FFF2-40B4-BE49-F238E27FC236}">
                <a16:creationId xmlns:a16="http://schemas.microsoft.com/office/drawing/2014/main" id="{76C8B3A7-6D79-4B41-84C1-E8DAF3E53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
        <p:nvSpPr>
          <p:cNvPr id="13" name="Rectangle 12">
            <a:extLst>
              <a:ext uri="{FF2B5EF4-FFF2-40B4-BE49-F238E27FC236}">
                <a16:creationId xmlns:a16="http://schemas.microsoft.com/office/drawing/2014/main" id="{C42C4274-80E7-4D13-B882-F2E3C65753AE}"/>
              </a:ext>
            </a:extLst>
          </p:cNvPr>
          <p:cNvSpPr/>
          <p:nvPr userDrawn="1"/>
        </p:nvSpPr>
        <p:spPr>
          <a:xfrm>
            <a:off x="251520" y="4850173"/>
            <a:ext cx="3024336"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spTree>
    <p:extLst>
      <p:ext uri="{BB962C8B-B14F-4D97-AF65-F5344CB8AC3E}">
        <p14:creationId xmlns:p14="http://schemas.microsoft.com/office/powerpoint/2010/main" val="1078919717"/>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5602">
          <p15:clr>
            <a:srgbClr val="FBAE40"/>
          </p15:clr>
        </p15:guide>
        <p15:guide id="4" pos="15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675278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6555916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Renewable Energy Storage Roadmap</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998137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707654"/>
            <a:ext cx="8640958" cy="302433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843558"/>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Renewable Energy Storage Roadmap</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17225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149760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850588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95107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2047122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4032446"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4032448"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1" y="4878250"/>
            <a:ext cx="3682598"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235123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6853836" y="0"/>
            <a:ext cx="2282400"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3" name="Content Placeholder 2"/>
          <p:cNvSpPr>
            <a:spLocks noGrp="1"/>
          </p:cNvSpPr>
          <p:nvPr>
            <p:ph idx="1"/>
          </p:nvPr>
        </p:nvSpPr>
        <p:spPr>
          <a:xfrm>
            <a:off x="251522" y="1550788"/>
            <a:ext cx="6336702" cy="318120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a:xfrm>
            <a:off x="251520" y="805458"/>
            <a:ext cx="6336704" cy="639365"/>
          </a:xfrm>
        </p:spPr>
        <p:txBody>
          <a:bodyPr/>
          <a:lstStyle/>
          <a:p>
            <a:r>
              <a:rPr lang="en-US"/>
              <a:t>Click to edit Master title style</a:t>
            </a:r>
            <a:endParaRPr lang="en-AU"/>
          </a:p>
        </p:txBody>
      </p:sp>
      <p:sp>
        <p:nvSpPr>
          <p:cNvPr id="6" name="Footer Placeholder 5"/>
          <p:cNvSpPr>
            <a:spLocks noGrp="1"/>
          </p:cNvSpPr>
          <p:nvPr>
            <p:ph type="ftr" sz="quarter" idx="10"/>
          </p:nvPr>
        </p:nvSpPr>
        <p:spPr>
          <a:xfrm>
            <a:off x="601370" y="4878250"/>
            <a:ext cx="5986853"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6193398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Renewable Energy Storage Roadmap</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8539525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294395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Renewable Energy Storage Roadmap</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77538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4571999" y="0"/>
            <a:ext cx="4563963" cy="5143500"/>
          </a:xfrm>
          <a:solidFill>
            <a:schemeClr val="accent1"/>
          </a:solidFill>
          <a:ln>
            <a:noFill/>
          </a:ln>
        </p:spPr>
        <p:txBody>
          <a:bodyPr anchor="ctr" anchorCtr="0"/>
          <a:lstStyle>
            <a:lvl1pPr marL="0" indent="0" algn="ctr">
              <a:buNone/>
              <a:defRPr/>
            </a:lvl1pPr>
          </a:lstStyle>
          <a:p>
            <a:r>
              <a:rPr lang="en-US"/>
              <a:t>Click icon to add picture</a:t>
            </a:r>
            <a:endParaRPr lang="en-AU"/>
          </a:p>
        </p:txBody>
      </p:sp>
      <p:sp>
        <p:nvSpPr>
          <p:cNvPr id="5" name="Content Placeholder 2"/>
          <p:cNvSpPr>
            <a:spLocks noGrp="1"/>
          </p:cNvSpPr>
          <p:nvPr>
            <p:ph idx="1"/>
          </p:nvPr>
        </p:nvSpPr>
        <p:spPr>
          <a:xfrm>
            <a:off x="251520" y="1851670"/>
            <a:ext cx="3960440" cy="2525068"/>
          </a:xfrm>
        </p:spPr>
        <p:txBody>
          <a:bodyPr/>
          <a:lstStyle>
            <a:lvl1pPr marL="0" indent="0">
              <a:lnSpc>
                <a:spcPct val="85000"/>
              </a:lnSpc>
              <a:spcAft>
                <a:spcPts val="0"/>
              </a:spcAft>
              <a:buFontTx/>
              <a:buNone/>
              <a:defRPr sz="4000" b="0">
                <a:solidFill>
                  <a:schemeClr val="accent3"/>
                </a:solidFill>
              </a:defRPr>
            </a:lvl1pPr>
            <a:lvl2pPr marL="0" indent="0">
              <a:lnSpc>
                <a:spcPct val="85000"/>
              </a:lnSpc>
              <a:spcAft>
                <a:spcPts val="0"/>
              </a:spcAft>
              <a:buNone/>
              <a:defRPr sz="4000" b="0">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91759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251520" y="1275605"/>
            <a:ext cx="7056784" cy="2736305"/>
          </a:xfrm>
        </p:spPr>
        <p:txBody>
          <a:bodyPr anchor="b" anchorCtr="0"/>
          <a:lstStyle>
            <a:lvl1pPr marL="0" indent="0">
              <a:spcAft>
                <a:spcPts val="0"/>
              </a:spcAft>
              <a:buFontTx/>
              <a:buNone/>
              <a:defRPr sz="4400" b="0">
                <a:solidFill>
                  <a:schemeClr val="accent1"/>
                </a:solidFill>
              </a:defRPr>
            </a:lvl1pPr>
            <a:lvl2pPr marL="0" indent="0">
              <a:lnSpc>
                <a:spcPct val="75000"/>
              </a:lnSpc>
              <a:spcAft>
                <a:spcPts val="850"/>
              </a:spcAft>
              <a:buNone/>
              <a:defRPr sz="4400" b="0">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1805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2571750"/>
            <a:ext cx="3600400" cy="2160240"/>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3" name="Title 22"/>
          <p:cNvSpPr>
            <a:spLocks noGrp="1"/>
          </p:cNvSpPr>
          <p:nvPr>
            <p:ph type="title"/>
          </p:nvPr>
        </p:nvSpPr>
        <p:spPr>
          <a:xfrm>
            <a:off x="251521" y="915566"/>
            <a:ext cx="3600399" cy="1440160"/>
          </a:xfrm>
        </p:spPr>
        <p:txBody>
          <a:bodyPr anchor="b" anchorCtr="0">
            <a:noAutofit/>
          </a:bodyPr>
          <a:lstStyle>
            <a:lvl1pPr>
              <a:defRPr sz="3600">
                <a:solidFill>
                  <a:schemeClr val="accent3"/>
                </a:solidFill>
              </a:defRPr>
            </a:lvl1pPr>
          </a:lstStyle>
          <a:p>
            <a:r>
              <a:rPr lang="en-US"/>
              <a:t>Click to edit Master title style</a:t>
            </a:r>
            <a:endParaRPr lang="en-AU"/>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p:cNvSpPr/>
          <p:nvPr userDrawn="1"/>
        </p:nvSpPr>
        <p:spPr>
          <a:xfrm>
            <a:off x="251520" y="4850173"/>
            <a:ext cx="2808312"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pic>
        <p:nvPicPr>
          <p:cNvPr id="10" name="Picture 9">
            <a:extLst>
              <a:ext uri="{FF2B5EF4-FFF2-40B4-BE49-F238E27FC236}">
                <a16:creationId xmlns:a16="http://schemas.microsoft.com/office/drawing/2014/main" id="{E16B03B6-C4D9-4B46-A461-4BD384CE3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2468652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520" y="1851670"/>
            <a:ext cx="3600400" cy="2847245"/>
          </a:xfrm>
        </p:spPr>
        <p:txBody>
          <a:bodyPr numCol="2" spcCol="360000">
            <a:normAutofit/>
          </a:bodyPr>
          <a:lstStyle>
            <a:lvl1pPr marL="0" indent="0" algn="l">
              <a:lnSpc>
                <a:spcPct val="90000"/>
              </a:lnSpc>
              <a:spcBef>
                <a:spcPts val="3000"/>
              </a:spcBef>
              <a:buNone/>
              <a:tabLst/>
              <a:defRPr sz="1600" b="1">
                <a:solidFill>
                  <a:schemeClr val="tx1"/>
                </a:solidFill>
              </a:defRPr>
            </a:lvl1pPr>
            <a:lvl2pPr marL="0" indent="0" algn="l">
              <a:lnSpc>
                <a:spcPct val="90000"/>
              </a:lnSpc>
              <a:spcBef>
                <a:spcPts val="0"/>
              </a:spcBef>
              <a:spcAft>
                <a:spcPts val="563"/>
              </a:spcAft>
              <a:buNone/>
              <a:tabLst/>
              <a:defRPr sz="1600">
                <a:solidFill>
                  <a:schemeClr val="tx1"/>
                </a:solidFill>
              </a:defRPr>
            </a:lvl2pPr>
            <a:lvl3pPr marL="0" indent="0" algn="l">
              <a:lnSpc>
                <a:spcPct val="90000"/>
              </a:lnSpc>
              <a:spcBef>
                <a:spcPts val="0"/>
              </a:spcBef>
              <a:buNone/>
              <a:tabLst/>
              <a:defRPr sz="1600">
                <a:solidFill>
                  <a:schemeClr val="tx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27" name="Rectangle 26"/>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userDrawn="1"/>
        </p:nvSpPr>
        <p:spPr>
          <a:xfrm>
            <a:off x="251520" y="4850173"/>
            <a:ext cx="2880320"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sp>
        <p:nvSpPr>
          <p:cNvPr id="2" name="Title 1"/>
          <p:cNvSpPr>
            <a:spLocks noGrp="1"/>
          </p:cNvSpPr>
          <p:nvPr>
            <p:ph type="title"/>
          </p:nvPr>
        </p:nvSpPr>
        <p:spPr>
          <a:xfrm>
            <a:off x="251520" y="1136676"/>
            <a:ext cx="3672408" cy="639365"/>
          </a:xfrm>
        </p:spPr>
        <p:txBody>
          <a:bodyPr/>
          <a:lstStyle/>
          <a:p>
            <a:r>
              <a:rPr lang="en-US"/>
              <a:t>Click to edit Master title style</a:t>
            </a:r>
            <a:endParaRPr lang="en-AU"/>
          </a:p>
        </p:txBody>
      </p:sp>
      <p:pic>
        <p:nvPicPr>
          <p:cNvPr id="10" name="Picture 9">
            <a:extLst>
              <a:ext uri="{FF2B5EF4-FFF2-40B4-BE49-F238E27FC236}">
                <a16:creationId xmlns:a16="http://schemas.microsoft.com/office/drawing/2014/main" id="{9CF8021B-8237-44DA-97CC-7AE087B0E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31041153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2952328"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pic>
        <p:nvPicPr>
          <p:cNvPr id="8" name="Picture 7">
            <a:extLst>
              <a:ext uri="{FF2B5EF4-FFF2-40B4-BE49-F238E27FC236}">
                <a16:creationId xmlns:a16="http://schemas.microsoft.com/office/drawing/2014/main" id="{C9FD9A8B-B204-4EC3-9CD2-BA2AD366ED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879548229"/>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51520" y="805458"/>
            <a:ext cx="4038600" cy="639365"/>
          </a:xfrm>
        </p:spPr>
        <p:txBody>
          <a:bodyPr/>
          <a:lstStyle/>
          <a:p>
            <a:r>
              <a:rPr lang="en-US"/>
              <a:t>Click to edit Master title style</a:t>
            </a:r>
            <a:endParaRPr lang="en-AU"/>
          </a:p>
        </p:txBody>
      </p:sp>
      <p:sp>
        <p:nvSpPr>
          <p:cNvPr id="3" name="Content Placeholder 2"/>
          <p:cNvSpPr>
            <a:spLocks noGrp="1"/>
          </p:cNvSpPr>
          <p:nvPr>
            <p:ph sz="half" idx="1"/>
          </p:nvPr>
        </p:nvSpPr>
        <p:spPr>
          <a:xfrm>
            <a:off x="25152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838700" y="1665854"/>
            <a:ext cx="4038600" cy="3066136"/>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a:xfrm>
            <a:off x="601371" y="4878250"/>
            <a:ext cx="3688750" cy="95510"/>
          </a:xfrm>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661925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251520" y="2859782"/>
            <a:ext cx="7930032" cy="1153507"/>
          </a:xfrm>
        </p:spPr>
        <p:txBody>
          <a:bodyPr anchor="b" anchorCtr="0">
            <a:normAutofit/>
          </a:bodyPr>
          <a:lstStyle>
            <a:lvl1pPr algn="l">
              <a:lnSpc>
                <a:spcPct val="90000"/>
              </a:lnSpc>
              <a:defRPr sz="3600" b="0">
                <a:solidFill>
                  <a:schemeClr val="accent3"/>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4096622"/>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251520" y="4850173"/>
            <a:ext cx="3096344" cy="138499"/>
          </a:xfrm>
          <a:prstGeom prst="rect">
            <a:avLst/>
          </a:prstGeom>
        </p:spPr>
        <p:txBody>
          <a:bodyPr wrap="square" lIns="0" tIns="0" rIns="0" bIns="0">
            <a:spAutoFit/>
          </a:bodyPr>
          <a:lstStyle/>
          <a:p>
            <a:pPr algn="l">
              <a:lnSpc>
                <a:spcPct val="90000"/>
              </a:lnSpc>
            </a:pPr>
            <a:r>
              <a:rPr lang="en-AU" sz="1000">
                <a:solidFill>
                  <a:schemeClr val="accent3"/>
                </a:solidFill>
              </a:rPr>
              <a:t>Australia’s Pre-eminent National Science Organization</a:t>
            </a:r>
          </a:p>
        </p:txBody>
      </p:sp>
      <p:sp>
        <p:nvSpPr>
          <p:cNvPr id="8" name="Picture Placeholder 5"/>
          <p:cNvSpPr>
            <a:spLocks noGrp="1"/>
          </p:cNvSpPr>
          <p:nvPr>
            <p:ph type="pic" sz="quarter" idx="10"/>
          </p:nvPr>
        </p:nvSpPr>
        <p:spPr>
          <a:xfrm>
            <a:off x="-1" y="0"/>
            <a:ext cx="9162000" cy="2577600"/>
          </a:xfrm>
          <a:solidFill>
            <a:schemeClr val="accent1"/>
          </a:solidFill>
          <a:ln>
            <a:noFill/>
          </a:ln>
        </p:spPr>
        <p:txBody>
          <a:bodyPr anchor="ctr" anchorCtr="0"/>
          <a:lstStyle>
            <a:lvl1pPr marL="0" indent="0" algn="ctr">
              <a:buNone/>
              <a:defRPr/>
            </a:lvl1pPr>
          </a:lstStyle>
          <a:p>
            <a:endParaRPr lang="en-AU"/>
          </a:p>
        </p:txBody>
      </p:sp>
      <p:pic>
        <p:nvPicPr>
          <p:cNvPr id="10" name="Picture 9">
            <a:extLst>
              <a:ext uri="{FF2B5EF4-FFF2-40B4-BE49-F238E27FC236}">
                <a16:creationId xmlns:a16="http://schemas.microsoft.com/office/drawing/2014/main" id="{506C1F87-268D-4E82-9F10-8C710E20E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051" y="4560533"/>
            <a:ext cx="1567204" cy="360000"/>
          </a:xfrm>
          <a:prstGeom prst="rect">
            <a:avLst/>
          </a:prstGeom>
        </p:spPr>
      </p:pic>
    </p:spTree>
    <p:extLst>
      <p:ext uri="{BB962C8B-B14F-4D97-AF65-F5344CB8AC3E}">
        <p14:creationId xmlns:p14="http://schemas.microsoft.com/office/powerpoint/2010/main" val="179280858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9144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userDrawn="1">
            <p:ph type="ctrTitle"/>
          </p:nvPr>
        </p:nvSpPr>
        <p:spPr>
          <a:xfrm>
            <a:off x="251520" y="1203598"/>
            <a:ext cx="7930032" cy="1153507"/>
          </a:xfrm>
        </p:spPr>
        <p:txBody>
          <a:bodyPr anchor="b" anchorCtr="0">
            <a:normAutofit/>
          </a:bodyPr>
          <a:lstStyle>
            <a:lvl1pPr algn="l">
              <a:lnSpc>
                <a:spcPct val="90000"/>
              </a:lnSpc>
              <a:defRPr sz="3600" b="0">
                <a:solidFill>
                  <a:schemeClr val="bg1"/>
                </a:solidFill>
              </a:defRPr>
            </a:lvl1pPr>
          </a:lstStyle>
          <a:p>
            <a:r>
              <a:rPr lang="en-US"/>
              <a:t>Click to edit Master title style</a:t>
            </a:r>
            <a:endParaRPr lang="en-AU"/>
          </a:p>
        </p:txBody>
      </p:sp>
      <p:sp>
        <p:nvSpPr>
          <p:cNvPr id="3" name="Subtitle 2"/>
          <p:cNvSpPr>
            <a:spLocks noGrp="1"/>
          </p:cNvSpPr>
          <p:nvPr userDrawn="1">
            <p:ph type="subTitle" idx="1"/>
          </p:nvPr>
        </p:nvSpPr>
        <p:spPr>
          <a:xfrm>
            <a:off x="251520" y="2922403"/>
            <a:ext cx="7200800" cy="273948"/>
          </a:xfrm>
        </p:spPr>
        <p:txBody>
          <a:bodyPr>
            <a:normAutofit/>
          </a:bodyPr>
          <a:lstStyle>
            <a:lvl1pPr marL="0" indent="0" algn="l">
              <a:buNone/>
              <a:defRPr sz="20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7" name="Rectangle 6"/>
          <p:cNvSpPr/>
          <p:nvPr userDrawn="1"/>
        </p:nvSpPr>
        <p:spPr>
          <a:xfrm>
            <a:off x="5940152" y="582251"/>
            <a:ext cx="2961480" cy="138499"/>
          </a:xfrm>
          <a:prstGeom prst="rect">
            <a:avLst/>
          </a:prstGeom>
        </p:spPr>
        <p:txBody>
          <a:bodyPr wrap="square" lIns="0" tIns="0" rIns="0" bIns="0">
            <a:spAutoFit/>
          </a:bodyPr>
          <a:lstStyle/>
          <a:p>
            <a:pPr algn="r">
              <a:lnSpc>
                <a:spcPct val="90000"/>
              </a:lnSpc>
            </a:pPr>
            <a:r>
              <a:rPr lang="en-AU" sz="1000">
                <a:solidFill>
                  <a:schemeClr val="bg1"/>
                </a:solidFill>
              </a:rPr>
              <a:t>Australia’s Pre-eminent National Science Organization</a:t>
            </a:r>
          </a:p>
        </p:txBody>
      </p:sp>
      <p:pic>
        <p:nvPicPr>
          <p:cNvPr id="13" name="Picture 12">
            <a:extLst>
              <a:ext uri="{FF2B5EF4-FFF2-40B4-BE49-F238E27FC236}">
                <a16:creationId xmlns:a16="http://schemas.microsoft.com/office/drawing/2014/main" id="{8E9876AC-9600-4B4D-B446-34DCB05E2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312929"/>
            <a:ext cx="1567204" cy="360000"/>
          </a:xfrm>
          <a:prstGeom prst="rect">
            <a:avLst/>
          </a:prstGeom>
        </p:spPr>
      </p:pic>
    </p:spTree>
    <p:extLst>
      <p:ext uri="{BB962C8B-B14F-4D97-AF65-F5344CB8AC3E}">
        <p14:creationId xmlns:p14="http://schemas.microsoft.com/office/powerpoint/2010/main" val="4170341308"/>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135857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1747962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p>
            <a:r>
              <a:rPr lang="en-AU"/>
              <a:t>Renewable Energy Storage Roadmap</a:t>
            </a:r>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20063129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2" y="1131590"/>
            <a:ext cx="8640958" cy="307094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7"/>
          <p:cNvSpPr>
            <a:spLocks noGrp="1"/>
          </p:cNvSpPr>
          <p:nvPr>
            <p:ph type="body" sz="quarter" idx="13" hasCustomPrompt="1"/>
          </p:nvPr>
        </p:nvSpPr>
        <p:spPr>
          <a:xfrm>
            <a:off x="261850" y="267494"/>
            <a:ext cx="8630630" cy="639900"/>
          </a:xfrm>
        </p:spPr>
        <p:txBody>
          <a:bodyPr>
            <a:normAutofit/>
          </a:bodyPr>
          <a:lstStyle>
            <a:lvl1pPr marL="0" indent="0">
              <a:lnSpc>
                <a:spcPct val="100000"/>
              </a:lnSpc>
              <a:spcBef>
                <a:spcPts val="0"/>
              </a:spcBef>
              <a:spcAft>
                <a:spcPts val="0"/>
              </a:spcAft>
              <a:buNone/>
              <a:defRPr sz="2800" b="0">
                <a:solidFill>
                  <a:schemeClr val="accent3"/>
                </a:solidFill>
              </a:defRPr>
            </a:lvl1pPr>
            <a:lvl2pPr marL="0" indent="0">
              <a:lnSpc>
                <a:spcPct val="80000"/>
              </a:lnSpc>
              <a:spcBef>
                <a:spcPts val="0"/>
              </a:spcBef>
              <a:buNone/>
              <a:defRPr sz="2200" b="0">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title style</a:t>
            </a:r>
          </a:p>
          <a:p>
            <a:pPr lvl="1"/>
            <a:r>
              <a:rPr lang="en-US"/>
              <a:t>Second level</a:t>
            </a:r>
          </a:p>
        </p:txBody>
      </p:sp>
      <p:sp>
        <p:nvSpPr>
          <p:cNvPr id="2" name="Footer Placeholder 1"/>
          <p:cNvSpPr>
            <a:spLocks noGrp="1"/>
          </p:cNvSpPr>
          <p:nvPr>
            <p:ph type="ftr" sz="quarter" idx="14"/>
          </p:nvPr>
        </p:nvSpPr>
        <p:spPr/>
        <p:txBody>
          <a:bodyPr/>
          <a:lstStyle/>
          <a:p>
            <a:r>
              <a:rPr lang="en-AU"/>
              <a:t>Renewable Energy Storage Roadmap</a:t>
            </a:r>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7230464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1520"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74295" y="1131590"/>
            <a:ext cx="4038600" cy="3312368"/>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p>
            <a:r>
              <a:rPr lang="en-AU"/>
              <a:t>Renewable Energy Storage Roadmap</a:t>
            </a:r>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400104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Renewable Energy Storage Roadmap</a:t>
            </a:r>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11022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Renewable Energy Storage Roadmap</a:t>
            </a:r>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p>
        </p:txBody>
      </p:sp>
    </p:spTree>
    <p:extLst>
      <p:ext uri="{BB962C8B-B14F-4D97-AF65-F5344CB8AC3E}">
        <p14:creationId xmlns:p14="http://schemas.microsoft.com/office/powerpoint/2010/main" val="30504013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Renewable Energy Storage Roadmap</a:t>
            </a:r>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p>
        </p:txBody>
      </p:sp>
    </p:spTree>
    <p:extLst>
      <p:ext uri="{BB962C8B-B14F-4D97-AF65-F5344CB8AC3E}">
        <p14:creationId xmlns:p14="http://schemas.microsoft.com/office/powerpoint/2010/main" val="64538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3.emf"/><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3.emf"/><Relationship Id="rId2" Type="http://schemas.openxmlformats.org/officeDocument/2006/relationships/slideLayout" Target="../slideLayouts/slideLayout56.xml"/><Relationship Id="rId16"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5.emf"/><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5.emf"/><Relationship Id="rId2" Type="http://schemas.openxmlformats.org/officeDocument/2006/relationships/slideLayout" Target="../slideLayouts/slideLayout90.xml"/><Relationship Id="rId16" Type="http://schemas.openxmlformats.org/officeDocument/2006/relationships/theme" Target="../theme/theme6.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image" Target="../media/image1.emf"/><Relationship Id="rId2" Type="http://schemas.openxmlformats.org/officeDocument/2006/relationships/slideLayout" Target="../slideLayouts/slideLayout105.xml"/><Relationship Id="rId16" Type="http://schemas.openxmlformats.org/officeDocument/2006/relationships/theme" Target="../theme/theme7.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Renewable Energy Storage Roadmap</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21"/>
          <a:stretch>
            <a:fillRect/>
          </a:stretch>
        </p:blipFill>
        <p:spPr>
          <a:xfrm>
            <a:off x="251520" y="195486"/>
            <a:ext cx="442169" cy="442169"/>
          </a:xfrm>
          <a:prstGeom prst="rect">
            <a:avLst/>
          </a:prstGeom>
        </p:spPr>
      </p:pic>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703" r:id="rId3"/>
    <p:sldLayoutId id="2147483655" r:id="rId4"/>
    <p:sldLayoutId id="2147483704" r:id="rId5"/>
    <p:sldLayoutId id="2147483680" r:id="rId6"/>
    <p:sldLayoutId id="2147483679" r:id="rId7"/>
    <p:sldLayoutId id="2147483661" r:id="rId8"/>
    <p:sldLayoutId id="2147483702" r:id="rId9"/>
    <p:sldLayoutId id="2147483706" r:id="rId10"/>
    <p:sldLayoutId id="2147483698" r:id="rId11"/>
    <p:sldLayoutId id="2147483699" r:id="rId12"/>
    <p:sldLayoutId id="2147483663" r:id="rId13"/>
    <p:sldLayoutId id="2147483707" r:id="rId14"/>
    <p:sldLayoutId id="2147483664" r:id="rId15"/>
    <p:sldLayoutId id="2147483667" r:id="rId16"/>
    <p:sldLayoutId id="2147483665" r:id="rId17"/>
    <p:sldLayoutId id="2147483682" r:id="rId18"/>
    <p:sldLayoutId id="2147483681" r:id="rId19"/>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Renewable Energy Storage Roadmap</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18"/>
          <a:stretch>
            <a:fillRect/>
          </a:stretch>
        </p:blipFill>
        <p:spPr>
          <a:xfrm>
            <a:off x="8479813" y="4561859"/>
            <a:ext cx="442169" cy="442169"/>
          </a:xfrm>
          <a:prstGeom prst="rect">
            <a:avLst/>
          </a:prstGeom>
        </p:spPr>
      </p:pic>
    </p:spTree>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701" r:id="rId3"/>
    <p:sldLayoutId id="2147483685" r:id="rId4"/>
    <p:sldLayoutId id="2147483705" r:id="rId5"/>
    <p:sldLayoutId id="2147483686" r:id="rId6"/>
    <p:sldLayoutId id="2147483687" r:id="rId7"/>
    <p:sldLayoutId id="2147483688" r:id="rId8"/>
    <p:sldLayoutId id="2147483689" r:id="rId9"/>
    <p:sldLayoutId id="2147483708" r:id="rId10"/>
    <p:sldLayoutId id="2147483690" r:id="rId11"/>
    <p:sldLayoutId id="2147483691" r:id="rId12"/>
    <p:sldLayoutId id="2147483692" r:id="rId13"/>
    <p:sldLayoutId id="2147483693" r:id="rId14"/>
    <p:sldLayoutId id="2147483694" r:id="rId15"/>
    <p:sldLayoutId id="2147483797" r:id="rId16"/>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Renewable Energy Storage Roadmap</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1" name="Picture 10">
            <a:extLst>
              <a:ext uri="{FF2B5EF4-FFF2-40B4-BE49-F238E27FC236}">
                <a16:creationId xmlns:a16="http://schemas.microsoft.com/office/drawing/2014/main" id="{C67DD59A-4148-4107-89BD-9ACB60B45F7F}"/>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51519" y="195486"/>
            <a:ext cx="936488" cy="442800"/>
          </a:xfrm>
          <a:prstGeom prst="rect">
            <a:avLst/>
          </a:prstGeom>
        </p:spPr>
      </p:pic>
    </p:spTree>
    <p:extLst>
      <p:ext uri="{BB962C8B-B14F-4D97-AF65-F5344CB8AC3E}">
        <p14:creationId xmlns:p14="http://schemas.microsoft.com/office/powerpoint/2010/main" val="5513334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Renewable Energy Storage Roadmap</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1" name="Picture 10">
            <a:extLst>
              <a:ext uri="{FF2B5EF4-FFF2-40B4-BE49-F238E27FC236}">
                <a16:creationId xmlns:a16="http://schemas.microsoft.com/office/drawing/2014/main" id="{35B5D801-8BF9-4650-9BFF-FFF9F24B181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85494" y="4561228"/>
            <a:ext cx="936488" cy="442800"/>
          </a:xfrm>
          <a:prstGeom prst="rect">
            <a:avLst/>
          </a:prstGeom>
        </p:spPr>
      </p:pic>
    </p:spTree>
    <p:extLst>
      <p:ext uri="{BB962C8B-B14F-4D97-AF65-F5344CB8AC3E}">
        <p14:creationId xmlns:p14="http://schemas.microsoft.com/office/powerpoint/2010/main" val="383829126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805458"/>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1550788"/>
            <a:ext cx="8640958"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Renewable Energy Storage Roadmap</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6" name="Picture 5">
            <a:extLst>
              <a:ext uri="{FF2B5EF4-FFF2-40B4-BE49-F238E27FC236}">
                <a16:creationId xmlns:a16="http://schemas.microsoft.com/office/drawing/2014/main" id="{1D99F6DE-9351-1240-AACA-18070547596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3290" y="245070"/>
            <a:ext cx="1010317" cy="232078"/>
          </a:xfrm>
          <a:prstGeom prst="rect">
            <a:avLst/>
          </a:prstGeom>
        </p:spPr>
      </p:pic>
    </p:spTree>
    <p:extLst>
      <p:ext uri="{BB962C8B-B14F-4D97-AF65-F5344CB8AC3E}">
        <p14:creationId xmlns:p14="http://schemas.microsoft.com/office/powerpoint/2010/main" val="29684263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Renewable Energy Storage Roadmap</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10" name="Picture 9">
            <a:extLst>
              <a:ext uri="{FF2B5EF4-FFF2-40B4-BE49-F238E27FC236}">
                <a16:creationId xmlns:a16="http://schemas.microsoft.com/office/drawing/2014/main" id="{5D46349F-4F50-4446-8BA9-4263776EBB9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82858" y="4709569"/>
            <a:ext cx="1010317" cy="232078"/>
          </a:xfrm>
          <a:prstGeom prst="rect">
            <a:avLst/>
          </a:prstGeom>
        </p:spPr>
      </p:pic>
    </p:spTree>
    <p:extLst>
      <p:ext uri="{BB962C8B-B14F-4D97-AF65-F5344CB8AC3E}">
        <p14:creationId xmlns:p14="http://schemas.microsoft.com/office/powerpoint/2010/main" val="234322065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orient="horz" pos="316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42243"/>
            <a:ext cx="8640960" cy="639365"/>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p:cNvSpPr>
            <a:spLocks noGrp="1"/>
          </p:cNvSpPr>
          <p:nvPr>
            <p:ph type="body" idx="1"/>
          </p:nvPr>
        </p:nvSpPr>
        <p:spPr>
          <a:xfrm>
            <a:off x="251522" y="987573"/>
            <a:ext cx="8640958" cy="35742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01370" y="4878250"/>
            <a:ext cx="6083845" cy="93206"/>
          </a:xfrm>
          <a:prstGeom prst="rect">
            <a:avLst/>
          </a:prstGeom>
        </p:spPr>
        <p:txBody>
          <a:bodyPr vert="horz" lIns="0" tIns="0" rIns="0" bIns="0" rtlCol="0" anchor="ctr"/>
          <a:lstStyle>
            <a:lvl1pPr algn="l">
              <a:defRPr sz="900">
                <a:solidFill>
                  <a:schemeClr val="accent3"/>
                </a:solidFill>
              </a:defRPr>
            </a:lvl1pPr>
          </a:lstStyle>
          <a:p>
            <a:r>
              <a:rPr lang="en-AU"/>
              <a:t>Renewable Energy Storage Roadmap</a:t>
            </a:r>
          </a:p>
        </p:txBody>
      </p:sp>
      <p:sp>
        <p:nvSpPr>
          <p:cNvPr id="18" name="Slide Number Placeholder 17"/>
          <p:cNvSpPr>
            <a:spLocks noGrp="1"/>
          </p:cNvSpPr>
          <p:nvPr>
            <p:ph type="sldNum" sz="quarter" idx="4"/>
          </p:nvPr>
        </p:nvSpPr>
        <p:spPr>
          <a:xfrm>
            <a:off x="253577" y="4878250"/>
            <a:ext cx="288789" cy="95510"/>
          </a:xfrm>
          <a:prstGeom prst="rect">
            <a:avLst/>
          </a:prstGeom>
        </p:spPr>
        <p:txBody>
          <a:bodyPr vert="horz" lIns="0" tIns="0" rIns="0" bIns="0" rtlCol="0" anchor="ctr"/>
          <a:lstStyle>
            <a:lvl1pPr algn="r">
              <a:defRPr sz="900">
                <a:solidFill>
                  <a:schemeClr val="accent3"/>
                </a:solidFill>
              </a:defRPr>
            </a:lvl1pPr>
          </a:lstStyle>
          <a:p>
            <a:fld id="{2ABE124A-B5C5-46E0-B944-45307B126769}" type="slidenum">
              <a:rPr lang="en-AU" smtClean="0"/>
              <a:pPr/>
              <a:t>‹#›</a:t>
            </a:fld>
            <a:r>
              <a:rPr lang="en-AU"/>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2728318"/>
            <a:ext cx="9142412" cy="367903"/>
          </a:xfrm>
          <a:prstGeom prst="rect">
            <a:avLst/>
          </a:prstGeom>
          <a:noFill/>
          <a:ln>
            <a:noFill/>
          </a:ln>
        </p:spPr>
        <p:txBody>
          <a:bodyPr/>
          <a:lstStyle/>
          <a:p>
            <a:pPr>
              <a:defRPr/>
            </a:pPr>
            <a:endParaRPr lang="en-AU"/>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a:p>
        </p:txBody>
      </p:sp>
      <p:pic>
        <p:nvPicPr>
          <p:cNvPr id="22" name="Picture 21"/>
          <p:cNvPicPr>
            <a:picLocks noChangeAspect="1"/>
          </p:cNvPicPr>
          <p:nvPr userDrawn="1"/>
        </p:nvPicPr>
        <p:blipFill>
          <a:blip r:embed="rId17"/>
          <a:stretch>
            <a:fillRect/>
          </a:stretch>
        </p:blipFill>
        <p:spPr>
          <a:xfrm>
            <a:off x="8479813" y="4561859"/>
            <a:ext cx="442169" cy="442169"/>
          </a:xfrm>
          <a:prstGeom prst="rect">
            <a:avLst/>
          </a:prstGeom>
        </p:spPr>
      </p:pic>
    </p:spTree>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Lst>
  <p:hf hdr="0" dt="0"/>
  <p:txStyles>
    <p:titleStyle>
      <a:lvl1pPr algn="l" defTabSz="914400" rtl="0" eaLnBrk="1" latinLnBrk="0" hangingPunct="1">
        <a:spcBef>
          <a:spcPct val="0"/>
        </a:spcBef>
        <a:buNone/>
        <a:defRPr sz="3600" b="0" kern="1200">
          <a:solidFill>
            <a:schemeClr val="accent3"/>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396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8D956C-397C-34C9-2DD3-64AC62CB74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481"/>
          <a:stretch/>
        </p:blipFill>
        <p:spPr>
          <a:xfrm>
            <a:off x="4571998" y="0"/>
            <a:ext cx="4572001" cy="5143500"/>
          </a:xfrm>
          <a:prstGeom prst="rect">
            <a:avLst/>
          </a:prstGeom>
        </p:spPr>
      </p:pic>
      <p:sp>
        <p:nvSpPr>
          <p:cNvPr id="14" name="Title 13"/>
          <p:cNvSpPr>
            <a:spLocks noGrp="1"/>
          </p:cNvSpPr>
          <p:nvPr>
            <p:ph type="ctrTitle"/>
          </p:nvPr>
        </p:nvSpPr>
        <p:spPr>
          <a:xfrm>
            <a:off x="421126" y="2082004"/>
            <a:ext cx="3600400" cy="1728192"/>
          </a:xfrm>
        </p:spPr>
        <p:txBody>
          <a:bodyPr>
            <a:normAutofit fontScale="90000"/>
          </a:bodyPr>
          <a:lstStyle/>
          <a:p>
            <a:r>
              <a:rPr lang="en-AU" dirty="0"/>
              <a:t>Costing Renewable Energy and Storage in Australia: </a:t>
            </a:r>
            <a:br>
              <a:rPr lang="en-AU" dirty="0"/>
            </a:br>
            <a:r>
              <a:rPr lang="en-AU" dirty="0" err="1"/>
              <a:t>GenCost</a:t>
            </a:r>
            <a:r>
              <a:rPr lang="en-AU" dirty="0"/>
              <a:t> and the Renewable Energy Storage Roadmap</a:t>
            </a:r>
          </a:p>
        </p:txBody>
      </p:sp>
      <p:sp>
        <p:nvSpPr>
          <p:cNvPr id="16" name="Footer Placeholder 2"/>
          <p:cNvSpPr txBox="1">
            <a:spLocks/>
          </p:cNvSpPr>
          <p:nvPr/>
        </p:nvSpPr>
        <p:spPr bwMode="auto">
          <a:xfrm>
            <a:off x="251521" y="4263938"/>
            <a:ext cx="3600400" cy="216024"/>
          </a:xfrm>
          <a:prstGeom prst="rect">
            <a:avLst/>
          </a:prstGeom>
          <a:noFill/>
          <a:ln w="9525">
            <a:noFill/>
            <a:miter lim="800000"/>
            <a:headEnd/>
            <a:tailEnd/>
          </a:ln>
        </p:spPr>
        <p:txBody>
          <a:bodyPr lIns="0" tIns="0" rIns="0" bIns="0"/>
          <a:lstStyle/>
          <a:p>
            <a:r>
              <a:rPr lang="en-AU" sz="1400" dirty="0">
                <a:latin typeface="Calibri" pitchFamily="34" charset="0"/>
              </a:rPr>
              <a:t>Dr Jenny Hayward | 16 October 2024</a:t>
            </a:r>
            <a:endParaRPr lang="en-US" sz="1400" dirty="0">
              <a:latin typeface="Calibri" pitchFamily="34" charset="0"/>
            </a:endParaRPr>
          </a:p>
        </p:txBody>
      </p:sp>
    </p:spTree>
    <p:extLst>
      <p:ext uri="{BB962C8B-B14F-4D97-AF65-F5344CB8AC3E}">
        <p14:creationId xmlns:p14="http://schemas.microsoft.com/office/powerpoint/2010/main" val="108372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251521" y="2715766"/>
            <a:ext cx="8014950" cy="576064"/>
          </a:xfrm>
        </p:spPr>
        <p:txBody>
          <a:bodyPr/>
          <a:lstStyle/>
          <a:p>
            <a:pPr eaLnBrk="1" hangingPunct="1">
              <a:spcAft>
                <a:spcPct val="0"/>
              </a:spcAft>
            </a:pPr>
            <a:r>
              <a:rPr lang="en-US" dirty="0"/>
              <a:t>Renewable Energy Storage Roadmap</a:t>
            </a:r>
          </a:p>
        </p:txBody>
      </p:sp>
      <p:pic>
        <p:nvPicPr>
          <p:cNvPr id="2" name="Picture 1">
            <a:extLst>
              <a:ext uri="{FF2B5EF4-FFF2-40B4-BE49-F238E27FC236}">
                <a16:creationId xmlns:a16="http://schemas.microsoft.com/office/drawing/2014/main" id="{64BA857D-7AD6-F79D-8A6E-B92A20968BE4}"/>
              </a:ext>
            </a:extLst>
          </p:cNvPr>
          <p:cNvPicPr>
            <a:picLocks noChangeAspect="1"/>
          </p:cNvPicPr>
          <p:nvPr/>
        </p:nvPicPr>
        <p:blipFill rotWithShape="1">
          <a:blip r:embed="rId3">
            <a:extLst>
              <a:ext uri="{28A0092B-C50C-407E-A947-70E740481C1C}">
                <a14:useLocalDpi xmlns:a14="http://schemas.microsoft.com/office/drawing/2010/main" val="0"/>
              </a:ext>
            </a:extLst>
          </a:blip>
          <a:srcRect l="-30" b="62722"/>
          <a:stretch/>
        </p:blipFill>
        <p:spPr>
          <a:xfrm>
            <a:off x="0" y="0"/>
            <a:ext cx="9144000" cy="2571750"/>
          </a:xfrm>
          <a:prstGeom prst="rect">
            <a:avLst/>
          </a:prstGeom>
        </p:spPr>
      </p:pic>
    </p:spTree>
    <p:extLst>
      <p:ext uri="{BB962C8B-B14F-4D97-AF65-F5344CB8AC3E}">
        <p14:creationId xmlns:p14="http://schemas.microsoft.com/office/powerpoint/2010/main" val="350017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BB1EE2-CFB7-4326-BF03-AF71764D2ABB}"/>
              </a:ext>
            </a:extLst>
          </p:cNvPr>
          <p:cNvSpPr>
            <a:spLocks noGrp="1"/>
          </p:cNvSpPr>
          <p:nvPr>
            <p:ph idx="1"/>
          </p:nvPr>
        </p:nvSpPr>
        <p:spPr>
          <a:xfrm>
            <a:off x="3674745" y="1383030"/>
            <a:ext cx="5029199" cy="2967858"/>
          </a:xfrm>
        </p:spPr>
        <p:txBody>
          <a:bodyPr vert="horz" lIns="0" tIns="0" rIns="0" bIns="0" rtlCol="0" anchor="t">
            <a:noAutofit/>
          </a:bodyPr>
          <a:lstStyle/>
          <a:p>
            <a:pPr>
              <a:spcAft>
                <a:spcPts val="600"/>
              </a:spcAft>
            </a:pPr>
            <a:r>
              <a:rPr lang="en-AU" sz="1600" dirty="0">
                <a:solidFill>
                  <a:srgbClr val="000000"/>
                </a:solidFill>
                <a:latin typeface="Calibri"/>
                <a:ea typeface="Calibri" panose="020F0502020204030204" pitchFamily="34" charset="0"/>
                <a:cs typeface="Times New Roman"/>
              </a:rPr>
              <a:t>Estimate electricity, hydrogen and thermal </a:t>
            </a:r>
            <a:r>
              <a:rPr lang="en-AU" sz="1600" b="1" dirty="0">
                <a:solidFill>
                  <a:schemeClr val="accent1"/>
                </a:solidFill>
                <a:latin typeface="Calibri"/>
                <a:ea typeface="Calibri" panose="020F0502020204030204" pitchFamily="34" charset="0"/>
                <a:cs typeface="Times New Roman"/>
              </a:rPr>
              <a:t>storage demand </a:t>
            </a:r>
            <a:r>
              <a:rPr lang="en-AU" sz="1600" dirty="0">
                <a:solidFill>
                  <a:srgbClr val="000000"/>
                </a:solidFill>
                <a:latin typeface="Calibri"/>
                <a:ea typeface="Calibri" panose="020F0502020204030204" pitchFamily="34" charset="0"/>
                <a:cs typeface="Times New Roman"/>
              </a:rPr>
              <a:t>across scenarios and jurisdictions</a:t>
            </a:r>
          </a:p>
          <a:p>
            <a:pPr>
              <a:spcAft>
                <a:spcPts val="600"/>
              </a:spcAft>
            </a:pPr>
            <a:r>
              <a:rPr lang="en-AU" sz="1600" dirty="0">
                <a:solidFill>
                  <a:srgbClr val="000000"/>
                </a:solidFill>
                <a:latin typeface="Calibri"/>
                <a:ea typeface="Calibri" panose="020F0502020204030204" pitchFamily="34" charset="0"/>
                <a:cs typeface="Times New Roman"/>
              </a:rPr>
              <a:t>Understand specific energy storage </a:t>
            </a:r>
            <a:r>
              <a:rPr lang="en-AU" sz="1600" b="1" dirty="0">
                <a:solidFill>
                  <a:schemeClr val="accent1"/>
                </a:solidFill>
                <a:latin typeface="Calibri"/>
                <a:ea typeface="Calibri" panose="020F0502020204030204" pitchFamily="34" charset="0"/>
                <a:cs typeface="Times New Roman"/>
              </a:rPr>
              <a:t>requirements across 7 sectors.</a:t>
            </a:r>
          </a:p>
          <a:p>
            <a:pPr>
              <a:spcAft>
                <a:spcPts val="600"/>
              </a:spcAft>
            </a:pPr>
            <a:r>
              <a:rPr lang="en-AU" sz="1600" dirty="0">
                <a:solidFill>
                  <a:srgbClr val="000000"/>
                </a:solidFill>
                <a:latin typeface="Calibri"/>
                <a:ea typeface="Calibri" panose="020F0502020204030204" pitchFamily="34" charset="0"/>
                <a:cs typeface="Times New Roman"/>
              </a:rPr>
              <a:t>Examine the role of storage, deployment considerations and </a:t>
            </a:r>
            <a:r>
              <a:rPr lang="en-AU" sz="1600" b="1" dirty="0">
                <a:solidFill>
                  <a:schemeClr val="accent1"/>
                </a:solidFill>
                <a:latin typeface="Calibri"/>
                <a:ea typeface="Calibri" panose="020F0502020204030204" pitchFamily="34" charset="0"/>
                <a:cs typeface="Times New Roman"/>
              </a:rPr>
              <a:t>technology options</a:t>
            </a:r>
          </a:p>
          <a:p>
            <a:pPr>
              <a:spcAft>
                <a:spcPts val="600"/>
              </a:spcAft>
            </a:pPr>
            <a:r>
              <a:rPr lang="en-AU" sz="1600" dirty="0">
                <a:solidFill>
                  <a:srgbClr val="000000"/>
                </a:solidFill>
                <a:latin typeface="Calibri"/>
                <a:ea typeface="Calibri" panose="020F0502020204030204" pitchFamily="34" charset="0"/>
                <a:cs typeface="Times New Roman"/>
              </a:rPr>
              <a:t>Estimate the </a:t>
            </a:r>
            <a:r>
              <a:rPr lang="en-AU" sz="1600" b="1" dirty="0">
                <a:solidFill>
                  <a:schemeClr val="accent1"/>
                </a:solidFill>
                <a:latin typeface="Calibri"/>
                <a:ea typeface="Calibri" panose="020F0502020204030204" pitchFamily="34" charset="0"/>
                <a:cs typeface="Times New Roman"/>
              </a:rPr>
              <a:t>levelised cost of storage (LCOS) </a:t>
            </a:r>
            <a:r>
              <a:rPr lang="en-AU" sz="1600" dirty="0">
                <a:solidFill>
                  <a:srgbClr val="000000"/>
                </a:solidFill>
                <a:latin typeface="Calibri"/>
                <a:ea typeface="Calibri" panose="020F0502020204030204" pitchFamily="34" charset="0"/>
                <a:cs typeface="Times New Roman"/>
              </a:rPr>
              <a:t>across different storage options</a:t>
            </a:r>
          </a:p>
          <a:p>
            <a:pPr>
              <a:spcAft>
                <a:spcPts val="600"/>
              </a:spcAft>
            </a:pPr>
            <a:r>
              <a:rPr lang="en-AU" sz="1600" dirty="0">
                <a:solidFill>
                  <a:srgbClr val="000000"/>
                </a:solidFill>
                <a:latin typeface="Calibri"/>
                <a:ea typeface="Calibri" panose="020F0502020204030204" pitchFamily="34" charset="0"/>
                <a:cs typeface="Times New Roman"/>
              </a:rPr>
              <a:t>Understand </a:t>
            </a:r>
            <a:r>
              <a:rPr lang="en-AU" sz="1600" b="1" dirty="0">
                <a:solidFill>
                  <a:schemeClr val="accent1"/>
                </a:solidFill>
                <a:latin typeface="Calibri"/>
                <a:ea typeface="Calibri" panose="020F0502020204030204" pitchFamily="34" charset="0"/>
                <a:cs typeface="Times New Roman"/>
              </a:rPr>
              <a:t>action steps </a:t>
            </a:r>
            <a:r>
              <a:rPr lang="en-AU" sz="1600" dirty="0">
                <a:solidFill>
                  <a:srgbClr val="000000"/>
                </a:solidFill>
                <a:latin typeface="Calibri"/>
                <a:ea typeface="Calibri" panose="020F0502020204030204" pitchFamily="34" charset="0"/>
                <a:cs typeface="Times New Roman"/>
              </a:rPr>
              <a:t>to efficient scale-up and deployment of energy storage in Australia</a:t>
            </a:r>
          </a:p>
        </p:txBody>
      </p:sp>
      <p:sp>
        <p:nvSpPr>
          <p:cNvPr id="3" name="Title 2">
            <a:extLst>
              <a:ext uri="{FF2B5EF4-FFF2-40B4-BE49-F238E27FC236}">
                <a16:creationId xmlns:a16="http://schemas.microsoft.com/office/drawing/2014/main" id="{637564B8-D4F9-445E-A5C2-50EA974734FC}"/>
              </a:ext>
            </a:extLst>
          </p:cNvPr>
          <p:cNvSpPr>
            <a:spLocks noGrp="1"/>
          </p:cNvSpPr>
          <p:nvPr>
            <p:ph type="title"/>
          </p:nvPr>
        </p:nvSpPr>
        <p:spPr/>
        <p:txBody>
          <a:bodyPr>
            <a:noAutofit/>
          </a:bodyPr>
          <a:lstStyle/>
          <a:p>
            <a:r>
              <a:rPr lang="en-AU" dirty="0"/>
              <a:t>A toolkit for decision making</a:t>
            </a:r>
          </a:p>
        </p:txBody>
      </p:sp>
      <p:pic>
        <p:nvPicPr>
          <p:cNvPr id="4" name="Picture 3" descr="A screenshot of a phone&#10;&#10;Description automatically generated with low confidence">
            <a:extLst>
              <a:ext uri="{FF2B5EF4-FFF2-40B4-BE49-F238E27FC236}">
                <a16:creationId xmlns:a16="http://schemas.microsoft.com/office/drawing/2014/main" id="{6B662521-B64D-D421-F391-EB8467939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783" y="1238536"/>
            <a:ext cx="2152702" cy="3044877"/>
          </a:xfrm>
          <a:prstGeom prst="rect">
            <a:avLst/>
          </a:prstGeom>
        </p:spPr>
      </p:pic>
      <p:sp>
        <p:nvSpPr>
          <p:cNvPr id="5" name="Footer Placeholder 4">
            <a:extLst>
              <a:ext uri="{FF2B5EF4-FFF2-40B4-BE49-F238E27FC236}">
                <a16:creationId xmlns:a16="http://schemas.microsoft.com/office/drawing/2014/main" id="{A4192E3D-696E-6B59-F995-84D6F70EDFEF}"/>
              </a:ext>
            </a:extLst>
          </p:cNvPr>
          <p:cNvSpPr>
            <a:spLocks noGrp="1"/>
          </p:cNvSpPr>
          <p:nvPr>
            <p:ph type="ftr" sz="quarter" idx="10"/>
          </p:nvPr>
        </p:nvSpPr>
        <p:spPr/>
        <p:txBody>
          <a:bodyPr/>
          <a:lstStyle/>
          <a:p>
            <a:r>
              <a:rPr lang="en-AU" dirty="0"/>
              <a:t>Renewable Energy Storage Roadmap</a:t>
            </a:r>
          </a:p>
        </p:txBody>
      </p:sp>
      <p:sp>
        <p:nvSpPr>
          <p:cNvPr id="6" name="Slide Number Placeholder 5">
            <a:extLst>
              <a:ext uri="{FF2B5EF4-FFF2-40B4-BE49-F238E27FC236}">
                <a16:creationId xmlns:a16="http://schemas.microsoft.com/office/drawing/2014/main" id="{A9B1764F-69BD-8570-0CAA-AD4C6BD07518}"/>
              </a:ext>
            </a:extLst>
          </p:cNvPr>
          <p:cNvSpPr>
            <a:spLocks noGrp="1"/>
          </p:cNvSpPr>
          <p:nvPr>
            <p:ph type="sldNum" sz="quarter" idx="11"/>
          </p:nvPr>
        </p:nvSpPr>
        <p:spPr/>
        <p:txBody>
          <a:bodyPr/>
          <a:lstStyle/>
          <a:p>
            <a:fld id="{2ABE124A-B5C5-46E0-B944-45307B126769}" type="slidenum">
              <a:rPr lang="en-AU" smtClean="0"/>
              <a:pPr/>
              <a:t>11</a:t>
            </a:fld>
            <a:r>
              <a:rPr lang="en-AU"/>
              <a:t>  |</a:t>
            </a:r>
          </a:p>
        </p:txBody>
      </p:sp>
    </p:spTree>
    <p:extLst>
      <p:ext uri="{BB962C8B-B14F-4D97-AF65-F5344CB8AC3E}">
        <p14:creationId xmlns:p14="http://schemas.microsoft.com/office/powerpoint/2010/main" val="388548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EA9FE-362F-1C15-70D3-1BF30C15C7F3}"/>
              </a:ext>
            </a:extLst>
          </p:cNvPr>
          <p:cNvSpPr>
            <a:spLocks noGrp="1"/>
          </p:cNvSpPr>
          <p:nvPr>
            <p:ph type="body" sz="quarter" idx="10"/>
          </p:nvPr>
        </p:nvSpPr>
        <p:spPr/>
        <p:txBody>
          <a:bodyPr/>
          <a:lstStyle/>
          <a:p>
            <a:r>
              <a:rPr lang="en-US" dirty="0" err="1"/>
              <a:t>Levelised</a:t>
            </a:r>
            <a:r>
              <a:rPr lang="en-US" dirty="0"/>
              <a:t> cost of storage</a:t>
            </a:r>
            <a:endParaRPr lang="en-AU" dirty="0"/>
          </a:p>
        </p:txBody>
      </p:sp>
    </p:spTree>
    <p:extLst>
      <p:ext uri="{BB962C8B-B14F-4D97-AF65-F5344CB8AC3E}">
        <p14:creationId xmlns:p14="http://schemas.microsoft.com/office/powerpoint/2010/main" val="23291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07F17-65D8-4DE7-89F3-2DB4B407A906}"/>
              </a:ext>
            </a:extLst>
          </p:cNvPr>
          <p:cNvSpPr>
            <a:spLocks noGrp="1"/>
          </p:cNvSpPr>
          <p:nvPr>
            <p:ph type="title"/>
          </p:nvPr>
        </p:nvSpPr>
        <p:spPr/>
        <p:txBody>
          <a:bodyPr>
            <a:noAutofit/>
          </a:bodyPr>
          <a:lstStyle/>
          <a:p>
            <a:r>
              <a:rPr lang="en-AU" sz="2400" dirty="0">
                <a:solidFill>
                  <a:schemeClr val="accent1">
                    <a:lumMod val="75000"/>
                  </a:schemeClr>
                </a:solidFill>
              </a:rPr>
              <a:t>Understanding the comparative costs between storage technologies options is complex and critical for investment decisions</a:t>
            </a:r>
          </a:p>
        </p:txBody>
      </p:sp>
      <p:grpSp>
        <p:nvGrpSpPr>
          <p:cNvPr id="20" name="Group 19">
            <a:extLst>
              <a:ext uri="{FF2B5EF4-FFF2-40B4-BE49-F238E27FC236}">
                <a16:creationId xmlns:a16="http://schemas.microsoft.com/office/drawing/2014/main" id="{6352F73C-2D01-4516-B825-CE292A12A241}"/>
              </a:ext>
            </a:extLst>
          </p:cNvPr>
          <p:cNvGrpSpPr/>
          <p:nvPr/>
        </p:nvGrpSpPr>
        <p:grpSpPr>
          <a:xfrm>
            <a:off x="496187" y="3086901"/>
            <a:ext cx="7819789" cy="1234703"/>
            <a:chOff x="156215" y="2902419"/>
            <a:chExt cx="8972638" cy="1339060"/>
          </a:xfrm>
        </p:grpSpPr>
        <p:sp>
          <p:nvSpPr>
            <p:cNvPr id="5" name="Rectangle 4">
              <a:extLst>
                <a:ext uri="{FF2B5EF4-FFF2-40B4-BE49-F238E27FC236}">
                  <a16:creationId xmlns:a16="http://schemas.microsoft.com/office/drawing/2014/main" id="{FB0F69AC-D049-4583-B747-C786BEF69B5F}"/>
                </a:ext>
              </a:extLst>
            </p:cNvPr>
            <p:cNvSpPr/>
            <p:nvPr/>
          </p:nvSpPr>
          <p:spPr>
            <a:xfrm>
              <a:off x="1047862" y="2965345"/>
              <a:ext cx="1482465"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ENERGY INPUT COSTS</a:t>
              </a:r>
            </a:p>
          </p:txBody>
        </p:sp>
        <p:sp>
          <p:nvSpPr>
            <p:cNvPr id="6" name="Rectangle 5">
              <a:extLst>
                <a:ext uri="{FF2B5EF4-FFF2-40B4-BE49-F238E27FC236}">
                  <a16:creationId xmlns:a16="http://schemas.microsoft.com/office/drawing/2014/main" id="{527AAFA9-6A3B-4565-B143-78EDB1329DEB}"/>
                </a:ext>
              </a:extLst>
            </p:cNvPr>
            <p:cNvSpPr/>
            <p:nvPr/>
          </p:nvSpPr>
          <p:spPr>
            <a:xfrm>
              <a:off x="2707239" y="2965345"/>
              <a:ext cx="1589658"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t>COSTS RELATED TO CHARGING OF SYSTEM</a:t>
              </a:r>
            </a:p>
          </p:txBody>
        </p:sp>
        <p:sp>
          <p:nvSpPr>
            <p:cNvPr id="7" name="Rectangle 6">
              <a:extLst>
                <a:ext uri="{FF2B5EF4-FFF2-40B4-BE49-F238E27FC236}">
                  <a16:creationId xmlns:a16="http://schemas.microsoft.com/office/drawing/2014/main" id="{3A6A6691-4617-41A7-9DA6-99C734693115}"/>
                </a:ext>
              </a:extLst>
            </p:cNvPr>
            <p:cNvSpPr/>
            <p:nvPr/>
          </p:nvSpPr>
          <p:spPr>
            <a:xfrm>
              <a:off x="4474175" y="2965345"/>
              <a:ext cx="1589658"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COSTS RELATED TO STORAGE OF ENERGY</a:t>
              </a:r>
            </a:p>
          </p:txBody>
        </p:sp>
        <p:sp>
          <p:nvSpPr>
            <p:cNvPr id="8" name="Rectangle 7">
              <a:extLst>
                <a:ext uri="{FF2B5EF4-FFF2-40B4-BE49-F238E27FC236}">
                  <a16:creationId xmlns:a16="http://schemas.microsoft.com/office/drawing/2014/main" id="{1BF3D4A4-7AB1-4F4B-9771-D067E851714B}"/>
                </a:ext>
              </a:extLst>
            </p:cNvPr>
            <p:cNvSpPr/>
            <p:nvPr/>
          </p:nvSpPr>
          <p:spPr>
            <a:xfrm>
              <a:off x="6241111" y="2965345"/>
              <a:ext cx="1589658"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COSTS RELATED DISCHARGING OF ENERGY</a:t>
              </a:r>
            </a:p>
          </p:txBody>
        </p:sp>
        <p:sp>
          <p:nvSpPr>
            <p:cNvPr id="9" name="Rectangle 8">
              <a:extLst>
                <a:ext uri="{FF2B5EF4-FFF2-40B4-BE49-F238E27FC236}">
                  <a16:creationId xmlns:a16="http://schemas.microsoft.com/office/drawing/2014/main" id="{F8D1FF16-C8B8-4B8F-A979-53A6E63AE6C1}"/>
                </a:ext>
              </a:extLst>
            </p:cNvPr>
            <p:cNvSpPr/>
            <p:nvPr/>
          </p:nvSpPr>
          <p:spPr>
            <a:xfrm>
              <a:off x="2707239" y="3780950"/>
              <a:ext cx="5123531" cy="374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CAPITAL AND BALANCE OF PLANT</a:t>
              </a:r>
            </a:p>
          </p:txBody>
        </p:sp>
        <p:grpSp>
          <p:nvGrpSpPr>
            <p:cNvPr id="10" name="Group 9">
              <a:extLst>
                <a:ext uri="{FF2B5EF4-FFF2-40B4-BE49-F238E27FC236}">
                  <a16:creationId xmlns:a16="http://schemas.microsoft.com/office/drawing/2014/main" id="{AA97020B-E956-471B-8A0B-4C68A56850BB}"/>
                </a:ext>
              </a:extLst>
            </p:cNvPr>
            <p:cNvGrpSpPr/>
            <p:nvPr/>
          </p:nvGrpSpPr>
          <p:grpSpPr>
            <a:xfrm>
              <a:off x="2541759" y="3333692"/>
              <a:ext cx="3684392" cy="1"/>
              <a:chOff x="2685408" y="816677"/>
              <a:chExt cx="3684392" cy="1"/>
            </a:xfrm>
          </p:grpSpPr>
          <p:cxnSp>
            <p:nvCxnSpPr>
              <p:cNvPr id="11" name="Straight Arrow Connector 10">
                <a:extLst>
                  <a:ext uri="{FF2B5EF4-FFF2-40B4-BE49-F238E27FC236}">
                    <a16:creationId xmlns:a16="http://schemas.microsoft.com/office/drawing/2014/main" id="{EB83A9C4-D988-41D6-9C2B-C5F40586A2E8}"/>
                  </a:ext>
                </a:extLst>
              </p:cNvPr>
              <p:cNvCxnSpPr>
                <a:cxnSpLocks/>
              </p:cNvCxnSpPr>
              <p:nvPr/>
            </p:nvCxnSpPr>
            <p:spPr>
              <a:xfrm flipV="1">
                <a:off x="2685408" y="816677"/>
                <a:ext cx="1391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26564C6-6351-470C-AED2-12E4975A099D}"/>
                  </a:ext>
                </a:extLst>
              </p:cNvPr>
              <p:cNvCxnSpPr>
                <a:cxnSpLocks/>
              </p:cNvCxnSpPr>
              <p:nvPr/>
            </p:nvCxnSpPr>
            <p:spPr>
              <a:xfrm flipV="1">
                <a:off x="4459768" y="816677"/>
                <a:ext cx="1391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652CC2-0278-46CC-95F3-D30B4854FA4C}"/>
                  </a:ext>
                </a:extLst>
              </p:cNvPr>
              <p:cNvCxnSpPr>
                <a:cxnSpLocks/>
              </p:cNvCxnSpPr>
              <p:nvPr/>
            </p:nvCxnSpPr>
            <p:spPr>
              <a:xfrm flipV="1">
                <a:off x="6230668" y="816677"/>
                <a:ext cx="1391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9F011B11-D890-4969-AA59-B98D736128C3}"/>
                </a:ext>
              </a:extLst>
            </p:cNvPr>
            <p:cNvSpPr/>
            <p:nvPr/>
          </p:nvSpPr>
          <p:spPr>
            <a:xfrm>
              <a:off x="983979" y="2902419"/>
              <a:ext cx="6937380" cy="1339060"/>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cxnSp>
          <p:nvCxnSpPr>
            <p:cNvPr id="15" name="Straight Arrow Connector 14">
              <a:extLst>
                <a:ext uri="{FF2B5EF4-FFF2-40B4-BE49-F238E27FC236}">
                  <a16:creationId xmlns:a16="http://schemas.microsoft.com/office/drawing/2014/main" id="{50BB686F-55E9-4109-894A-D926768DB0B9}"/>
                </a:ext>
              </a:extLst>
            </p:cNvPr>
            <p:cNvCxnSpPr>
              <a:cxnSpLocks/>
            </p:cNvCxnSpPr>
            <p:nvPr/>
          </p:nvCxnSpPr>
          <p:spPr>
            <a:xfrm>
              <a:off x="677356" y="3436587"/>
              <a:ext cx="29196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AE7F50C-0B57-42B7-A755-3F4481729B39}"/>
                </a:ext>
              </a:extLst>
            </p:cNvPr>
            <p:cNvCxnSpPr>
              <a:cxnSpLocks/>
            </p:cNvCxnSpPr>
            <p:nvPr/>
          </p:nvCxnSpPr>
          <p:spPr>
            <a:xfrm>
              <a:off x="7917459" y="3485485"/>
              <a:ext cx="598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5D5334-74A5-4A71-9965-3389E34E3B4D}"/>
                </a:ext>
              </a:extLst>
            </p:cNvPr>
            <p:cNvSpPr txBox="1"/>
            <p:nvPr/>
          </p:nvSpPr>
          <p:spPr>
            <a:xfrm>
              <a:off x="7917459" y="3214604"/>
              <a:ext cx="1211394" cy="230832"/>
            </a:xfrm>
            <a:prstGeom prst="rect">
              <a:avLst/>
            </a:prstGeom>
            <a:noFill/>
          </p:spPr>
          <p:txBody>
            <a:bodyPr wrap="square" rtlCol="0">
              <a:spAutoFit/>
            </a:bodyPr>
            <a:lstStyle/>
            <a:p>
              <a:r>
                <a:rPr lang="en-AU" sz="900" b="1">
                  <a:solidFill>
                    <a:schemeClr val="accent1"/>
                  </a:solidFill>
                </a:rPr>
                <a:t>LCOS</a:t>
              </a:r>
            </a:p>
          </p:txBody>
        </p:sp>
        <p:pic>
          <p:nvPicPr>
            <p:cNvPr id="18" name="Graphic 17" descr="Electric Tower outline">
              <a:extLst>
                <a:ext uri="{FF2B5EF4-FFF2-40B4-BE49-F238E27FC236}">
                  <a16:creationId xmlns:a16="http://schemas.microsoft.com/office/drawing/2014/main" id="{EF75EA10-8B4C-44EA-A7F1-83372F012B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215" y="3089819"/>
              <a:ext cx="585649" cy="585649"/>
            </a:xfrm>
            <a:prstGeom prst="rect">
              <a:avLst/>
            </a:prstGeom>
          </p:spPr>
        </p:pic>
        <p:pic>
          <p:nvPicPr>
            <p:cNvPr id="19" name="Graphic 18" descr="Electric Tower outline">
              <a:extLst>
                <a:ext uri="{FF2B5EF4-FFF2-40B4-BE49-F238E27FC236}">
                  <a16:creationId xmlns:a16="http://schemas.microsoft.com/office/drawing/2014/main" id="{B24CD897-5EBE-4D45-80FB-03E79B1A4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8484" y="3089819"/>
              <a:ext cx="585649" cy="585649"/>
            </a:xfrm>
            <a:prstGeom prst="rect">
              <a:avLst/>
            </a:prstGeom>
          </p:spPr>
        </p:pic>
      </p:grpSp>
      <p:sp>
        <p:nvSpPr>
          <p:cNvPr id="22" name="TextBox 21">
            <a:extLst>
              <a:ext uri="{FF2B5EF4-FFF2-40B4-BE49-F238E27FC236}">
                <a16:creationId xmlns:a16="http://schemas.microsoft.com/office/drawing/2014/main" id="{4B602DCF-C01A-454A-81C0-275129798262}"/>
              </a:ext>
            </a:extLst>
          </p:cNvPr>
          <p:cNvSpPr txBox="1"/>
          <p:nvPr/>
        </p:nvSpPr>
        <p:spPr>
          <a:xfrm>
            <a:off x="377456" y="1194335"/>
            <a:ext cx="7938520" cy="2509918"/>
          </a:xfrm>
          <a:prstGeom prst="rect">
            <a:avLst/>
          </a:prstGeom>
        </p:spPr>
        <p:txBody>
          <a:bodyPr vert="horz" lIns="0" tIns="0" rIns="0" bIns="0" rtlCol="0">
            <a:normAutofit/>
          </a:bodyPr>
          <a:lstStyle>
            <a:lvl1pPr marL="216000" indent="-216000">
              <a:lnSpc>
                <a:spcPct val="90000"/>
              </a:lnSpc>
              <a:spcBef>
                <a:spcPts val="600"/>
              </a:spcBef>
              <a:buFont typeface="Wingdings" panose="05000000000000000000" pitchFamily="2" charset="2"/>
              <a:buChar char="Ø"/>
              <a:defRPr sz="1300"/>
            </a:lvl1pPr>
            <a:lvl2pPr marL="396000" indent="-180000">
              <a:lnSpc>
                <a:spcPct val="90000"/>
              </a:lnSpc>
              <a:spcBef>
                <a:spcPts val="600"/>
              </a:spcBef>
              <a:buFont typeface="Arial" panose="020B0604020202020204" pitchFamily="34" charset="0"/>
              <a:buChar char="•"/>
              <a:defRPr sz="2000"/>
            </a:lvl2pPr>
            <a:lvl3pPr marL="648000" indent="-216000">
              <a:lnSpc>
                <a:spcPct val="90000"/>
              </a:lnSpc>
              <a:spcBef>
                <a:spcPts val="600"/>
              </a:spcBef>
              <a:buFont typeface="Calibri" pitchFamily="34" charset="0"/>
              <a:buChar char="–"/>
              <a:defRPr sz="2000"/>
            </a:lvl3pPr>
            <a:lvl4pPr marL="864000" indent="-216000">
              <a:lnSpc>
                <a:spcPct val="90000"/>
              </a:lnSpc>
              <a:spcBef>
                <a:spcPts val="600"/>
              </a:spcBef>
              <a:buFont typeface="Calibri" pitchFamily="34" charset="0"/>
              <a:buChar char="–"/>
              <a:defRPr sz="2000"/>
            </a:lvl4pPr>
            <a:lvl5pPr marL="1080000" indent="-216000">
              <a:lnSpc>
                <a:spcPct val="90000"/>
              </a:lnSpc>
              <a:spcBef>
                <a:spcPts val="600"/>
              </a:spcBef>
              <a:buFont typeface="Calibri" pitchFamily="34" charset="0"/>
              <a:buChar char="•"/>
              <a:tabLst/>
              <a:defRPr>
                <a:solidFill>
                  <a:schemeClr val="accent2"/>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AU" sz="1400" dirty="0" err="1"/>
              <a:t>Levelised</a:t>
            </a:r>
            <a:r>
              <a:rPr lang="en-AU" sz="1400" dirty="0"/>
              <a:t> cost of storage (LCOS) </a:t>
            </a:r>
          </a:p>
          <a:p>
            <a:pPr lvl="1">
              <a:buFont typeface="Calibri" panose="020F0502020204030204" pitchFamily="34" charset="0"/>
              <a:buChar char="−"/>
            </a:pPr>
            <a:r>
              <a:rPr lang="en-AU" sz="1400" dirty="0"/>
              <a:t>LCOS is defined as the </a:t>
            </a:r>
            <a:r>
              <a:rPr lang="en-AU" sz="1400" b="1" dirty="0"/>
              <a:t>sum of discounted costs per unit of delivered energy over an investment’s lifetime</a:t>
            </a:r>
            <a:r>
              <a:rPr lang="en-AU" sz="1400" dirty="0"/>
              <a:t>, which is equivalent to the average price at which electricity can be sold for the storage investment’s net present value to be zero. </a:t>
            </a:r>
          </a:p>
          <a:p>
            <a:pPr lvl="1">
              <a:buFont typeface="Calibri" panose="020F0502020204030204" pitchFamily="34" charset="0"/>
              <a:buChar char="−"/>
            </a:pPr>
            <a:r>
              <a:rPr lang="en-AU" sz="1400" dirty="0"/>
              <a:t>The approach disaggregates the energy generation and transmission system costs from storage costs to better understand the drivers of storage cost components.  </a:t>
            </a:r>
          </a:p>
        </p:txBody>
      </p:sp>
      <p:sp>
        <p:nvSpPr>
          <p:cNvPr id="2" name="Footer Placeholder 1">
            <a:extLst>
              <a:ext uri="{FF2B5EF4-FFF2-40B4-BE49-F238E27FC236}">
                <a16:creationId xmlns:a16="http://schemas.microsoft.com/office/drawing/2014/main" id="{A0148C30-1FAB-3F97-2BEA-8EBB7EBFDC33}"/>
              </a:ext>
            </a:extLst>
          </p:cNvPr>
          <p:cNvSpPr>
            <a:spLocks noGrp="1"/>
          </p:cNvSpPr>
          <p:nvPr>
            <p:ph type="ftr" sz="quarter" idx="10"/>
          </p:nvPr>
        </p:nvSpPr>
        <p:spPr/>
        <p:txBody>
          <a:bodyPr/>
          <a:lstStyle/>
          <a:p>
            <a:r>
              <a:rPr lang="en-AU"/>
              <a:t>Renewable Energy Storage Roadmap</a:t>
            </a:r>
          </a:p>
        </p:txBody>
      </p:sp>
      <p:sp>
        <p:nvSpPr>
          <p:cNvPr id="4" name="Slide Number Placeholder 3">
            <a:extLst>
              <a:ext uri="{FF2B5EF4-FFF2-40B4-BE49-F238E27FC236}">
                <a16:creationId xmlns:a16="http://schemas.microsoft.com/office/drawing/2014/main" id="{2C126ECB-FD6F-B815-1A6D-BF031CB8C532}"/>
              </a:ext>
            </a:extLst>
          </p:cNvPr>
          <p:cNvSpPr>
            <a:spLocks noGrp="1"/>
          </p:cNvSpPr>
          <p:nvPr>
            <p:ph type="sldNum" sz="quarter" idx="11"/>
          </p:nvPr>
        </p:nvSpPr>
        <p:spPr/>
        <p:txBody>
          <a:bodyPr/>
          <a:lstStyle/>
          <a:p>
            <a:fld id="{2ABE124A-B5C5-46E0-B944-45307B126769}" type="slidenum">
              <a:rPr lang="en-AU" smtClean="0"/>
              <a:pPr/>
              <a:t>13</a:t>
            </a:fld>
            <a:r>
              <a:rPr lang="en-AU"/>
              <a:t>  |</a:t>
            </a:r>
          </a:p>
        </p:txBody>
      </p:sp>
    </p:spTree>
    <p:extLst>
      <p:ext uri="{BB962C8B-B14F-4D97-AF65-F5344CB8AC3E}">
        <p14:creationId xmlns:p14="http://schemas.microsoft.com/office/powerpoint/2010/main" val="384888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16B8776-C030-43D2-A5EF-63870A7ADC24}"/>
              </a:ext>
            </a:extLst>
          </p:cNvPr>
          <p:cNvSpPr>
            <a:spLocks noGrp="1"/>
          </p:cNvSpPr>
          <p:nvPr>
            <p:ph type="title"/>
          </p:nvPr>
        </p:nvSpPr>
        <p:spPr>
          <a:xfrm>
            <a:off x="334181" y="241468"/>
            <a:ext cx="8465045" cy="697177"/>
          </a:xfrm>
        </p:spPr>
        <p:txBody>
          <a:bodyPr>
            <a:noAutofit/>
          </a:bodyPr>
          <a:lstStyle/>
          <a:p>
            <a:pPr lvl="0">
              <a:spcBef>
                <a:spcPts val="0"/>
              </a:spcBef>
            </a:pPr>
            <a:r>
              <a:rPr lang="en-AU" dirty="0">
                <a:solidFill>
                  <a:schemeClr val="accent1">
                    <a:lumMod val="75000"/>
                  </a:schemeClr>
                </a:solidFill>
                <a:latin typeface="+mn-lt"/>
                <a:ea typeface="+mn-ea"/>
                <a:cs typeface="+mn-cs"/>
              </a:rPr>
              <a:t>Remote grids: Mining and communities</a:t>
            </a:r>
            <a:br>
              <a:rPr lang="en-AU" dirty="0">
                <a:solidFill>
                  <a:schemeClr val="accent1">
                    <a:lumMod val="75000"/>
                  </a:schemeClr>
                </a:solidFill>
                <a:latin typeface="+mn-lt"/>
                <a:ea typeface="+mn-ea"/>
                <a:cs typeface="+mn-cs"/>
              </a:rPr>
            </a:br>
            <a:r>
              <a:rPr lang="en-AU" sz="1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Significant emissions reductions are possible in the near term, but long-duration storage will be key to higher levels of decarbonisation</a:t>
            </a:r>
            <a:endParaRPr lang="en-AU" sz="1800" dirty="0">
              <a:solidFill>
                <a:schemeClr val="accent1">
                  <a:lumMod val="75000"/>
                </a:schemeClr>
              </a:solidFill>
              <a:latin typeface="+mn-lt"/>
              <a:ea typeface="+mn-ea"/>
              <a:cs typeface="+mn-cs"/>
            </a:endParaRPr>
          </a:p>
        </p:txBody>
      </p:sp>
      <p:sp>
        <p:nvSpPr>
          <p:cNvPr id="26" name="TextBox 25">
            <a:extLst>
              <a:ext uri="{FF2B5EF4-FFF2-40B4-BE49-F238E27FC236}">
                <a16:creationId xmlns:a16="http://schemas.microsoft.com/office/drawing/2014/main" id="{737AD746-41EA-6387-4DA3-1808ACC24A59}"/>
              </a:ext>
            </a:extLst>
          </p:cNvPr>
          <p:cNvSpPr txBox="1"/>
          <p:nvPr/>
        </p:nvSpPr>
        <p:spPr>
          <a:xfrm>
            <a:off x="674557" y="1568032"/>
            <a:ext cx="3243349" cy="738664"/>
          </a:xfrm>
          <a:prstGeom prst="rect">
            <a:avLst/>
          </a:prstGeom>
          <a:noFill/>
        </p:spPr>
        <p:txBody>
          <a:bodyPr wrap="square" rtlCol="0">
            <a:spAutoFit/>
          </a:bodyPr>
          <a:lstStyle/>
          <a:p>
            <a:pPr algn="ctr"/>
            <a:r>
              <a:rPr lang="en-AU" sz="1400" b="1">
                <a:solidFill>
                  <a:schemeClr val="bg1">
                    <a:lumMod val="50000"/>
                  </a:schemeClr>
                </a:solidFill>
              </a:rPr>
              <a:t>VRE and short duration storage can provide significant emissions reductions in the near term</a:t>
            </a:r>
          </a:p>
        </p:txBody>
      </p:sp>
      <p:graphicFrame>
        <p:nvGraphicFramePr>
          <p:cNvPr id="28" name="Chart 27">
            <a:extLst>
              <a:ext uri="{FF2B5EF4-FFF2-40B4-BE49-F238E27FC236}">
                <a16:creationId xmlns:a16="http://schemas.microsoft.com/office/drawing/2014/main" id="{EB4D75B9-CC68-1047-B8C8-B03F7E077631}"/>
              </a:ext>
            </a:extLst>
          </p:cNvPr>
          <p:cNvGraphicFramePr/>
          <p:nvPr>
            <p:extLst>
              <p:ext uri="{D42A27DB-BD31-4B8C-83A1-F6EECF244321}">
                <p14:modId xmlns:p14="http://schemas.microsoft.com/office/powerpoint/2010/main" val="130279225"/>
              </p:ext>
            </p:extLst>
          </p:nvPr>
        </p:nvGraphicFramePr>
        <p:xfrm>
          <a:off x="870813" y="2397641"/>
          <a:ext cx="3517849" cy="2745859"/>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88D75E81-4B42-7D93-0939-EB5D2E0B9937}"/>
              </a:ext>
            </a:extLst>
          </p:cNvPr>
          <p:cNvSpPr txBox="1"/>
          <p:nvPr/>
        </p:nvSpPr>
        <p:spPr>
          <a:xfrm>
            <a:off x="334181" y="2479138"/>
            <a:ext cx="1073264" cy="400110"/>
          </a:xfrm>
          <a:prstGeom prst="rect">
            <a:avLst/>
          </a:prstGeom>
          <a:noFill/>
        </p:spPr>
        <p:txBody>
          <a:bodyPr wrap="square" rtlCol="0">
            <a:spAutoFit/>
          </a:bodyPr>
          <a:lstStyle/>
          <a:p>
            <a:r>
              <a:rPr lang="en-AU" sz="1000"/>
              <a:t>Remote mining case</a:t>
            </a:r>
          </a:p>
        </p:txBody>
      </p:sp>
      <p:sp>
        <p:nvSpPr>
          <p:cNvPr id="30" name="TextBox 29">
            <a:extLst>
              <a:ext uri="{FF2B5EF4-FFF2-40B4-BE49-F238E27FC236}">
                <a16:creationId xmlns:a16="http://schemas.microsoft.com/office/drawing/2014/main" id="{07DB8465-B2C4-5815-93BA-23457ED4E321}"/>
              </a:ext>
            </a:extLst>
          </p:cNvPr>
          <p:cNvSpPr txBox="1"/>
          <p:nvPr/>
        </p:nvSpPr>
        <p:spPr>
          <a:xfrm>
            <a:off x="334181" y="3026917"/>
            <a:ext cx="1073264" cy="400110"/>
          </a:xfrm>
          <a:prstGeom prst="rect">
            <a:avLst/>
          </a:prstGeom>
          <a:noFill/>
        </p:spPr>
        <p:txBody>
          <a:bodyPr wrap="square" rtlCol="0">
            <a:spAutoFit/>
          </a:bodyPr>
          <a:lstStyle/>
          <a:p>
            <a:r>
              <a:rPr lang="en-AU" sz="1000"/>
              <a:t>Remote community A</a:t>
            </a:r>
          </a:p>
        </p:txBody>
      </p:sp>
      <p:sp>
        <p:nvSpPr>
          <p:cNvPr id="31" name="TextBox 30">
            <a:extLst>
              <a:ext uri="{FF2B5EF4-FFF2-40B4-BE49-F238E27FC236}">
                <a16:creationId xmlns:a16="http://schemas.microsoft.com/office/drawing/2014/main" id="{DF9D050F-9E70-E72B-855D-5D3D82BCE465}"/>
              </a:ext>
            </a:extLst>
          </p:cNvPr>
          <p:cNvSpPr txBox="1"/>
          <p:nvPr/>
        </p:nvSpPr>
        <p:spPr>
          <a:xfrm>
            <a:off x="334181" y="3592728"/>
            <a:ext cx="1073264" cy="400110"/>
          </a:xfrm>
          <a:prstGeom prst="rect">
            <a:avLst/>
          </a:prstGeom>
          <a:noFill/>
        </p:spPr>
        <p:txBody>
          <a:bodyPr wrap="square" rtlCol="0">
            <a:spAutoFit/>
          </a:bodyPr>
          <a:lstStyle/>
          <a:p>
            <a:r>
              <a:rPr lang="en-AU" sz="1000"/>
              <a:t>Remote community B</a:t>
            </a:r>
          </a:p>
        </p:txBody>
      </p:sp>
      <p:grpSp>
        <p:nvGrpSpPr>
          <p:cNvPr id="12" name="Group 11">
            <a:extLst>
              <a:ext uri="{FF2B5EF4-FFF2-40B4-BE49-F238E27FC236}">
                <a16:creationId xmlns:a16="http://schemas.microsoft.com/office/drawing/2014/main" id="{6C2E4131-130D-97B8-E6B8-02CA6288BC56}"/>
              </a:ext>
            </a:extLst>
          </p:cNvPr>
          <p:cNvGrpSpPr/>
          <p:nvPr/>
        </p:nvGrpSpPr>
        <p:grpSpPr>
          <a:xfrm>
            <a:off x="4155245" y="1568032"/>
            <a:ext cx="4314198" cy="2673478"/>
            <a:chOff x="4155245" y="1326564"/>
            <a:chExt cx="4314198" cy="2673478"/>
          </a:xfrm>
        </p:grpSpPr>
        <p:sp>
          <p:nvSpPr>
            <p:cNvPr id="27" name="TextBox 26">
              <a:extLst>
                <a:ext uri="{FF2B5EF4-FFF2-40B4-BE49-F238E27FC236}">
                  <a16:creationId xmlns:a16="http://schemas.microsoft.com/office/drawing/2014/main" id="{21CF09E4-C557-22BB-FA85-E68273651D06}"/>
                </a:ext>
              </a:extLst>
            </p:cNvPr>
            <p:cNvSpPr txBox="1"/>
            <p:nvPr/>
          </p:nvSpPr>
          <p:spPr>
            <a:xfrm>
              <a:off x="4677462" y="1326564"/>
              <a:ext cx="3791981" cy="738664"/>
            </a:xfrm>
            <a:prstGeom prst="rect">
              <a:avLst/>
            </a:prstGeom>
            <a:noFill/>
          </p:spPr>
          <p:txBody>
            <a:bodyPr wrap="square">
              <a:spAutoFit/>
            </a:bodyPr>
            <a:lstStyle/>
            <a:p>
              <a:pPr algn="ctr"/>
              <a:r>
                <a:rPr lang="en-AU" sz="1400" b="1">
                  <a:solidFill>
                    <a:schemeClr val="bg1">
                      <a:lumMod val="50000"/>
                    </a:schemeClr>
                  </a:solidFill>
                </a:rPr>
                <a:t>However, long-duration storage technologies are required to displace diesel and achieve greater emissions reductions</a:t>
              </a:r>
            </a:p>
          </p:txBody>
        </p:sp>
        <p:sp>
          <p:nvSpPr>
            <p:cNvPr id="32" name="TextBox 31">
              <a:extLst>
                <a:ext uri="{FF2B5EF4-FFF2-40B4-BE49-F238E27FC236}">
                  <a16:creationId xmlns:a16="http://schemas.microsoft.com/office/drawing/2014/main" id="{1934FFAF-5A28-E222-023F-4B17E712EE24}"/>
                </a:ext>
              </a:extLst>
            </p:cNvPr>
            <p:cNvSpPr txBox="1"/>
            <p:nvPr/>
          </p:nvSpPr>
          <p:spPr>
            <a:xfrm>
              <a:off x="5087564" y="3446044"/>
              <a:ext cx="2920079" cy="553998"/>
            </a:xfrm>
            <a:prstGeom prst="rect">
              <a:avLst/>
            </a:prstGeom>
            <a:solidFill>
              <a:schemeClr val="bg1">
                <a:lumMod val="95000"/>
              </a:schemeClr>
            </a:solidFill>
          </p:spPr>
          <p:txBody>
            <a:bodyPr wrap="square">
              <a:spAutoFit/>
            </a:bodyPr>
            <a:lstStyle/>
            <a:p>
              <a:pPr algn="l" rtl="0" fontAlgn="base"/>
              <a:r>
                <a:rPr lang="en-US" sz="1000" b="0" i="0">
                  <a:solidFill>
                    <a:srgbClr val="000000"/>
                  </a:solidFill>
                  <a:effectLst/>
                  <a:latin typeface="Calibri" panose="020F0502020204030204" pitchFamily="34" charset="0"/>
                </a:rPr>
                <a:t>​</a:t>
              </a:r>
              <a:r>
                <a:rPr lang="en-AU" sz="1000" b="1" i="0" u="none" strike="noStrike">
                  <a:solidFill>
                    <a:srgbClr val="000000"/>
                  </a:solidFill>
                  <a:effectLst/>
                  <a:latin typeface="Calibri" panose="020F0502020204030204" pitchFamily="34" charset="0"/>
                </a:rPr>
                <a:t>Remote community B (strong solar resources):</a:t>
              </a:r>
              <a:r>
                <a:rPr lang="en-AU" sz="1000" b="0" i="0" u="none" strike="noStrike">
                  <a:solidFill>
                    <a:srgbClr val="000000"/>
                  </a:solidFill>
                  <a:effectLst/>
                  <a:latin typeface="Calibri" panose="020F0502020204030204" pitchFamily="34" charset="0"/>
                </a:rPr>
                <a:t> </a:t>
              </a:r>
              <a:endParaRPr lang="en-AU" sz="1000">
                <a:solidFill>
                  <a:srgbClr val="000000"/>
                </a:solidFill>
                <a:latin typeface="Calibri" panose="020F0502020204030204" pitchFamily="34" charset="0"/>
              </a:endParaRPr>
            </a:p>
            <a:p>
              <a:pPr algn="l" rtl="0" fontAlgn="base"/>
              <a:r>
                <a:rPr lang="en-AU" sz="1000" b="0" i="0" u="none" strike="noStrike">
                  <a:solidFill>
                    <a:srgbClr val="000000"/>
                  </a:solidFill>
                  <a:effectLst/>
                  <a:latin typeface="Calibri" panose="020F0502020204030204" pitchFamily="34" charset="0"/>
                </a:rPr>
                <a:t>163 hours of long duration storage (2.5 MW), used 14 times per year, on average.</a:t>
              </a:r>
              <a:endParaRPr lang="en-AU" sz="1000"/>
            </a:p>
          </p:txBody>
        </p:sp>
        <p:sp>
          <p:nvSpPr>
            <p:cNvPr id="33" name="TextBox 32">
              <a:extLst>
                <a:ext uri="{FF2B5EF4-FFF2-40B4-BE49-F238E27FC236}">
                  <a16:creationId xmlns:a16="http://schemas.microsoft.com/office/drawing/2014/main" id="{55EEDBEC-C1C9-10A7-6982-669D69D9037C}"/>
                </a:ext>
              </a:extLst>
            </p:cNvPr>
            <p:cNvSpPr txBox="1"/>
            <p:nvPr/>
          </p:nvSpPr>
          <p:spPr>
            <a:xfrm>
              <a:off x="5087564" y="2257434"/>
              <a:ext cx="2920079" cy="553998"/>
            </a:xfrm>
            <a:prstGeom prst="rect">
              <a:avLst/>
            </a:prstGeom>
            <a:solidFill>
              <a:schemeClr val="bg1">
                <a:lumMod val="95000"/>
              </a:schemeClr>
            </a:solidFill>
          </p:spPr>
          <p:txBody>
            <a:bodyPr wrap="square">
              <a:spAutoFit/>
            </a:bodyPr>
            <a:lstStyle/>
            <a:p>
              <a:pPr algn="l" rtl="0" fontAlgn="base"/>
              <a:r>
                <a:rPr lang="en-AU" sz="1000" b="1" i="0" u="none" strike="noStrike">
                  <a:solidFill>
                    <a:srgbClr val="000000"/>
                  </a:solidFill>
                  <a:effectLst/>
                  <a:latin typeface="Calibri" panose="020F0502020204030204" pitchFamily="34" charset="0"/>
                </a:rPr>
                <a:t>Remote mining</a:t>
              </a:r>
            </a:p>
            <a:p>
              <a:pPr algn="l" rtl="0" fontAlgn="base"/>
              <a:r>
                <a:rPr lang="en-AU" sz="1000" b="0" i="0" u="none" strike="noStrike">
                  <a:solidFill>
                    <a:srgbClr val="000000"/>
                  </a:solidFill>
                  <a:effectLst/>
                  <a:latin typeface="Calibri" panose="020F0502020204030204" pitchFamily="34" charset="0"/>
                </a:rPr>
                <a:t>36 hours of </a:t>
              </a:r>
              <a:r>
                <a:rPr lang="en-AU" sz="1000">
                  <a:solidFill>
                    <a:srgbClr val="000000"/>
                  </a:solidFill>
                  <a:latin typeface="Calibri" panose="020F0502020204030204" pitchFamily="34" charset="0"/>
                </a:rPr>
                <a:t>long duration s</a:t>
              </a:r>
              <a:r>
                <a:rPr lang="en-AU" sz="1000" b="0" i="0" u="none" strike="noStrike">
                  <a:solidFill>
                    <a:srgbClr val="000000"/>
                  </a:solidFill>
                  <a:effectLst/>
                  <a:latin typeface="Calibri" panose="020F0502020204030204" pitchFamily="34" charset="0"/>
                </a:rPr>
                <a:t>torage (93 MW) used once per week.</a:t>
              </a:r>
            </a:p>
          </p:txBody>
        </p:sp>
        <p:sp>
          <p:nvSpPr>
            <p:cNvPr id="34" name="TextBox 33">
              <a:extLst>
                <a:ext uri="{FF2B5EF4-FFF2-40B4-BE49-F238E27FC236}">
                  <a16:creationId xmlns:a16="http://schemas.microsoft.com/office/drawing/2014/main" id="{58A79045-BE16-1F6B-F130-DE151C655420}"/>
                </a:ext>
              </a:extLst>
            </p:cNvPr>
            <p:cNvSpPr txBox="1"/>
            <p:nvPr/>
          </p:nvSpPr>
          <p:spPr>
            <a:xfrm>
              <a:off x="5087564" y="2851848"/>
              <a:ext cx="2920079" cy="553998"/>
            </a:xfrm>
            <a:prstGeom prst="rect">
              <a:avLst/>
            </a:prstGeom>
            <a:solidFill>
              <a:schemeClr val="bg1">
                <a:lumMod val="95000"/>
              </a:schemeClr>
            </a:solidFill>
          </p:spPr>
          <p:txBody>
            <a:bodyPr wrap="square">
              <a:spAutoFit/>
            </a:bodyPr>
            <a:lstStyle/>
            <a:p>
              <a:pPr algn="l" rtl="0" fontAlgn="base"/>
              <a:r>
                <a:rPr lang="en-AU" sz="1000" b="1" i="0" u="none" strike="noStrike">
                  <a:solidFill>
                    <a:srgbClr val="000000"/>
                  </a:solidFill>
                  <a:effectLst/>
                  <a:latin typeface="Calibri" panose="020F0502020204030204" pitchFamily="34" charset="0"/>
                </a:rPr>
                <a:t>Remote community A </a:t>
              </a:r>
              <a:r>
                <a:rPr lang="en-AU" sz="1000" b="1">
                  <a:solidFill>
                    <a:srgbClr val="000000"/>
                  </a:solidFill>
                  <a:latin typeface="Calibri" panose="020F0502020204030204" pitchFamily="34" charset="0"/>
                </a:rPr>
                <a:t>(</a:t>
              </a:r>
              <a:r>
                <a:rPr lang="en-AU" sz="1000" b="1" i="0" u="none" strike="noStrike">
                  <a:solidFill>
                    <a:srgbClr val="000000"/>
                  </a:solidFill>
                  <a:effectLst/>
                  <a:latin typeface="Calibri" panose="020F0502020204030204" pitchFamily="34" charset="0"/>
                </a:rPr>
                <a:t>strong wind resources): </a:t>
              </a:r>
            </a:p>
            <a:p>
              <a:pPr algn="l" rtl="0" fontAlgn="base"/>
              <a:r>
                <a:rPr lang="en-AU" sz="1000" b="0" i="0" u="none" strike="noStrike">
                  <a:solidFill>
                    <a:srgbClr val="000000"/>
                  </a:solidFill>
                  <a:effectLst/>
                  <a:latin typeface="Calibri" panose="020F0502020204030204" pitchFamily="34" charset="0"/>
                </a:rPr>
                <a:t>48 hours of long duration storage (5 MW) used 20 times per year on average.</a:t>
              </a:r>
            </a:p>
          </p:txBody>
        </p:sp>
        <p:cxnSp>
          <p:nvCxnSpPr>
            <p:cNvPr id="35" name="Straight Arrow Connector 34">
              <a:extLst>
                <a:ext uri="{FF2B5EF4-FFF2-40B4-BE49-F238E27FC236}">
                  <a16:creationId xmlns:a16="http://schemas.microsoft.com/office/drawing/2014/main" id="{69383EFE-B2C5-F6E6-14E1-68973949AEC4}"/>
                </a:ext>
              </a:extLst>
            </p:cNvPr>
            <p:cNvCxnSpPr>
              <a:cxnSpLocks/>
              <a:endCxn id="33" idx="1"/>
            </p:cNvCxnSpPr>
            <p:nvPr/>
          </p:nvCxnSpPr>
          <p:spPr>
            <a:xfrm>
              <a:off x="4155245" y="2534433"/>
              <a:ext cx="93231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Straight Arrow Connector 35">
              <a:extLst>
                <a:ext uri="{FF2B5EF4-FFF2-40B4-BE49-F238E27FC236}">
                  <a16:creationId xmlns:a16="http://schemas.microsoft.com/office/drawing/2014/main" id="{15965024-746D-DD6C-C15E-408F5BD4527B}"/>
                </a:ext>
              </a:extLst>
            </p:cNvPr>
            <p:cNvCxnSpPr>
              <a:cxnSpLocks/>
              <a:endCxn id="34" idx="1"/>
            </p:cNvCxnSpPr>
            <p:nvPr/>
          </p:nvCxnSpPr>
          <p:spPr>
            <a:xfrm>
              <a:off x="4155245" y="3128847"/>
              <a:ext cx="93231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BE90BD60-BB6C-E222-F9EC-CD99268843A2}"/>
                </a:ext>
              </a:extLst>
            </p:cNvPr>
            <p:cNvCxnSpPr>
              <a:cxnSpLocks/>
              <a:endCxn id="32" idx="1"/>
            </p:cNvCxnSpPr>
            <p:nvPr/>
          </p:nvCxnSpPr>
          <p:spPr>
            <a:xfrm>
              <a:off x="4155738" y="3723043"/>
              <a:ext cx="93182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2" name="Footer Placeholder 1">
            <a:extLst>
              <a:ext uri="{FF2B5EF4-FFF2-40B4-BE49-F238E27FC236}">
                <a16:creationId xmlns:a16="http://schemas.microsoft.com/office/drawing/2014/main" id="{DF8BB0AD-9A87-B897-A018-D25B10E34C0F}"/>
              </a:ext>
            </a:extLst>
          </p:cNvPr>
          <p:cNvSpPr>
            <a:spLocks noGrp="1"/>
          </p:cNvSpPr>
          <p:nvPr>
            <p:ph type="ftr" sz="quarter" idx="10"/>
          </p:nvPr>
        </p:nvSpPr>
        <p:spPr/>
        <p:txBody>
          <a:bodyPr/>
          <a:lstStyle/>
          <a:p>
            <a:r>
              <a:rPr lang="en-AU"/>
              <a:t>Renewable Energy Storage Roadmap</a:t>
            </a:r>
          </a:p>
        </p:txBody>
      </p:sp>
      <p:sp>
        <p:nvSpPr>
          <p:cNvPr id="3" name="Slide Number Placeholder 2">
            <a:extLst>
              <a:ext uri="{FF2B5EF4-FFF2-40B4-BE49-F238E27FC236}">
                <a16:creationId xmlns:a16="http://schemas.microsoft.com/office/drawing/2014/main" id="{6C336CBB-6127-6814-8497-3A1A3E7C8CAC}"/>
              </a:ext>
            </a:extLst>
          </p:cNvPr>
          <p:cNvSpPr>
            <a:spLocks noGrp="1"/>
          </p:cNvSpPr>
          <p:nvPr>
            <p:ph type="sldNum" sz="quarter" idx="11"/>
          </p:nvPr>
        </p:nvSpPr>
        <p:spPr/>
        <p:txBody>
          <a:bodyPr/>
          <a:lstStyle/>
          <a:p>
            <a:fld id="{2ABE124A-B5C5-46E0-B944-45307B126769}" type="slidenum">
              <a:rPr lang="en-AU" smtClean="0"/>
              <a:pPr/>
              <a:t>14</a:t>
            </a:fld>
            <a:r>
              <a:rPr lang="en-AU"/>
              <a:t>  |</a:t>
            </a:r>
          </a:p>
        </p:txBody>
      </p:sp>
    </p:spTree>
    <p:extLst>
      <p:ext uri="{BB962C8B-B14F-4D97-AF65-F5344CB8AC3E}">
        <p14:creationId xmlns:p14="http://schemas.microsoft.com/office/powerpoint/2010/main" val="170836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495160-78EA-625D-2983-244BE58477FF}"/>
              </a:ext>
            </a:extLst>
          </p:cNvPr>
          <p:cNvSpPr>
            <a:spLocks noGrp="1"/>
          </p:cNvSpPr>
          <p:nvPr>
            <p:ph idx="1"/>
          </p:nvPr>
        </p:nvSpPr>
        <p:spPr/>
        <p:txBody>
          <a:bodyPr/>
          <a:lstStyle/>
          <a:p>
            <a:r>
              <a:rPr lang="en-AU" dirty="0"/>
              <a:t>Largely flat load with an average of 45MW and a peak of 48MW.</a:t>
            </a:r>
          </a:p>
          <a:p>
            <a:r>
              <a:rPr lang="en-AU" dirty="0"/>
              <a:t>Day-to-day variability of 19.3%</a:t>
            </a:r>
          </a:p>
          <a:p>
            <a:r>
              <a:rPr lang="en-AU" dirty="0"/>
              <a:t>Currently using 200MW PV with remainder from diesel. </a:t>
            </a:r>
          </a:p>
          <a:p>
            <a:r>
              <a:rPr lang="en-AU" dirty="0"/>
              <a:t>PV supplies the majority of the daily load – 42% of site load in total.</a:t>
            </a:r>
          </a:p>
          <a:p>
            <a:r>
              <a:rPr lang="en-AU" dirty="0"/>
              <a:t>Technologies: </a:t>
            </a:r>
          </a:p>
          <a:p>
            <a:pPr lvl="1"/>
            <a:r>
              <a:rPr lang="en-AU" dirty="0"/>
              <a:t>PHES – depends on geography and water</a:t>
            </a:r>
          </a:p>
          <a:p>
            <a:pPr lvl="1"/>
            <a:r>
              <a:rPr lang="en-AU" dirty="0"/>
              <a:t>CST -  suitable solar resource</a:t>
            </a:r>
          </a:p>
          <a:p>
            <a:pPr lvl="1"/>
            <a:r>
              <a:rPr lang="en-AU" dirty="0"/>
              <a:t>A-CAES and underground H2 storage – depends on geology</a:t>
            </a:r>
          </a:p>
          <a:p>
            <a:pPr lvl="1"/>
            <a:r>
              <a:rPr lang="en-AU" dirty="0"/>
              <a:t>Compressed H2 tanks and </a:t>
            </a:r>
            <a:r>
              <a:rPr lang="en-AU" dirty="0" err="1"/>
              <a:t>eTESe</a:t>
            </a:r>
            <a:r>
              <a:rPr lang="en-AU" dirty="0"/>
              <a:t> – flexible technologies</a:t>
            </a:r>
          </a:p>
        </p:txBody>
      </p:sp>
      <p:sp>
        <p:nvSpPr>
          <p:cNvPr id="3" name="Title 2">
            <a:extLst>
              <a:ext uri="{FF2B5EF4-FFF2-40B4-BE49-F238E27FC236}">
                <a16:creationId xmlns:a16="http://schemas.microsoft.com/office/drawing/2014/main" id="{5C933C44-F925-B09C-6BBB-753F73A6A4E9}"/>
              </a:ext>
            </a:extLst>
          </p:cNvPr>
          <p:cNvSpPr>
            <a:spLocks noGrp="1"/>
          </p:cNvSpPr>
          <p:nvPr>
            <p:ph type="title"/>
          </p:nvPr>
        </p:nvSpPr>
        <p:spPr/>
        <p:txBody>
          <a:bodyPr/>
          <a:lstStyle/>
          <a:p>
            <a:r>
              <a:rPr lang="en-AU" dirty="0">
                <a:solidFill>
                  <a:schemeClr val="accent1">
                    <a:lumMod val="75000"/>
                  </a:schemeClr>
                </a:solidFill>
              </a:rPr>
              <a:t>Remote mining case study – Northwest WA</a:t>
            </a:r>
          </a:p>
        </p:txBody>
      </p:sp>
      <p:sp>
        <p:nvSpPr>
          <p:cNvPr id="4" name="Footer Placeholder 3">
            <a:extLst>
              <a:ext uri="{FF2B5EF4-FFF2-40B4-BE49-F238E27FC236}">
                <a16:creationId xmlns:a16="http://schemas.microsoft.com/office/drawing/2014/main" id="{3FD1F3A2-12A8-B9B1-6B0C-97F896FA2981}"/>
              </a:ext>
            </a:extLst>
          </p:cNvPr>
          <p:cNvSpPr>
            <a:spLocks noGrp="1"/>
          </p:cNvSpPr>
          <p:nvPr>
            <p:ph type="ftr" sz="quarter" idx="10"/>
          </p:nvPr>
        </p:nvSpPr>
        <p:spPr/>
        <p:txBody>
          <a:bodyPr/>
          <a:lstStyle/>
          <a:p>
            <a:r>
              <a:rPr lang="en-AU"/>
              <a:t>Renewable Energy Storage Roadmap</a:t>
            </a:r>
          </a:p>
        </p:txBody>
      </p:sp>
      <p:sp>
        <p:nvSpPr>
          <p:cNvPr id="5" name="Slide Number Placeholder 4">
            <a:extLst>
              <a:ext uri="{FF2B5EF4-FFF2-40B4-BE49-F238E27FC236}">
                <a16:creationId xmlns:a16="http://schemas.microsoft.com/office/drawing/2014/main" id="{AC715A5F-39E5-E35F-472D-42FFDA449E69}"/>
              </a:ext>
            </a:extLst>
          </p:cNvPr>
          <p:cNvSpPr>
            <a:spLocks noGrp="1"/>
          </p:cNvSpPr>
          <p:nvPr>
            <p:ph type="sldNum" sz="quarter" idx="11"/>
          </p:nvPr>
        </p:nvSpPr>
        <p:spPr/>
        <p:txBody>
          <a:bodyPr/>
          <a:lstStyle/>
          <a:p>
            <a:fld id="{2ABE124A-B5C5-46E0-B944-45307B126769}" type="slidenum">
              <a:rPr lang="en-AU" smtClean="0"/>
              <a:pPr/>
              <a:t>15</a:t>
            </a:fld>
            <a:r>
              <a:rPr lang="en-AU"/>
              <a:t>  |</a:t>
            </a:r>
          </a:p>
        </p:txBody>
      </p:sp>
    </p:spTree>
    <p:extLst>
      <p:ext uri="{BB962C8B-B14F-4D97-AF65-F5344CB8AC3E}">
        <p14:creationId xmlns:p14="http://schemas.microsoft.com/office/powerpoint/2010/main" val="119790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1E747A6-2F4E-449E-3806-ED44C7913B34}"/>
              </a:ext>
            </a:extLst>
          </p:cNvPr>
          <p:cNvPicPr>
            <a:picLocks noGrp="1" noChangeAspect="1"/>
          </p:cNvPicPr>
          <p:nvPr>
            <p:ph idx="1"/>
          </p:nvPr>
        </p:nvPicPr>
        <p:blipFill>
          <a:blip r:embed="rId3"/>
          <a:stretch>
            <a:fillRect/>
          </a:stretch>
        </p:blipFill>
        <p:spPr>
          <a:xfrm>
            <a:off x="251520" y="881608"/>
            <a:ext cx="6540910" cy="3719007"/>
          </a:xfrm>
        </p:spPr>
      </p:pic>
      <p:sp>
        <p:nvSpPr>
          <p:cNvPr id="3" name="Title 2">
            <a:extLst>
              <a:ext uri="{FF2B5EF4-FFF2-40B4-BE49-F238E27FC236}">
                <a16:creationId xmlns:a16="http://schemas.microsoft.com/office/drawing/2014/main" id="{3D0251F4-7FC5-1B27-FF36-AB9214B096B2}"/>
              </a:ext>
            </a:extLst>
          </p:cNvPr>
          <p:cNvSpPr>
            <a:spLocks noGrp="1"/>
          </p:cNvSpPr>
          <p:nvPr>
            <p:ph type="title"/>
          </p:nvPr>
        </p:nvSpPr>
        <p:spPr/>
        <p:txBody>
          <a:bodyPr/>
          <a:lstStyle/>
          <a:p>
            <a:r>
              <a:rPr lang="en-AU" dirty="0">
                <a:solidFill>
                  <a:schemeClr val="accent1">
                    <a:lumMod val="75000"/>
                  </a:schemeClr>
                </a:solidFill>
              </a:rPr>
              <a:t>Remote mining case study - results</a:t>
            </a:r>
          </a:p>
        </p:txBody>
      </p:sp>
      <p:sp>
        <p:nvSpPr>
          <p:cNvPr id="4" name="Footer Placeholder 3">
            <a:extLst>
              <a:ext uri="{FF2B5EF4-FFF2-40B4-BE49-F238E27FC236}">
                <a16:creationId xmlns:a16="http://schemas.microsoft.com/office/drawing/2014/main" id="{539488B3-1CF3-5035-5587-4403719F5EBA}"/>
              </a:ext>
            </a:extLst>
          </p:cNvPr>
          <p:cNvSpPr>
            <a:spLocks noGrp="1"/>
          </p:cNvSpPr>
          <p:nvPr>
            <p:ph type="ftr" sz="quarter" idx="10"/>
          </p:nvPr>
        </p:nvSpPr>
        <p:spPr/>
        <p:txBody>
          <a:bodyPr/>
          <a:lstStyle/>
          <a:p>
            <a:r>
              <a:rPr lang="en-AU"/>
              <a:t>Renewable Energy Storage Roadmap</a:t>
            </a:r>
          </a:p>
        </p:txBody>
      </p:sp>
      <p:sp>
        <p:nvSpPr>
          <p:cNvPr id="5" name="Slide Number Placeholder 4">
            <a:extLst>
              <a:ext uri="{FF2B5EF4-FFF2-40B4-BE49-F238E27FC236}">
                <a16:creationId xmlns:a16="http://schemas.microsoft.com/office/drawing/2014/main" id="{C6C518E0-D47F-9512-CED1-F93D63775EB9}"/>
              </a:ext>
            </a:extLst>
          </p:cNvPr>
          <p:cNvSpPr>
            <a:spLocks noGrp="1"/>
          </p:cNvSpPr>
          <p:nvPr>
            <p:ph type="sldNum" sz="quarter" idx="11"/>
          </p:nvPr>
        </p:nvSpPr>
        <p:spPr/>
        <p:txBody>
          <a:bodyPr/>
          <a:lstStyle/>
          <a:p>
            <a:fld id="{2ABE124A-B5C5-46E0-B944-45307B126769}" type="slidenum">
              <a:rPr lang="en-AU" smtClean="0"/>
              <a:pPr/>
              <a:t>16</a:t>
            </a:fld>
            <a:r>
              <a:rPr lang="en-AU"/>
              <a:t>  |</a:t>
            </a:r>
          </a:p>
        </p:txBody>
      </p:sp>
      <p:sp>
        <p:nvSpPr>
          <p:cNvPr id="2" name="TextBox 1">
            <a:extLst>
              <a:ext uri="{FF2B5EF4-FFF2-40B4-BE49-F238E27FC236}">
                <a16:creationId xmlns:a16="http://schemas.microsoft.com/office/drawing/2014/main" id="{5EF786D0-BD2C-1B0C-5C1B-E66BA0351895}"/>
              </a:ext>
            </a:extLst>
          </p:cNvPr>
          <p:cNvSpPr txBox="1"/>
          <p:nvPr/>
        </p:nvSpPr>
        <p:spPr>
          <a:xfrm>
            <a:off x="6858001" y="936523"/>
            <a:ext cx="2034480" cy="3970318"/>
          </a:xfrm>
          <a:prstGeom prst="rect">
            <a:avLst/>
          </a:prstGeom>
          <a:noFill/>
        </p:spPr>
        <p:txBody>
          <a:bodyPr wrap="square" rtlCol="0">
            <a:spAutoFit/>
          </a:bodyPr>
          <a:lstStyle/>
          <a:p>
            <a:pPr marL="285750" indent="-285750">
              <a:buFont typeface="Arial" panose="020B0604020202020204" pitchFamily="34" charset="0"/>
              <a:buChar char="•"/>
            </a:pPr>
            <a:r>
              <a:rPr lang="en-AU" dirty="0"/>
              <a:t>Short duration battery storage – 30 minutes with 102 full discharges/year</a:t>
            </a:r>
          </a:p>
          <a:p>
            <a:endParaRPr lang="en-AU" dirty="0"/>
          </a:p>
          <a:p>
            <a:pPr marL="285750" indent="-285750">
              <a:buFont typeface="Arial" panose="020B0604020202020204" pitchFamily="34" charset="0"/>
              <a:buChar char="•"/>
            </a:pPr>
            <a:r>
              <a:rPr lang="en-AU" dirty="0"/>
              <a:t>Long duration CST – 93MW/3.3GWh or 36 hours with 52 full discharges/year</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8739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251520" y="3579862"/>
            <a:ext cx="6048672" cy="1080120"/>
          </a:xfrm>
        </p:spPr>
        <p:txBody>
          <a:bodyPr>
            <a:normAutofit/>
          </a:bodyPr>
          <a:lstStyle/>
          <a:p>
            <a:pPr>
              <a:lnSpc>
                <a:spcPct val="100000"/>
              </a:lnSpc>
              <a:spcAft>
                <a:spcPct val="0"/>
              </a:spcAft>
            </a:pPr>
            <a:r>
              <a:rPr lang="en-US" sz="1200" dirty="0"/>
              <a:t>CSIRO Energy</a:t>
            </a:r>
          </a:p>
          <a:p>
            <a:pPr lvl="1">
              <a:lnSpc>
                <a:spcPct val="100000"/>
              </a:lnSpc>
              <a:tabLst>
                <a:tab pos="355600" algn="l"/>
              </a:tabLst>
            </a:pPr>
            <a:r>
              <a:rPr lang="en-US" sz="1200" dirty="0"/>
              <a:t>Jenny Hayward</a:t>
            </a:r>
          </a:p>
          <a:p>
            <a:pPr marL="0" lvl="2" indent="0">
              <a:lnSpc>
                <a:spcPct val="100000"/>
              </a:lnSpc>
              <a:spcAft>
                <a:spcPct val="0"/>
              </a:spcAft>
            </a:pPr>
            <a:r>
              <a:rPr lang="en-US" sz="1200" dirty="0"/>
              <a:t>jenny.hayward@csiro.au</a:t>
            </a:r>
          </a:p>
        </p:txBody>
      </p:sp>
      <p:sp>
        <p:nvSpPr>
          <p:cNvPr id="38913" name="Title 3"/>
          <p:cNvSpPr>
            <a:spLocks noGrp="1"/>
          </p:cNvSpPr>
          <p:nvPr>
            <p:ph type="title"/>
          </p:nvPr>
        </p:nvSpPr>
        <p:spPr/>
        <p:txBody>
          <a:bodyPr/>
          <a:lstStyle/>
          <a:p>
            <a:pPr eaLnBrk="1" hangingPunct="1">
              <a:spcAft>
                <a:spcPct val="0"/>
              </a:spcAft>
            </a:pPr>
            <a:r>
              <a:rPr lang="en-US"/>
              <a:t>Thank you</a:t>
            </a:r>
          </a:p>
        </p:txBody>
      </p:sp>
      <p:pic>
        <p:nvPicPr>
          <p:cNvPr id="2" name="Picture 1">
            <a:extLst>
              <a:ext uri="{FF2B5EF4-FFF2-40B4-BE49-F238E27FC236}">
                <a16:creationId xmlns:a16="http://schemas.microsoft.com/office/drawing/2014/main" id="{64BA857D-7AD6-F79D-8A6E-B92A20968BE4}"/>
              </a:ext>
            </a:extLst>
          </p:cNvPr>
          <p:cNvPicPr>
            <a:picLocks noChangeAspect="1"/>
          </p:cNvPicPr>
          <p:nvPr/>
        </p:nvPicPr>
        <p:blipFill rotWithShape="1">
          <a:blip r:embed="rId3">
            <a:extLst>
              <a:ext uri="{28A0092B-C50C-407E-A947-70E740481C1C}">
                <a14:useLocalDpi xmlns:a14="http://schemas.microsoft.com/office/drawing/2010/main" val="0"/>
              </a:ext>
            </a:extLst>
          </a:blip>
          <a:srcRect l="-30" b="62722"/>
          <a:stretch/>
        </p:blipFill>
        <p:spPr>
          <a:xfrm>
            <a:off x="0" y="0"/>
            <a:ext cx="9144000" cy="2571750"/>
          </a:xfrm>
          <a:prstGeom prst="rect">
            <a:avLst/>
          </a:prstGeom>
        </p:spPr>
      </p:pic>
    </p:spTree>
    <p:extLst>
      <p:ext uri="{BB962C8B-B14F-4D97-AF65-F5344CB8AC3E}">
        <p14:creationId xmlns:p14="http://schemas.microsoft.com/office/powerpoint/2010/main" val="337161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Concept of Technology Learning</a:t>
            </a:r>
          </a:p>
          <a:p>
            <a:r>
              <a:rPr lang="en-AU" dirty="0">
                <a:solidFill>
                  <a:schemeClr val="bg1">
                    <a:lumMod val="25000"/>
                  </a:schemeClr>
                </a:solidFill>
              </a:rPr>
              <a:t>- Example PV modules</a:t>
            </a:r>
            <a:endParaRPr lang="en-AU" dirty="0"/>
          </a:p>
        </p:txBody>
      </p:sp>
      <p:pic>
        <p:nvPicPr>
          <p:cNvPr id="4" name="Picture 3"/>
          <p:cNvPicPr>
            <a:picLocks noChangeAspect="1"/>
          </p:cNvPicPr>
          <p:nvPr/>
        </p:nvPicPr>
        <p:blipFill>
          <a:blip r:embed="rId3"/>
          <a:stretch>
            <a:fillRect/>
          </a:stretch>
        </p:blipFill>
        <p:spPr>
          <a:xfrm>
            <a:off x="1199214" y="811443"/>
            <a:ext cx="6685154" cy="3530081"/>
          </a:xfrm>
          <a:prstGeom prst="rect">
            <a:avLst/>
          </a:prstGeom>
        </p:spPr>
      </p:pic>
      <p:sp>
        <p:nvSpPr>
          <p:cNvPr id="5" name="TextBox 4"/>
          <p:cNvSpPr txBox="1"/>
          <p:nvPr/>
        </p:nvSpPr>
        <p:spPr>
          <a:xfrm>
            <a:off x="1619673" y="4227934"/>
            <a:ext cx="2703401" cy="230832"/>
          </a:xfrm>
          <a:prstGeom prst="rect">
            <a:avLst/>
          </a:prstGeom>
          <a:noFill/>
        </p:spPr>
        <p:txBody>
          <a:bodyPr wrap="square" rtlCol="0">
            <a:spAutoFit/>
          </a:bodyPr>
          <a:lstStyle/>
          <a:p>
            <a:r>
              <a:rPr lang="en-AU" sz="900" dirty="0"/>
              <a:t>Source: Fraunhofer 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94871D-BF78-FFA1-5572-4389A81629F3}"/>
              </a:ext>
            </a:extLst>
          </p:cNvPr>
          <p:cNvSpPr>
            <a:spLocks noGrp="1"/>
          </p:cNvSpPr>
          <p:nvPr>
            <p:ph idx="1"/>
          </p:nvPr>
        </p:nvSpPr>
        <p:spPr>
          <a:xfrm>
            <a:off x="251522" y="2571750"/>
            <a:ext cx="8640958" cy="1990108"/>
          </a:xfrm>
        </p:spPr>
        <p:txBody>
          <a:bodyPr>
            <a:normAutofit lnSpcReduction="10000"/>
          </a:bodyPr>
          <a:lstStyle/>
          <a:p>
            <a:r>
              <a:rPr lang="en-AU" dirty="0"/>
              <a:t>Each LCOS is divided into four subcomponents, converted into a common unit ($/MWh) in the calculation</a:t>
            </a:r>
          </a:p>
          <a:p>
            <a:pPr marL="637200" lvl="1" indent="-457200">
              <a:buFont typeface="+mj-lt"/>
              <a:buAutoNum type="arabicPeriod"/>
            </a:pPr>
            <a:r>
              <a:rPr lang="en-AU" dirty="0"/>
              <a:t>Energy input costs: this is the required output + any losses </a:t>
            </a:r>
          </a:p>
          <a:p>
            <a:pPr marL="637200" lvl="1" indent="-457200">
              <a:buFont typeface="+mj-lt"/>
              <a:buAutoNum type="arabicPeriod"/>
            </a:pPr>
            <a:r>
              <a:rPr lang="en-AU" dirty="0"/>
              <a:t>Power capital cost: cost of charging and discharging the system</a:t>
            </a:r>
          </a:p>
          <a:p>
            <a:pPr marL="637200" lvl="1" indent="-457200">
              <a:buFont typeface="+mj-lt"/>
              <a:buAutoNum type="arabicPeriod"/>
            </a:pPr>
            <a:r>
              <a:rPr lang="en-AU" dirty="0"/>
              <a:t>Energy capital cost: the storage component </a:t>
            </a:r>
          </a:p>
          <a:p>
            <a:pPr marL="637200" lvl="1" indent="-457200">
              <a:buFont typeface="+mj-lt"/>
              <a:buAutoNum type="arabicPeriod"/>
            </a:pPr>
            <a:r>
              <a:rPr lang="en-AU" dirty="0"/>
              <a:t>OPEX: calculated as a percentage of total installed CAPEX</a:t>
            </a:r>
          </a:p>
        </p:txBody>
      </p:sp>
      <p:sp>
        <p:nvSpPr>
          <p:cNvPr id="3" name="Title 2">
            <a:extLst>
              <a:ext uri="{FF2B5EF4-FFF2-40B4-BE49-F238E27FC236}">
                <a16:creationId xmlns:a16="http://schemas.microsoft.com/office/drawing/2014/main" id="{D67301E0-2663-DEB5-F712-BFC8A0BD5145}"/>
              </a:ext>
            </a:extLst>
          </p:cNvPr>
          <p:cNvSpPr>
            <a:spLocks noGrp="1"/>
          </p:cNvSpPr>
          <p:nvPr>
            <p:ph type="title"/>
          </p:nvPr>
        </p:nvSpPr>
        <p:spPr/>
        <p:txBody>
          <a:bodyPr/>
          <a:lstStyle/>
          <a:p>
            <a:r>
              <a:rPr lang="en-AU" dirty="0">
                <a:solidFill>
                  <a:schemeClr val="accent1">
                    <a:lumMod val="75000"/>
                  </a:schemeClr>
                </a:solidFill>
              </a:rPr>
              <a:t>LCOS components</a:t>
            </a:r>
          </a:p>
        </p:txBody>
      </p:sp>
      <p:sp>
        <p:nvSpPr>
          <p:cNvPr id="4" name="Footer Placeholder 3">
            <a:extLst>
              <a:ext uri="{FF2B5EF4-FFF2-40B4-BE49-F238E27FC236}">
                <a16:creationId xmlns:a16="http://schemas.microsoft.com/office/drawing/2014/main" id="{F3F68FDF-17F5-D8C0-A543-C2919A7C9108}"/>
              </a:ext>
            </a:extLst>
          </p:cNvPr>
          <p:cNvSpPr>
            <a:spLocks noGrp="1"/>
          </p:cNvSpPr>
          <p:nvPr>
            <p:ph type="ftr" sz="quarter" idx="10"/>
          </p:nvPr>
        </p:nvSpPr>
        <p:spPr/>
        <p:txBody>
          <a:bodyPr/>
          <a:lstStyle/>
          <a:p>
            <a:r>
              <a:rPr lang="en-AU"/>
              <a:t>Renewable Energy Storage Roadmap</a:t>
            </a:r>
          </a:p>
        </p:txBody>
      </p:sp>
      <p:sp>
        <p:nvSpPr>
          <p:cNvPr id="5" name="Slide Number Placeholder 4">
            <a:extLst>
              <a:ext uri="{FF2B5EF4-FFF2-40B4-BE49-F238E27FC236}">
                <a16:creationId xmlns:a16="http://schemas.microsoft.com/office/drawing/2014/main" id="{CDC90939-2FDE-8591-7EC5-2990456064DC}"/>
              </a:ext>
            </a:extLst>
          </p:cNvPr>
          <p:cNvSpPr>
            <a:spLocks noGrp="1"/>
          </p:cNvSpPr>
          <p:nvPr>
            <p:ph type="sldNum" sz="quarter" idx="11"/>
          </p:nvPr>
        </p:nvSpPr>
        <p:spPr/>
        <p:txBody>
          <a:bodyPr/>
          <a:lstStyle/>
          <a:p>
            <a:fld id="{2ABE124A-B5C5-46E0-B944-45307B126769}" type="slidenum">
              <a:rPr lang="en-AU" smtClean="0"/>
              <a:pPr/>
              <a:t>19</a:t>
            </a:fld>
            <a:r>
              <a:rPr lang="en-AU"/>
              <a:t>  |</a:t>
            </a:r>
          </a:p>
        </p:txBody>
      </p:sp>
      <p:grpSp>
        <p:nvGrpSpPr>
          <p:cNvPr id="6" name="Group 5">
            <a:extLst>
              <a:ext uri="{FF2B5EF4-FFF2-40B4-BE49-F238E27FC236}">
                <a16:creationId xmlns:a16="http://schemas.microsoft.com/office/drawing/2014/main" id="{B4E666BD-0E23-5560-7249-302C77C164F5}"/>
              </a:ext>
            </a:extLst>
          </p:cNvPr>
          <p:cNvGrpSpPr/>
          <p:nvPr/>
        </p:nvGrpSpPr>
        <p:grpSpPr>
          <a:xfrm>
            <a:off x="601370" y="1027874"/>
            <a:ext cx="7819789" cy="1234703"/>
            <a:chOff x="156215" y="2902419"/>
            <a:chExt cx="8972638" cy="1339060"/>
          </a:xfrm>
        </p:grpSpPr>
        <p:sp>
          <p:nvSpPr>
            <p:cNvPr id="7" name="Rectangle 6">
              <a:extLst>
                <a:ext uri="{FF2B5EF4-FFF2-40B4-BE49-F238E27FC236}">
                  <a16:creationId xmlns:a16="http://schemas.microsoft.com/office/drawing/2014/main" id="{32EE30DD-3A4B-EED6-2D27-17715F24DEEB}"/>
                </a:ext>
              </a:extLst>
            </p:cNvPr>
            <p:cNvSpPr/>
            <p:nvPr/>
          </p:nvSpPr>
          <p:spPr>
            <a:xfrm>
              <a:off x="1047862" y="2965345"/>
              <a:ext cx="1482465"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ENERGY INPUT COSTS</a:t>
              </a:r>
            </a:p>
          </p:txBody>
        </p:sp>
        <p:sp>
          <p:nvSpPr>
            <p:cNvPr id="8" name="Rectangle 7">
              <a:extLst>
                <a:ext uri="{FF2B5EF4-FFF2-40B4-BE49-F238E27FC236}">
                  <a16:creationId xmlns:a16="http://schemas.microsoft.com/office/drawing/2014/main" id="{B937746C-2AE2-DF89-0583-AE556360CF78}"/>
                </a:ext>
              </a:extLst>
            </p:cNvPr>
            <p:cNvSpPr/>
            <p:nvPr/>
          </p:nvSpPr>
          <p:spPr>
            <a:xfrm>
              <a:off x="2707239" y="2965345"/>
              <a:ext cx="1589658"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t>COSTS RELATED TO CHARGING OF SYSTEM</a:t>
              </a:r>
            </a:p>
          </p:txBody>
        </p:sp>
        <p:sp>
          <p:nvSpPr>
            <p:cNvPr id="9" name="Rectangle 8">
              <a:extLst>
                <a:ext uri="{FF2B5EF4-FFF2-40B4-BE49-F238E27FC236}">
                  <a16:creationId xmlns:a16="http://schemas.microsoft.com/office/drawing/2014/main" id="{F6C6D736-DCEC-C0A3-603E-658E27041C56}"/>
                </a:ext>
              </a:extLst>
            </p:cNvPr>
            <p:cNvSpPr/>
            <p:nvPr/>
          </p:nvSpPr>
          <p:spPr>
            <a:xfrm>
              <a:off x="4474175" y="2965345"/>
              <a:ext cx="1589658"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COSTS RELATED TO STORAGE OF ENERGY</a:t>
              </a:r>
            </a:p>
          </p:txBody>
        </p:sp>
        <p:sp>
          <p:nvSpPr>
            <p:cNvPr id="10" name="Rectangle 9">
              <a:extLst>
                <a:ext uri="{FF2B5EF4-FFF2-40B4-BE49-F238E27FC236}">
                  <a16:creationId xmlns:a16="http://schemas.microsoft.com/office/drawing/2014/main" id="{D3DF6274-3CD9-863A-7FE9-3FA0B4690487}"/>
                </a:ext>
              </a:extLst>
            </p:cNvPr>
            <p:cNvSpPr/>
            <p:nvPr/>
          </p:nvSpPr>
          <p:spPr>
            <a:xfrm>
              <a:off x="6241111" y="2965345"/>
              <a:ext cx="1589658" cy="73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COSTS RELATED DISCHARGING OF ENERGY</a:t>
              </a:r>
            </a:p>
          </p:txBody>
        </p:sp>
        <p:sp>
          <p:nvSpPr>
            <p:cNvPr id="11" name="Rectangle 10">
              <a:extLst>
                <a:ext uri="{FF2B5EF4-FFF2-40B4-BE49-F238E27FC236}">
                  <a16:creationId xmlns:a16="http://schemas.microsoft.com/office/drawing/2014/main" id="{065ADA1D-D1F8-22D2-4DAB-179A30824B29}"/>
                </a:ext>
              </a:extLst>
            </p:cNvPr>
            <p:cNvSpPr/>
            <p:nvPr/>
          </p:nvSpPr>
          <p:spPr>
            <a:xfrm>
              <a:off x="2707239" y="3780950"/>
              <a:ext cx="5123531" cy="374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a:t>CAPITAL AND BALANCE OF PLANT</a:t>
              </a:r>
            </a:p>
          </p:txBody>
        </p:sp>
        <p:grpSp>
          <p:nvGrpSpPr>
            <p:cNvPr id="12" name="Group 11">
              <a:extLst>
                <a:ext uri="{FF2B5EF4-FFF2-40B4-BE49-F238E27FC236}">
                  <a16:creationId xmlns:a16="http://schemas.microsoft.com/office/drawing/2014/main" id="{F659FE60-18F3-9BF0-F59D-3E596F105FFE}"/>
                </a:ext>
              </a:extLst>
            </p:cNvPr>
            <p:cNvGrpSpPr/>
            <p:nvPr/>
          </p:nvGrpSpPr>
          <p:grpSpPr>
            <a:xfrm>
              <a:off x="2541759" y="3333692"/>
              <a:ext cx="3684392" cy="1"/>
              <a:chOff x="2685408" y="816677"/>
              <a:chExt cx="3684392" cy="1"/>
            </a:xfrm>
          </p:grpSpPr>
          <p:cxnSp>
            <p:nvCxnSpPr>
              <p:cNvPr id="19" name="Straight Arrow Connector 18">
                <a:extLst>
                  <a:ext uri="{FF2B5EF4-FFF2-40B4-BE49-F238E27FC236}">
                    <a16:creationId xmlns:a16="http://schemas.microsoft.com/office/drawing/2014/main" id="{37E66D1A-09DD-DC6A-8ECF-E0DC1373714B}"/>
                  </a:ext>
                </a:extLst>
              </p:cNvPr>
              <p:cNvCxnSpPr>
                <a:cxnSpLocks/>
              </p:cNvCxnSpPr>
              <p:nvPr/>
            </p:nvCxnSpPr>
            <p:spPr>
              <a:xfrm flipV="1">
                <a:off x="2685408" y="816677"/>
                <a:ext cx="1391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49B3628-BB18-124E-3576-28E59F1050A8}"/>
                  </a:ext>
                </a:extLst>
              </p:cNvPr>
              <p:cNvCxnSpPr>
                <a:cxnSpLocks/>
              </p:cNvCxnSpPr>
              <p:nvPr/>
            </p:nvCxnSpPr>
            <p:spPr>
              <a:xfrm flipV="1">
                <a:off x="4459768" y="816677"/>
                <a:ext cx="1391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D6989E2-6818-1B10-4704-C0E950F98A92}"/>
                  </a:ext>
                </a:extLst>
              </p:cNvPr>
              <p:cNvCxnSpPr>
                <a:cxnSpLocks/>
              </p:cNvCxnSpPr>
              <p:nvPr/>
            </p:nvCxnSpPr>
            <p:spPr>
              <a:xfrm flipV="1">
                <a:off x="6230668" y="816677"/>
                <a:ext cx="1391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A281A34E-D746-8208-6D0C-3D2E56E887CF}"/>
                </a:ext>
              </a:extLst>
            </p:cNvPr>
            <p:cNvSpPr/>
            <p:nvPr/>
          </p:nvSpPr>
          <p:spPr>
            <a:xfrm>
              <a:off x="983979" y="2902419"/>
              <a:ext cx="6937380" cy="1339060"/>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cxnSp>
          <p:nvCxnSpPr>
            <p:cNvPr id="14" name="Straight Arrow Connector 13">
              <a:extLst>
                <a:ext uri="{FF2B5EF4-FFF2-40B4-BE49-F238E27FC236}">
                  <a16:creationId xmlns:a16="http://schemas.microsoft.com/office/drawing/2014/main" id="{19CD6EA2-BDB1-E057-C0E0-63E42C69B148}"/>
                </a:ext>
              </a:extLst>
            </p:cNvPr>
            <p:cNvCxnSpPr>
              <a:cxnSpLocks/>
            </p:cNvCxnSpPr>
            <p:nvPr/>
          </p:nvCxnSpPr>
          <p:spPr>
            <a:xfrm>
              <a:off x="677356" y="3436587"/>
              <a:ext cx="291961"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F2D291-901F-BA00-B8AE-724D5648C81A}"/>
                </a:ext>
              </a:extLst>
            </p:cNvPr>
            <p:cNvCxnSpPr>
              <a:cxnSpLocks/>
            </p:cNvCxnSpPr>
            <p:nvPr/>
          </p:nvCxnSpPr>
          <p:spPr>
            <a:xfrm>
              <a:off x="7917459" y="3485485"/>
              <a:ext cx="598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0B78503-984B-1930-7610-574E5671568F}"/>
                </a:ext>
              </a:extLst>
            </p:cNvPr>
            <p:cNvSpPr txBox="1"/>
            <p:nvPr/>
          </p:nvSpPr>
          <p:spPr>
            <a:xfrm>
              <a:off x="7917459" y="3214604"/>
              <a:ext cx="1211394" cy="230832"/>
            </a:xfrm>
            <a:prstGeom prst="rect">
              <a:avLst/>
            </a:prstGeom>
            <a:noFill/>
          </p:spPr>
          <p:txBody>
            <a:bodyPr wrap="square" rtlCol="0">
              <a:spAutoFit/>
            </a:bodyPr>
            <a:lstStyle/>
            <a:p>
              <a:r>
                <a:rPr lang="en-AU" sz="900" b="1">
                  <a:solidFill>
                    <a:schemeClr val="accent1"/>
                  </a:solidFill>
                </a:rPr>
                <a:t>LCOS</a:t>
              </a:r>
            </a:p>
          </p:txBody>
        </p:sp>
        <p:pic>
          <p:nvPicPr>
            <p:cNvPr id="17" name="Graphic 16" descr="Electric Tower outline">
              <a:extLst>
                <a:ext uri="{FF2B5EF4-FFF2-40B4-BE49-F238E27FC236}">
                  <a16:creationId xmlns:a16="http://schemas.microsoft.com/office/drawing/2014/main" id="{C62ACF54-B5A0-09FA-0C5D-691C16637F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215" y="3089819"/>
              <a:ext cx="585649" cy="585649"/>
            </a:xfrm>
            <a:prstGeom prst="rect">
              <a:avLst/>
            </a:prstGeom>
          </p:spPr>
        </p:pic>
        <p:pic>
          <p:nvPicPr>
            <p:cNvPr id="18" name="Graphic 17" descr="Electric Tower outline">
              <a:extLst>
                <a:ext uri="{FF2B5EF4-FFF2-40B4-BE49-F238E27FC236}">
                  <a16:creationId xmlns:a16="http://schemas.microsoft.com/office/drawing/2014/main" id="{CC4441B7-9830-EF23-225D-4C961860D8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8484" y="3089819"/>
              <a:ext cx="585649" cy="585649"/>
            </a:xfrm>
            <a:prstGeom prst="rect">
              <a:avLst/>
            </a:prstGeom>
          </p:spPr>
        </p:pic>
      </p:grpSp>
    </p:spTree>
    <p:extLst>
      <p:ext uri="{BB962C8B-B14F-4D97-AF65-F5344CB8AC3E}">
        <p14:creationId xmlns:p14="http://schemas.microsoft.com/office/powerpoint/2010/main" val="36451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p:txBody>
          <a:bodyPr/>
          <a:lstStyle/>
          <a:p>
            <a:pPr eaLnBrk="1" hangingPunct="1">
              <a:spcAft>
                <a:spcPct val="0"/>
              </a:spcAft>
            </a:pPr>
            <a:r>
              <a:rPr lang="en-US" dirty="0" err="1"/>
              <a:t>GenCost</a:t>
            </a:r>
            <a:endParaRPr lang="en-US" dirty="0"/>
          </a:p>
        </p:txBody>
      </p:sp>
      <p:pic>
        <p:nvPicPr>
          <p:cNvPr id="2" name="Picture 1">
            <a:extLst>
              <a:ext uri="{FF2B5EF4-FFF2-40B4-BE49-F238E27FC236}">
                <a16:creationId xmlns:a16="http://schemas.microsoft.com/office/drawing/2014/main" id="{64BA857D-7AD6-F79D-8A6E-B92A20968BE4}"/>
              </a:ext>
            </a:extLst>
          </p:cNvPr>
          <p:cNvPicPr>
            <a:picLocks noChangeAspect="1"/>
          </p:cNvPicPr>
          <p:nvPr/>
        </p:nvPicPr>
        <p:blipFill rotWithShape="1">
          <a:blip r:embed="rId3">
            <a:extLst>
              <a:ext uri="{28A0092B-C50C-407E-A947-70E740481C1C}">
                <a14:useLocalDpi xmlns:a14="http://schemas.microsoft.com/office/drawing/2010/main" val="0"/>
              </a:ext>
            </a:extLst>
          </a:blip>
          <a:srcRect l="-30" b="62722"/>
          <a:stretch/>
        </p:blipFill>
        <p:spPr>
          <a:xfrm>
            <a:off x="0" y="0"/>
            <a:ext cx="9144000" cy="2571750"/>
          </a:xfrm>
          <a:prstGeom prst="rect">
            <a:avLst/>
          </a:prstGeom>
        </p:spPr>
      </p:pic>
    </p:spTree>
    <p:extLst>
      <p:ext uri="{BB962C8B-B14F-4D97-AF65-F5344CB8AC3E}">
        <p14:creationId xmlns:p14="http://schemas.microsoft.com/office/powerpoint/2010/main" val="344970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80C98BC-738E-42B9-AB2C-D9B1C7014376}"/>
              </a:ext>
            </a:extLst>
          </p:cNvPr>
          <p:cNvPicPr>
            <a:picLocks noGrp="1" noChangeAspect="1"/>
          </p:cNvPicPr>
          <p:nvPr>
            <p:ph idx="1"/>
          </p:nvPr>
        </p:nvPicPr>
        <p:blipFill>
          <a:blip r:embed="rId3"/>
          <a:stretch>
            <a:fillRect/>
          </a:stretch>
        </p:blipFill>
        <p:spPr>
          <a:xfrm>
            <a:off x="1154859" y="987425"/>
            <a:ext cx="6834282" cy="3575050"/>
          </a:xfrm>
        </p:spPr>
      </p:pic>
      <p:sp>
        <p:nvSpPr>
          <p:cNvPr id="3" name="Title 2">
            <a:extLst>
              <a:ext uri="{FF2B5EF4-FFF2-40B4-BE49-F238E27FC236}">
                <a16:creationId xmlns:a16="http://schemas.microsoft.com/office/drawing/2014/main" id="{AA7AB875-0A62-3DA3-848A-2CA4578EC218}"/>
              </a:ext>
            </a:extLst>
          </p:cNvPr>
          <p:cNvSpPr>
            <a:spLocks noGrp="1"/>
          </p:cNvSpPr>
          <p:nvPr>
            <p:ph type="title"/>
          </p:nvPr>
        </p:nvSpPr>
        <p:spPr/>
        <p:txBody>
          <a:bodyPr/>
          <a:lstStyle/>
          <a:p>
            <a:r>
              <a:rPr lang="en-AU" dirty="0">
                <a:solidFill>
                  <a:schemeClr val="accent1">
                    <a:lumMod val="75000"/>
                  </a:schemeClr>
                </a:solidFill>
              </a:rPr>
              <a:t>LCOS economic and technical assumptions</a:t>
            </a:r>
          </a:p>
        </p:txBody>
      </p:sp>
      <p:sp>
        <p:nvSpPr>
          <p:cNvPr id="4" name="Footer Placeholder 3">
            <a:extLst>
              <a:ext uri="{FF2B5EF4-FFF2-40B4-BE49-F238E27FC236}">
                <a16:creationId xmlns:a16="http://schemas.microsoft.com/office/drawing/2014/main" id="{7C8C5616-574B-7518-8AA6-4ADFB163640D}"/>
              </a:ext>
            </a:extLst>
          </p:cNvPr>
          <p:cNvSpPr>
            <a:spLocks noGrp="1"/>
          </p:cNvSpPr>
          <p:nvPr>
            <p:ph type="ftr" sz="quarter" idx="10"/>
          </p:nvPr>
        </p:nvSpPr>
        <p:spPr/>
        <p:txBody>
          <a:bodyPr/>
          <a:lstStyle/>
          <a:p>
            <a:r>
              <a:rPr lang="en-AU"/>
              <a:t>Renewable Energy Storage Roadmap</a:t>
            </a:r>
          </a:p>
        </p:txBody>
      </p:sp>
      <p:sp>
        <p:nvSpPr>
          <p:cNvPr id="5" name="Slide Number Placeholder 4">
            <a:extLst>
              <a:ext uri="{FF2B5EF4-FFF2-40B4-BE49-F238E27FC236}">
                <a16:creationId xmlns:a16="http://schemas.microsoft.com/office/drawing/2014/main" id="{AACAF37A-EA4C-9B62-1B77-AFDA9658E033}"/>
              </a:ext>
            </a:extLst>
          </p:cNvPr>
          <p:cNvSpPr>
            <a:spLocks noGrp="1"/>
          </p:cNvSpPr>
          <p:nvPr>
            <p:ph type="sldNum" sz="quarter" idx="11"/>
          </p:nvPr>
        </p:nvSpPr>
        <p:spPr/>
        <p:txBody>
          <a:bodyPr/>
          <a:lstStyle/>
          <a:p>
            <a:fld id="{2ABE124A-B5C5-46E0-B944-45307B126769}" type="slidenum">
              <a:rPr lang="en-AU" smtClean="0"/>
              <a:pPr/>
              <a:t>20</a:t>
            </a:fld>
            <a:r>
              <a:rPr lang="en-AU"/>
              <a:t>  |</a:t>
            </a:r>
          </a:p>
        </p:txBody>
      </p:sp>
    </p:spTree>
    <p:extLst>
      <p:ext uri="{BB962C8B-B14F-4D97-AF65-F5344CB8AC3E}">
        <p14:creationId xmlns:p14="http://schemas.microsoft.com/office/powerpoint/2010/main" val="21950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22418-32AE-62C5-5238-B5FDBAD9958F}"/>
              </a:ext>
            </a:extLst>
          </p:cNvPr>
          <p:cNvSpPr>
            <a:spLocks noGrp="1"/>
          </p:cNvSpPr>
          <p:nvPr>
            <p:ph idx="1"/>
          </p:nvPr>
        </p:nvSpPr>
        <p:spPr/>
        <p:txBody>
          <a:bodyPr/>
          <a:lstStyle/>
          <a:p>
            <a:r>
              <a:rPr lang="en-AU" dirty="0">
                <a:ea typeface="Calibri" panose="020F0502020204030204" pitchFamily="34" charset="0"/>
              </a:rPr>
              <a:t>Delivered since 2018 in partnership with the Australian Energy Market Operator (AEMO).</a:t>
            </a:r>
            <a:endParaRPr lang="en-AU" dirty="0">
              <a:effectLst/>
              <a:ea typeface="Calibri" panose="020F0502020204030204" pitchFamily="34" charset="0"/>
            </a:endParaRPr>
          </a:p>
          <a:p>
            <a:endParaRPr lang="en-AU" dirty="0">
              <a:ea typeface="Calibri" panose="020F0502020204030204" pitchFamily="34" charset="0"/>
            </a:endParaRPr>
          </a:p>
          <a:p>
            <a:r>
              <a:rPr lang="en-AU" dirty="0">
                <a:effectLst/>
                <a:ea typeface="Calibri" panose="020F0502020204030204" pitchFamily="34" charset="0"/>
              </a:rPr>
              <a:t>The purpose is to provide </a:t>
            </a:r>
            <a:r>
              <a:rPr lang="en-AU" dirty="0">
                <a:ea typeface="Calibri" panose="020F0502020204030204" pitchFamily="34" charset="0"/>
              </a:rPr>
              <a:t>an</a:t>
            </a:r>
            <a:r>
              <a:rPr lang="en-AU" dirty="0">
                <a:effectLst/>
                <a:ea typeface="Calibri" panose="020F0502020204030204" pitchFamily="34" charset="0"/>
              </a:rPr>
              <a:t> annual update of current and projected electricity generation, storage and hydrogen technology costs.</a:t>
            </a:r>
          </a:p>
          <a:p>
            <a:endParaRPr lang="en-AU" dirty="0">
              <a:ea typeface="Calibri" panose="020F0502020204030204" pitchFamily="34" charset="0"/>
            </a:endParaRPr>
          </a:p>
          <a:p>
            <a:pPr marL="0" indent="0">
              <a:buNone/>
            </a:pPr>
            <a:endParaRPr lang="en-AU" dirty="0"/>
          </a:p>
        </p:txBody>
      </p:sp>
      <p:sp>
        <p:nvSpPr>
          <p:cNvPr id="3" name="Title 2">
            <a:extLst>
              <a:ext uri="{FF2B5EF4-FFF2-40B4-BE49-F238E27FC236}">
                <a16:creationId xmlns:a16="http://schemas.microsoft.com/office/drawing/2014/main" id="{B60E94F3-B308-2E55-350C-14AE8D6A080B}"/>
              </a:ext>
            </a:extLst>
          </p:cNvPr>
          <p:cNvSpPr>
            <a:spLocks noGrp="1"/>
          </p:cNvSpPr>
          <p:nvPr>
            <p:ph type="title"/>
          </p:nvPr>
        </p:nvSpPr>
        <p:spPr/>
        <p:txBody>
          <a:bodyPr/>
          <a:lstStyle/>
          <a:p>
            <a:r>
              <a:rPr lang="en-AU" dirty="0" err="1"/>
              <a:t>GenCost</a:t>
            </a:r>
            <a:r>
              <a:rPr lang="en-AU" dirty="0"/>
              <a:t> context – purpose and history</a:t>
            </a:r>
          </a:p>
        </p:txBody>
      </p:sp>
    </p:spTree>
    <p:extLst>
      <p:ext uri="{BB962C8B-B14F-4D97-AF65-F5344CB8AC3E}">
        <p14:creationId xmlns:p14="http://schemas.microsoft.com/office/powerpoint/2010/main" val="182883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23E4B-65EE-423A-8C34-E59F21F4F981}"/>
              </a:ext>
            </a:extLst>
          </p:cNvPr>
          <p:cNvSpPr>
            <a:spLocks noGrp="1"/>
          </p:cNvSpPr>
          <p:nvPr>
            <p:ph type="title"/>
          </p:nvPr>
        </p:nvSpPr>
        <p:spPr/>
        <p:txBody>
          <a:bodyPr>
            <a:normAutofit/>
          </a:bodyPr>
          <a:lstStyle/>
          <a:p>
            <a:r>
              <a:rPr lang="en-AU" dirty="0"/>
              <a:t>GenCost project outputs</a:t>
            </a:r>
          </a:p>
        </p:txBody>
      </p:sp>
      <p:graphicFrame>
        <p:nvGraphicFramePr>
          <p:cNvPr id="4" name="Diagram 3">
            <a:extLst>
              <a:ext uri="{FF2B5EF4-FFF2-40B4-BE49-F238E27FC236}">
                <a16:creationId xmlns:a16="http://schemas.microsoft.com/office/drawing/2014/main" id="{137D421B-F6BB-4F6D-8E6F-337F21052335}"/>
              </a:ext>
            </a:extLst>
          </p:cNvPr>
          <p:cNvGraphicFramePr/>
          <p:nvPr/>
        </p:nvGraphicFramePr>
        <p:xfrm>
          <a:off x="251520" y="1057321"/>
          <a:ext cx="60127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Rounded Corners 11">
            <a:extLst>
              <a:ext uri="{FF2B5EF4-FFF2-40B4-BE49-F238E27FC236}">
                <a16:creationId xmlns:a16="http://schemas.microsoft.com/office/drawing/2014/main" id="{8BD8FFAC-25AE-4510-AFAA-7E228D9AC705}"/>
              </a:ext>
            </a:extLst>
          </p:cNvPr>
          <p:cNvSpPr/>
          <p:nvPr/>
        </p:nvSpPr>
        <p:spPr>
          <a:xfrm>
            <a:off x="6829720" y="1330699"/>
            <a:ext cx="1993769" cy="161178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a:t>Data for the modelling community and AEMO (e.g. ISP, ESOO)</a:t>
            </a:r>
          </a:p>
        </p:txBody>
      </p:sp>
      <p:sp>
        <p:nvSpPr>
          <p:cNvPr id="26" name="TextBox 25">
            <a:extLst>
              <a:ext uri="{FF2B5EF4-FFF2-40B4-BE49-F238E27FC236}">
                <a16:creationId xmlns:a16="http://schemas.microsoft.com/office/drawing/2014/main" id="{B114F3AA-FE7C-4318-B477-59A771C39586}"/>
              </a:ext>
            </a:extLst>
          </p:cNvPr>
          <p:cNvSpPr txBox="1"/>
          <p:nvPr/>
        </p:nvSpPr>
        <p:spPr>
          <a:xfrm>
            <a:off x="4755822" y="817680"/>
            <a:ext cx="1508429" cy="369332"/>
          </a:xfrm>
          <a:prstGeom prst="rect">
            <a:avLst/>
          </a:prstGeom>
          <a:noFill/>
        </p:spPr>
        <p:txBody>
          <a:bodyPr wrap="square" rtlCol="0">
            <a:spAutoFit/>
          </a:bodyPr>
          <a:lstStyle/>
          <a:p>
            <a:r>
              <a:rPr lang="en-AU" dirty="0"/>
              <a:t>Methods</a:t>
            </a:r>
          </a:p>
        </p:txBody>
      </p:sp>
      <p:sp>
        <p:nvSpPr>
          <p:cNvPr id="27" name="TextBox 26">
            <a:extLst>
              <a:ext uri="{FF2B5EF4-FFF2-40B4-BE49-F238E27FC236}">
                <a16:creationId xmlns:a16="http://schemas.microsoft.com/office/drawing/2014/main" id="{11677C8E-38D7-4B68-A5BD-3E0E52CC8D4F}"/>
              </a:ext>
            </a:extLst>
          </p:cNvPr>
          <p:cNvSpPr txBox="1"/>
          <p:nvPr/>
        </p:nvSpPr>
        <p:spPr>
          <a:xfrm>
            <a:off x="6824151" y="817680"/>
            <a:ext cx="1508429" cy="369332"/>
          </a:xfrm>
          <a:prstGeom prst="rect">
            <a:avLst/>
          </a:prstGeom>
          <a:noFill/>
        </p:spPr>
        <p:txBody>
          <a:bodyPr wrap="square" rtlCol="0">
            <a:spAutoFit/>
          </a:bodyPr>
          <a:lstStyle/>
          <a:p>
            <a:r>
              <a:rPr lang="en-AU" dirty="0"/>
              <a:t>Users</a:t>
            </a:r>
          </a:p>
        </p:txBody>
      </p:sp>
      <p:sp>
        <p:nvSpPr>
          <p:cNvPr id="29" name="Rectangle: Rounded Corners 28">
            <a:extLst>
              <a:ext uri="{FF2B5EF4-FFF2-40B4-BE49-F238E27FC236}">
                <a16:creationId xmlns:a16="http://schemas.microsoft.com/office/drawing/2014/main" id="{F5C09717-BA8A-455F-BBF3-2A1AABABD06C}"/>
              </a:ext>
            </a:extLst>
          </p:cNvPr>
          <p:cNvSpPr/>
          <p:nvPr/>
        </p:nvSpPr>
        <p:spPr>
          <a:xfrm>
            <a:off x="6829720" y="3215859"/>
            <a:ext cx="1993769" cy="161178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a:t>Non-modelling community</a:t>
            </a:r>
          </a:p>
        </p:txBody>
      </p:sp>
      <p:cxnSp>
        <p:nvCxnSpPr>
          <p:cNvPr id="31" name="Straight Connector 30">
            <a:extLst>
              <a:ext uri="{FF2B5EF4-FFF2-40B4-BE49-F238E27FC236}">
                <a16:creationId xmlns:a16="http://schemas.microsoft.com/office/drawing/2014/main" id="{C0090E20-E626-4C67-BFB1-5F8A03F4BFD7}"/>
              </a:ext>
            </a:extLst>
          </p:cNvPr>
          <p:cNvCxnSpPr>
            <a:cxnSpLocks/>
          </p:cNvCxnSpPr>
          <p:nvPr/>
        </p:nvCxnSpPr>
        <p:spPr>
          <a:xfrm>
            <a:off x="1871221" y="3083878"/>
            <a:ext cx="702125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8F68AF7-F5EF-4ED4-B049-098D4C1BAB31}"/>
              </a:ext>
            </a:extLst>
          </p:cNvPr>
          <p:cNvSpPr txBox="1"/>
          <p:nvPr/>
        </p:nvSpPr>
        <p:spPr>
          <a:xfrm>
            <a:off x="2400692" y="861770"/>
            <a:ext cx="1508429" cy="369332"/>
          </a:xfrm>
          <a:prstGeom prst="rect">
            <a:avLst/>
          </a:prstGeom>
          <a:noFill/>
        </p:spPr>
        <p:txBody>
          <a:bodyPr wrap="square" rtlCol="0">
            <a:spAutoFit/>
          </a:bodyPr>
          <a:lstStyle/>
          <a:p>
            <a:r>
              <a:rPr lang="en-AU" dirty="0"/>
              <a:t>Outputs</a:t>
            </a:r>
          </a:p>
        </p:txBody>
      </p:sp>
    </p:spTree>
    <p:extLst>
      <p:ext uri="{BB962C8B-B14F-4D97-AF65-F5344CB8AC3E}">
        <p14:creationId xmlns:p14="http://schemas.microsoft.com/office/powerpoint/2010/main" val="408611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ectangle 2"/>
          <p:cNvSpPr/>
          <p:nvPr/>
        </p:nvSpPr>
        <p:spPr>
          <a:xfrm>
            <a:off x="1511992" y="128937"/>
            <a:ext cx="6346032" cy="4154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2800" b="1">
                <a:solidFill>
                  <a:schemeClr val="accent2"/>
                </a:solidFill>
              </a:defRPr>
            </a:lvl1pPr>
          </a:lstStyle>
          <a:p>
            <a:r>
              <a:rPr lang="en-AU" sz="2100" dirty="0"/>
              <a:t>Methods for projecting technology costs</a:t>
            </a:r>
            <a:endParaRPr sz="2100" dirty="0"/>
          </a:p>
        </p:txBody>
      </p:sp>
      <p:graphicFrame>
        <p:nvGraphicFramePr>
          <p:cNvPr id="2" name="Diagram 1"/>
          <p:cNvGraphicFramePr/>
          <p:nvPr/>
        </p:nvGraphicFramePr>
        <p:xfrm>
          <a:off x="1793084" y="699946"/>
          <a:ext cx="5107781" cy="3714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820992" y="6504332"/>
            <a:ext cx="6083845" cy="124274"/>
          </a:xfrm>
          <a:prstGeom prst="rect">
            <a:avLst/>
          </a:prstGeom>
        </p:spPr>
        <p:txBody>
          <a:bodyPr vert="horz" lIns="0" tIns="0" rIns="0" bIns="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Energy Monthly Forum  |  Paul Graham</a:t>
            </a:r>
            <a:endParaRPr lang="en-AU" dirty="0"/>
          </a:p>
        </p:txBody>
      </p:sp>
    </p:spTree>
    <p:extLst>
      <p:ext uri="{BB962C8B-B14F-4D97-AF65-F5344CB8AC3E}">
        <p14:creationId xmlns:p14="http://schemas.microsoft.com/office/powerpoint/2010/main" val="26582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ectangle 2"/>
          <p:cNvSpPr/>
          <p:nvPr/>
        </p:nvSpPr>
        <p:spPr>
          <a:xfrm>
            <a:off x="1511992" y="128937"/>
            <a:ext cx="6346032" cy="4154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defRPr sz="2800" b="1">
                <a:solidFill>
                  <a:schemeClr val="accent2"/>
                </a:solidFill>
              </a:defRPr>
            </a:lvl1pPr>
          </a:lstStyle>
          <a:p>
            <a:r>
              <a:rPr lang="en-AU" sz="2100" dirty="0"/>
              <a:t>CSIRO approaches</a:t>
            </a:r>
            <a:endParaRPr sz="2100" dirty="0"/>
          </a:p>
        </p:txBody>
      </p:sp>
      <p:graphicFrame>
        <p:nvGraphicFramePr>
          <p:cNvPr id="2" name="Diagram 1"/>
          <p:cNvGraphicFramePr/>
          <p:nvPr/>
        </p:nvGraphicFramePr>
        <p:xfrm>
          <a:off x="1793084" y="699946"/>
          <a:ext cx="5107781" cy="3714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871686" y="2789711"/>
            <a:ext cx="1007370" cy="1419619"/>
          </a:xfrm>
          <a:prstGeom prst="rect">
            <a:avLst/>
          </a:prstGeom>
          <a:noFill/>
        </p:spPr>
        <p:txBody>
          <a:bodyPr wrap="square" rtlCol="0">
            <a:spAutoFit/>
          </a:bodyPr>
          <a:lstStyle/>
          <a:p>
            <a:r>
              <a:rPr lang="en-AU" sz="8625" dirty="0">
                <a:sym typeface="Wingdings" panose="05000000000000000000" pitchFamily="2" charset="2"/>
              </a:rPr>
              <a:t></a:t>
            </a:r>
            <a:endParaRPr lang="en-AU" sz="8625" dirty="0"/>
          </a:p>
        </p:txBody>
      </p:sp>
      <p:sp>
        <p:nvSpPr>
          <p:cNvPr id="7" name="TextBox 6"/>
          <p:cNvSpPr txBox="1"/>
          <p:nvPr/>
        </p:nvSpPr>
        <p:spPr>
          <a:xfrm>
            <a:off x="4702817" y="2800352"/>
            <a:ext cx="1007370" cy="1419619"/>
          </a:xfrm>
          <a:prstGeom prst="rect">
            <a:avLst/>
          </a:prstGeom>
          <a:noFill/>
        </p:spPr>
        <p:txBody>
          <a:bodyPr wrap="square" rtlCol="0">
            <a:spAutoFit/>
          </a:bodyPr>
          <a:lstStyle/>
          <a:p>
            <a:r>
              <a:rPr lang="en-AU" sz="8625" dirty="0">
                <a:sym typeface="Wingdings" panose="05000000000000000000" pitchFamily="2" charset="2"/>
              </a:rPr>
              <a:t></a:t>
            </a:r>
            <a:endParaRPr lang="en-AU" sz="8625" dirty="0"/>
          </a:p>
        </p:txBody>
      </p:sp>
      <p:sp>
        <p:nvSpPr>
          <p:cNvPr id="5" name="TextBox 4"/>
          <p:cNvSpPr txBox="1"/>
          <p:nvPr/>
        </p:nvSpPr>
        <p:spPr>
          <a:xfrm>
            <a:off x="6257927" y="2971802"/>
            <a:ext cx="1507331" cy="715581"/>
          </a:xfrm>
          <a:prstGeom prst="rect">
            <a:avLst/>
          </a:prstGeom>
          <a:noFill/>
        </p:spPr>
        <p:txBody>
          <a:bodyPr wrap="square" rtlCol="0">
            <a:spAutoFit/>
          </a:bodyPr>
          <a:lstStyle/>
          <a:p>
            <a:r>
              <a:rPr lang="en-AU" sz="1350" dirty="0"/>
              <a:t>CSIRO Global and Local Learning Models</a:t>
            </a:r>
          </a:p>
        </p:txBody>
      </p:sp>
      <p:pic>
        <p:nvPicPr>
          <p:cNvPr id="8" name="Picture 7"/>
          <p:cNvPicPr>
            <a:picLocks noChangeAspect="1"/>
          </p:cNvPicPr>
          <p:nvPr/>
        </p:nvPicPr>
        <p:blipFill>
          <a:blip r:embed="rId7"/>
          <a:stretch>
            <a:fillRect/>
          </a:stretch>
        </p:blipFill>
        <p:spPr>
          <a:xfrm>
            <a:off x="1547665" y="3736785"/>
            <a:ext cx="1053875" cy="732556"/>
          </a:xfrm>
          <a:prstGeom prst="rect">
            <a:avLst/>
          </a:prstGeom>
        </p:spPr>
      </p:pic>
      <p:sp>
        <p:nvSpPr>
          <p:cNvPr id="12" name="TextBox 11"/>
          <p:cNvSpPr txBox="1"/>
          <p:nvPr/>
        </p:nvSpPr>
        <p:spPr>
          <a:xfrm>
            <a:off x="6257926" y="1054080"/>
            <a:ext cx="1507331" cy="715581"/>
          </a:xfrm>
          <a:prstGeom prst="rect">
            <a:avLst/>
          </a:prstGeom>
          <a:noFill/>
        </p:spPr>
        <p:txBody>
          <a:bodyPr wrap="square" rtlCol="0">
            <a:spAutoFit/>
          </a:bodyPr>
          <a:lstStyle/>
          <a:p>
            <a:r>
              <a:rPr lang="en-AU" sz="1350" dirty="0"/>
              <a:t>Established technologies e.g. gas turbines</a:t>
            </a:r>
          </a:p>
        </p:txBody>
      </p:sp>
      <p:sp>
        <p:nvSpPr>
          <p:cNvPr id="13" name="TextBox 12"/>
          <p:cNvSpPr txBox="1"/>
          <p:nvPr/>
        </p:nvSpPr>
        <p:spPr>
          <a:xfrm>
            <a:off x="4685008" y="730349"/>
            <a:ext cx="1007370" cy="1419619"/>
          </a:xfrm>
          <a:prstGeom prst="rect">
            <a:avLst/>
          </a:prstGeom>
          <a:noFill/>
        </p:spPr>
        <p:txBody>
          <a:bodyPr wrap="square" rtlCol="0">
            <a:spAutoFit/>
          </a:bodyPr>
          <a:lstStyle/>
          <a:p>
            <a:r>
              <a:rPr lang="en-AU" sz="8625" dirty="0">
                <a:sym typeface="Wingdings" panose="05000000000000000000" pitchFamily="2" charset="2"/>
              </a:rPr>
              <a:t></a:t>
            </a:r>
            <a:endParaRPr lang="en-AU" sz="8625" dirty="0"/>
          </a:p>
        </p:txBody>
      </p:sp>
      <p:sp>
        <p:nvSpPr>
          <p:cNvPr id="4" name="Footer Placeholder 3"/>
          <p:cNvSpPr>
            <a:spLocks noGrp="1"/>
          </p:cNvSpPr>
          <p:nvPr>
            <p:ph type="ftr" sz="quarter" idx="11"/>
          </p:nvPr>
        </p:nvSpPr>
        <p:spPr>
          <a:xfrm>
            <a:off x="1820992" y="6504332"/>
            <a:ext cx="6083845" cy="124274"/>
          </a:xfrm>
          <a:prstGeom prst="rect">
            <a:avLst/>
          </a:prstGeom>
        </p:spPr>
        <p:txBody>
          <a:bodyPr vert="horz" lIns="0" tIns="0" rIns="0" bIns="0" rtlCol="0" anchor="ctr"/>
          <a:lstStyle>
            <a:defPPr>
              <a:defRPr lang="en-US"/>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Energy Monthly Forum  |  Paul Graham</a:t>
            </a:r>
            <a:endParaRPr lang="en-AU" dirty="0"/>
          </a:p>
        </p:txBody>
      </p:sp>
    </p:spTree>
    <p:extLst>
      <p:ext uri="{BB962C8B-B14F-4D97-AF65-F5344CB8AC3E}">
        <p14:creationId xmlns:p14="http://schemas.microsoft.com/office/powerpoint/2010/main" val="263052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FAE9E-AE45-4D1C-9AE4-2D56A3250593}"/>
              </a:ext>
            </a:extLst>
          </p:cNvPr>
          <p:cNvSpPr>
            <a:spLocks noGrp="1"/>
          </p:cNvSpPr>
          <p:nvPr>
            <p:ph type="title"/>
          </p:nvPr>
        </p:nvSpPr>
        <p:spPr/>
        <p:txBody>
          <a:bodyPr/>
          <a:lstStyle/>
          <a:p>
            <a:r>
              <a:rPr lang="en-AU" dirty="0"/>
              <a:t>Projected global technology mix</a:t>
            </a:r>
          </a:p>
        </p:txBody>
      </p:sp>
      <p:sp>
        <p:nvSpPr>
          <p:cNvPr id="8" name="TextBox 7">
            <a:extLst>
              <a:ext uri="{FF2B5EF4-FFF2-40B4-BE49-F238E27FC236}">
                <a16:creationId xmlns:a16="http://schemas.microsoft.com/office/drawing/2014/main" id="{109971E4-245F-4C13-8C74-C4A692059E26}"/>
              </a:ext>
            </a:extLst>
          </p:cNvPr>
          <p:cNvSpPr txBox="1"/>
          <p:nvPr/>
        </p:nvSpPr>
        <p:spPr>
          <a:xfrm>
            <a:off x="6444209" y="1707654"/>
            <a:ext cx="1479689" cy="1338828"/>
          </a:xfrm>
          <a:prstGeom prst="rect">
            <a:avLst/>
          </a:prstGeom>
          <a:noFill/>
        </p:spPr>
        <p:txBody>
          <a:bodyPr wrap="square" rtlCol="0">
            <a:spAutoFit/>
          </a:bodyPr>
          <a:lstStyle/>
          <a:p>
            <a:r>
              <a:rPr lang="en-AU" sz="1350" dirty="0"/>
              <a:t>The global technology mix and capital cost reductions are simultaneously projected</a:t>
            </a:r>
          </a:p>
        </p:txBody>
      </p:sp>
      <p:pic>
        <p:nvPicPr>
          <p:cNvPr id="4" name="Picture 3">
            <a:extLst>
              <a:ext uri="{FF2B5EF4-FFF2-40B4-BE49-F238E27FC236}">
                <a16:creationId xmlns:a16="http://schemas.microsoft.com/office/drawing/2014/main" id="{5C38D62C-F61E-188F-D952-B0C60A7C2C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174726"/>
            <a:ext cx="5040560" cy="3290119"/>
          </a:xfrm>
          <a:prstGeom prst="rect">
            <a:avLst/>
          </a:prstGeom>
          <a:noFill/>
          <a:ln>
            <a:noFill/>
          </a:ln>
        </p:spPr>
      </p:pic>
    </p:spTree>
    <p:extLst>
      <p:ext uri="{BB962C8B-B14F-4D97-AF65-F5344CB8AC3E}">
        <p14:creationId xmlns:p14="http://schemas.microsoft.com/office/powerpoint/2010/main" val="362817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6088934-E222-A939-1A90-D83D6F93A9AE}"/>
              </a:ext>
            </a:extLst>
          </p:cNvPr>
          <p:cNvPicPr>
            <a:picLocks noGrp="1" noChangeAspect="1"/>
          </p:cNvPicPr>
          <p:nvPr>
            <p:ph idx="1"/>
          </p:nvPr>
        </p:nvPicPr>
        <p:blipFill>
          <a:blip r:embed="rId3"/>
          <a:stretch>
            <a:fillRect/>
          </a:stretch>
        </p:blipFill>
        <p:spPr>
          <a:xfrm>
            <a:off x="904458" y="881608"/>
            <a:ext cx="5477667" cy="3575050"/>
          </a:xfrm>
          <a:prstGeom prst="rect">
            <a:avLst/>
          </a:prstGeom>
        </p:spPr>
      </p:pic>
      <p:sp>
        <p:nvSpPr>
          <p:cNvPr id="3" name="Title 2">
            <a:extLst>
              <a:ext uri="{FF2B5EF4-FFF2-40B4-BE49-F238E27FC236}">
                <a16:creationId xmlns:a16="http://schemas.microsoft.com/office/drawing/2014/main" id="{06E8DA36-ECC8-B0D3-BCD6-3642512C21CE}"/>
              </a:ext>
            </a:extLst>
          </p:cNvPr>
          <p:cNvSpPr>
            <a:spLocks noGrp="1"/>
          </p:cNvSpPr>
          <p:nvPr>
            <p:ph type="title"/>
          </p:nvPr>
        </p:nvSpPr>
        <p:spPr/>
        <p:txBody>
          <a:bodyPr/>
          <a:lstStyle/>
          <a:p>
            <a:r>
              <a:rPr lang="en-AU" dirty="0"/>
              <a:t>Battery storage system cost projections</a:t>
            </a:r>
          </a:p>
        </p:txBody>
      </p:sp>
      <p:sp>
        <p:nvSpPr>
          <p:cNvPr id="4" name="Footer Placeholder 3">
            <a:extLst>
              <a:ext uri="{FF2B5EF4-FFF2-40B4-BE49-F238E27FC236}">
                <a16:creationId xmlns:a16="http://schemas.microsoft.com/office/drawing/2014/main" id="{AB2D4F6C-352B-6A93-213E-03848E6436B6}"/>
              </a:ext>
            </a:extLst>
          </p:cNvPr>
          <p:cNvSpPr>
            <a:spLocks noGrp="1"/>
          </p:cNvSpPr>
          <p:nvPr>
            <p:ph type="ftr" sz="quarter" idx="10"/>
          </p:nvPr>
        </p:nvSpPr>
        <p:spPr/>
        <p:txBody>
          <a:bodyPr/>
          <a:lstStyle/>
          <a:p>
            <a:r>
              <a:rPr lang="en-AU"/>
              <a:t>Renewable Energy Storage Roadmap</a:t>
            </a:r>
          </a:p>
        </p:txBody>
      </p:sp>
      <p:sp>
        <p:nvSpPr>
          <p:cNvPr id="5" name="Slide Number Placeholder 4">
            <a:extLst>
              <a:ext uri="{FF2B5EF4-FFF2-40B4-BE49-F238E27FC236}">
                <a16:creationId xmlns:a16="http://schemas.microsoft.com/office/drawing/2014/main" id="{2D7E83E0-F709-7017-932A-4DE744F0D88F}"/>
              </a:ext>
            </a:extLst>
          </p:cNvPr>
          <p:cNvSpPr>
            <a:spLocks noGrp="1"/>
          </p:cNvSpPr>
          <p:nvPr>
            <p:ph type="sldNum" sz="quarter" idx="11"/>
          </p:nvPr>
        </p:nvSpPr>
        <p:spPr/>
        <p:txBody>
          <a:bodyPr/>
          <a:lstStyle/>
          <a:p>
            <a:fld id="{2ABE124A-B5C5-46E0-B944-45307B126769}" type="slidenum">
              <a:rPr lang="en-AU" smtClean="0"/>
              <a:pPr/>
              <a:t>8</a:t>
            </a:fld>
            <a:r>
              <a:rPr lang="en-AU"/>
              <a:t>  |</a:t>
            </a:r>
          </a:p>
        </p:txBody>
      </p:sp>
      <p:sp>
        <p:nvSpPr>
          <p:cNvPr id="7" name="TextBox 6">
            <a:extLst>
              <a:ext uri="{FF2B5EF4-FFF2-40B4-BE49-F238E27FC236}">
                <a16:creationId xmlns:a16="http://schemas.microsoft.com/office/drawing/2014/main" id="{599C5BC3-A595-9AAB-E6F8-89066BBA7DC9}"/>
              </a:ext>
            </a:extLst>
          </p:cNvPr>
          <p:cNvSpPr txBox="1"/>
          <p:nvPr/>
        </p:nvSpPr>
        <p:spPr>
          <a:xfrm>
            <a:off x="6915150" y="1183005"/>
            <a:ext cx="1674495" cy="2862322"/>
          </a:xfrm>
          <a:prstGeom prst="rect">
            <a:avLst/>
          </a:prstGeom>
          <a:noFill/>
        </p:spPr>
        <p:txBody>
          <a:bodyPr wrap="square" rtlCol="0">
            <a:spAutoFit/>
          </a:bodyPr>
          <a:lstStyle/>
          <a:p>
            <a:pPr marL="285750" indent="-285750">
              <a:buFont typeface="Arial" panose="020B0604020202020204" pitchFamily="34" charset="0"/>
              <a:buChar char="•"/>
            </a:pPr>
            <a:r>
              <a:rPr lang="en-AU" dirty="0"/>
              <a:t>On a total cost basis.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2 hours of storage.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We also modelled 1, 4, 8, 12 and 24 hours.</a:t>
            </a:r>
          </a:p>
        </p:txBody>
      </p:sp>
    </p:spTree>
    <p:extLst>
      <p:ext uri="{BB962C8B-B14F-4D97-AF65-F5344CB8AC3E}">
        <p14:creationId xmlns:p14="http://schemas.microsoft.com/office/powerpoint/2010/main" val="272087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074E6A-3DF8-E79D-EB5C-7AB2CCB7899D}"/>
              </a:ext>
            </a:extLst>
          </p:cNvPr>
          <p:cNvPicPr>
            <a:picLocks noGrp="1" noChangeAspect="1"/>
          </p:cNvPicPr>
          <p:nvPr>
            <p:ph idx="1"/>
          </p:nvPr>
        </p:nvPicPr>
        <p:blipFill>
          <a:blip r:embed="rId2"/>
          <a:stretch>
            <a:fillRect/>
          </a:stretch>
        </p:blipFill>
        <p:spPr>
          <a:xfrm>
            <a:off x="824774" y="1021715"/>
            <a:ext cx="5779951" cy="3575050"/>
          </a:xfrm>
          <a:prstGeom prst="rect">
            <a:avLst/>
          </a:prstGeom>
        </p:spPr>
      </p:pic>
      <p:sp>
        <p:nvSpPr>
          <p:cNvPr id="3" name="Title 2">
            <a:extLst>
              <a:ext uri="{FF2B5EF4-FFF2-40B4-BE49-F238E27FC236}">
                <a16:creationId xmlns:a16="http://schemas.microsoft.com/office/drawing/2014/main" id="{9A75891A-6201-2824-B362-4455F12119B9}"/>
              </a:ext>
            </a:extLst>
          </p:cNvPr>
          <p:cNvSpPr>
            <a:spLocks noGrp="1"/>
          </p:cNvSpPr>
          <p:nvPr>
            <p:ph type="title"/>
          </p:nvPr>
        </p:nvSpPr>
        <p:spPr/>
        <p:txBody>
          <a:bodyPr/>
          <a:lstStyle/>
          <a:p>
            <a:r>
              <a:rPr lang="en-AU" dirty="0"/>
              <a:t>Pumped hydro storage cost projections</a:t>
            </a:r>
          </a:p>
        </p:txBody>
      </p:sp>
      <p:sp>
        <p:nvSpPr>
          <p:cNvPr id="4" name="Footer Placeholder 3">
            <a:extLst>
              <a:ext uri="{FF2B5EF4-FFF2-40B4-BE49-F238E27FC236}">
                <a16:creationId xmlns:a16="http://schemas.microsoft.com/office/drawing/2014/main" id="{1179FCC9-C835-973B-E4BD-3899AC56F740}"/>
              </a:ext>
            </a:extLst>
          </p:cNvPr>
          <p:cNvSpPr>
            <a:spLocks noGrp="1"/>
          </p:cNvSpPr>
          <p:nvPr>
            <p:ph type="ftr" sz="quarter" idx="10"/>
          </p:nvPr>
        </p:nvSpPr>
        <p:spPr/>
        <p:txBody>
          <a:bodyPr/>
          <a:lstStyle/>
          <a:p>
            <a:r>
              <a:rPr lang="en-AU"/>
              <a:t>Renewable Energy Storage Roadmap</a:t>
            </a:r>
          </a:p>
        </p:txBody>
      </p:sp>
      <p:sp>
        <p:nvSpPr>
          <p:cNvPr id="5" name="Slide Number Placeholder 4">
            <a:extLst>
              <a:ext uri="{FF2B5EF4-FFF2-40B4-BE49-F238E27FC236}">
                <a16:creationId xmlns:a16="http://schemas.microsoft.com/office/drawing/2014/main" id="{6D7C1C3A-C9B8-0AB5-56A3-51A28DC4AF80}"/>
              </a:ext>
            </a:extLst>
          </p:cNvPr>
          <p:cNvSpPr>
            <a:spLocks noGrp="1"/>
          </p:cNvSpPr>
          <p:nvPr>
            <p:ph type="sldNum" sz="quarter" idx="11"/>
          </p:nvPr>
        </p:nvSpPr>
        <p:spPr/>
        <p:txBody>
          <a:bodyPr/>
          <a:lstStyle/>
          <a:p>
            <a:fld id="{2ABE124A-B5C5-46E0-B944-45307B126769}" type="slidenum">
              <a:rPr lang="en-AU" smtClean="0"/>
              <a:pPr/>
              <a:t>9</a:t>
            </a:fld>
            <a:r>
              <a:rPr lang="en-AU"/>
              <a:t>  |</a:t>
            </a:r>
          </a:p>
        </p:txBody>
      </p:sp>
      <p:sp>
        <p:nvSpPr>
          <p:cNvPr id="7" name="TextBox 6">
            <a:extLst>
              <a:ext uri="{FF2B5EF4-FFF2-40B4-BE49-F238E27FC236}">
                <a16:creationId xmlns:a16="http://schemas.microsoft.com/office/drawing/2014/main" id="{EFB73DBE-E09A-9321-DB1A-2492C35D7639}"/>
              </a:ext>
            </a:extLst>
          </p:cNvPr>
          <p:cNvSpPr txBox="1"/>
          <p:nvPr/>
        </p:nvSpPr>
        <p:spPr>
          <a:xfrm>
            <a:off x="6915150" y="1183005"/>
            <a:ext cx="1674495" cy="2862322"/>
          </a:xfrm>
          <a:prstGeom prst="rect">
            <a:avLst/>
          </a:prstGeom>
          <a:noFill/>
        </p:spPr>
        <p:txBody>
          <a:bodyPr wrap="square" rtlCol="0">
            <a:spAutoFit/>
          </a:bodyPr>
          <a:lstStyle/>
          <a:p>
            <a:pPr marL="285750" indent="-285750">
              <a:buFont typeface="Arial" panose="020B0604020202020204" pitchFamily="34" charset="0"/>
              <a:buChar char="•"/>
            </a:pPr>
            <a:r>
              <a:rPr lang="en-AU" dirty="0"/>
              <a:t>On a total cost basis.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12 hours of storage.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We also modelled 6, 8, 12, 24 and 48 hours.</a:t>
            </a:r>
          </a:p>
        </p:txBody>
      </p:sp>
    </p:spTree>
    <p:extLst>
      <p:ext uri="{BB962C8B-B14F-4D97-AF65-F5344CB8AC3E}">
        <p14:creationId xmlns:p14="http://schemas.microsoft.com/office/powerpoint/2010/main" val="1081891257"/>
      </p:ext>
    </p:extLst>
  </p:cSld>
  <p:clrMapOvr>
    <a:masterClrMapping/>
  </p:clrMapOvr>
</p:sld>
</file>

<file path=ppt/theme/theme1.xml><?xml version="1.0" encoding="utf-8"?>
<a:theme xmlns:a="http://schemas.openxmlformats.org/drawingml/2006/main" name="CSIRO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22E5BAC0-ABA6-4D8D-86B1-A9970D7344FA}"/>
    </a:ext>
  </a:extLst>
</a:theme>
</file>

<file path=ppt/theme/theme2.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83BC8D37-3530-42BF-B8CF-1673C8E17CC7}"/>
    </a:ext>
  </a:extLst>
</a:theme>
</file>

<file path=ppt/theme/theme3.xml><?xml version="1.0" encoding="utf-8"?>
<a:theme xmlns:a="http://schemas.openxmlformats.org/drawingml/2006/main" name="Data61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A0381ED2-D871-431D-A8E1-CCAA5AEF78D2}"/>
    </a:ext>
  </a:extLst>
</a:theme>
</file>

<file path=ppt/theme/theme4.xml><?xml version="1.0" encoding="utf-8"?>
<a:theme xmlns:a="http://schemas.openxmlformats.org/drawingml/2006/main" name="2_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6DF3DBF3-0551-4A4E-823B-5E6A9378440F}"/>
    </a:ext>
  </a:extLst>
</a:theme>
</file>

<file path=ppt/theme/theme5.xml><?xml version="1.0" encoding="utf-8"?>
<a:theme xmlns:a="http://schemas.openxmlformats.org/drawingml/2006/main" name="US Lockup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5B64B5B4-E1D8-4C1B-A633-4905EE9FF439}"/>
    </a:ext>
  </a:extLst>
</a:theme>
</file>

<file path=ppt/theme/theme6.xml><?xml version="1.0" encoding="utf-8"?>
<a:theme xmlns:a="http://schemas.openxmlformats.org/drawingml/2006/main" name="US Lockup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E4ED111B-660A-447B-ACA5-809F61C8F2AE}" vid="{976207B6-97BE-476D-BFFC-48250EDD3CB8}"/>
    </a:ext>
  </a:extLst>
</a:theme>
</file>

<file path=ppt/theme/theme7.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16.9 Widescreen.potx" id="{4F9F179C-FC55-4406-9372-ACB71F56CD80}" vid="{4E4DF566-B70F-4928-80E7-694B9E9A2FB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02c61c-0b94-4dc7-88be-622bd30b80a1" xsi:nil="true"/>
    <lcf76f155ced4ddcb4097134ff3c332f xmlns="b5cb6bc7-7dbb-459a-bb2f-c8e7c1024b1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30C86BAF592943B466C3307620DB41" ma:contentTypeVersion="13" ma:contentTypeDescription="Create a new document." ma:contentTypeScope="" ma:versionID="6508934d0d0198e045acf4be8001b266">
  <xsd:schema xmlns:xsd="http://www.w3.org/2001/XMLSchema" xmlns:xs="http://www.w3.org/2001/XMLSchema" xmlns:p="http://schemas.microsoft.com/office/2006/metadata/properties" xmlns:ns2="b5cb6bc7-7dbb-459a-bb2f-c8e7c1024b1e" xmlns:ns3="a102c61c-0b94-4dc7-88be-622bd30b80a1" targetNamespace="http://schemas.microsoft.com/office/2006/metadata/properties" ma:root="true" ma:fieldsID="3ac50b5e66408b9f1966dd598c4130fe" ns2:_="" ns3:_="">
    <xsd:import namespace="b5cb6bc7-7dbb-459a-bb2f-c8e7c1024b1e"/>
    <xsd:import namespace="a102c61c-0b94-4dc7-88be-622bd30b8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6bc7-7dbb-459a-bb2f-c8e7c1024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2c61c-0b94-4dc7-88be-622bd30b8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4cfdcb6-3e52-441b-a2b0-1e7e9c3cbe55}" ma:internalName="TaxCatchAll" ma:showField="CatchAllData" ma:web="a102c61c-0b94-4dc7-88be-622bd30b8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9C91E-5E3C-4983-99E3-B5BFEF060392}">
  <ds:schemaRefs>
    <ds:schemaRef ds:uri="http://purl.org/dc/term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infopath/2007/PartnerControls"/>
    <ds:schemaRef ds:uri="a102c61c-0b94-4dc7-88be-622bd30b80a1"/>
    <ds:schemaRef ds:uri="b5cb6bc7-7dbb-459a-bb2f-c8e7c1024b1e"/>
  </ds:schemaRefs>
</ds:datastoreItem>
</file>

<file path=customXml/itemProps2.xml><?xml version="1.0" encoding="utf-8"?>
<ds:datastoreItem xmlns:ds="http://schemas.openxmlformats.org/officeDocument/2006/customXml" ds:itemID="{FF0C4FEE-11E0-452A-86BA-7B6242D181DC}">
  <ds:schemaRefs>
    <ds:schemaRef ds:uri="http://schemas.microsoft.com/sharepoint/v3/contenttype/forms"/>
  </ds:schemaRefs>
</ds:datastoreItem>
</file>

<file path=customXml/itemProps3.xml><?xml version="1.0" encoding="utf-8"?>
<ds:datastoreItem xmlns:ds="http://schemas.openxmlformats.org/officeDocument/2006/customXml" ds:itemID="{D00369F9-E59D-4796-A8EA-05043BB48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b6bc7-7dbb-459a-bb2f-c8e7c1024b1e"/>
    <ds:schemaRef ds:uri="a102c61c-0b94-4dc7-88be-622bd30b8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16.9 Widescreen</Template>
  <TotalTime>697</TotalTime>
  <Words>1302</Words>
  <Application>Microsoft Office PowerPoint</Application>
  <PresentationFormat>On-screen Show (16:9)</PresentationFormat>
  <Paragraphs>182</Paragraphs>
  <Slides>20</Slides>
  <Notes>14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20</vt:i4>
      </vt:variant>
    </vt:vector>
  </HeadingPairs>
  <TitlesOfParts>
    <vt:vector size="31" baseType="lpstr">
      <vt:lpstr>Arial</vt:lpstr>
      <vt:lpstr>Calibri</vt:lpstr>
      <vt:lpstr>Symbol</vt:lpstr>
      <vt:lpstr>Wingdings</vt:lpstr>
      <vt:lpstr>CSIRO vertical</vt:lpstr>
      <vt:lpstr>CSIRO horizontal</vt:lpstr>
      <vt:lpstr>Data61 vertical</vt:lpstr>
      <vt:lpstr>2_CSIRO horizontal</vt:lpstr>
      <vt:lpstr>US Lockup vertical</vt:lpstr>
      <vt:lpstr>US Lockup horizontal</vt:lpstr>
      <vt:lpstr>CSIRO horizontal</vt:lpstr>
      <vt:lpstr>Costing Renewable Energy and Storage in Australia:  GenCost and the Renewable Energy Storage Roadmap</vt:lpstr>
      <vt:lpstr>GenCost</vt:lpstr>
      <vt:lpstr>GenCost context – purpose and history</vt:lpstr>
      <vt:lpstr>GenCost project outputs</vt:lpstr>
      <vt:lpstr>PowerPoint Presentation</vt:lpstr>
      <vt:lpstr>PowerPoint Presentation</vt:lpstr>
      <vt:lpstr>Projected global technology mix</vt:lpstr>
      <vt:lpstr>Battery storage system cost projections</vt:lpstr>
      <vt:lpstr>Pumped hydro storage cost projections</vt:lpstr>
      <vt:lpstr>Renewable Energy Storage Roadmap</vt:lpstr>
      <vt:lpstr>A toolkit for decision making</vt:lpstr>
      <vt:lpstr>PowerPoint Presentation</vt:lpstr>
      <vt:lpstr>Understanding the comparative costs between storage technologies options is complex and critical for investment decisions</vt:lpstr>
      <vt:lpstr>Remote grids: Mining and communities Significant emissions reductions are possible in the near term, but long-duration storage will be key to higher levels of decarbonisation</vt:lpstr>
      <vt:lpstr>Remote mining case study – Northwest WA</vt:lpstr>
      <vt:lpstr>Remote mining case study - results</vt:lpstr>
      <vt:lpstr>Thank you</vt:lpstr>
      <vt:lpstr>PowerPoint Presentation</vt:lpstr>
      <vt:lpstr>LCOS components</vt:lpstr>
      <vt:lpstr>LCOS economic and technical assumptions</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a CSIRO branded template</dc:title>
  <dc:creator>Delaval, Beni (Services, Clayton)</dc:creator>
  <cp:lastModifiedBy>Lovasz, Terijo (She / Her) (Energy, Newcastle)</cp:lastModifiedBy>
  <cp:revision>19</cp:revision>
  <cp:lastPrinted>2019-07-25T05:14:36Z</cp:lastPrinted>
  <dcterms:created xsi:type="dcterms:W3CDTF">2022-11-27T22:55:18Z</dcterms:created>
  <dcterms:modified xsi:type="dcterms:W3CDTF">2024-10-16T04:31:52Z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0x010100BA30C86BAF592943B466C3307620DB41</vt:lpwstr>
  </property>
  <property fmtid="{D5CDD505-2E9C-101B-9397-08002B2CF9AE}" pid="3" name="MediaServiceImageTags">
    <vt:lpwstr/>
  </property>
  <property fmtid="{D5CDD505-2E9C-101B-9397-08002B2CF9AE}" pid="4" name="_dlc_DocIdItemGuid">
    <vt:lpwstr>33e3eb71-bdaf-4e88-a0a3-57e7d1b8ccf3</vt:lpwstr>
  </property>
</Properties>
</file>