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7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9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20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1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2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5" r:id="rId5"/>
    <p:sldMasterId id="2147483813" r:id="rId6"/>
    <p:sldMasterId id="2147484347" r:id="rId7"/>
    <p:sldMasterId id="2147484357" r:id="rId8"/>
    <p:sldMasterId id="2147484376" r:id="rId9"/>
    <p:sldMasterId id="2147484377" r:id="rId10"/>
    <p:sldMasterId id="2147484388" r:id="rId11"/>
    <p:sldMasterId id="2147484398" r:id="rId12"/>
    <p:sldMasterId id="2147484416" r:id="rId13"/>
    <p:sldMasterId id="2147484424" r:id="rId14"/>
    <p:sldMasterId id="2147484436" r:id="rId15"/>
    <p:sldMasterId id="2147484465" r:id="rId16"/>
    <p:sldMasterId id="2147484474" r:id="rId17"/>
    <p:sldMasterId id="2147484480" r:id="rId18"/>
    <p:sldMasterId id="2147484507" r:id="rId19"/>
    <p:sldMasterId id="2147484521" r:id="rId20"/>
    <p:sldMasterId id="2147484531" r:id="rId21"/>
    <p:sldMasterId id="2147484553" r:id="rId22"/>
    <p:sldMasterId id="2147484575" r:id="rId23"/>
    <p:sldMasterId id="2147484583" r:id="rId24"/>
    <p:sldMasterId id="2147484604" r:id="rId25"/>
    <p:sldMasterId id="2147484613" r:id="rId26"/>
  </p:sldMasterIdLst>
  <p:notesMasterIdLst>
    <p:notesMasterId r:id="rId37"/>
  </p:notesMasterIdLst>
  <p:sldIdLst>
    <p:sldId id="2880" r:id="rId27"/>
    <p:sldId id="2147376140" r:id="rId28"/>
    <p:sldId id="262" r:id="rId29"/>
    <p:sldId id="264" r:id="rId30"/>
    <p:sldId id="427" r:id="rId31"/>
    <p:sldId id="267" r:id="rId32"/>
    <p:sldId id="268" r:id="rId33"/>
    <p:sldId id="2147470455" r:id="rId34"/>
    <p:sldId id="2147470456" r:id="rId35"/>
    <p:sldId id="2147470454" r:id="rId3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8E6907-80E8-A6D2-D79D-F7876A22DC2D}" name="Lauren Reid (She/Her)" initials="L(" userId="S::lauren.reid@sapowernetworks.com.au::fb7edd7a-0152-4378-8905-67e631268dce" providerId="AD"/>
  <p188:author id="{4E4A6811-B868-FE9A-00C0-B731D1AFB1FA}" name="William Coren" initials="WC" userId="S::William.Coren@enerven.com.au::e21e90b2-5e80-4e0e-b01a-7dce492521fd" providerId="AD"/>
  <p188:author id="{119B6A1D-4AA7-8700-9818-B598F9C1D1BE}" name="Michelle Howie" initials="MH" userId="S::Michelle.Howie@sapowernetworks.com.au::e5fa1602-0121-4be5-ad7b-afa8d003d3b5" providerId="AD"/>
  <p188:author id="{E05D6227-6095-659E-017F-20C3C595CA05}" name="James Brown" initials="JB" userId="S::james.brown@sapowernetworks.com.au::8740c7e6-9886-41bc-9296-125b875af58e" providerId="AD"/>
  <p188:author id="{49574029-5F2D-744B-94A8-19E60778E9DD}" name="Caroline Jasper" initials="CJ" userId="S::Caroline.Jasper@sapowernetworks.com.au::ce640da5-084a-479d-a570-918e1358e828" providerId="AD"/>
  <p188:author id="{6181EF2A-F6C3-30F1-18C1-D6B33EF8DF63}" name="Brendon Hampton" initials="BH" userId="S::Brendon.Hampton@sapowernetworks.com.au::c3cea02b-9698-45e4-bd5b-2b5898fbcb63" providerId="AD"/>
  <p188:author id="{AD1BEE34-82A6-CF4D-1C24-49A6B86457CA}" name="Ashley Muldrew" initials="AM" userId="S::Ashley.Muldrew@sapowernetworks.com.au::bc5a54e1-9142-41cd-ab55-40344d339517" providerId="AD"/>
  <p188:author id="{EF730A47-729E-E675-B51F-3B5776B15934}" name="James Brown" initials="JB" userId="S::James.Brown@sapowernetworks.com.au::8740c7e6-9886-41bc-9296-125b875af58e" providerId="AD"/>
  <p188:author id="{D37D3F4D-7278-EFE7-432C-10CAC94C85C1}" name="Jonathan Leake" initials="JL" userId="S::Jonathan.Leake@sapowernetworks.com.au::dc08872b-fa9d-4f51-9835-1d306e20ae51" providerId="AD"/>
  <p188:author id="{9DE25253-3298-BF31-13B3-8F3927479606}" name="Ryan Taylor" initials="RT" userId="S::Ryan.Taylor@sapowernetworks.com.au::9d41c887-1474-4435-a7c4-779c84a3b953" providerId="AD"/>
  <p188:author id="{2E5F1256-6BD7-8F5C-10B0-BB64372285D7}" name="Lauren Reid" initials="LR" userId="S::Lauren.Reid@sapowernetworks.com.au::fb7edd7a-0152-4378-8905-67e631268dce" providerId="AD"/>
  <p188:author id="{D9B8408D-6CE3-B397-36DB-83125E37105F}" name="Adam Cameron" initials="AC" userId="S::adam.cameron@sapowernetworks.com.au::0d1a8222-f3d7-490e-aad6-5caaf308f77b" providerId="AD"/>
  <p188:author id="{9BA26491-65E7-E367-9DD1-F7751066DFE1}" name="Ryan Taylor" initials="RT" userId="S::ryan.taylor@sapowernetworks.com.au::9d41c887-1474-4435-a7c4-779c84a3b953" providerId="AD"/>
  <p188:author id="{570098B7-7F58-7E0B-2B95-FAB3D2EBFFBD}" name="Hiroe Terao" initials="HT" userId="S::hiroe.terao@sapowernetworks.com.au::c1739efc-8c21-46ce-90fd-3cd3661cefdb" providerId="AD"/>
  <p188:author id="{B35065BA-EDE8-353D-5655-6B484CD45A6B}" name="Ashley Muldrew" initials="AM" userId="S::ashley.muldrew@sapowernetworks.com.au::bc5a54e1-9142-41cd-ab55-40344d339517" providerId="AD"/>
  <p188:author id="{79FD0DC0-B053-BA6F-111D-3D39452F45D7}" name="Samuel Oosterholt (He/Him)" initials="SO" userId="S::Samuel.Oosterholt@sapowernetworks.com.au::0dbc77ea-9261-4d3d-8eab-16fade012149" providerId="AD"/>
  <p188:author id="{D347F5E0-2E75-8763-E775-9E4B9F56218D}" name="Adam Cameron" initials="AC" userId="S::Adam.Cameron@sapowernetworks.com.au::0d1a8222-f3d7-490e-aad6-5caaf308f77b" providerId="AD"/>
  <p188:author id="{8ED122F0-D61E-A0BB-C00A-D357460F6C69}" name="Alexander Ward" initials="AW" userId="S::Alexander.Ward@sapowernetworks.com.au::b84ca09a-0dd9-4a88-8f66-168c94ce75be" providerId="AD"/>
  <p188:author id="{46671AFE-5BA7-F7B9-2373-17349AEBFCA4}" name="Brendon Hampton" initials="BH" userId="S::brendon.hampton@sapowernetworks.com.au::c3cea02b-9698-45e4-bd5b-2b5898fbcb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28"/>
    <a:srgbClr val="FFC71E"/>
    <a:srgbClr val="892F89"/>
    <a:srgbClr val="FED500"/>
    <a:srgbClr val="F48E1B"/>
    <a:srgbClr val="71B0D2"/>
    <a:srgbClr val="0B253F"/>
    <a:srgbClr val="7DA844"/>
    <a:srgbClr val="7DA743"/>
    <a:srgbClr val="3C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viewProps" Target="viewProps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8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Ward" userId="b84ca09a-0dd9-4a88-8f66-168c94ce75be" providerId="ADAL" clId="{319AD5FC-366A-47B1-A566-9B08ED7DF897}"/>
    <pc:docChg chg="custSel addSld delSld modSld">
      <pc:chgData name="Alexander Ward" userId="b84ca09a-0dd9-4a88-8f66-168c94ce75be" providerId="ADAL" clId="{319AD5FC-366A-47B1-A566-9B08ED7DF897}" dt="2024-10-14T11:00:55.289" v="660" actId="255"/>
      <pc:docMkLst>
        <pc:docMk/>
      </pc:docMkLst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4064422952" sldId="262"/>
        </pc:sldMkLst>
      </pc:sldChg>
      <pc:sldChg chg="delSp modSp mod delAnim">
        <pc:chgData name="Alexander Ward" userId="b84ca09a-0dd9-4a88-8f66-168c94ce75be" providerId="ADAL" clId="{319AD5FC-366A-47B1-A566-9B08ED7DF897}" dt="2024-10-14T10:42:52.157" v="218" actId="108"/>
        <pc:sldMkLst>
          <pc:docMk/>
          <pc:sldMk cId="879395171" sldId="267"/>
        </pc:sldMkLst>
        <pc:spChg chg="mod">
          <ac:chgData name="Alexander Ward" userId="b84ca09a-0dd9-4a88-8f66-168c94ce75be" providerId="ADAL" clId="{319AD5FC-366A-47B1-A566-9B08ED7DF897}" dt="2024-10-14T10:42:52.157" v="218" actId="108"/>
          <ac:spMkLst>
            <pc:docMk/>
            <pc:sldMk cId="879395171" sldId="267"/>
            <ac:spMk id="2" creationId="{71A1F7C2-3F2E-BF25-ED56-9773ADA5C456}"/>
          </ac:spMkLst>
        </pc:spChg>
        <pc:spChg chg="del">
          <ac:chgData name="Alexander Ward" userId="b84ca09a-0dd9-4a88-8f66-168c94ce75be" providerId="ADAL" clId="{319AD5FC-366A-47B1-A566-9B08ED7DF897}" dt="2024-10-14T10:38:24.453" v="57" actId="478"/>
          <ac:spMkLst>
            <pc:docMk/>
            <pc:sldMk cId="879395171" sldId="267"/>
            <ac:spMk id="28" creationId="{7CFDC498-993B-81C7-D11A-4A4924A6492E}"/>
          </ac:spMkLst>
        </pc:spChg>
        <pc:spChg chg="del">
          <ac:chgData name="Alexander Ward" userId="b84ca09a-0dd9-4a88-8f66-168c94ce75be" providerId="ADAL" clId="{319AD5FC-366A-47B1-A566-9B08ED7DF897}" dt="2024-10-14T10:38:35.963" v="61" actId="478"/>
          <ac:spMkLst>
            <pc:docMk/>
            <pc:sldMk cId="879395171" sldId="267"/>
            <ac:spMk id="29" creationId="{46E0028B-1D76-FC2E-7F18-809A68214CEE}"/>
          </ac:spMkLst>
        </pc:spChg>
        <pc:cxnChg chg="del">
          <ac:chgData name="Alexander Ward" userId="b84ca09a-0dd9-4a88-8f66-168c94ce75be" providerId="ADAL" clId="{319AD5FC-366A-47B1-A566-9B08ED7DF897}" dt="2024-10-14T10:38:26.850" v="58" actId="478"/>
          <ac:cxnSpMkLst>
            <pc:docMk/>
            <pc:sldMk cId="879395171" sldId="267"/>
            <ac:cxnSpMk id="7" creationId="{1CC31BB7-2762-C01C-0993-78DC5E4CB321}"/>
          </ac:cxnSpMkLst>
        </pc:cxnChg>
        <pc:cxnChg chg="del">
          <ac:chgData name="Alexander Ward" userId="b84ca09a-0dd9-4a88-8f66-168c94ce75be" providerId="ADAL" clId="{319AD5FC-366A-47B1-A566-9B08ED7DF897}" dt="2024-10-14T10:38:33.088" v="60" actId="478"/>
          <ac:cxnSpMkLst>
            <pc:docMk/>
            <pc:sldMk cId="879395171" sldId="267"/>
            <ac:cxnSpMk id="17" creationId="{99782BCB-63E7-2E30-69C2-A231E8FA59DE}"/>
          </ac:cxnSpMkLst>
        </pc:cxnChg>
        <pc:cxnChg chg="del">
          <ac:chgData name="Alexander Ward" userId="b84ca09a-0dd9-4a88-8f66-168c94ce75be" providerId="ADAL" clId="{319AD5FC-366A-47B1-A566-9B08ED7DF897}" dt="2024-10-14T10:38:29.680" v="59" actId="478"/>
          <ac:cxnSpMkLst>
            <pc:docMk/>
            <pc:sldMk cId="879395171" sldId="267"/>
            <ac:cxnSpMk id="19" creationId="{5BD90F9F-C5BB-1917-335A-4732E4592913}"/>
          </ac:cxnSpMkLst>
        </pc:cxnChg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1201745483" sldId="267"/>
        </pc:sldMkLst>
      </pc:sldChg>
      <pc:sldChg chg="modSp mod modAnim">
        <pc:chgData name="Alexander Ward" userId="b84ca09a-0dd9-4a88-8f66-168c94ce75be" providerId="ADAL" clId="{319AD5FC-366A-47B1-A566-9B08ED7DF897}" dt="2024-10-14T10:50:35.101" v="270"/>
        <pc:sldMkLst>
          <pc:docMk/>
          <pc:sldMk cId="480859401" sldId="268"/>
        </pc:sldMkLst>
        <pc:spChg chg="mod">
          <ac:chgData name="Alexander Ward" userId="b84ca09a-0dd9-4a88-8f66-168c94ce75be" providerId="ADAL" clId="{319AD5FC-366A-47B1-A566-9B08ED7DF897}" dt="2024-10-14T10:43:01.265" v="219" actId="108"/>
          <ac:spMkLst>
            <pc:docMk/>
            <pc:sldMk cId="480859401" sldId="268"/>
            <ac:spMk id="2" creationId="{71A1F7C2-3F2E-BF25-ED56-9773ADA5C456}"/>
          </ac:spMkLst>
        </pc:spChg>
      </pc:sldChg>
      <pc:sldChg chg="delSp modSp mod">
        <pc:chgData name="Alexander Ward" userId="b84ca09a-0dd9-4a88-8f66-168c94ce75be" providerId="ADAL" clId="{319AD5FC-366A-47B1-A566-9B08ED7DF897}" dt="2024-10-14T10:31:14.825" v="56" actId="478"/>
        <pc:sldMkLst>
          <pc:docMk/>
          <pc:sldMk cId="4069009126" sldId="427"/>
        </pc:sldMkLst>
        <pc:spChg chg="del">
          <ac:chgData name="Alexander Ward" userId="b84ca09a-0dd9-4a88-8f66-168c94ce75be" providerId="ADAL" clId="{319AD5FC-366A-47B1-A566-9B08ED7DF897}" dt="2024-10-14T10:31:14.825" v="56" actId="478"/>
          <ac:spMkLst>
            <pc:docMk/>
            <pc:sldMk cId="4069009126" sldId="427"/>
            <ac:spMk id="2" creationId="{08E1FB23-90C3-C70E-9202-9AB334C721B1}"/>
          </ac:spMkLst>
        </pc:spChg>
        <pc:spChg chg="mod">
          <ac:chgData name="Alexander Ward" userId="b84ca09a-0dd9-4a88-8f66-168c94ce75be" providerId="ADAL" clId="{319AD5FC-366A-47B1-A566-9B08ED7DF897}" dt="2024-10-14T10:31:05.577" v="55" actId="20577"/>
          <ac:spMkLst>
            <pc:docMk/>
            <pc:sldMk cId="4069009126" sldId="427"/>
            <ac:spMk id="13" creationId="{71F9F564-2319-7C58-7D2B-55F8CA189839}"/>
          </ac:spMkLst>
        </pc:spChg>
      </pc:sldChg>
      <pc:sldChg chg="modSp mod">
        <pc:chgData name="Alexander Ward" userId="b84ca09a-0dd9-4a88-8f66-168c94ce75be" providerId="ADAL" clId="{319AD5FC-366A-47B1-A566-9B08ED7DF897}" dt="2024-10-14T10:51:53.779" v="272" actId="20577"/>
        <pc:sldMkLst>
          <pc:docMk/>
          <pc:sldMk cId="2437585681" sldId="2880"/>
        </pc:sldMkLst>
        <pc:spChg chg="mod">
          <ac:chgData name="Alexander Ward" userId="b84ca09a-0dd9-4a88-8f66-168c94ce75be" providerId="ADAL" clId="{319AD5FC-366A-47B1-A566-9B08ED7DF897}" dt="2024-10-14T10:51:53.779" v="272" actId="20577"/>
          <ac:spMkLst>
            <pc:docMk/>
            <pc:sldMk cId="2437585681" sldId="2880"/>
            <ac:spMk id="2" creationId="{DB9E2C7A-CC16-4653-A8F7-D290F5317797}"/>
          </ac:spMkLst>
        </pc:spChg>
        <pc:spChg chg="mod">
          <ac:chgData name="Alexander Ward" userId="b84ca09a-0dd9-4a88-8f66-168c94ce75be" providerId="ADAL" clId="{319AD5FC-366A-47B1-A566-9B08ED7DF897}" dt="2024-10-14T10:29:41.760" v="46" actId="20577"/>
          <ac:spMkLst>
            <pc:docMk/>
            <pc:sldMk cId="2437585681" sldId="2880"/>
            <ac:spMk id="8" creationId="{6DD67304-6D74-466E-B72A-31539CDB4BBE}"/>
          </ac:spMkLst>
        </pc:spChg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1806855651" sldId="12122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3254897743" sldId="2147376328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841877577" sldId="2147376335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3082346405" sldId="2147376338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2527771551" sldId="2147376339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500928437" sldId="2147376408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1295199802" sldId="2147376409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40322061" sldId="2147376413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1854170537" sldId="2147376414"/>
        </pc:sldMkLst>
      </pc:sldChg>
      <pc:sldChg chg="del">
        <pc:chgData name="Alexander Ward" userId="b84ca09a-0dd9-4a88-8f66-168c94ce75be" providerId="ADAL" clId="{319AD5FC-366A-47B1-A566-9B08ED7DF897}" dt="2024-10-14T10:29:50.023" v="47" actId="47"/>
        <pc:sldMkLst>
          <pc:docMk/>
          <pc:sldMk cId="478071525" sldId="2147376415"/>
        </pc:sldMkLst>
      </pc:sldChg>
      <pc:sldChg chg="addSp modSp new mod">
        <pc:chgData name="Alexander Ward" userId="b84ca09a-0dd9-4a88-8f66-168c94ce75be" providerId="ADAL" clId="{319AD5FC-366A-47B1-A566-9B08ED7DF897}" dt="2024-10-14T10:46:34" v="266" actId="207"/>
        <pc:sldMkLst>
          <pc:docMk/>
          <pc:sldMk cId="4005434257" sldId="2147470455"/>
        </pc:sldMkLst>
        <pc:spChg chg="mod">
          <ac:chgData name="Alexander Ward" userId="b84ca09a-0dd9-4a88-8f66-168c94ce75be" providerId="ADAL" clId="{319AD5FC-366A-47B1-A566-9B08ED7DF897}" dt="2024-10-14T10:44:59.603" v="242" actId="20577"/>
          <ac:spMkLst>
            <pc:docMk/>
            <pc:sldMk cId="4005434257" sldId="2147470455"/>
            <ac:spMk id="2" creationId="{397C9A50-CD8C-BBC6-BD17-A8E7C8D52ABF}"/>
          </ac:spMkLst>
        </pc:spChg>
        <pc:spChg chg="mod">
          <ac:chgData name="Alexander Ward" userId="b84ca09a-0dd9-4a88-8f66-168c94ce75be" providerId="ADAL" clId="{319AD5FC-366A-47B1-A566-9B08ED7DF897}" dt="2024-10-14T10:45:51.956" v="263" actId="255"/>
          <ac:spMkLst>
            <pc:docMk/>
            <pc:sldMk cId="4005434257" sldId="2147470455"/>
            <ac:spMk id="3" creationId="{293F45D7-55C9-C7CD-4FCE-7895C94D5045}"/>
          </ac:spMkLst>
        </pc:spChg>
        <pc:spChg chg="add mod">
          <ac:chgData name="Alexander Ward" userId="b84ca09a-0dd9-4a88-8f66-168c94ce75be" providerId="ADAL" clId="{319AD5FC-366A-47B1-A566-9B08ED7DF897}" dt="2024-10-14T10:46:34" v="266" actId="207"/>
          <ac:spMkLst>
            <pc:docMk/>
            <pc:sldMk cId="4005434257" sldId="2147470455"/>
            <ac:spMk id="6" creationId="{979B9BE5-3E7A-392B-159F-2706A8FD8103}"/>
          </ac:spMkLst>
        </pc:spChg>
        <pc:picChg chg="add mod">
          <ac:chgData name="Alexander Ward" userId="b84ca09a-0dd9-4a88-8f66-168c94ce75be" providerId="ADAL" clId="{319AD5FC-366A-47B1-A566-9B08ED7DF897}" dt="2024-10-14T10:45:40.020" v="262" actId="14100"/>
          <ac:picMkLst>
            <pc:docMk/>
            <pc:sldMk cId="4005434257" sldId="2147470455"/>
            <ac:picMk id="5" creationId="{19AB3B22-AF5C-8460-BFAC-DF75BE340DE5}"/>
          </ac:picMkLst>
        </pc:picChg>
      </pc:sldChg>
      <pc:sldChg chg="modSp mod modAnim">
        <pc:chgData name="Alexander Ward" userId="b84ca09a-0dd9-4a88-8f66-168c94ce75be" providerId="ADAL" clId="{319AD5FC-366A-47B1-A566-9B08ED7DF897}" dt="2024-10-14T11:00:55.289" v="660" actId="255"/>
        <pc:sldMkLst>
          <pc:docMk/>
          <pc:sldMk cId="2764029982" sldId="2147470456"/>
        </pc:sldMkLst>
        <pc:spChg chg="mod">
          <ac:chgData name="Alexander Ward" userId="b84ca09a-0dd9-4a88-8f66-168c94ce75be" providerId="ADAL" clId="{319AD5FC-366A-47B1-A566-9B08ED7DF897}" dt="2024-10-14T10:53:38.063" v="316" actId="20577"/>
          <ac:spMkLst>
            <pc:docMk/>
            <pc:sldMk cId="2764029982" sldId="2147470456"/>
            <ac:spMk id="2" creationId="{291941E3-B7AF-8671-E967-2B26FA1FB93B}"/>
          </ac:spMkLst>
        </pc:spChg>
        <pc:spChg chg="mod">
          <ac:chgData name="Alexander Ward" userId="b84ca09a-0dd9-4a88-8f66-168c94ce75be" providerId="ADAL" clId="{319AD5FC-366A-47B1-A566-9B08ED7DF897}" dt="2024-10-14T11:00:55.289" v="660" actId="255"/>
          <ac:spMkLst>
            <pc:docMk/>
            <pc:sldMk cId="2764029982" sldId="2147470456"/>
            <ac:spMk id="3" creationId="{4559B713-1A86-74C6-B040-92A96E2BD6DF}"/>
          </ac:spMkLst>
        </pc:spChg>
      </pc:sldChg>
      <pc:sldMasterChg chg="delSldLayout">
        <pc:chgData name="Alexander Ward" userId="b84ca09a-0dd9-4a88-8f66-168c94ce75be" providerId="ADAL" clId="{319AD5FC-366A-47B1-A566-9B08ED7DF897}" dt="2024-10-14T10:29:50.023" v="47" actId="47"/>
        <pc:sldMasterMkLst>
          <pc:docMk/>
          <pc:sldMasterMk cId="3628209947" sldId="2147484377"/>
        </pc:sldMasterMkLst>
        <pc:sldLayoutChg chg="del">
          <pc:chgData name="Alexander Ward" userId="b84ca09a-0dd9-4a88-8f66-168c94ce75be" providerId="ADAL" clId="{319AD5FC-366A-47B1-A566-9B08ED7DF897}" dt="2024-10-14T10:29:50.023" v="47" actId="47"/>
          <pc:sldLayoutMkLst>
            <pc:docMk/>
            <pc:sldMasterMk cId="3628209947" sldId="2147484377"/>
            <pc:sldLayoutMk cId="3063621984" sldId="2147484385"/>
          </pc:sldLayoutMkLst>
        </pc:sldLayoutChg>
      </pc:sldMasterChg>
      <pc:sldMasterChg chg="delSldLayout">
        <pc:chgData name="Alexander Ward" userId="b84ca09a-0dd9-4a88-8f66-168c94ce75be" providerId="ADAL" clId="{319AD5FC-366A-47B1-A566-9B08ED7DF897}" dt="2024-10-14T10:29:50.023" v="47" actId="47"/>
        <pc:sldMasterMkLst>
          <pc:docMk/>
          <pc:sldMasterMk cId="1780081586" sldId="2147484398"/>
        </pc:sldMasterMkLst>
        <pc:sldLayoutChg chg="del">
          <pc:chgData name="Alexander Ward" userId="b84ca09a-0dd9-4a88-8f66-168c94ce75be" providerId="ADAL" clId="{319AD5FC-366A-47B1-A566-9B08ED7DF897}" dt="2024-10-14T10:29:50.023" v="47" actId="47"/>
          <pc:sldLayoutMkLst>
            <pc:docMk/>
            <pc:sldMasterMk cId="1780081586" sldId="2147484398"/>
            <pc:sldLayoutMk cId="2981507582" sldId="2147484408"/>
          </pc:sldLayoutMkLst>
        </pc:sldLayoutChg>
        <pc:sldLayoutChg chg="del">
          <pc:chgData name="Alexander Ward" userId="b84ca09a-0dd9-4a88-8f66-168c94ce75be" providerId="ADAL" clId="{319AD5FC-366A-47B1-A566-9B08ED7DF897}" dt="2024-10-14T10:29:50.023" v="47" actId="47"/>
          <pc:sldLayoutMkLst>
            <pc:docMk/>
            <pc:sldMasterMk cId="1780081586" sldId="2147484398"/>
            <pc:sldLayoutMk cId="3380802510" sldId="2147484413"/>
          </pc:sldLayoutMkLst>
        </pc:sldLayoutChg>
      </pc:sldMasterChg>
      <pc:sldMasterChg chg="delSldLayout">
        <pc:chgData name="Alexander Ward" userId="b84ca09a-0dd9-4a88-8f66-168c94ce75be" providerId="ADAL" clId="{319AD5FC-366A-47B1-A566-9B08ED7DF897}" dt="2024-10-14T10:29:50.023" v="47" actId="47"/>
        <pc:sldMasterMkLst>
          <pc:docMk/>
          <pc:sldMasterMk cId="4096429888" sldId="2147484424"/>
        </pc:sldMasterMkLst>
        <pc:sldLayoutChg chg="del">
          <pc:chgData name="Alexander Ward" userId="b84ca09a-0dd9-4a88-8f66-168c94ce75be" providerId="ADAL" clId="{319AD5FC-366A-47B1-A566-9B08ED7DF897}" dt="2024-10-14T10:29:50.023" v="47" actId="47"/>
          <pc:sldLayoutMkLst>
            <pc:docMk/>
            <pc:sldMasterMk cId="4096429888" sldId="2147484424"/>
            <pc:sldLayoutMk cId="3920111631" sldId="214748443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'19991201 South Australia'!$AT$1</c:f>
              <c:strCache>
                <c:ptCount val="1"/>
                <c:pt idx="0">
                  <c:v>Solar (Rooftop) - GWh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'19991201 South Australia'!$AS$2:$AS$16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'19991201 South Australia'!$AT$2:$AT$16</c:f>
              <c:numCache>
                <c:formatCode>General</c:formatCode>
                <c:ptCount val="15"/>
                <c:pt idx="0">
                  <c:v>17.920000000000002</c:v>
                </c:pt>
                <c:pt idx="1">
                  <c:v>49.16</c:v>
                </c:pt>
                <c:pt idx="2">
                  <c:v>196.59</c:v>
                </c:pt>
                <c:pt idx="3">
                  <c:v>387.57</c:v>
                </c:pt>
                <c:pt idx="4">
                  <c:v>559.20000000000005</c:v>
                </c:pt>
                <c:pt idx="5">
                  <c:v>704.35</c:v>
                </c:pt>
                <c:pt idx="6">
                  <c:v>790.95</c:v>
                </c:pt>
                <c:pt idx="7">
                  <c:v>886.42</c:v>
                </c:pt>
                <c:pt idx="8">
                  <c:v>962.5</c:v>
                </c:pt>
                <c:pt idx="9">
                  <c:v>1250.4000000000001</c:v>
                </c:pt>
                <c:pt idx="10">
                  <c:v>1555.25</c:v>
                </c:pt>
                <c:pt idx="11">
                  <c:v>1892.27</c:v>
                </c:pt>
                <c:pt idx="12">
                  <c:v>2245.44</c:v>
                </c:pt>
                <c:pt idx="13">
                  <c:v>2488.66</c:v>
                </c:pt>
                <c:pt idx="14">
                  <c:v>2876.6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6-49B6-B80B-5CB9C8D55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7049200"/>
        <c:axId val="1347048240"/>
      </c:barChart>
      <c:lineChart>
        <c:grouping val="standard"/>
        <c:varyColors val="0"/>
        <c:ser>
          <c:idx val="1"/>
          <c:order val="1"/>
          <c:tx>
            <c:strRef>
              <c:f>'19991201 South Australia'!$AU$1</c:f>
              <c:strCache>
                <c:ptCount val="1"/>
                <c:pt idx="0">
                  <c:v>Solar (Rooftop) - Effective Capacity (MWs)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'19991201 South Australia'!$AS$2:$AS$16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'19991201 South Australia'!$AU$2:$AU$16</c:f>
              <c:numCache>
                <c:formatCode>General</c:formatCode>
                <c:ptCount val="15"/>
                <c:pt idx="0">
                  <c:v>2.0456621004566209</c:v>
                </c:pt>
                <c:pt idx="1">
                  <c:v>5.6118721461187207</c:v>
                </c:pt>
                <c:pt idx="2">
                  <c:v>22.44178082191781</c:v>
                </c:pt>
                <c:pt idx="3">
                  <c:v>44.243150684931507</c:v>
                </c:pt>
                <c:pt idx="4">
                  <c:v>63.835616438356169</c:v>
                </c:pt>
                <c:pt idx="5">
                  <c:v>80.405251141552512</c:v>
                </c:pt>
                <c:pt idx="6">
                  <c:v>90.291095890410972</c:v>
                </c:pt>
                <c:pt idx="7">
                  <c:v>101.18949771689498</c:v>
                </c:pt>
                <c:pt idx="8">
                  <c:v>109.8744292237443</c:v>
                </c:pt>
                <c:pt idx="9">
                  <c:v>142.73972602739727</c:v>
                </c:pt>
                <c:pt idx="10">
                  <c:v>177.53995433789953</c:v>
                </c:pt>
                <c:pt idx="11">
                  <c:v>216.01255707762556</c:v>
                </c:pt>
                <c:pt idx="12">
                  <c:v>256.32876712328766</c:v>
                </c:pt>
                <c:pt idx="13">
                  <c:v>284.09360730593608</c:v>
                </c:pt>
                <c:pt idx="14">
                  <c:v>328.37899543378995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36-49B6-B80B-5CB9C8D55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279824"/>
        <c:axId val="1631279344"/>
      </c:lineChart>
      <c:catAx>
        <c:axId val="134704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048240"/>
        <c:crosses val="autoZero"/>
        <c:auto val="1"/>
        <c:lblAlgn val="ctr"/>
        <c:lblOffset val="100"/>
        <c:noMultiLvlLbl val="0"/>
      </c:catAx>
      <c:valAx>
        <c:axId val="134704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Energy (GWh)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049200"/>
        <c:crosses val="autoZero"/>
        <c:crossBetween val="between"/>
      </c:valAx>
      <c:valAx>
        <c:axId val="16312793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Effective</a:t>
                </a:r>
                <a:r>
                  <a:rPr lang="en-AU" baseline="0"/>
                  <a:t> Capacity (MW)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279824"/>
        <c:crosses val="max"/>
        <c:crossBetween val="between"/>
      </c:valAx>
      <c:catAx>
        <c:axId val="1631279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1279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D3A48-5FCB-47C5-9DD2-3EFF2AF306FB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72ACD-3707-4C6D-ADB6-CBE8C6467E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792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126B6-0617-4EF1-A83F-122C85F29ED1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18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Aim: Explain Under Frequency Load Shedding and how it operates.</a:t>
            </a:r>
            <a:br>
              <a:rPr lang="en-AU"/>
            </a:br>
            <a:r>
              <a:rPr lang="en-AU"/>
              <a:t>Time: 1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A546D-8EF9-4AE8-9305-40F01FFF42A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8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Aim: Demonstrate SA’s High Penetration of DPV, and how this feeder-level generation impacts the Efficacy of UFLS Scheme</a:t>
            </a:r>
            <a:br>
              <a:rPr lang="en-AU"/>
            </a:br>
            <a:r>
              <a:rPr lang="en-AU"/>
              <a:t>Time: 1.5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A546D-8EF9-4AE8-9305-40F01FFF42A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1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Aim: Explain the concept of Dynamic Arming w/ reference to DPV on Feeders.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A546D-8EF9-4AE8-9305-40F01FFF42A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33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7.pn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1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1.jpe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2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7.png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4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7.pn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3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54.jpe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2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091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3A9B46-BD03-40AF-89EA-D2147F074331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835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8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26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5" y="1565559"/>
            <a:ext cx="73891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0" y="272044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13074593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995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8725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2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0983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5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40544492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5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19840"/>
            <a:ext cx="3085418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9207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C2F7348E-4C62-385F-B9D2-8494CB125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7008"/>
            <a:ext cx="12192000" cy="40296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6E2CA-1759-13CB-9A6E-CEB3F1B0CC92}"/>
              </a:ext>
            </a:extLst>
          </p:cNvPr>
          <p:cNvSpPr txBox="1"/>
          <p:nvPr userDrawn="1"/>
        </p:nvSpPr>
        <p:spPr>
          <a:xfrm>
            <a:off x="742506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40977-509E-7357-3124-ECAA0BC3A978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5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C567C9-A754-4D0F-8F99-2FE3143AE7D7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082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928C61B-E856-9232-CEEC-133D7290D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57291"/>
            <a:ext cx="12192000" cy="41910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2C59C-583B-D973-045B-04774E59BEE0}"/>
              </a:ext>
            </a:extLst>
          </p:cNvPr>
          <p:cNvSpPr txBox="1"/>
          <p:nvPr userDrawn="1"/>
        </p:nvSpPr>
        <p:spPr>
          <a:xfrm>
            <a:off x="3430456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602EA-746E-4688-CFCA-68D4C4B18FFC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323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E5C5D83A-651B-860F-7770-606FC22E3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49795"/>
            <a:ext cx="12192000" cy="4173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68CB8-21EF-893D-31BA-9075848A72F2}"/>
              </a:ext>
            </a:extLst>
          </p:cNvPr>
          <p:cNvSpPr txBox="1"/>
          <p:nvPr userDrawn="1"/>
        </p:nvSpPr>
        <p:spPr>
          <a:xfrm>
            <a:off x="6106632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303EF-56E9-744E-6399-02857ED671E4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866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FB5CCFBF-9046-0010-E010-A348E79A4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66753"/>
            <a:ext cx="12192000" cy="397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D923A-F2CB-A542-0426-DF3F53338704}"/>
              </a:ext>
            </a:extLst>
          </p:cNvPr>
          <p:cNvSpPr txBox="1"/>
          <p:nvPr userDrawn="1"/>
        </p:nvSpPr>
        <p:spPr>
          <a:xfrm>
            <a:off x="8786675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529F2-551A-52B7-E9C4-7A0D8EE73A11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08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759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5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8163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7" y="121845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5567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6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24693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118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809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F65F655-C5BC-5DAF-881A-964D54415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087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6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24218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2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3"/>
            <a:ext cx="8366098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8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23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14568354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11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45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760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02/02/2020</a:t>
            </a:r>
          </a:p>
        </p:txBody>
      </p:sp>
    </p:spTree>
    <p:extLst>
      <p:ext uri="{BB962C8B-B14F-4D97-AF65-F5344CB8AC3E}">
        <p14:creationId xmlns:p14="http://schemas.microsoft.com/office/powerpoint/2010/main" val="42698135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261479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42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3144119"/>
            <a:ext cx="3503776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76000" y="625113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6" y="332656"/>
            <a:ext cx="787400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2929054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49839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963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451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31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125114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290E-0960-433B-BB52-5B11035FAF3D}" type="datetime1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2962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4" y="403200"/>
            <a:ext cx="11420859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4" y="1477108"/>
            <a:ext cx="11420859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8" y="6416677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6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68D92C4-25F6-4BDE-98AA-E0538EC9525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526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44FDA9C-250B-48D2-9BED-D33189E6289B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292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1214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8132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350888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5236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766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5648963"/>
            <a:ext cx="6475074" cy="574416"/>
          </a:xfrm>
        </p:spPr>
        <p:txBody>
          <a:bodyPr tIns="0" rIns="0" anchor="t" anchorCtr="0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6281909"/>
            <a:ext cx="6475075" cy="17803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35897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62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3144119"/>
            <a:ext cx="3503776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76000" y="625113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6" y="332656"/>
            <a:ext cx="787400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2929054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1043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ADB7D69-B883-4187-B00A-1156C7F5117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912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79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0434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96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3078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03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5" y="1565559"/>
            <a:ext cx="73891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0" y="272044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37332869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690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8557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26161884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2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740674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5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4020034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5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19840"/>
            <a:ext cx="3085418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23804740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2445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5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1714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7" y="121845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8384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6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24693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951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2213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434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0400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541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605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ning T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Morning tea break</a:t>
            </a:r>
          </a:p>
        </p:txBody>
      </p:sp>
    </p:spTree>
    <p:extLst>
      <p:ext uri="{BB962C8B-B14F-4D97-AF65-F5344CB8AC3E}">
        <p14:creationId xmlns:p14="http://schemas.microsoft.com/office/powerpoint/2010/main" val="32158041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Lunch Break</a:t>
            </a:r>
          </a:p>
          <a:p>
            <a:pPr>
              <a:lnSpc>
                <a:spcPts val="3800"/>
              </a:lnSpc>
            </a:pPr>
            <a:endParaRPr lang="en-AU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995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3"/>
            <a:ext cx="8366098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8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93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40419805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59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SA Power Networks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04E153-15D2-42F5-AB45-8AEC13A8F96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636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409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5" y="1565559"/>
            <a:ext cx="73891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0" y="272044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348639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23619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82796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292001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95" y="5648963"/>
            <a:ext cx="2028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34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8158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40257101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2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41060919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5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56894939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5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19840"/>
            <a:ext cx="3085418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33978198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2688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5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158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7" y="121845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69094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6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24693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862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232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3600" y="2"/>
            <a:ext cx="6098400" cy="6857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49" y="5648963"/>
            <a:ext cx="2028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481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685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37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425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ning T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Morning tea break</a:t>
            </a:r>
          </a:p>
        </p:txBody>
      </p:sp>
    </p:spTree>
    <p:extLst>
      <p:ext uri="{BB962C8B-B14F-4D97-AF65-F5344CB8AC3E}">
        <p14:creationId xmlns:p14="http://schemas.microsoft.com/office/powerpoint/2010/main" val="117666068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Lunch Break</a:t>
            </a:r>
          </a:p>
          <a:p>
            <a:pPr>
              <a:lnSpc>
                <a:spcPts val="3800"/>
              </a:lnSpc>
            </a:pPr>
            <a:endParaRPr lang="en-AU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327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3"/>
            <a:ext cx="8366098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8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4474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17819701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502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205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5236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58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5648963"/>
            <a:ext cx="6475074" cy="574416"/>
          </a:xfrm>
        </p:spPr>
        <p:txBody>
          <a:bodyPr tIns="0" rIns="0" anchor="t" anchorCtr="0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6281909"/>
            <a:ext cx="6475075" cy="17803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95" y="5648963"/>
            <a:ext cx="2028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998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9745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21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7C098BC-11BA-43E6-A589-17158E107ED4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228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96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1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4" y="1201005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4" y="3296376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7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4" y="1565559"/>
            <a:ext cx="73891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1" y="272045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23261189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8600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30816791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021291"/>
            <a:ext cx="3085419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228719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021291"/>
            <a:ext cx="3085419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6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173532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3347629-2576-49AF-A3CE-DB418C67FF6B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5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2520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341970" y="6416674"/>
            <a:ext cx="956763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911123F-E32A-4056-9933-855BEABDCCE5}" type="datetime1">
              <a:rPr lang="en-AU" smtClean="0"/>
              <a:pPr/>
              <a:t>16/10/2024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10" y="189035"/>
            <a:ext cx="30289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92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6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 sz="320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019842"/>
            <a:ext cx="3085419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33590139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1039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0" y="121847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7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3436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9" y="121847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7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35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0" y="121848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4" y="1124693"/>
            <a:ext cx="11420859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3844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0275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48302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58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9339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ning T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2"/>
            <a:ext cx="8366099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5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4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Morning tea break</a:t>
            </a:r>
          </a:p>
        </p:txBody>
      </p:sp>
    </p:spTree>
    <p:extLst>
      <p:ext uri="{BB962C8B-B14F-4D97-AF65-F5344CB8AC3E}">
        <p14:creationId xmlns:p14="http://schemas.microsoft.com/office/powerpoint/2010/main" val="3512555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3118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2"/>
            <a:ext cx="8366099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5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4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Lunch Break</a:t>
            </a:r>
          </a:p>
          <a:p>
            <a:pPr>
              <a:lnSpc>
                <a:spcPts val="3800"/>
              </a:lnSpc>
            </a:pPr>
            <a:endParaRPr lang="en-AU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854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5"/>
            <a:ext cx="8366099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6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4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893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2"/>
            <a:ext cx="8366099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6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15013008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0366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512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710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7ECBD8D-3093-4645-A13A-F30EDA5DB8E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097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89F7365-543D-4A8A-A338-4FDE80AF8402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530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34FC3ED-28DA-427E-8B5E-F6A65924D991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709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1745DBC-EA53-4771-B877-56C3B4A3D384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4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2457450"/>
            <a:ext cx="66103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804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16087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41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457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3600" y="2"/>
            <a:ext cx="6098400" cy="6857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3" y="5648963"/>
            <a:ext cx="23622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14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38513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8018436-A80A-4745-B6C4-4227F6BAB63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003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63C8459-2A2E-497B-B1AE-D834AD128375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426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D49CE3B-8CC2-4C3C-95D2-304ABC3AE49C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0200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3A9B46-BD03-40AF-89EA-D2147F074331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6817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573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63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11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92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5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7C098BC-11BA-43E6-A589-17158E107ED4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79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81D76A7-2E4C-4ACF-826C-35618E24EAC8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3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8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4701715"/>
            <a:ext cx="3503776" cy="8309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67291" y="622407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219445"/>
            <a:ext cx="669826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5271102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26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05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999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5276-2B55-6D25-8B15-70DFB3E26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A22B9-903F-92DC-BF1C-3CA6712F2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753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2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1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8545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3C1BE20-2A37-42D9-8556-4C3CED8D67C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39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A962C67-45B3-47CE-AC79-A4EC0820227B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33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714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64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50248ED-7C9B-43F7-BCD5-690B65CDB6C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8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5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7" y="6416676"/>
            <a:ext cx="431945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6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661476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18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Right Triangle 9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98595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F766330-BA6E-49C7-A3EB-1D6A329DBF77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1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5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4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1863-A833-1218-29A9-E4940A4F1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E96D0-FDC7-1694-8749-244F52111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E5A9A-CB70-A146-88EF-29286ACD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B3B9-ACA5-4910-8591-AF77A24DAE8C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E1064-B386-6A70-91C1-6408E8F2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1D677-A72C-1F18-5308-EA87B6E6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ABC0-ECD5-48AA-9DCB-4CF9460C45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50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953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00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3347629-2576-49AF-A3CE-DB418C67FF6B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9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9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3347629-2576-49AF-A3CE-DB418C67FF6B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90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8AEDF19-5A8A-47A1-8037-2050071FB0C5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1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65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81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1588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01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442D9-56B3-456D-B2D3-A920AF960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8" y="2335386"/>
            <a:ext cx="3187337" cy="1716258"/>
          </a:xfrm>
          <a:prstGeom prst="rect">
            <a:avLst/>
          </a:prstGeom>
        </p:spPr>
      </p:pic>
      <p:pic>
        <p:nvPicPr>
          <p:cNvPr id="5" name="Picture 4" descr="Working at ElectraNet company profile and information | seek.com.au">
            <a:extLst>
              <a:ext uri="{FF2B5EF4-FFF2-40B4-BE49-F238E27FC236}">
                <a16:creationId xmlns:a16="http://schemas.microsoft.com/office/drawing/2014/main" id="{6BF0762B-8F9C-4D53-B2C0-B3082E002E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50" y="2615474"/>
            <a:ext cx="4988387" cy="7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00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0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139946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24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1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08D2CD-BDCA-421B-A0D2-7B2331991025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63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599705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2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Right Triangle 9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81534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4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81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624000" y="1124744"/>
            <a:ext cx="5184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84608" y="1124744"/>
            <a:ext cx="5184000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71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37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88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1306932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7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290E-0960-433B-BB52-5B11035FAF3D}" type="datetime1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02276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0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7" y="6416676"/>
            <a:ext cx="431945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Confidential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83" y="5196064"/>
            <a:ext cx="723061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08D2CD-BDCA-421B-A0D2-7B2331991025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09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11200" y="1371600"/>
            <a:ext cx="9552000" cy="4793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  <a:lvl2pPr>
              <a:lnSpc>
                <a:spcPts val="3400"/>
              </a:lnSpc>
              <a:defRPr sz="3000">
                <a:solidFill>
                  <a:schemeClr val="tx2"/>
                </a:solidFill>
              </a:defRPr>
            </a:lvl2pPr>
            <a:lvl3pPr>
              <a:lnSpc>
                <a:spcPts val="3400"/>
              </a:lnSpc>
              <a:defRPr sz="3000">
                <a:solidFill>
                  <a:schemeClr val="tx2"/>
                </a:solidFill>
              </a:defRPr>
            </a:lvl3pPr>
            <a:lvl4pPr>
              <a:lnSpc>
                <a:spcPts val="3400"/>
              </a:lnSpc>
              <a:defRPr sz="3000">
                <a:solidFill>
                  <a:schemeClr val="tx2"/>
                </a:solidFill>
              </a:defRPr>
            </a:lvl4pPr>
            <a:lvl5pPr>
              <a:lnSpc>
                <a:spcPts val="3400"/>
              </a:lnSpc>
              <a:defRPr sz="3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1200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31904" y="6416675"/>
            <a:ext cx="6432715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798387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5943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9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80" y="6415203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FA78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7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7" y="6416676"/>
            <a:ext cx="431945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Confidential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83" y="5196064"/>
            <a:ext cx="723061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782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221829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33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3144119"/>
            <a:ext cx="3503776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76000" y="625113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6" y="332656"/>
            <a:ext cx="787400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2929054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95493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ADB7D69-B883-4187-B00A-1156C7F5117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894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43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9364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1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0306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28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4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08D2CD-BDCA-421B-A0D2-7B2331991025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082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158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543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1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8018436-A80A-4745-B6C4-4227F6BAB63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697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900029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B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 userDrawn="1"/>
        </p:nvSpPr>
        <p:spPr bwMode="auto">
          <a:xfrm>
            <a:off x="10363200" y="66294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r" defTabSz="914400" fontAlgn="base">
              <a:spcBef>
                <a:spcPts val="700"/>
              </a:spcBef>
              <a:spcAft>
                <a:spcPct val="0"/>
              </a:spcAft>
            </a:pPr>
            <a:fld id="{A3DFF75A-CD99-F443-BBDA-DC9FE738E002}" type="slidenum">
              <a:rPr lang="en-US" sz="1400" smtClean="0">
                <a:solidFill>
                  <a:srgbClr val="293535"/>
                </a:solidFill>
                <a:cs typeface="Arial" charset="0"/>
                <a:sym typeface="Arial" charset="0"/>
              </a:rPr>
              <a:pPr marL="39688" algn="r" defTabSz="914400" fontAlgn="base">
                <a:spcBef>
                  <a:spcPts val="7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293535"/>
              </a:solidFill>
              <a:cs typeface="Arial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3111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740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740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0967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33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63C8459-2A2E-497B-B1AE-D834AD128375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434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D49CE3B-8CC2-4C3C-95D2-304ABC3AE49C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theme" Target="../theme/theme19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theme" Target="../theme/theme21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7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6.xml"/><Relationship Id="rId10" Type="http://schemas.openxmlformats.org/officeDocument/2006/relationships/theme" Target="../theme/theme23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D48F150-F1E5-4FBF-BC09-428DFA02BBC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2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409642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1" r:id="rId6"/>
    <p:sldLayoutId id="2147484432" r:id="rId7"/>
    <p:sldLayoutId id="2147484433" r:id="rId8"/>
    <p:sldLayoutId id="2147484434" r:id="rId9"/>
    <p:sldLayoutId id="2147484435" r:id="rId10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31840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241BD4-0EA2-4E5A-9402-DD8C0446F1B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0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</p:sldLayoutIdLst>
  <p:hf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02/02/2020</a:t>
            </a:r>
          </a:p>
        </p:txBody>
      </p:sp>
    </p:spTree>
    <p:extLst>
      <p:ext uri="{BB962C8B-B14F-4D97-AF65-F5344CB8AC3E}">
        <p14:creationId xmlns:p14="http://schemas.microsoft.com/office/powerpoint/2010/main" val="149684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FADE0C8-0740-4E3C-A48A-AD1F2794C0C8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293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  <p:sldLayoutId id="2147484493" r:id="rId13"/>
    <p:sldLayoutId id="2147484494" r:id="rId14"/>
    <p:sldLayoutId id="2147484495" r:id="rId15"/>
    <p:sldLayoutId id="2147484496" r:id="rId16"/>
    <p:sldLayoutId id="2147484497" r:id="rId17"/>
    <p:sldLayoutId id="2147484498" r:id="rId18"/>
    <p:sldLayoutId id="2147484499" r:id="rId19"/>
    <p:sldLayoutId id="2147484500" r:id="rId20"/>
    <p:sldLayoutId id="2147484501" r:id="rId21"/>
    <p:sldLayoutId id="2147484502" r:id="rId22"/>
    <p:sldLayoutId id="2147484503" r:id="rId23"/>
    <p:sldLayoutId id="2147484504" r:id="rId24"/>
    <p:sldLayoutId id="2147484505" r:id="rId25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38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4572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913" indent="-342900" algn="l" defTabSz="6937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363" indent="-228600" algn="l" defTabSz="693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31840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7" r:id="rId9"/>
    <p:sldLayoutId id="2147484518" r:id="rId10"/>
    <p:sldLayoutId id="2147484519" r:id="rId11"/>
    <p:sldLayoutId id="2147484520" r:id="rId12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31840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241BD4-0EA2-4E5A-9402-DD8C0446F1B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30" r:id="rId8"/>
  </p:sldLayoutIdLst>
  <p:hf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215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  <p:sldLayoutId id="2147484546" r:id="rId15"/>
    <p:sldLayoutId id="2147484547" r:id="rId16"/>
    <p:sldLayoutId id="2147484548" r:id="rId17"/>
    <p:sldLayoutId id="2147484549" r:id="rId18"/>
    <p:sldLayoutId id="2147484550" r:id="rId19"/>
    <p:sldLayoutId id="2147484551" r:id="rId20"/>
    <p:sldLayoutId id="2147484552" r:id="rId21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38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4572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913" indent="-342900" algn="l" defTabSz="6937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363" indent="-228600" algn="l" defTabSz="693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827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  <p:sldLayoutId id="2147484567" r:id="rId14"/>
    <p:sldLayoutId id="2147484568" r:id="rId15"/>
    <p:sldLayoutId id="2147484569" r:id="rId16"/>
    <p:sldLayoutId id="2147484570" r:id="rId17"/>
    <p:sldLayoutId id="2147484571" r:id="rId18"/>
    <p:sldLayoutId id="2147484572" r:id="rId19"/>
    <p:sldLayoutId id="2147484573" r:id="rId20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38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4572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913" indent="-342900" algn="l" defTabSz="6937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363" indent="-228600" algn="l" defTabSz="693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877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2" r:id="rId4"/>
    <p:sldLayoutId id="2147483723" r:id="rId5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0FF7288-C4C9-48E9-B70B-C6A609BF7343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6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7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36000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  <p:sldLayoutId id="2147484596" r:id="rId13"/>
    <p:sldLayoutId id="2147484597" r:id="rId14"/>
    <p:sldLayoutId id="2147484598" r:id="rId15"/>
    <p:sldLayoutId id="2147484599" r:id="rId16"/>
    <p:sldLayoutId id="2147484600" r:id="rId17"/>
    <p:sldLayoutId id="2147484601" r:id="rId18"/>
    <p:sldLayoutId id="2147484602" r:id="rId19"/>
    <p:sldLayoutId id="2147484603" r:id="rId20"/>
  </p:sldLayoutIdLst>
  <p:hf hdr="0" dt="0"/>
  <p:txStyles>
    <p:titleStyle>
      <a:lvl1pPr algn="l" defTabSz="914377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21" rtl="0" eaLnBrk="1" fontAlgn="auto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080" marR="0" indent="-457189" algn="l" defTabSz="685783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674" marR="0" indent="-342891" algn="l" defTabSz="69372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marR="0" indent="-342891" algn="l" defTabSz="685783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57" marR="0" indent="-342891" algn="l" defTabSz="69372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848" indent="-342891" algn="l" defTabSz="6937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277" indent="-228594" algn="l" defTabSz="6937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3B2D33E-6BB8-4211-A706-3ED75817BBD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FADE0C8-0740-4E3C-A48A-AD1F2794C0C8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1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DE320C7-D7C0-453F-99F4-818DC93D638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2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7" r:id="rId3"/>
    <p:sldLayoutId id="2147483818" r:id="rId4"/>
    <p:sldLayoutId id="2147483819" r:id="rId5"/>
    <p:sldLayoutId id="2147483820" r:id="rId6"/>
    <p:sldLayoutId id="2147483821" r:id="rId7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F307A7C-C21F-460F-8AF3-1D61E5AD8851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1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3" r:id="rId5"/>
    <p:sldLayoutId id="2147484354" r:id="rId6"/>
    <p:sldLayoutId id="2147484356" r:id="rId7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0FF7288-C4C9-48E9-B70B-C6A609BF7343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3" r:id="rId5"/>
    <p:sldLayoutId id="2147484364" r:id="rId6"/>
    <p:sldLayoutId id="2147484365" r:id="rId7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urityClass"/>
          <p:cNvSpPr txBox="1"/>
          <p:nvPr userDrawn="1"/>
        </p:nvSpPr>
        <p:spPr>
          <a:xfrm>
            <a:off x="278675" y="6422163"/>
            <a:ext cx="9472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00">
                <a:solidFill>
                  <a:schemeClr val="bg1"/>
                </a:solidFill>
                <a:latin typeface="+mn-lt"/>
              </a:rPr>
              <a:t>CONFIDENTIAL  Distribution: ELectraNet Staff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01417-B41A-584F-9613-DDEDD41485D0}"/>
              </a:ext>
            </a:extLst>
          </p:cNvPr>
          <p:cNvSpPr txBox="1">
            <a:spLocks/>
          </p:cNvSpPr>
          <p:nvPr userDrawn="1"/>
        </p:nvSpPr>
        <p:spPr>
          <a:xfrm>
            <a:off x="485522" y="440599"/>
            <a:ext cx="8275302" cy="19890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76A4C21-2427-8945-94DD-D203754EFC62}"/>
              </a:ext>
            </a:extLst>
          </p:cNvPr>
          <p:cNvSpPr txBox="1">
            <a:spLocks/>
          </p:cNvSpPr>
          <p:nvPr userDrawn="1"/>
        </p:nvSpPr>
        <p:spPr>
          <a:xfrm>
            <a:off x="485522" y="2578373"/>
            <a:ext cx="4701994" cy="43657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charset="2"/>
              <a:buNone/>
              <a:defRPr lang="en-GB" sz="2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.LucidaGrandeUI" charset="0"/>
              <a:buNone/>
              <a:defRPr lang="en-GB" sz="400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.AppleSystemUIFont" charset="-120"/>
              <a:buNone/>
              <a:defRPr lang="en-GB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None/>
              <a:defRPr lang="en-GB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ArialMT" charset="0"/>
              <a:buNone/>
              <a:def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DAY MONTH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AF18-7179-C94C-920F-8C39A90F7C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"/>
            <a:ext cx="12191999" cy="68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8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.LucidaGrandeUI" charset="0"/>
        <a:buChar char="□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.AppleSystemUIFont" charset="-12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ArialMT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06DED3B-8C4D-47DD-BB03-4CBE712ADE52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6" r:id="rId8"/>
  </p:sldLayoutIdLst>
  <p:hf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DF5BD72-D2B4-4ED3-8848-70BB48220C97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</p:sldLayoutIdLst>
  <p:hf sldNum="0"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D48F150-F1E5-4FBF-BC09-428DFA02BBC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8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9" r:id="rId10"/>
    <p:sldLayoutId id="2147484410" r:id="rId11"/>
    <p:sldLayoutId id="2147484411" r:id="rId12"/>
    <p:sldLayoutId id="2147484412" r:id="rId13"/>
    <p:sldLayoutId id="2147484414" r:id="rId14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8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25B120-CF84-4C97-BE81-8819CFA1E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8129B4D4-0E21-49C8-80CA-12B7F250A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31" y="0"/>
            <a:ext cx="9295368" cy="5228645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E2C7A-CC16-4653-A8F7-D290F5317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5578209"/>
            <a:ext cx="10198017" cy="387798"/>
          </a:xfrm>
        </p:spPr>
        <p:txBody>
          <a:bodyPr/>
          <a:lstStyle/>
          <a:p>
            <a:r>
              <a:rPr lang="en-GB" sz="2800" dirty="0"/>
              <a:t>Connecting CER – TSO/DSO Coordination</a:t>
            </a:r>
            <a:endParaRPr lang="en-AU" sz="28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DD67304-6D74-466E-B72A-31539CDB4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6065007"/>
            <a:ext cx="5520000" cy="21544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dirty="0"/>
              <a:t>16 October 2024</a:t>
            </a:r>
            <a:endParaRPr lang="en-GB" sz="1400" b="0" dirty="0"/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7693F013-167E-7A91-3F68-BC4FDA8782C0}"/>
              </a:ext>
            </a:extLst>
          </p:cNvPr>
          <p:cNvSpPr txBox="1">
            <a:spLocks/>
          </p:cNvSpPr>
          <p:nvPr/>
        </p:nvSpPr>
        <p:spPr>
          <a:xfrm>
            <a:off x="576000" y="1165848"/>
            <a:ext cx="2320631" cy="5724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 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Networks 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 Power Networks</a:t>
            </a:r>
          </a:p>
        </p:txBody>
      </p:sp>
    </p:spTree>
    <p:extLst>
      <p:ext uri="{BB962C8B-B14F-4D97-AF65-F5344CB8AC3E}">
        <p14:creationId xmlns:p14="http://schemas.microsoft.com/office/powerpoint/2010/main" val="243758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5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0EF07D-D98E-3952-484E-6FF227877E49}"/>
              </a:ext>
            </a:extLst>
          </p:cNvPr>
          <p:cNvSpPr/>
          <p:nvPr/>
        </p:nvSpPr>
        <p:spPr>
          <a:xfrm>
            <a:off x="2835509" y="5379738"/>
            <a:ext cx="750300" cy="1146891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D15DD1-3638-D3BD-C2E7-CB5A0946CA05}"/>
              </a:ext>
            </a:extLst>
          </p:cNvPr>
          <p:cNvSpPr/>
          <p:nvPr/>
        </p:nvSpPr>
        <p:spPr>
          <a:xfrm>
            <a:off x="1896123" y="4566532"/>
            <a:ext cx="754359" cy="195649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Graphic 31" descr="Home with solid fill">
            <a:extLst>
              <a:ext uri="{FF2B5EF4-FFF2-40B4-BE49-F238E27FC236}">
                <a16:creationId xmlns:a16="http://schemas.microsoft.com/office/drawing/2014/main" id="{6D1AD143-3EEF-F7F7-4B86-22CC325A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3323" y="1587397"/>
            <a:ext cx="1566422" cy="1566422"/>
          </a:xfrm>
          <a:prstGeom prst="rect">
            <a:avLst/>
          </a:prstGeom>
        </p:spPr>
      </p:pic>
      <p:pic>
        <p:nvPicPr>
          <p:cNvPr id="36" name="Graphic 35" descr="Home with solid fill">
            <a:extLst>
              <a:ext uri="{FF2B5EF4-FFF2-40B4-BE49-F238E27FC236}">
                <a16:creationId xmlns:a16="http://schemas.microsoft.com/office/drawing/2014/main" id="{94BDD484-7045-13B5-91C6-D827515D7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2014" y="1785592"/>
            <a:ext cx="1566422" cy="15664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7C70CB-6930-6E82-8666-491A61B991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8568" y="4515502"/>
            <a:ext cx="2905894" cy="2062773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926B8-389C-F1FA-E9E4-8DC64CE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75" y="403200"/>
            <a:ext cx="6860499" cy="886338"/>
          </a:xfrm>
        </p:spPr>
        <p:txBody>
          <a:bodyPr/>
          <a:lstStyle/>
          <a:p>
            <a:r>
              <a:rPr lang="en-AU"/>
              <a:t>South Australia’s renewable milestones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0B5D79-1510-A3C7-EC3A-BE88B60DF0E0}"/>
              </a:ext>
            </a:extLst>
          </p:cNvPr>
          <p:cNvSpPr txBox="1">
            <a:spLocks/>
          </p:cNvSpPr>
          <p:nvPr/>
        </p:nvSpPr>
        <p:spPr>
          <a:xfrm>
            <a:off x="6545608" y="3962415"/>
            <a:ext cx="3769397" cy="54830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000" dirty="0">
                <a:solidFill>
                  <a:srgbClr val="525252"/>
                </a:solidFill>
                <a:latin typeface="Calibri"/>
              </a:rPr>
              <a:t>-26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MW Minimum Demand</a:t>
            </a:r>
            <a:b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100% Rooftop Solar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791FCC-A371-CC55-12F8-D90749D1096B}"/>
              </a:ext>
            </a:extLst>
          </p:cNvPr>
          <p:cNvSpPr txBox="1">
            <a:spLocks/>
          </p:cNvSpPr>
          <p:nvPr/>
        </p:nvSpPr>
        <p:spPr>
          <a:xfrm>
            <a:off x="1733243" y="3994859"/>
            <a:ext cx="1102266" cy="6192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2.5GW of </a:t>
            </a:r>
            <a:b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Rooftop PV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958966-2B37-70BE-B39C-A53DEF3FA553}"/>
              </a:ext>
            </a:extLst>
          </p:cNvPr>
          <p:cNvSpPr txBox="1">
            <a:spLocks/>
          </p:cNvSpPr>
          <p:nvPr/>
        </p:nvSpPr>
        <p:spPr>
          <a:xfrm>
            <a:off x="6675039" y="1232256"/>
            <a:ext cx="3997092" cy="4322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1 in 3 customers have solar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901D58-4045-1321-E68E-D8722612AF48}"/>
              </a:ext>
            </a:extLst>
          </p:cNvPr>
          <p:cNvSpPr txBox="1">
            <a:spLocks/>
          </p:cNvSpPr>
          <p:nvPr/>
        </p:nvSpPr>
        <p:spPr>
          <a:xfrm>
            <a:off x="909013" y="1179584"/>
            <a:ext cx="3482939" cy="54830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 of Annual Generation </a:t>
            </a:r>
            <a:b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 by Renewables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238C2A-A0D2-7518-F247-605CA8FAE62B}"/>
              </a:ext>
            </a:extLst>
          </p:cNvPr>
          <p:cNvSpPr/>
          <p:nvPr/>
        </p:nvSpPr>
        <p:spPr>
          <a:xfrm>
            <a:off x="6581775" y="4938907"/>
            <a:ext cx="3771900" cy="1641730"/>
          </a:xfrm>
          <a:custGeom>
            <a:avLst/>
            <a:gdLst>
              <a:gd name="connsiteX0" fmla="*/ 0 w 3771900"/>
              <a:gd name="connsiteY0" fmla="*/ 474588 h 1641730"/>
              <a:gd name="connsiteX1" fmla="*/ 342900 w 3771900"/>
              <a:gd name="connsiteY1" fmla="*/ 365050 h 1641730"/>
              <a:gd name="connsiteX2" fmla="*/ 862013 w 3771900"/>
              <a:gd name="connsiteY2" fmla="*/ 1017513 h 1641730"/>
              <a:gd name="connsiteX3" fmla="*/ 1300163 w 3771900"/>
              <a:gd name="connsiteY3" fmla="*/ 1522338 h 1641730"/>
              <a:gd name="connsiteX4" fmla="*/ 1747838 w 3771900"/>
              <a:gd name="connsiteY4" fmla="*/ 1641400 h 1641730"/>
              <a:gd name="connsiteX5" fmla="*/ 2219325 w 3771900"/>
              <a:gd name="connsiteY5" fmla="*/ 1503288 h 1641730"/>
              <a:gd name="connsiteX6" fmla="*/ 2533650 w 3771900"/>
              <a:gd name="connsiteY6" fmla="*/ 1084188 h 1641730"/>
              <a:gd name="connsiteX7" fmla="*/ 2705100 w 3771900"/>
              <a:gd name="connsiteY7" fmla="*/ 531738 h 1641730"/>
              <a:gd name="connsiteX8" fmla="*/ 3152775 w 3771900"/>
              <a:gd name="connsiteY8" fmla="*/ 22150 h 1641730"/>
              <a:gd name="connsiteX9" fmla="*/ 3490913 w 3771900"/>
              <a:gd name="connsiteY9" fmla="*/ 122163 h 1641730"/>
              <a:gd name="connsiteX10" fmla="*/ 3771900 w 3771900"/>
              <a:gd name="connsiteY10" fmla="*/ 398388 h 16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1900" h="1641730">
                <a:moveTo>
                  <a:pt x="0" y="474588"/>
                </a:moveTo>
                <a:cubicBezTo>
                  <a:pt x="99615" y="374575"/>
                  <a:pt x="199231" y="274563"/>
                  <a:pt x="342900" y="365050"/>
                </a:cubicBezTo>
                <a:cubicBezTo>
                  <a:pt x="486569" y="455537"/>
                  <a:pt x="702469" y="824632"/>
                  <a:pt x="862013" y="1017513"/>
                </a:cubicBezTo>
                <a:cubicBezTo>
                  <a:pt x="1021557" y="1210394"/>
                  <a:pt x="1152526" y="1418357"/>
                  <a:pt x="1300163" y="1522338"/>
                </a:cubicBezTo>
                <a:cubicBezTo>
                  <a:pt x="1447800" y="1626319"/>
                  <a:pt x="1594644" y="1644575"/>
                  <a:pt x="1747838" y="1641400"/>
                </a:cubicBezTo>
                <a:cubicBezTo>
                  <a:pt x="1901032" y="1638225"/>
                  <a:pt x="2088356" y="1596157"/>
                  <a:pt x="2219325" y="1503288"/>
                </a:cubicBezTo>
                <a:cubicBezTo>
                  <a:pt x="2350294" y="1410419"/>
                  <a:pt x="2452687" y="1246113"/>
                  <a:pt x="2533650" y="1084188"/>
                </a:cubicBezTo>
                <a:cubicBezTo>
                  <a:pt x="2614613" y="922263"/>
                  <a:pt x="2601912" y="708744"/>
                  <a:pt x="2705100" y="531738"/>
                </a:cubicBezTo>
                <a:cubicBezTo>
                  <a:pt x="2808288" y="354732"/>
                  <a:pt x="3021806" y="90412"/>
                  <a:pt x="3152775" y="22150"/>
                </a:cubicBezTo>
                <a:cubicBezTo>
                  <a:pt x="3283744" y="-46112"/>
                  <a:pt x="3387726" y="59457"/>
                  <a:pt x="3490913" y="122163"/>
                </a:cubicBezTo>
                <a:cubicBezTo>
                  <a:pt x="3594101" y="184869"/>
                  <a:pt x="3683000" y="291628"/>
                  <a:pt x="3771900" y="398388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Graphic 36" descr="Home with solid fill">
            <a:extLst>
              <a:ext uri="{FF2B5EF4-FFF2-40B4-BE49-F238E27FC236}">
                <a16:creationId xmlns:a16="http://schemas.microsoft.com/office/drawing/2014/main" id="{4F487C4A-895E-8511-6542-B6E2B9BDA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9645" y="1978832"/>
            <a:ext cx="1566422" cy="15664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E9DE6A-BE5B-ABFB-52E9-8CA87E5594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70942">
            <a:off x="6659006" y="1891876"/>
            <a:ext cx="1268025" cy="771009"/>
          </a:xfrm>
          <a:prstGeom prst="rect">
            <a:avLst/>
          </a:prstGeom>
        </p:spPr>
      </p:pic>
      <p:pic>
        <p:nvPicPr>
          <p:cNvPr id="48" name="Graphic 47" descr="Lightning bolt with solid fill">
            <a:extLst>
              <a:ext uri="{FF2B5EF4-FFF2-40B4-BE49-F238E27FC236}">
                <a16:creationId xmlns:a16="http://schemas.microsoft.com/office/drawing/2014/main" id="{E27E2CB6-ABC7-BB99-50CC-1043EAE7E5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32459" y="5437341"/>
            <a:ext cx="750300" cy="750300"/>
          </a:xfrm>
          <a:prstGeom prst="rect">
            <a:avLst/>
          </a:prstGeom>
        </p:spPr>
      </p:pic>
      <p:pic>
        <p:nvPicPr>
          <p:cNvPr id="52" name="Graphic 51" descr="Dim (Medium Sun) with solid fill">
            <a:extLst>
              <a:ext uri="{FF2B5EF4-FFF2-40B4-BE49-F238E27FC236}">
                <a16:creationId xmlns:a16="http://schemas.microsoft.com/office/drawing/2014/main" id="{BDBC9D95-96B8-BE11-F4C9-E830303C2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31782" y="4531176"/>
            <a:ext cx="906166" cy="906166"/>
          </a:xfrm>
          <a:prstGeom prst="rect">
            <a:avLst/>
          </a:prstGeom>
        </p:spPr>
      </p:pic>
      <p:pic>
        <p:nvPicPr>
          <p:cNvPr id="4" name="Graphic 3" descr="Wind Turbines with solid fill">
            <a:extLst>
              <a:ext uri="{FF2B5EF4-FFF2-40B4-BE49-F238E27FC236}">
                <a16:creationId xmlns:a16="http://schemas.microsoft.com/office/drawing/2014/main" id="{47BF9F2C-84CE-C42C-0E16-1EDCC4367D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28137" y="2402099"/>
            <a:ext cx="777062" cy="777062"/>
          </a:xfrm>
          <a:prstGeom prst="rect">
            <a:avLst/>
          </a:prstGeom>
        </p:spPr>
      </p:pic>
      <p:pic>
        <p:nvPicPr>
          <p:cNvPr id="10" name="Graphic 9" descr="Solar Panels with solid fill">
            <a:extLst>
              <a:ext uri="{FF2B5EF4-FFF2-40B4-BE49-F238E27FC236}">
                <a16:creationId xmlns:a16="http://schemas.microsoft.com/office/drawing/2014/main" id="{EAB98CDD-99C8-91F5-464D-D50A121DDD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13402" y="2922422"/>
            <a:ext cx="634957" cy="6349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2F141F-7946-4D4D-0348-2057D81A1B4F}"/>
              </a:ext>
            </a:extLst>
          </p:cNvPr>
          <p:cNvSpPr txBox="1">
            <a:spLocks/>
          </p:cNvSpPr>
          <p:nvPr/>
        </p:nvSpPr>
        <p:spPr>
          <a:xfrm>
            <a:off x="2523226" y="4601971"/>
            <a:ext cx="1368767" cy="7543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1.5GW </a:t>
            </a:r>
            <a:b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</a:t>
            </a:r>
            <a:b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Demand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9D9AC0-699F-E5A9-D769-43D5C59C41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69" y="1840645"/>
            <a:ext cx="1812114" cy="20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D9152-862F-572F-A657-212EEB8A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Under Frequency Load Shedding</a:t>
            </a:r>
            <a:endParaRPr lang="en-AU" sz="3600" dirty="0"/>
          </a:p>
        </p:txBody>
      </p:sp>
      <p:pic>
        <p:nvPicPr>
          <p:cNvPr id="1028" name="Picture 4" descr="AEMO | Managing frequency in the power system">
            <a:extLst>
              <a:ext uri="{FF2B5EF4-FFF2-40B4-BE49-F238E27FC236}">
                <a16:creationId xmlns:a16="http://schemas.microsoft.com/office/drawing/2014/main" id="{56FCF793-230A-5775-A35B-BBE52091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6151" y="3051970"/>
            <a:ext cx="9199698" cy="37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9171F23-33C6-8D99-3D45-80A05258C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1147" y="1275202"/>
            <a:ext cx="9849705" cy="19633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/>
              <a:t>Power Quality </a:t>
            </a:r>
            <a:r>
              <a:rPr lang="en-GB"/>
              <a:t>= Nominal Voltage + Nominal Frequency.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AU" b="1"/>
              <a:t>EFCS</a:t>
            </a:r>
            <a:r>
              <a:rPr lang="en-AU"/>
              <a:t> – Emergency Frequency Control Schemes</a:t>
            </a:r>
          </a:p>
          <a:p>
            <a:pPr marL="0" indent="0" algn="ctr">
              <a:buNone/>
            </a:pPr>
            <a:endParaRPr lang="en-AU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AU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AU" b="1">
                <a:sym typeface="Wingdings" panose="05000000000000000000" pitchFamily="2" charset="2"/>
              </a:rPr>
              <a:t>Under Frequency Load Shedding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8A6D48-0A2E-874A-43A6-14655A3CB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EAEAE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Use Only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887BDE-4F3F-2EF2-FCE5-3C3FB220D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38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D9152-862F-572F-A657-212EEB8A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Distributed PV on the UFLS Scheme</a:t>
            </a:r>
            <a:endParaRPr lang="en-AU"/>
          </a:p>
        </p:txBody>
      </p:sp>
      <p:pic>
        <p:nvPicPr>
          <p:cNvPr id="1026" name="Picture 2" descr="Distributed PV Integration: Impacts on Under Frequency Load Shedding - ESIG">
            <a:extLst>
              <a:ext uri="{FF2B5EF4-FFF2-40B4-BE49-F238E27FC236}">
                <a16:creationId xmlns:a16="http://schemas.microsoft.com/office/drawing/2014/main" id="{A40D78BA-1D60-4D86-F3E0-9BCEBB4EC7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25" y="1467135"/>
            <a:ext cx="6072020" cy="30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652D84-5F96-C3C0-9C7D-26D9D0D93451}"/>
              </a:ext>
            </a:extLst>
          </p:cNvPr>
          <p:cNvGrpSpPr/>
          <p:nvPr/>
        </p:nvGrpSpPr>
        <p:grpSpPr>
          <a:xfrm>
            <a:off x="1866815" y="5454758"/>
            <a:ext cx="8458369" cy="1015663"/>
            <a:chOff x="2333456" y="6017025"/>
            <a:chExt cx="8458369" cy="10156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B195AD-F026-D77D-99DE-8A4B758ABD47}"/>
                </a:ext>
              </a:extLst>
            </p:cNvPr>
            <p:cNvSpPr txBox="1"/>
            <p:nvPr/>
          </p:nvSpPr>
          <p:spPr>
            <a:xfrm>
              <a:off x="2333456" y="6324800"/>
              <a:ext cx="2261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↑ Distributed Solar</a:t>
              </a: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F8E404-C6E6-595E-8E71-BD2A25829DA7}"/>
                </a:ext>
              </a:extLst>
            </p:cNvPr>
            <p:cNvSpPr txBox="1"/>
            <p:nvPr/>
          </p:nvSpPr>
          <p:spPr>
            <a:xfrm>
              <a:off x="4595180" y="6017025"/>
              <a:ext cx="3040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↓ Net UFLS Load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Reverse Flows</a:t>
              </a: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EAFA55-C474-ABC3-41DE-2DCE518DD46D}"/>
                </a:ext>
              </a:extLst>
            </p:cNvPr>
            <p:cNvSpPr txBox="1"/>
            <p:nvPr/>
          </p:nvSpPr>
          <p:spPr>
            <a:xfrm>
              <a:off x="7596821" y="6324799"/>
              <a:ext cx="31950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↓ SA Power System Security 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69554EE-3C94-0AF4-3318-393B636074F5}"/>
                </a:ext>
              </a:extLst>
            </p:cNvPr>
            <p:cNvSpPr/>
            <p:nvPr/>
          </p:nvSpPr>
          <p:spPr>
            <a:xfrm>
              <a:off x="7152425" y="6281599"/>
              <a:ext cx="444396" cy="486511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3E6BAC02-9D1B-C466-A82E-955604450542}"/>
                </a:ext>
              </a:extLst>
            </p:cNvPr>
            <p:cNvSpPr/>
            <p:nvPr/>
          </p:nvSpPr>
          <p:spPr>
            <a:xfrm>
              <a:off x="4668548" y="6281600"/>
              <a:ext cx="444396" cy="486511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FE4A04-99DD-B4D8-FDEE-CA196473053D}"/>
              </a:ext>
            </a:extLst>
          </p:cNvPr>
          <p:cNvSpPr txBox="1"/>
          <p:nvPr/>
        </p:nvSpPr>
        <p:spPr>
          <a:xfrm>
            <a:off x="6685784" y="4744366"/>
            <a:ext cx="41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UFLS Operation with Increased Levels of DPV</a:t>
            </a: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A2497-F28C-0C9C-E356-DFAF13D8B14F}"/>
              </a:ext>
            </a:extLst>
          </p:cNvPr>
          <p:cNvSpPr txBox="1"/>
          <p:nvPr/>
        </p:nvSpPr>
        <p:spPr>
          <a:xfrm>
            <a:off x="905767" y="4744367"/>
            <a:ext cx="41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 DPV Generation – 12 Month Rolling</a:t>
            </a: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5559C75-0511-D2C4-A79E-1EED30FC495E}"/>
              </a:ext>
            </a:extLst>
          </p:cNvPr>
          <p:cNvGraphicFramePr>
            <a:graphicFrameLocks/>
          </p:cNvGraphicFramePr>
          <p:nvPr/>
        </p:nvGraphicFramePr>
        <p:xfrm>
          <a:off x="166421" y="1290411"/>
          <a:ext cx="5662504" cy="3431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D3E2248-24E4-F45A-712C-E7AC1AC92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EAEAE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Use Only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CA7E4F-D1F9-B244-8BE0-A10ABE912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6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7BAD31-4573-4F83-B03D-D094DEEF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3" y="944664"/>
            <a:ext cx="9497674" cy="514390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41FAAE6-BF74-2EA1-B0B5-D797DFE30DDC}"/>
              </a:ext>
            </a:extLst>
          </p:cNvPr>
          <p:cNvSpPr txBox="1">
            <a:spLocks/>
          </p:cNvSpPr>
          <p:nvPr/>
        </p:nvSpPr>
        <p:spPr>
          <a:xfrm>
            <a:off x="385875" y="404664"/>
            <a:ext cx="11420858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Dynamic Arming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69DBE-709F-77DC-2A64-FDBB39DFFF2E}"/>
              </a:ext>
            </a:extLst>
          </p:cNvPr>
          <p:cNvSpPr txBox="1"/>
          <p:nvPr/>
        </p:nvSpPr>
        <p:spPr>
          <a:xfrm>
            <a:off x="2397760" y="6084004"/>
            <a:ext cx="257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UFLS Scheme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9F564-2319-7C58-7D2B-55F8CA189839}"/>
              </a:ext>
            </a:extLst>
          </p:cNvPr>
          <p:cNvSpPr txBox="1"/>
          <p:nvPr/>
        </p:nvSpPr>
        <p:spPr>
          <a:xfrm>
            <a:off x="6583680" y="608400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P“Dynamic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Arming”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5DEAA-EF23-C733-8640-C10FC1939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0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F7C2-3F2E-BF25-ED56-9773ADA5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rgbClr val="525252"/>
                </a:solidFill>
                <a:latin typeface="Calibri"/>
              </a:rPr>
              <a:t>Improving consideration of demand-side factors in the ISP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57A0-3D3C-77C7-4F66-9CDA70DA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90445"/>
            <a:ext cx="11420858" cy="4966115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AU" sz="2100" b="1" i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Include distribution constraints as inputs to the ISP</a:t>
            </a:r>
          </a:p>
          <a:p>
            <a:pPr lvl="1"/>
            <a:r>
              <a:rPr lang="en-AU" sz="18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This will lead to some additional unserved energy met in AEMO’s modelling</a:t>
            </a:r>
          </a:p>
          <a:p>
            <a:pPr marL="800100" lvl="1"/>
            <a:r>
              <a:rPr lang="en-AU" sz="18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This energy would currently be assumed to be met by PV exports, some of which </a:t>
            </a:r>
            <a:r>
              <a:rPr lang="en-AU" sz="1800">
                <a:ea typeface="Times New Roman" panose="02020603050405020304" pitchFamily="18" charset="0"/>
                <a:cs typeface="Aptos" panose="020B0004020202020204" pitchFamily="34" charset="0"/>
              </a:rPr>
              <a:t>would be constrained in reality</a:t>
            </a:r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/>
            <a:r>
              <a:rPr lang="en-AU" sz="18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AEMO has three options from there:</a:t>
            </a:r>
          </a:p>
          <a:p>
            <a:pPr marL="800100" lvl="1"/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143000" lvl="2" indent="-228600">
              <a:buFont typeface="+mj-lt"/>
              <a:buAutoNum type="romanLcPeriod"/>
            </a:pPr>
            <a:r>
              <a:rPr lang="en-AU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Recommend more large-scale generation + transmission infrastructure to meet that demand;</a:t>
            </a:r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143000" lvl="2" indent="-228600">
              <a:buFont typeface="+mj-lt"/>
              <a:buAutoNum type="romanLcPeriod"/>
            </a:pPr>
            <a:r>
              <a:rPr lang="en-AU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Recommend investments in distribution network capacity to resolve those constraints;</a:t>
            </a:r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143000" lvl="2" indent="-228600">
              <a:buFont typeface="+mj-lt"/>
              <a:buAutoNum type="romanLcPeriod"/>
            </a:pPr>
            <a:r>
              <a:rPr lang="en-AU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Most economic mix of (</a:t>
            </a:r>
            <a:r>
              <a:rPr lang="en-AU" sz="180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AU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) and (ii)</a:t>
            </a:r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028700" indent="0">
              <a:buNone/>
            </a:pPr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457200"/>
            <a:r>
              <a:rPr lang="en-AU" sz="1800">
                <a:ea typeface="Aptos" panose="020B0004020202020204" pitchFamily="34" charset="0"/>
                <a:cs typeface="Aptos" panose="020B0004020202020204" pitchFamily="34" charset="0"/>
              </a:rPr>
              <a:t>This could see </a:t>
            </a:r>
            <a:r>
              <a:rPr lang="en-AU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AEMO having “actionable” distribution projects in the ISP, similar to transmission</a:t>
            </a:r>
          </a:p>
          <a:p>
            <a:pPr marL="800100" lvl="1"/>
            <a:r>
              <a:rPr lang="en-AU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This could be “actionable” up to a certain level of residual constrained energy – the tipping point at which large generation + transmission investment becomes cheaper than resolving the distribution constraints</a:t>
            </a:r>
          </a:p>
          <a:p>
            <a:pPr marL="457200" lvl="1" indent="0">
              <a:buNone/>
            </a:pPr>
            <a:endParaRPr lang="en-AU" sz="18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800" i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This leads to a second requirement;</a:t>
            </a:r>
          </a:p>
          <a:p>
            <a:pPr marL="114300" indent="0">
              <a:buNone/>
            </a:pPr>
            <a:endParaRPr lang="en-AU" sz="200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2100" b="1" i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2. Expand the scope of the ODP to include recommendations in distribution network capacity and CER capacity</a:t>
            </a:r>
          </a:p>
          <a:p>
            <a:pPr marL="457200"/>
            <a:r>
              <a:rPr lang="en-AU" sz="1800">
                <a:ea typeface="Times New Roman" panose="02020603050405020304" pitchFamily="18" charset="0"/>
                <a:cs typeface="Aptos" panose="020B0004020202020204" pitchFamily="34" charset="0"/>
              </a:rPr>
              <a:t>The ODP does not currently include either of these, and the AEMC has made it clear that the current rule change request does not include any changes to the ODP</a:t>
            </a:r>
          </a:p>
          <a:p>
            <a:pPr marL="457200"/>
            <a:r>
              <a:rPr lang="en-AU" sz="1800">
                <a:ea typeface="Aptos" panose="020B0004020202020204" pitchFamily="34" charset="0"/>
                <a:cs typeface="Aptos" panose="020B0004020202020204" pitchFamily="34" charset="0"/>
              </a:rPr>
              <a:t>In the absence of change to the ODP, AEMO would need to go for option (</a:t>
            </a:r>
            <a:r>
              <a:rPr lang="en-AU" sz="1800" err="1"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AU" sz="1800">
                <a:ea typeface="Aptos" panose="020B0004020202020204" pitchFamily="34" charset="0"/>
                <a:cs typeface="Aptos" panose="020B0004020202020204" pitchFamily="34" charset="0"/>
              </a:rPr>
              <a:t>), which is the least economic option from a whole-of-system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8793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F7C2-3F2E-BF25-ED56-9773ADA5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rgbClr val="525252"/>
                </a:solidFill>
                <a:latin typeface="Calibri"/>
              </a:rPr>
              <a:t>Balancing transmission and distribution investment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41AEF5-ACE1-BFE7-93D5-CB4B079E99B3}"/>
              </a:ext>
            </a:extLst>
          </p:cNvPr>
          <p:cNvSpPr/>
          <p:nvPr/>
        </p:nvSpPr>
        <p:spPr>
          <a:xfrm>
            <a:off x="5471502" y="1792262"/>
            <a:ext cx="3414712" cy="1752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1115190-E9FF-2E0C-C2B6-6DCA4EADA29E}"/>
              </a:ext>
            </a:extLst>
          </p:cNvPr>
          <p:cNvSpPr/>
          <p:nvPr/>
        </p:nvSpPr>
        <p:spPr>
          <a:xfrm>
            <a:off x="1172767" y="1792262"/>
            <a:ext cx="3414712" cy="1752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578A7A-B494-6344-A536-982797B96F09}"/>
              </a:ext>
            </a:extLst>
          </p:cNvPr>
          <p:cNvSpPr txBox="1"/>
          <p:nvPr/>
        </p:nvSpPr>
        <p:spPr>
          <a:xfrm>
            <a:off x="4870274" y="2396752"/>
            <a:ext cx="26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pic>
        <p:nvPicPr>
          <p:cNvPr id="58" name="Graphic 190">
            <a:extLst>
              <a:ext uri="{FF2B5EF4-FFF2-40B4-BE49-F238E27FC236}">
                <a16:creationId xmlns:a16="http://schemas.microsoft.com/office/drawing/2014/main" id="{2E9C89FB-7364-CF53-8919-346EEA5F8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46493" y="1986427"/>
            <a:ext cx="900000" cy="90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D7BEC0F-BCE1-F385-88B0-58D2879FAAAB}"/>
              </a:ext>
            </a:extLst>
          </p:cNvPr>
          <p:cNvSpPr txBox="1"/>
          <p:nvPr/>
        </p:nvSpPr>
        <p:spPr>
          <a:xfrm>
            <a:off x="5371199" y="2766084"/>
            <a:ext cx="3470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Forecast “natural” adoption of CER &amp; behaviour, constrained to the intrinsic hosting capacity of the distribution network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E7B09FB5-BD8D-77BE-7CD5-2B753C720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1020" y="1884464"/>
            <a:ext cx="1023966" cy="1023966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F0C7CB5F-AF59-2A5F-5E0A-3D47992B6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7090" y="2007476"/>
            <a:ext cx="994217" cy="994217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2B94D019-F1F6-56F2-8F9D-86B55BBA7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4386" y="2007476"/>
            <a:ext cx="1058791" cy="105879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D333232-7547-2457-08F9-F99B10708933}"/>
              </a:ext>
            </a:extLst>
          </p:cNvPr>
          <p:cNvSpPr txBox="1"/>
          <p:nvPr/>
        </p:nvSpPr>
        <p:spPr>
          <a:xfrm>
            <a:off x="1273070" y="2949646"/>
            <a:ext cx="321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Existing/committed large-scale generation &amp; transmission infrastructure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BA0E5-39BB-DEEC-85C9-0B411B86345B}"/>
              </a:ext>
            </a:extLst>
          </p:cNvPr>
          <p:cNvSpPr/>
          <p:nvPr/>
        </p:nvSpPr>
        <p:spPr>
          <a:xfrm>
            <a:off x="3143312" y="4446443"/>
            <a:ext cx="3057524" cy="1752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580D0-C5F4-71F4-2412-FBE3A3F39CC8}"/>
              </a:ext>
            </a:extLst>
          </p:cNvPr>
          <p:cNvSpPr txBox="1"/>
          <p:nvPr/>
        </p:nvSpPr>
        <p:spPr>
          <a:xfrm>
            <a:off x="6262750" y="5124861"/>
            <a:ext cx="47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ACC5F3-68FC-C525-F03F-E947592553B2}"/>
              </a:ext>
            </a:extLst>
          </p:cNvPr>
          <p:cNvSpPr/>
          <p:nvPr/>
        </p:nvSpPr>
        <p:spPr>
          <a:xfrm>
            <a:off x="6800913" y="4450134"/>
            <a:ext cx="3414712" cy="1752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369AD4-15DE-C5B8-DE58-C3BFE580C7D2}"/>
              </a:ext>
            </a:extLst>
          </p:cNvPr>
          <p:cNvSpPr txBox="1"/>
          <p:nvPr/>
        </p:nvSpPr>
        <p:spPr>
          <a:xfrm>
            <a:off x="2943251" y="5472524"/>
            <a:ext cx="1876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generation/storage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64103-0963-7071-237F-3B0E48CDD86E}"/>
              </a:ext>
            </a:extLst>
          </p:cNvPr>
          <p:cNvSpPr txBox="1"/>
          <p:nvPr/>
        </p:nvSpPr>
        <p:spPr>
          <a:xfrm>
            <a:off x="4533925" y="5036993"/>
            <a:ext cx="26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A4BAF-281E-AF60-0FA4-B4E1978FD44E}"/>
              </a:ext>
            </a:extLst>
          </p:cNvPr>
          <p:cNvSpPr txBox="1"/>
          <p:nvPr/>
        </p:nvSpPr>
        <p:spPr>
          <a:xfrm>
            <a:off x="4700500" y="5522946"/>
            <a:ext cx="1390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capacity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6C3E29-66E7-96C0-5C61-F433F54ED17F}"/>
              </a:ext>
            </a:extLst>
          </p:cNvPr>
          <p:cNvSpPr txBox="1"/>
          <p:nvPr/>
        </p:nvSpPr>
        <p:spPr>
          <a:xfrm>
            <a:off x="6699096" y="5466221"/>
            <a:ext cx="1981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Distributed generation/storage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(via policy/subsidy*)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F4C56-FFE1-A55C-03CA-43983785ABA9}"/>
              </a:ext>
            </a:extLst>
          </p:cNvPr>
          <p:cNvSpPr txBox="1"/>
          <p:nvPr/>
        </p:nvSpPr>
        <p:spPr>
          <a:xfrm>
            <a:off x="8364761" y="5036993"/>
            <a:ext cx="26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E92CB-C8CD-3C79-04FC-5034392C09A4}"/>
              </a:ext>
            </a:extLst>
          </p:cNvPr>
          <p:cNvSpPr txBox="1"/>
          <p:nvPr/>
        </p:nvSpPr>
        <p:spPr>
          <a:xfrm>
            <a:off x="8695470" y="5592648"/>
            <a:ext cx="12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Distribution capacity</a:t>
            </a:r>
          </a:p>
        </p:txBody>
      </p:sp>
      <p:pic>
        <p:nvPicPr>
          <p:cNvPr id="69" name="Graphic 3">
            <a:extLst>
              <a:ext uri="{FF2B5EF4-FFF2-40B4-BE49-F238E27FC236}">
                <a16:creationId xmlns:a16="http://schemas.microsoft.com/office/drawing/2014/main" id="{A9154FF5-BE0D-9C02-F27A-AD7E44A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9962" y="4685091"/>
            <a:ext cx="900000" cy="90000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3386AD3B-CDB8-0CA7-004A-ED97B73D0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7151" y="4530823"/>
            <a:ext cx="1058791" cy="1058791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51FD141C-9F2B-AD0A-E1A2-3817F863D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2268" y="4606068"/>
            <a:ext cx="994217" cy="994217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7898E26B-F494-B298-D5D2-E8EBEF14B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9996" y="4612878"/>
            <a:ext cx="1023966" cy="1023966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2576D1D9-167E-381E-6764-D3096C30694D}"/>
              </a:ext>
            </a:extLst>
          </p:cNvPr>
          <p:cNvSpPr/>
          <p:nvPr/>
        </p:nvSpPr>
        <p:spPr>
          <a:xfrm>
            <a:off x="10430792" y="4697283"/>
            <a:ext cx="1611329" cy="11932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*A true “lowest cost” ODP would include recommendations for targeted CER uptake where the distribution network has capacity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4093D8B-3322-9D06-72FE-03B3C98EDCFF}"/>
              </a:ext>
            </a:extLst>
          </p:cNvPr>
          <p:cNvSpPr txBox="1"/>
          <p:nvPr/>
        </p:nvSpPr>
        <p:spPr>
          <a:xfrm>
            <a:off x="385875" y="1057275"/>
            <a:ext cx="42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AEMO’s future ISP process would look like: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7828DA-8AE2-B9E2-8695-3A7B19CB06D5}"/>
              </a:ext>
            </a:extLst>
          </p:cNvPr>
          <p:cNvSpPr txBox="1"/>
          <p:nvPr/>
        </p:nvSpPr>
        <p:spPr>
          <a:xfrm>
            <a:off x="463927" y="2479016"/>
            <a:ext cx="59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FD4214-F694-01A9-D17A-A4894F731B35}"/>
              </a:ext>
            </a:extLst>
          </p:cNvPr>
          <p:cNvSpPr txBox="1"/>
          <p:nvPr/>
        </p:nvSpPr>
        <p:spPr>
          <a:xfrm>
            <a:off x="463551" y="5227027"/>
            <a:ext cx="43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B0A61C3-9FC9-4741-FDC1-80DB09A0B5DA}"/>
              </a:ext>
            </a:extLst>
          </p:cNvPr>
          <p:cNvSpPr txBox="1"/>
          <p:nvPr/>
        </p:nvSpPr>
        <p:spPr>
          <a:xfrm>
            <a:off x="9320829" y="2396447"/>
            <a:ext cx="26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D3AF460F-9D1E-1E0C-19D8-C0D4033361BB}"/>
              </a:ext>
            </a:extLst>
          </p:cNvPr>
          <p:cNvSpPr/>
          <p:nvPr/>
        </p:nvSpPr>
        <p:spPr>
          <a:xfrm>
            <a:off x="5170001" y="1104213"/>
            <a:ext cx="1703499" cy="26888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 constraints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1388B359-DF3C-D449-CF7D-008009110F0E}"/>
              </a:ext>
            </a:extLst>
          </p:cNvPr>
          <p:cNvSpPr/>
          <p:nvPr/>
        </p:nvSpPr>
        <p:spPr>
          <a:xfrm>
            <a:off x="7106570" y="1117173"/>
            <a:ext cx="2214259" cy="26030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 flexibility schemes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6E622CD-5077-7B86-3731-A6C3C4DE9A85}"/>
              </a:ext>
            </a:extLst>
          </p:cNvPr>
          <p:cNvSpPr/>
          <p:nvPr/>
        </p:nvSpPr>
        <p:spPr>
          <a:xfrm>
            <a:off x="8816078" y="3872929"/>
            <a:ext cx="1992420" cy="31240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$/MW CER hosting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B19E957-504D-1EAC-AEBE-518C10A8D204}"/>
              </a:ext>
            </a:extLst>
          </p:cNvPr>
          <p:cNvCxnSpPr>
            <a:cxnSpLocks/>
          </p:cNvCxnSpPr>
          <p:nvPr/>
        </p:nvCxnSpPr>
        <p:spPr>
          <a:xfrm>
            <a:off x="3338959" y="6329995"/>
            <a:ext cx="6610621" cy="21558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AB43282-BCCB-6F02-59B4-B168CFAFF04B}"/>
              </a:ext>
            </a:extLst>
          </p:cNvPr>
          <p:cNvCxnSpPr/>
          <p:nvPr/>
        </p:nvCxnSpPr>
        <p:spPr>
          <a:xfrm>
            <a:off x="6738999" y="6444121"/>
            <a:ext cx="0" cy="30956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F0AD6748-F47B-8DE3-3394-FB1A94AA4872}"/>
              </a:ext>
            </a:extLst>
          </p:cNvPr>
          <p:cNvSpPr/>
          <p:nvPr/>
        </p:nvSpPr>
        <p:spPr>
          <a:xfrm>
            <a:off x="6579782" y="3884244"/>
            <a:ext cx="1981652" cy="2961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$/MW CER uptake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09A9594F-2AAD-580F-5417-B8FB6A6D92FC}"/>
              </a:ext>
            </a:extLst>
          </p:cNvPr>
          <p:cNvCxnSpPr>
            <a:stCxn id="100" idx="2"/>
            <a:endCxn id="38" idx="0"/>
          </p:cNvCxnSpPr>
          <p:nvPr/>
        </p:nvCxnSpPr>
        <p:spPr>
          <a:xfrm rot="16200000" flipH="1">
            <a:off x="6390722" y="1004126"/>
            <a:ext cx="419164" cy="11571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018C4B7B-877D-9E1B-5056-79D36492A9EE}"/>
              </a:ext>
            </a:extLst>
          </p:cNvPr>
          <p:cNvCxnSpPr>
            <a:cxnSpLocks/>
            <a:stCxn id="101" idx="2"/>
            <a:endCxn id="38" idx="0"/>
          </p:cNvCxnSpPr>
          <p:nvPr/>
        </p:nvCxnSpPr>
        <p:spPr>
          <a:xfrm rot="5400000">
            <a:off x="7488889" y="1067451"/>
            <a:ext cx="414780" cy="1034842"/>
          </a:xfrm>
          <a:prstGeom prst="bentConnector3">
            <a:avLst>
              <a:gd name="adj1" fmla="val 479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7D0FA9A1-E682-A30F-A43B-ED9FF60BE257}"/>
              </a:ext>
            </a:extLst>
          </p:cNvPr>
          <p:cNvCxnSpPr>
            <a:stCxn id="109" idx="2"/>
            <a:endCxn id="7" idx="0"/>
          </p:cNvCxnSpPr>
          <p:nvPr/>
        </p:nvCxnSpPr>
        <p:spPr>
          <a:xfrm rot="16200000" flipH="1">
            <a:off x="7904584" y="3846449"/>
            <a:ext cx="269708" cy="9376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C1ADF08-42D5-4CDC-5AC2-85B06A37D4D6}"/>
              </a:ext>
            </a:extLst>
          </p:cNvPr>
          <p:cNvCxnSpPr>
            <a:cxnSpLocks/>
            <a:stCxn id="102" idx="2"/>
            <a:endCxn id="7" idx="0"/>
          </p:cNvCxnSpPr>
          <p:nvPr/>
        </p:nvCxnSpPr>
        <p:spPr>
          <a:xfrm rot="5400000">
            <a:off x="9027878" y="3665724"/>
            <a:ext cx="264802" cy="13040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F2F70E-8B45-2AB1-96F7-27B9BF0423B5}"/>
              </a:ext>
            </a:extLst>
          </p:cNvPr>
          <p:cNvCxnSpPr>
            <a:cxnSpLocks/>
          </p:cNvCxnSpPr>
          <p:nvPr/>
        </p:nvCxnSpPr>
        <p:spPr>
          <a:xfrm rot="5400000">
            <a:off x="6734563" y="6598858"/>
            <a:ext cx="0" cy="30956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6564C80-F5B7-783A-103D-5E47A6F84687}"/>
              </a:ext>
            </a:extLst>
          </p:cNvPr>
          <p:cNvSpPr/>
          <p:nvPr/>
        </p:nvSpPr>
        <p:spPr>
          <a:xfrm>
            <a:off x="1046762" y="4876169"/>
            <a:ext cx="1316275" cy="88633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Residual unserved energy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0B4D5B-03A0-8FA4-A893-E9F64BE92054}"/>
              </a:ext>
            </a:extLst>
          </p:cNvPr>
          <p:cNvSpPr txBox="1"/>
          <p:nvPr/>
        </p:nvSpPr>
        <p:spPr>
          <a:xfrm>
            <a:off x="2574349" y="5153614"/>
            <a:ext cx="26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6C0F94-FA63-229B-CC5B-9C461FEEE3C5}"/>
              </a:ext>
            </a:extLst>
          </p:cNvPr>
          <p:cNvSpPr/>
          <p:nvPr/>
        </p:nvSpPr>
        <p:spPr>
          <a:xfrm>
            <a:off x="9826426" y="2090356"/>
            <a:ext cx="1316275" cy="88633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Residual unserved energy</a:t>
            </a:r>
          </a:p>
        </p:txBody>
      </p:sp>
    </p:spTree>
    <p:extLst>
      <p:ext uri="{BB962C8B-B14F-4D97-AF65-F5344CB8AC3E}">
        <p14:creationId xmlns:p14="http://schemas.microsoft.com/office/powerpoint/2010/main" val="4808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00" grpId="0" animBg="1"/>
      <p:bldP spid="101" grpId="0" animBg="1"/>
      <p:bldP spid="102" grpId="0" animBg="1"/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9A50-CD8C-BBC6-BD17-A8E7C8D5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Optimal CER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F45D7-55C9-C7CD-4FCE-7895C94D5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56" y="6111346"/>
            <a:ext cx="1904244" cy="343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400" dirty="0"/>
              <a:t>Source: AEMO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B3B22-AF5C-8460-BFAC-DF75BE34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4" y="1131370"/>
            <a:ext cx="10520637" cy="4857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9B9BE5-3E7A-392B-159F-2706A8FD8103}"/>
              </a:ext>
            </a:extLst>
          </p:cNvPr>
          <p:cNvSpPr/>
          <p:nvPr/>
        </p:nvSpPr>
        <p:spPr>
          <a:xfrm>
            <a:off x="10354962" y="840259"/>
            <a:ext cx="1062681" cy="11121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5434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E294D-4AFE-3CFE-0CAF-B0C7C5A1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41E3-B7AF-8671-E967-2B26FA1F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rgbClr val="525252"/>
                </a:solidFill>
                <a:latin typeface="Calibri"/>
              </a:rPr>
              <a:t>Next Steps for DSO/TSO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B713-1A86-74C6-B040-92A96E2B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90445"/>
            <a:ext cx="11420858" cy="4966115"/>
          </a:xfrm>
        </p:spPr>
        <p:txBody>
          <a:bodyPr>
            <a:normAutofit/>
          </a:bodyPr>
          <a:lstStyle/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Sharing CER curtailment forecasts</a:t>
            </a:r>
          </a:p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Sharing operational DPV forecasts</a:t>
            </a:r>
          </a:p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Determining how we incorporate Tx constraints in DOEs</a:t>
            </a:r>
          </a:p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Utilising CER curtailment to extend Tx maintenance windows</a:t>
            </a:r>
          </a:p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Procuring network support services from CER for Tx and Dx constraints</a:t>
            </a:r>
          </a:p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Integrating price-responsive resources into the NEM</a:t>
            </a:r>
          </a:p>
          <a:p>
            <a:r>
              <a:rPr lang="en-AU" sz="2800" dirty="0">
                <a:ea typeface="Aptos" panose="020B0004020202020204" pitchFamily="34" charset="0"/>
                <a:cs typeface="Aptos" panose="020B0004020202020204" pitchFamily="34" charset="0"/>
              </a:rPr>
              <a:t>Planning criteria for flexible loads</a:t>
            </a:r>
          </a:p>
        </p:txBody>
      </p:sp>
    </p:spTree>
    <p:extLst>
      <p:ext uri="{BB962C8B-B14F-4D97-AF65-F5344CB8AC3E}">
        <p14:creationId xmlns:p14="http://schemas.microsoft.com/office/powerpoint/2010/main" val="2764029982"/>
      </p:ext>
    </p:extLst>
  </p:cSld>
  <p:clrMapOvr>
    <a:masterClrMapping/>
  </p:clrMapOvr>
</p:sld>
</file>

<file path=ppt/theme/theme1.xml><?xml version="1.0" encoding="utf-8"?>
<a:theme xmlns:a="http://schemas.openxmlformats.org/drawingml/2006/main" name="14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10.xml><?xml version="1.0" encoding="utf-8"?>
<a:theme xmlns:a="http://schemas.openxmlformats.org/drawingml/2006/main" name="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6.pptx [Read-Only]" id="{F6E160A3-A58A-4E28-ABFF-94A45274398F}" vid="{9E3CE074-8252-46B6-A48D-6DFB565D7959}"/>
    </a:ext>
  </a:extLst>
</a:theme>
</file>

<file path=ppt/theme/theme11.xml><?xml version="1.0" encoding="utf-8"?>
<a:theme xmlns:a="http://schemas.openxmlformats.org/drawingml/2006/main" name="9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12.xml><?xml version="1.0" encoding="utf-8"?>
<a:theme xmlns:a="http://schemas.openxmlformats.org/drawingml/2006/main" name="11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5" id="{92EB1DBC-330A-46BE-AB29-D73544EF749C}" vid="{19198E94-4466-4140-9F67-201179DD8F4D}"/>
    </a:ext>
  </a:extLst>
</a:theme>
</file>

<file path=ppt/theme/theme13.xml><?xml version="1.0" encoding="utf-8"?>
<a:theme xmlns:a="http://schemas.openxmlformats.org/drawingml/2006/main" name="1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14.xml><?xml version="1.0" encoding="utf-8"?>
<a:theme xmlns:a="http://schemas.openxmlformats.org/drawingml/2006/main" name="12_SAPN 17">
  <a:themeElements>
    <a:clrScheme name="Custom 3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876C"/>
      </a:accent1>
      <a:accent2>
        <a:srgbClr val="67AD76"/>
      </a:accent2>
      <a:accent3>
        <a:srgbClr val="B1D284"/>
      </a:accent3>
      <a:accent4>
        <a:srgbClr val="FFF49C"/>
      </a:accent4>
      <a:accent5>
        <a:srgbClr val="F9BB6A"/>
      </a:accent5>
      <a:accent6>
        <a:srgbClr val="EC7F52"/>
      </a:accent6>
      <a:hlink>
        <a:srgbClr val="D43D51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.pptx" id="{E6D8B6A6-2B34-41BB-9574-208FFBBE1CCC}" vid="{C66E327E-AF18-40D8-9361-FB164820F120}"/>
    </a:ext>
  </a:extLst>
</a:theme>
</file>

<file path=ppt/theme/theme15.xml><?xml version="1.0" encoding="utf-8"?>
<a:theme xmlns:a="http://schemas.openxmlformats.org/drawingml/2006/main" name="13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 2 Customer Service Measures and Incentives 20220830" id="{A6A31472-7421-4CB3-9723-700B3A1A68F3}" vid="{D1193CB6-8070-4FEB-8842-C13502A99E88}"/>
    </a:ext>
  </a:extLst>
</a:theme>
</file>

<file path=ppt/theme/theme16.xml><?xml version="1.0" encoding="utf-8"?>
<a:theme xmlns:a="http://schemas.openxmlformats.org/drawingml/2006/main" name="5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5" id="{92EB1DBC-330A-46BE-AB29-D73544EF749C}" vid="{19198E94-4466-4140-9F67-201179DD8F4D}"/>
    </a:ext>
  </a:extLst>
</a:theme>
</file>

<file path=ppt/theme/theme17.xml><?xml version="1.0" encoding="utf-8"?>
<a:theme xmlns:a="http://schemas.openxmlformats.org/drawingml/2006/main" name="6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5" id="{92EB1DBC-330A-46BE-AB29-D73544EF749C}" vid="{19198E94-4466-4140-9F67-201179DD8F4D}"/>
    </a:ext>
  </a:extLst>
</a:theme>
</file>

<file path=ppt/theme/theme18.xml><?xml version="1.0" encoding="utf-8"?>
<a:theme xmlns:a="http://schemas.openxmlformats.org/drawingml/2006/main" name="2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19.xml><?xml version="1.0" encoding="utf-8"?>
<a:theme xmlns:a="http://schemas.openxmlformats.org/drawingml/2006/main" name="3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2.xml><?xml version="1.0" encoding="utf-8"?>
<a:theme xmlns:a="http://schemas.openxmlformats.org/drawingml/2006/main" name="10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20.xml><?xml version="1.0" encoding="utf-8"?>
<a:theme xmlns:a="http://schemas.openxmlformats.org/drawingml/2006/main" name="4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5.pptx" id="{8FEFABFC-814A-45EA-85C1-6B87D12916BD}" vid="{497F6A04-C46A-4927-8CBB-10584C339304}"/>
    </a:ext>
  </a:extLst>
</a:theme>
</file>

<file path=ppt/theme/theme21.xml><?xml version="1.0" encoding="utf-8"?>
<a:theme xmlns:a="http://schemas.openxmlformats.org/drawingml/2006/main" name="8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22.xml><?xml version="1.0" encoding="utf-8"?>
<a:theme xmlns:a="http://schemas.openxmlformats.org/drawingml/2006/main" name="5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5.pptx" id="{8FEFABFC-814A-45EA-85C1-6B87D12916BD}" vid="{497F6A04-C46A-4927-8CBB-10584C339304}"/>
    </a:ext>
  </a:extLst>
</a:theme>
</file>

<file path=ppt/theme/theme23.xml><?xml version="1.0" encoding="utf-8"?>
<a:theme xmlns:a="http://schemas.openxmlformats.org/drawingml/2006/main" name="11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.pptx" id="{E6D8B6A6-2B34-41BB-9574-208FFBBE1CCC}" vid="{C66E327E-AF18-40D8-9361-FB164820F120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4.xml><?xml version="1.0" encoding="utf-8"?>
<a:theme xmlns:a="http://schemas.openxmlformats.org/drawingml/2006/main" name="6_SAPN 17">
  <a:themeElements>
    <a:clrScheme name="SAPN Enerven 02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00AF41"/>
      </a:accent2>
      <a:accent3>
        <a:srgbClr val="00833D"/>
      </a:accent3>
      <a:accent4>
        <a:srgbClr val="44D62C"/>
      </a:accent4>
      <a:accent5>
        <a:srgbClr val="FAA61A"/>
      </a:accent5>
      <a:accent6>
        <a:srgbClr val="0B253F"/>
      </a:accent6>
      <a:hlink>
        <a:srgbClr val="525252"/>
      </a:hlink>
      <a:folHlink>
        <a:srgbClr val="52525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5.xml><?xml version="1.0" encoding="utf-8"?>
<a:theme xmlns:a="http://schemas.openxmlformats.org/drawingml/2006/main" name="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5.pptx" id="{8FEFABFC-814A-45EA-85C1-6B87D12916BD}" vid="{497F6A04-C46A-4927-8CBB-10584C339304}"/>
    </a:ext>
  </a:extLst>
</a:theme>
</file>

<file path=ppt/theme/theme6.xml><?xml version="1.0" encoding="utf-8"?>
<a:theme xmlns:a="http://schemas.openxmlformats.org/drawingml/2006/main" name="2_1. COVER PAGES - ASSORTED">
  <a:themeElements>
    <a:clrScheme name="Custom 6">
      <a:dk1>
        <a:srgbClr val="000000"/>
      </a:dk1>
      <a:lt1>
        <a:srgbClr val="FEFFFF"/>
      </a:lt1>
      <a:dk2>
        <a:srgbClr val="2E3639"/>
      </a:dk2>
      <a:lt2>
        <a:srgbClr val="DFDFDF"/>
      </a:lt2>
      <a:accent1>
        <a:srgbClr val="00B6A8"/>
      </a:accent1>
      <a:accent2>
        <a:srgbClr val="F79245"/>
      </a:accent2>
      <a:accent3>
        <a:srgbClr val="E1056D"/>
      </a:accent3>
      <a:accent4>
        <a:srgbClr val="5E277E"/>
      </a:accent4>
      <a:accent5>
        <a:srgbClr val="00ACEF"/>
      </a:accent5>
      <a:accent6>
        <a:srgbClr val="23AE39"/>
      </a:accent6>
      <a:hlink>
        <a:srgbClr val="2E3639"/>
      </a:hlink>
      <a:folHlink>
        <a:srgbClr val="6271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 ENet Corporate PowerPoint Template" id="{C1055394-D58D-E54F-BFE6-8E32201D1C34}" vid="{F0355181-CB6F-2144-B372-2BC4739A33A1}"/>
    </a:ext>
  </a:extLst>
</a:theme>
</file>

<file path=ppt/theme/theme7.xml><?xml version="1.0" encoding="utf-8"?>
<a:theme xmlns:a="http://schemas.openxmlformats.org/drawingml/2006/main" name="17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4.pptx" id="{DBDE1D29-9F91-4BDB-8E80-9C4A844673C5}" vid="{780BF6CF-78EB-419E-99D9-867BE76D16F0}"/>
    </a:ext>
  </a:extLst>
</a:theme>
</file>

<file path=ppt/theme/theme8.xml><?xml version="1.0" encoding="utf-8"?>
<a:theme xmlns:a="http://schemas.openxmlformats.org/drawingml/2006/main" name="2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ven_Presentation1.potx" id="{7F75FE5F-F053-45FC-B224-AA5907DD83F6}" vid="{BD281750-D491-497A-AD05-C026C25A2AA2}"/>
    </a:ext>
  </a:extLst>
</a:theme>
</file>

<file path=ppt/theme/theme9.xml><?xml version="1.0" encoding="utf-8"?>
<a:theme xmlns:a="http://schemas.openxmlformats.org/drawingml/2006/main" name="7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0C86BAF592943B466C3307620DB41" ma:contentTypeVersion="13" ma:contentTypeDescription="Create a new document." ma:contentTypeScope="" ma:versionID="6508934d0d0198e045acf4be8001b266">
  <xsd:schema xmlns:xsd="http://www.w3.org/2001/XMLSchema" xmlns:xs="http://www.w3.org/2001/XMLSchema" xmlns:p="http://schemas.microsoft.com/office/2006/metadata/properties" xmlns:ns2="b5cb6bc7-7dbb-459a-bb2f-c8e7c1024b1e" xmlns:ns3="a102c61c-0b94-4dc7-88be-622bd30b80a1" targetNamespace="http://schemas.microsoft.com/office/2006/metadata/properties" ma:root="true" ma:fieldsID="3ac50b5e66408b9f1966dd598c4130fe" ns2:_="" ns3:_="">
    <xsd:import namespace="b5cb6bc7-7dbb-459a-bb2f-c8e7c1024b1e"/>
    <xsd:import namespace="a102c61c-0b94-4dc7-88be-622bd30b80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b6bc7-7dbb-459a-bb2f-c8e7c1024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513c6f-d7d3-4bba-9430-ae3381147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2c61c-0b94-4dc7-88be-622bd30b80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4cfdcb6-3e52-441b-a2b0-1e7e9c3cbe55}" ma:internalName="TaxCatchAll" ma:showField="CatchAllData" ma:web="a102c61c-0b94-4dc7-88be-622bd30b80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02c61c-0b94-4dc7-88be-622bd30b80a1" xsi:nil="true"/>
    <lcf76f155ced4ddcb4097134ff3c332f xmlns="b5cb6bc7-7dbb-459a-bb2f-c8e7c1024b1e">
      <Terms xmlns="http://schemas.microsoft.com/office/infopath/2007/PartnerControls"/>
    </lcf76f155ced4ddcb4097134ff3c332f>
    <SharedWithUsers xmlns="a102c61c-0b94-4dc7-88be-622bd30b80a1">
      <UserInfo>
        <DisplayName>Hiroe Terao</DisplayName>
        <AccountId>271</AccountId>
        <AccountType/>
      </UserInfo>
      <UserInfo>
        <DisplayName>James Brown</DisplayName>
        <AccountId>32</AccountId>
        <AccountType/>
      </UserInfo>
      <UserInfo>
        <DisplayName>Ryan Taylor</DisplayName>
        <AccountId>493</AccountId>
        <AccountType/>
      </UserInfo>
      <UserInfo>
        <DisplayName>William Coren</DisplayName>
        <AccountId>888</AccountId>
        <AccountType/>
      </UserInfo>
      <UserInfo>
        <DisplayName>Cecilia Schutz</DisplayName>
        <AccountId>426</AccountId>
        <AccountType/>
      </UserInfo>
      <UserInfo>
        <DisplayName>Michelle Howie</DisplayName>
        <AccountId>825</AccountId>
        <AccountType/>
      </UserInfo>
      <UserInfo>
        <DisplayName>Klobas, Juanita (ENet)</DisplayName>
        <AccountId>1194</AccountId>
        <AccountType/>
      </UserInfo>
      <UserInfo>
        <DisplayName>Appleby, Simon (ENet)</DisplayName>
        <AccountId>1129</AccountId>
        <AccountType/>
      </UserInfo>
      <UserInfo>
        <DisplayName>Chloe Beattie</DisplayName>
        <AccountId>270</AccountId>
        <AccountType/>
      </UserInfo>
      <UserInfo>
        <DisplayName>Rachel Walker</DisplayName>
        <AccountId>55</AccountId>
        <AccountType/>
      </UserInfo>
      <UserInfo>
        <DisplayName>Holly Waltham</DisplayName>
        <AccountId>103</AccountId>
        <AccountType/>
      </UserInfo>
      <UserInfo>
        <DisplayName>Andrew Bills</DisplayName>
        <AccountId>1109</AccountId>
        <AccountType/>
      </UserInfo>
      <UserInfo>
        <DisplayName>Jonathan Leake</DisplayName>
        <AccountId>530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8DDD72-43ED-42D4-B52A-C9863067F1A0}"/>
</file>

<file path=customXml/itemProps2.xml><?xml version="1.0" encoding="utf-8"?>
<ds:datastoreItem xmlns:ds="http://schemas.openxmlformats.org/officeDocument/2006/customXml" ds:itemID="{61A396B4-D786-4E1F-BEEB-6A411606E261}">
  <ds:schemaRefs>
    <ds:schemaRef ds:uri="http://schemas.microsoft.com/office/2006/metadata/properties"/>
    <ds:schemaRef ds:uri="http://purl.org/dc/terms/"/>
    <ds:schemaRef ds:uri="5c446349-e9f0-42d6-834a-0a88a9e2807a"/>
    <ds:schemaRef ds:uri="http://schemas.microsoft.com/office/2006/documentManagement/types"/>
    <ds:schemaRef ds:uri="8febbd37-bc21-4b1f-a5ab-47f673d3dabd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7BCE19B-8BCA-487B-B50D-7D01E31E930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c9b06d0-cb4a-4a03-b449-1f5a2548a910}" enabled="0" method="" siteId="{8c9b06d0-cb4a-4a03-b449-1f5a2548a9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604</Words>
  <Application>Microsoft Office PowerPoint</Application>
  <PresentationFormat>Widescreen</PresentationFormat>
  <Paragraphs>95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10</vt:i4>
      </vt:variant>
    </vt:vector>
  </HeadingPairs>
  <TitlesOfParts>
    <vt:vector size="41" baseType="lpstr">
      <vt:lpstr>.AppleSystemUIFont</vt:lpstr>
      <vt:lpstr>.LucidaGrandeUI</vt:lpstr>
      <vt:lpstr>Aptos</vt:lpstr>
      <vt:lpstr>Arial</vt:lpstr>
      <vt:lpstr>ArialMT</vt:lpstr>
      <vt:lpstr>Calibri</vt:lpstr>
      <vt:lpstr>Times New Roman</vt:lpstr>
      <vt:lpstr>Wingdings</vt:lpstr>
      <vt:lpstr>14_SAPN 17</vt:lpstr>
      <vt:lpstr>10_SAPN 17</vt:lpstr>
      <vt:lpstr>16_SAPN 17</vt:lpstr>
      <vt:lpstr>6_SAPN 17</vt:lpstr>
      <vt:lpstr>SAPN 17</vt:lpstr>
      <vt:lpstr>2_1. COVER PAGES - ASSORTED</vt:lpstr>
      <vt:lpstr>17_SAPN 17</vt:lpstr>
      <vt:lpstr>2_SAPN 15</vt:lpstr>
      <vt:lpstr>7_SAPN 17</vt:lpstr>
      <vt:lpstr>SAPN 15</vt:lpstr>
      <vt:lpstr>9_SAPN 17</vt:lpstr>
      <vt:lpstr>11_SAPN 15</vt:lpstr>
      <vt:lpstr>1_SAPN 17</vt:lpstr>
      <vt:lpstr>12_SAPN 17</vt:lpstr>
      <vt:lpstr>13_SAPN 17</vt:lpstr>
      <vt:lpstr>5_SAPN 15</vt:lpstr>
      <vt:lpstr>6_SAPN 15</vt:lpstr>
      <vt:lpstr>2_SAPN 17</vt:lpstr>
      <vt:lpstr>3_SAPN 17</vt:lpstr>
      <vt:lpstr>4_SAPN 17</vt:lpstr>
      <vt:lpstr>8_SAPN 17</vt:lpstr>
      <vt:lpstr>5_SAPN 17</vt:lpstr>
      <vt:lpstr>11_SAPN 17</vt:lpstr>
      <vt:lpstr>Connecting CER – TSO/DSO Coordination</vt:lpstr>
      <vt:lpstr>South Australia’s renewable milestones</vt:lpstr>
      <vt:lpstr>Under Frequency Load Shedding</vt:lpstr>
      <vt:lpstr>Impact of Distributed PV on the UFLS Scheme</vt:lpstr>
      <vt:lpstr>PowerPoint Presentation</vt:lpstr>
      <vt:lpstr>Improving consideration of demand-side factors in the ISP</vt:lpstr>
      <vt:lpstr>Balancing transmission and distribution investment</vt:lpstr>
      <vt:lpstr>Optimal CER Adoption</vt:lpstr>
      <vt:lpstr>Next Steps for DSO/TSO Coordination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Alexander Ward</cp:lastModifiedBy>
  <cp:revision>8</cp:revision>
  <cp:lastPrinted>2024-03-15T06:48:25Z</cp:lastPrinted>
  <dcterms:created xsi:type="dcterms:W3CDTF">2023-08-15T03:45:37Z</dcterms:created>
  <dcterms:modified xsi:type="dcterms:W3CDTF">2024-10-15T21:24:25Z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0x010100BA30C86BAF592943B466C3307620DB41</vt:lpwstr>
  </property>
  <property fmtid="{D5CDD505-2E9C-101B-9397-08002B2CF9AE}" pid="3" name="MediaServiceImageTags">
    <vt:lpwstr/>
  </property>
</Properties>
</file>