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9" r:id="rId7"/>
    <p:sldId id="2147483035" r:id="rId8"/>
    <p:sldId id="2147482963" r:id="rId9"/>
    <p:sldId id="2147483036" r:id="rId10"/>
    <p:sldId id="2147483037" r:id="rId11"/>
    <p:sldId id="2147483038" r:id="rId12"/>
    <p:sldId id="2147483039" r:id="rId13"/>
    <p:sldId id="2147483040" r:id="rId14"/>
    <p:sldId id="2147483041" r:id="rId15"/>
    <p:sldId id="2147483042" r:id="rId16"/>
    <p:sldId id="2147483043" r:id="rId17"/>
    <p:sldId id="2147483044" r:id="rId18"/>
    <p:sldId id="21474830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3ACB1A-A573-9102-A520-3BD28392CD10}" name="Monika Merdekawati" initials="MM" userId="S::mmerdekawati@aseanenergy.org::8e8e9530-26cf-4da0-bab4-3e01498911e8" providerId="AD"/>
  <p188:author id="{CFF68A5B-147D-833F-F721-95FEBDA1A94F}" name="Zahrah Zafira" initials="ZZ" userId="S::zahrah.zafira@aseanenergy.org::e295280d-6cb1-4341-b2af-9563efc392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96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MonikaMerdekawati\Downloads\AEO8_Figures%20in%20Report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MonikaMerdekawati\Downloads\AEO8_Figures%20in%20Report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/>
              <a:t>Mtoe</a:t>
            </a:r>
          </a:p>
        </c:rich>
      </c:tx>
      <c:layout>
        <c:manualLayout>
          <c:xMode val="edge"/>
          <c:yMode val="edge"/>
          <c:x val="4.7925508192849563E-3"/>
          <c:y val="1.1809899187324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'1.7 TPES by Fuel'!$A$5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'1.7 TPES by Fuel'!$B$4:$S$4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'1.7 TPES by Fuel'!$B$5:$S$5</c:f>
              <c:numCache>
                <c:formatCode>_-* #,##0.00_-;\-* #,##0.00_-;_-* "-"_-;_-@_-</c:formatCode>
                <c:ptCount val="18"/>
                <c:pt idx="0">
                  <c:v>53313.193411799999</c:v>
                </c:pt>
                <c:pt idx="1">
                  <c:v>62468.630813399999</c:v>
                </c:pt>
                <c:pt idx="2">
                  <c:v>73419.914077764697</c:v>
                </c:pt>
                <c:pt idx="3">
                  <c:v>74191.014133727396</c:v>
                </c:pt>
                <c:pt idx="4">
                  <c:v>76723.214368270041</c:v>
                </c:pt>
                <c:pt idx="5">
                  <c:v>90786.396498051996</c:v>
                </c:pt>
                <c:pt idx="6">
                  <c:v>98623.428283636153</c:v>
                </c:pt>
                <c:pt idx="7">
                  <c:v>101410.4993712541</c:v>
                </c:pt>
                <c:pt idx="8">
                  <c:v>98335.10073840445</c:v>
                </c:pt>
                <c:pt idx="9">
                  <c:v>103823.00838244421</c:v>
                </c:pt>
                <c:pt idx="10">
                  <c:v>119657.71713818143</c:v>
                </c:pt>
                <c:pt idx="11">
                  <c:v>130318.2837688054</c:v>
                </c:pt>
                <c:pt idx="12">
                  <c:v>139598.90554506893</c:v>
                </c:pt>
                <c:pt idx="13">
                  <c:v>160453.75114895817</c:v>
                </c:pt>
                <c:pt idx="14">
                  <c:v>183453.63336474041</c:v>
                </c:pt>
                <c:pt idx="15">
                  <c:v>189216.41193651652</c:v>
                </c:pt>
                <c:pt idx="16">
                  <c:v>182620.42410654627</c:v>
                </c:pt>
                <c:pt idx="17">
                  <c:v>212750.58217292727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7-4AF2-9A3E-85C062217379}"/>
            </c:ext>
          </c:extLst>
        </c:ser>
        <c:ser>
          <c:idx val="1"/>
          <c:order val="1"/>
          <c:tx>
            <c:strRef>
              <c:f>'1.7 TPES by Fuel'!$A$6</c:f>
              <c:strCache>
                <c:ptCount val="1"/>
                <c:pt idx="0">
                  <c:v>Oil </c:v>
                </c:pt>
              </c:strCache>
            </c:strRef>
          </c:tx>
          <c:spPr>
            <a:solidFill>
              <a:srgbClr val="A05586"/>
            </a:solidFill>
            <a:ln>
              <a:noFill/>
            </a:ln>
            <a:effectLst/>
          </c:spPr>
          <c:invertIfNegative val="0"/>
          <c:cat>
            <c:numRef>
              <c:f>'1.7 TPES by Fuel'!$B$4:$S$4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'1.7 TPES by Fuel'!$B$6:$S$6</c:f>
              <c:numCache>
                <c:formatCode>_-* #,##0.00_-;\-* #,##0.00_-;_-* "-"_-;_-@_-</c:formatCode>
                <c:ptCount val="18"/>
                <c:pt idx="0">
                  <c:v>181103.58766561729</c:v>
                </c:pt>
                <c:pt idx="1">
                  <c:v>174558.14422012743</c:v>
                </c:pt>
                <c:pt idx="2">
                  <c:v>178612.20857716477</c:v>
                </c:pt>
                <c:pt idx="3">
                  <c:v>178382.0238050248</c:v>
                </c:pt>
                <c:pt idx="4">
                  <c:v>181779.25492211868</c:v>
                </c:pt>
                <c:pt idx="5">
                  <c:v>181196.43454608982</c:v>
                </c:pt>
                <c:pt idx="6">
                  <c:v>191758.86332738146</c:v>
                </c:pt>
                <c:pt idx="7">
                  <c:v>202264.93034598907</c:v>
                </c:pt>
                <c:pt idx="8">
                  <c:v>212005.60693916876</c:v>
                </c:pt>
                <c:pt idx="9">
                  <c:v>214653.79341430968</c:v>
                </c:pt>
                <c:pt idx="10">
                  <c:v>224740.03262926458</c:v>
                </c:pt>
                <c:pt idx="11">
                  <c:v>225759.0847466407</c:v>
                </c:pt>
                <c:pt idx="12">
                  <c:v>234392.56410975961</c:v>
                </c:pt>
                <c:pt idx="13">
                  <c:v>234088.78767232277</c:v>
                </c:pt>
                <c:pt idx="14">
                  <c:v>237355.97890759265</c:v>
                </c:pt>
                <c:pt idx="15">
                  <c:v>206542.66170663186</c:v>
                </c:pt>
                <c:pt idx="16">
                  <c:v>207335.70630643234</c:v>
                </c:pt>
                <c:pt idx="17">
                  <c:v>221629.92167302826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7-4AF2-9A3E-85C062217379}"/>
            </c:ext>
          </c:extLst>
        </c:ser>
        <c:ser>
          <c:idx val="2"/>
          <c:order val="2"/>
          <c:tx>
            <c:strRef>
              <c:f>'1.7 TPES by Fuel'!$A$7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DA5538"/>
            </a:solidFill>
            <a:ln>
              <a:noFill/>
            </a:ln>
            <a:effectLst/>
          </c:spPr>
          <c:invertIfNegative val="0"/>
          <c:cat>
            <c:numRef>
              <c:f>'1.7 TPES by Fuel'!$B$4:$S$4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'1.7 TPES by Fuel'!$B$7:$S$7</c:f>
              <c:numCache>
                <c:formatCode>_-* #,##0.00_-;\-* #,##0.00_-;_-* "-"_-;_-@_-</c:formatCode>
                <c:ptCount val="18"/>
                <c:pt idx="0">
                  <c:v>105416.2937815367</c:v>
                </c:pt>
                <c:pt idx="1">
                  <c:v>108779.01981152101</c:v>
                </c:pt>
                <c:pt idx="2">
                  <c:v>117995.61520876019</c:v>
                </c:pt>
                <c:pt idx="3">
                  <c:v>125727.02515460829</c:v>
                </c:pt>
                <c:pt idx="4">
                  <c:v>126575.57144047141</c:v>
                </c:pt>
                <c:pt idx="5">
                  <c:v>137274.66991100152</c:v>
                </c:pt>
                <c:pt idx="6">
                  <c:v>135958.6110147963</c:v>
                </c:pt>
                <c:pt idx="7">
                  <c:v>144593.5662265977</c:v>
                </c:pt>
                <c:pt idx="8">
                  <c:v>148586.09408662026</c:v>
                </c:pt>
                <c:pt idx="9">
                  <c:v>150965.14002107602</c:v>
                </c:pt>
                <c:pt idx="10">
                  <c:v>151186.55593920089</c:v>
                </c:pt>
                <c:pt idx="11">
                  <c:v>149950.72950804868</c:v>
                </c:pt>
                <c:pt idx="12">
                  <c:v>143632.94093576894</c:v>
                </c:pt>
                <c:pt idx="13">
                  <c:v>153045.93428210809</c:v>
                </c:pt>
                <c:pt idx="14">
                  <c:v>155283.35318050344</c:v>
                </c:pt>
                <c:pt idx="15">
                  <c:v>145255.6525404217</c:v>
                </c:pt>
                <c:pt idx="16">
                  <c:v>145691.6800441377</c:v>
                </c:pt>
                <c:pt idx="17">
                  <c:v>137492.78008686687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37-4AF2-9A3E-85C062217379}"/>
            </c:ext>
          </c:extLst>
        </c:ser>
        <c:ser>
          <c:idx val="3"/>
          <c:order val="3"/>
          <c:tx>
            <c:strRef>
              <c:f>'1.7 TPES by Fuel'!$A$8</c:f>
              <c:strCache>
                <c:ptCount val="1"/>
                <c:pt idx="0">
                  <c:v>Renewable Energy</c:v>
                </c:pt>
              </c:strCache>
            </c:strRef>
          </c:tx>
          <c:spPr>
            <a:solidFill>
              <a:srgbClr val="266E54"/>
            </a:solidFill>
            <a:ln>
              <a:noFill/>
            </a:ln>
            <a:effectLst/>
          </c:spPr>
          <c:invertIfNegative val="0"/>
          <c:cat>
            <c:numRef>
              <c:f>'1.7 TPES by Fuel'!$B$4:$S$4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'1.7 TPES by Fuel'!$B$8:$S$8</c:f>
              <c:numCache>
                <c:formatCode>_-* #,##0.00_-;\-* #,##0.00_-;_-* "-"_-;_-@_-</c:formatCode>
                <c:ptCount val="18"/>
                <c:pt idx="0">
                  <c:v>42109.080266593075</c:v>
                </c:pt>
                <c:pt idx="1">
                  <c:v>43701.010609981859</c:v>
                </c:pt>
                <c:pt idx="2">
                  <c:v>45736.5593631011</c:v>
                </c:pt>
                <c:pt idx="3">
                  <c:v>49386.300388701653</c:v>
                </c:pt>
                <c:pt idx="4">
                  <c:v>57111.408813282877</c:v>
                </c:pt>
                <c:pt idx="5">
                  <c:v>59488.49163713929</c:v>
                </c:pt>
                <c:pt idx="6">
                  <c:v>61419.744989710809</c:v>
                </c:pt>
                <c:pt idx="7">
                  <c:v>64300.949307981216</c:v>
                </c:pt>
                <c:pt idx="8">
                  <c:v>67563.814214553218</c:v>
                </c:pt>
                <c:pt idx="9">
                  <c:v>72109.14927068424</c:v>
                </c:pt>
                <c:pt idx="10">
                  <c:v>78828.234639842893</c:v>
                </c:pt>
                <c:pt idx="11">
                  <c:v>85847.364678481739</c:v>
                </c:pt>
                <c:pt idx="12">
                  <c:v>85972.573788366892</c:v>
                </c:pt>
                <c:pt idx="13">
                  <c:v>88025.017612863012</c:v>
                </c:pt>
                <c:pt idx="14">
                  <c:v>94170.252722848629</c:v>
                </c:pt>
                <c:pt idx="15">
                  <c:v>95286.790531535516</c:v>
                </c:pt>
                <c:pt idx="16">
                  <c:v>100692.99887010566</c:v>
                </c:pt>
                <c:pt idx="17">
                  <c:v>109206.5753834186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37-4AF2-9A3E-85C062217379}"/>
            </c:ext>
          </c:extLst>
        </c:ser>
        <c:ser>
          <c:idx val="4"/>
          <c:order val="4"/>
          <c:tx>
            <c:strRef>
              <c:f>'1.7 TPES by Fuel'!$A$9</c:f>
              <c:strCache>
                <c:ptCount val="1"/>
                <c:pt idx="0">
                  <c:v>Traditional Biomass</c:v>
                </c:pt>
              </c:strCache>
            </c:strRef>
          </c:tx>
          <c:spPr>
            <a:solidFill>
              <a:srgbClr val="A2BC89"/>
            </a:solidFill>
            <a:ln>
              <a:noFill/>
            </a:ln>
            <a:effectLst/>
          </c:spPr>
          <c:invertIfNegative val="0"/>
          <c:cat>
            <c:numRef>
              <c:f>'1.7 TPES by Fuel'!$B$4:$S$4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'1.7 TPES by Fuel'!$B$9:$S$9</c:f>
              <c:numCache>
                <c:formatCode>_-* #,##0.00_-;\-* #,##0.00_-;_-* "-"_-;_-@_-</c:formatCode>
                <c:ptCount val="18"/>
                <c:pt idx="0">
                  <c:v>39891.331765536321</c:v>
                </c:pt>
                <c:pt idx="1">
                  <c:v>39202.763803299647</c:v>
                </c:pt>
                <c:pt idx="2">
                  <c:v>38819.715189124072</c:v>
                </c:pt>
                <c:pt idx="3">
                  <c:v>38308.867685841673</c:v>
                </c:pt>
                <c:pt idx="4">
                  <c:v>37852.855559657342</c:v>
                </c:pt>
                <c:pt idx="5">
                  <c:v>37422.425199654543</c:v>
                </c:pt>
                <c:pt idx="6">
                  <c:v>37229.143396086918</c:v>
                </c:pt>
                <c:pt idx="7">
                  <c:v>35191.062352976871</c:v>
                </c:pt>
                <c:pt idx="8">
                  <c:v>35365.218642826039</c:v>
                </c:pt>
                <c:pt idx="9">
                  <c:v>34011.279603086659</c:v>
                </c:pt>
                <c:pt idx="10">
                  <c:v>27072.92408281086</c:v>
                </c:pt>
                <c:pt idx="11">
                  <c:v>25870.357226325323</c:v>
                </c:pt>
                <c:pt idx="12">
                  <c:v>24443.734316848935</c:v>
                </c:pt>
                <c:pt idx="13">
                  <c:v>23500.669348939209</c:v>
                </c:pt>
                <c:pt idx="14">
                  <c:v>22942.032191695213</c:v>
                </c:pt>
                <c:pt idx="15">
                  <c:v>17275.405749038808</c:v>
                </c:pt>
                <c:pt idx="16">
                  <c:v>17153.435025232386</c:v>
                </c:pt>
                <c:pt idx="17">
                  <c:v>17193.942501308386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37-4AF2-9A3E-85C062217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501257552"/>
        <c:axId val="1501260880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'1.7 TPES by Fuel'!$A$10</c15:sqref>
                        </c15:formulaRef>
                      </c:ext>
                    </c:extLst>
                    <c:strCache>
                      <c:ptCount val="1"/>
                      <c:pt idx="0">
                        <c:v>Electricity</c:v>
                      </c:pt>
                    </c:strCache>
                  </c:strRef>
                </c:tx>
                <c:spPr>
                  <a:solidFill>
                    <a:srgbClr val="A8384E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'1.7 TPES by Fuel'!$B$4:$S$4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'1.7 TPES by Fuel'!$B$10:$S$10</c15:sqref>
                        </c15:formulaRef>
                      </c:ext>
                    </c:extLst>
                    <c:numCache>
                      <c:formatCode>0.00</c:formatCode>
                      <c:ptCount val="18"/>
                      <c:pt idx="0">
                        <c:v>59.126322585999958</c:v>
                      </c:pt>
                      <c:pt idx="1">
                        <c:v>235.86588645400002</c:v>
                      </c:pt>
                      <c:pt idx="2">
                        <c:v>383.00460339999989</c:v>
                      </c:pt>
                      <c:pt idx="3">
                        <c:v>479.36111</c:v>
                      </c:pt>
                      <c:pt idx="4">
                        <c:v>395.689458</c:v>
                      </c:pt>
                      <c:pt idx="5">
                        <c:v>532.27720199999999</c:v>
                      </c:pt>
                      <c:pt idx="6">
                        <c:v>455.68956800000001</c:v>
                      </c:pt>
                      <c:pt idx="7">
                        <c:v>254.07780600000012</c:v>
                      </c:pt>
                      <c:pt idx="8">
                        <c:v>192.10121372408014</c:v>
                      </c:pt>
                      <c:pt idx="9">
                        <c:v>170.72313012386007</c:v>
                      </c:pt>
                      <c:pt idx="10">
                        <c:v>191.18363833199999</c:v>
                      </c:pt>
                      <c:pt idx="11">
                        <c:v>-109.40872514779312</c:v>
                      </c:pt>
                      <c:pt idx="12">
                        <c:v>-84.414719999999761</c:v>
                      </c:pt>
                      <c:pt idx="13">
                        <c:v>-79.989140000000134</c:v>
                      </c:pt>
                      <c:pt idx="14">
                        <c:v>10.049658553999961</c:v>
                      </c:pt>
                      <c:pt idx="15">
                        <c:v>-184.14642541643389</c:v>
                      </c:pt>
                      <c:pt idx="16">
                        <c:v>-96.329672798470256</c:v>
                      </c:pt>
                      <c:pt idx="17">
                        <c:v>-112.70807227281603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FB37-4AF2-9A3E-85C06221737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572511"/>
        <c:axId val="390577919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'1.7 TPES by Fuel'!$A$11</c15:sqref>
                        </c15:formulaRef>
                      </c:ext>
                    </c:extLst>
                    <c:strCache>
                      <c:ptCount val="1"/>
                      <c:pt idx="0">
                        <c:v>Total TPES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'1.7 TPES by Fuel'!$B$4:$S$4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'1.7 TPES by Fuel'!$B$11:$S$11</c15:sqref>
                        </c15:formulaRef>
                      </c:ext>
                    </c:extLst>
                    <c:numCache>
                      <c:formatCode>_-* #,##0.00_-;\-* #,##0.00_-;_-* "-"_-;_-@_-</c:formatCode>
                      <c:ptCount val="18"/>
                      <c:pt idx="0">
                        <c:v>421892.61321366939</c:v>
                      </c:pt>
                      <c:pt idx="1">
                        <c:v>428945.43514478393</c:v>
                      </c:pt>
                      <c:pt idx="2">
                        <c:v>454967.01701931481</c:v>
                      </c:pt>
                      <c:pt idx="3">
                        <c:v>466474.59227790387</c:v>
                      </c:pt>
                      <c:pt idx="4">
                        <c:v>480437.99456180038</c:v>
                      </c:pt>
                      <c:pt idx="5">
                        <c:v>506700.69499393716</c:v>
                      </c:pt>
                      <c:pt idx="6">
                        <c:v>525445.48057961161</c:v>
                      </c:pt>
                      <c:pt idx="7">
                        <c:v>548015.08541079902</c:v>
                      </c:pt>
                      <c:pt idx="8">
                        <c:v>562047.93583529687</c:v>
                      </c:pt>
                      <c:pt idx="9">
                        <c:v>575733.09382172464</c:v>
                      </c:pt>
                      <c:pt idx="10">
                        <c:v>601676.64806763257</c:v>
                      </c:pt>
                      <c:pt idx="11">
                        <c:v>617636.41120315401</c:v>
                      </c:pt>
                      <c:pt idx="12">
                        <c:v>627956.30397581332</c:v>
                      </c:pt>
                      <c:pt idx="13">
                        <c:v>659034.17092519125</c:v>
                      </c:pt>
                      <c:pt idx="14">
                        <c:v>693215.30002593435</c:v>
                      </c:pt>
                      <c:pt idx="15">
                        <c:v>653392.77603872796</c:v>
                      </c:pt>
                      <c:pt idx="16">
                        <c:v>653397.91467965581</c:v>
                      </c:pt>
                      <c:pt idx="17">
                        <c:v>698161.09374527656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FB37-4AF2-9A3E-85C062217379}"/>
                  </c:ext>
                </c:extLst>
              </c15:ser>
            </c15:filteredLineSeries>
          </c:ext>
        </c:extLst>
      </c:lineChart>
      <c:catAx>
        <c:axId val="150125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1260880"/>
        <c:crosses val="autoZero"/>
        <c:auto val="1"/>
        <c:lblAlgn val="ctr"/>
        <c:lblOffset val="100"/>
        <c:noMultiLvlLbl val="0"/>
      </c:catAx>
      <c:valAx>
        <c:axId val="1501260880"/>
        <c:scaling>
          <c:orientation val="minMax"/>
          <c:max val="7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1257552"/>
        <c:crosses val="autoZero"/>
        <c:crossBetween val="between"/>
        <c:dispUnits>
          <c:builtInUnit val="thousands"/>
        </c:dispUnits>
      </c:valAx>
      <c:valAx>
        <c:axId val="390577919"/>
        <c:scaling>
          <c:orientation val="minMax"/>
        </c:scaling>
        <c:delete val="1"/>
        <c:axPos val="r"/>
        <c:numFmt formatCode="_-* #,##0.00_-;\-* #,##0.00_-;_-* &quot;-&quot;_-;_-@_-" sourceLinked="1"/>
        <c:majorTickMark val="out"/>
        <c:minorTickMark val="none"/>
        <c:tickLblPos val="nextTo"/>
        <c:crossAx val="390572511"/>
        <c:crosses val="max"/>
        <c:crossBetween val="between"/>
      </c:valAx>
      <c:catAx>
        <c:axId val="3905725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577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'1.11 Capacity by Fuel'!$A$18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Fuel'!$P$18:$T$18</c:f>
              <c:numCache>
                <c:formatCode>0.0%</c:formatCode>
                <c:ptCount val="5"/>
                <c:pt idx="0">
                  <c:v>0.31626940988377322</c:v>
                </c:pt>
                <c:pt idx="1">
                  <c:v>0.32769252752168659</c:v>
                </c:pt>
                <c:pt idx="2">
                  <c:v>0.31974823718249734</c:v>
                </c:pt>
                <c:pt idx="3">
                  <c:v>0.31940143140062388</c:v>
                </c:pt>
                <c:pt idx="4">
                  <c:v>0.33959549762101421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45B-4539-8DB3-21C37BB4AAEE}"/>
            </c:ext>
          </c:extLst>
        </c:ser>
        <c:ser>
          <c:idx val="2"/>
          <c:order val="1"/>
          <c:tx>
            <c:strRef>
              <c:f>'1.11 Capacity by Fuel'!$A$19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A055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Fuel'!$P$19:$T$19</c:f>
              <c:numCache>
                <c:formatCode>0.0%</c:formatCode>
                <c:ptCount val="5"/>
                <c:pt idx="0">
                  <c:v>5.8474000847185313E-2</c:v>
                </c:pt>
                <c:pt idx="1">
                  <c:v>5.0560551320304938E-2</c:v>
                </c:pt>
                <c:pt idx="2">
                  <c:v>4.6291996528759427E-2</c:v>
                </c:pt>
                <c:pt idx="3">
                  <c:v>4.4068260576218599E-2</c:v>
                </c:pt>
                <c:pt idx="4">
                  <c:v>3.972541173256193E-2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45B-4539-8DB3-21C37BB4AAEE}"/>
            </c:ext>
          </c:extLst>
        </c:ser>
        <c:ser>
          <c:idx val="3"/>
          <c:order val="2"/>
          <c:tx>
            <c:strRef>
              <c:f>'1.11 Capacity by Fuel'!$A$20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DA55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Fuel'!$P$20:$T$20</c:f>
              <c:numCache>
                <c:formatCode>0.0%</c:formatCode>
                <c:ptCount val="5"/>
                <c:pt idx="0">
                  <c:v>0.35145046660429397</c:v>
                </c:pt>
                <c:pt idx="1">
                  <c:v>0.31962115859468609</c:v>
                </c:pt>
                <c:pt idx="2">
                  <c:v>0.30465816987843608</c:v>
                </c:pt>
                <c:pt idx="3">
                  <c:v>0.29780738783776844</c:v>
                </c:pt>
                <c:pt idx="4">
                  <c:v>0.28500382401904129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45B-4539-8DB3-21C37BB4AAEE}"/>
            </c:ext>
          </c:extLst>
        </c:ser>
        <c:ser>
          <c:idx val="4"/>
          <c:order val="3"/>
          <c:tx>
            <c:strRef>
              <c:f>'1.11 Capacity by Fuel'!$A$21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Fuel'!$P$21:$T$21</c:f>
              <c:numCache>
                <c:formatCode>0.0%</c:formatCode>
                <c:ptCount val="5"/>
                <c:pt idx="0">
                  <c:v>0.19906101476469962</c:v>
                </c:pt>
                <c:pt idx="1">
                  <c:v>0.21269490028823013</c:v>
                </c:pt>
                <c:pt idx="2">
                  <c:v>0.20264224144048859</c:v>
                </c:pt>
                <c:pt idx="3">
                  <c:v>0.20161419616382106</c:v>
                </c:pt>
                <c:pt idx="4">
                  <c:v>0.19768806835705674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45B-4539-8DB3-21C37BB4AAEE}"/>
            </c:ext>
          </c:extLst>
        </c:ser>
        <c:ser>
          <c:idx val="5"/>
          <c:order val="4"/>
          <c:tx>
            <c:strRef>
              <c:f>'1.11 Capacity by Fuel'!$A$22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9E7C6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Fuel'!$P$22:$T$22</c:f>
              <c:numCache>
                <c:formatCode>0.0%</c:formatCode>
                <c:ptCount val="5"/>
                <c:pt idx="0">
                  <c:v>1.5655916429351487E-2</c:v>
                </c:pt>
                <c:pt idx="1">
                  <c:v>1.5235186829088166E-2</c:v>
                </c:pt>
                <c:pt idx="2">
                  <c:v>1.4194544310510466E-2</c:v>
                </c:pt>
                <c:pt idx="3">
                  <c:v>1.4013003442961912E-2</c:v>
                </c:pt>
                <c:pt idx="4">
                  <c:v>1.3673989354288386E-2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45B-4539-8DB3-21C37BB4AAEE}"/>
            </c:ext>
          </c:extLst>
        </c:ser>
        <c:ser>
          <c:idx val="6"/>
          <c:order val="5"/>
          <c:tx>
            <c:strRef>
              <c:f>'1.11 Capacity by Fuel'!$A$23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rgbClr val="F3A71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658600809978199E-3"/>
                  <c:y val="-3.01318231674809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5B-4539-8DB3-21C37BB4A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Fuel'!$P$23:$T$23</c:f>
              <c:numCache>
                <c:formatCode>0.0%</c:formatCode>
                <c:ptCount val="5"/>
                <c:pt idx="0">
                  <c:v>1.9626226593174461E-2</c:v>
                </c:pt>
                <c:pt idx="1">
                  <c:v>4.2051178793015599E-2</c:v>
                </c:pt>
                <c:pt idx="2">
                  <c:v>7.9522726240045277E-2</c:v>
                </c:pt>
                <c:pt idx="3">
                  <c:v>7.9066718745571599E-2</c:v>
                </c:pt>
                <c:pt idx="4">
                  <c:v>7.7406612648734718E-2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45B-4539-8DB3-21C37BB4AAEE}"/>
            </c:ext>
          </c:extLst>
        </c:ser>
        <c:ser>
          <c:idx val="7"/>
          <c:order val="6"/>
          <c:tx>
            <c:strRef>
              <c:f>'1.11 Capacity by Fuel'!$A$24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7F5C9E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Fuel'!$P$24:$T$24</c:f>
              <c:numCache>
                <c:formatCode>0.0%</c:formatCode>
                <c:ptCount val="5"/>
                <c:pt idx="0">
                  <c:v>7.6210169716225407E-3</c:v>
                </c:pt>
                <c:pt idx="1">
                  <c:v>9.7123532693380223E-3</c:v>
                </c:pt>
                <c:pt idx="2">
                  <c:v>9.3241828495745274E-3</c:v>
                </c:pt>
                <c:pt idx="3">
                  <c:v>2.0683662670812463E-2</c:v>
                </c:pt>
                <c:pt idx="4">
                  <c:v>2.2703107508301651E-2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E45B-4539-8DB3-21C37BB4AAEE}"/>
            </c:ext>
          </c:extLst>
        </c:ser>
        <c:ser>
          <c:idx val="8"/>
          <c:order val="7"/>
          <c:tx>
            <c:strRef>
              <c:f>'1.11 Capacity by Fuel'!$A$25</c:f>
              <c:strCache>
                <c:ptCount val="1"/>
                <c:pt idx="0">
                  <c:v>Bioenergy</c:v>
                </c:pt>
              </c:strCache>
            </c:strRef>
          </c:tx>
          <c:spPr>
            <a:solidFill>
              <a:srgbClr val="266E5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'1.11 Capacity by Fuel'!$P$17:$T$17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'1.11 Capacity by Fuel'!$P$25:$T$25</c:f>
              <c:numCache>
                <c:formatCode>0.0%</c:formatCode>
                <c:ptCount val="5"/>
                <c:pt idx="0">
                  <c:v>2.2050556845761914E-2</c:v>
                </c:pt>
                <c:pt idx="1">
                  <c:v>2.1103745356695403E-2</c:v>
                </c:pt>
                <c:pt idx="2">
                  <c:v>2.2569017781133668E-2</c:v>
                </c:pt>
                <c:pt idx="3">
                  <c:v>2.2348899070234254E-2</c:v>
                </c:pt>
                <c:pt idx="4">
                  <c:v>2.3252283390980674E-2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E45B-4539-8DB3-21C37BB4AA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100"/>
        <c:axId val="1289226720"/>
        <c:axId val="1289229120"/>
        <c:extLst>
          <c:ext xmlns:c15="http://schemas.microsoft.com/office/drawing/2012/chart" uri="{02D57815-91ED-43cb-92C2-25804820EDAC}">
            <c15:filteredBarSeries>
              <c15:ser>
                <c:idx val="9"/>
                <c:order val="8"/>
                <c:tx>
                  <c:strRef>
                    <c:extLst>
                      <c:ext uri="{02D57815-91ED-43cb-92C2-25804820EDAC}">
                        <c15:formulaRef>
                          <c15:sqref>'1.11 Capacity by Fuel'!$A$26</c15:sqref>
                        </c15:formulaRef>
                      </c:ext>
                    </c:extLst>
                    <c:strCache>
                      <c:ptCount val="1"/>
                      <c:pt idx="0">
                        <c:v>Others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'1.11 Capacity by Fuel'!$P$17:$T$17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'1.11 Capacity by Fuel'!$P$26:$T$26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9.7913910601374957E-3</c:v>
                      </c:pt>
                      <c:pt idx="1">
                        <c:v>1.3283980269551774E-3</c:v>
                      </c:pt>
                      <c:pt idx="2">
                        <c:v>1.0488837885546788E-3</c:v>
                      </c:pt>
                      <c:pt idx="3">
                        <c:v>9.9644009198765872E-4</c:v>
                      </c:pt>
                      <c:pt idx="4">
                        <c:v>9.5120536802056183E-4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E45B-4539-8DB3-21C37BB4AAEE}"/>
                  </c:ext>
                </c:extLst>
              </c15:ser>
            </c15:filteredBarSeries>
          </c:ext>
        </c:extLst>
      </c:barChart>
      <c:catAx>
        <c:axId val="128922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9229120"/>
        <c:crosses val="autoZero"/>
        <c:auto val="1"/>
        <c:lblAlgn val="ctr"/>
        <c:lblOffset val="100"/>
        <c:noMultiLvlLbl val="0"/>
      </c:catAx>
      <c:valAx>
        <c:axId val="128922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92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5D5E2-C056-437B-8F90-84731A7B6CBB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CC67A31C-A95B-475F-9295-6901D983280E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FGD on 12 May 2022 (during the 29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RE-SSN Meeting)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EF8AF-5151-407D-ACAC-B4E9C44AA636}" type="parTrans" cxnId="{C736D0FF-9F78-429B-8491-415E0CBAFDF0}">
      <dgm:prSet/>
      <dgm:spPr/>
      <dgm:t>
        <a:bodyPr/>
        <a:lstStyle/>
        <a:p>
          <a:endParaRPr lang="en-GB"/>
        </a:p>
      </dgm:t>
    </dgm:pt>
    <dgm:pt modelId="{C749AAEA-3A6D-44E8-9A86-044CE0BB3760}" type="sibTrans" cxnId="{C736D0FF-9F78-429B-8491-415E0CBAFDF0}">
      <dgm:prSet/>
      <dgm:spPr/>
      <dgm:t>
        <a:bodyPr/>
        <a:lstStyle/>
        <a:p>
          <a:endParaRPr lang="en-GB"/>
        </a:p>
      </dgm:t>
    </dgm:pt>
    <dgm:pt modelId="{32D88C45-418D-479D-8C79-8EE413D44928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FGD on 3 May 2023 (during the 30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RE-SSN Meeting)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66A78-F8A2-4438-9D53-0E18E71BC46A}" type="parTrans" cxnId="{A78B9BD7-9C3B-41F1-ACAB-AC6C3CC9047E}">
      <dgm:prSet/>
      <dgm:spPr/>
      <dgm:t>
        <a:bodyPr/>
        <a:lstStyle/>
        <a:p>
          <a:endParaRPr lang="en-GB"/>
        </a:p>
      </dgm:t>
    </dgm:pt>
    <dgm:pt modelId="{3CAE48E4-E8A9-41FA-BAB5-D5BD64BAEAB8}" type="sibTrans" cxnId="{A78B9BD7-9C3B-41F1-ACAB-AC6C3CC9047E}">
      <dgm:prSet/>
      <dgm:spPr/>
      <dgm:t>
        <a:bodyPr/>
        <a:lstStyle/>
        <a:p>
          <a:endParaRPr lang="en-GB"/>
        </a:p>
      </dgm:t>
    </dgm:pt>
    <dgm:pt modelId="{8BA2986D-4731-4225-9F05-CE3A683BC2E9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FGD on 10 July 2023 (online FGD)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79EBD-88F4-42E7-B7C5-12D4FA5078FA}" type="parTrans" cxnId="{E50A27FC-A0DF-416D-B938-D14AF968514A}">
      <dgm:prSet/>
      <dgm:spPr/>
      <dgm:t>
        <a:bodyPr/>
        <a:lstStyle/>
        <a:p>
          <a:endParaRPr lang="en-GB"/>
        </a:p>
      </dgm:t>
    </dgm:pt>
    <dgm:pt modelId="{A821B02C-A590-47B4-8B5D-DC8D83D9A461}" type="sibTrans" cxnId="{E50A27FC-A0DF-416D-B938-D14AF968514A}">
      <dgm:prSet/>
      <dgm:spPr/>
      <dgm:t>
        <a:bodyPr/>
        <a:lstStyle/>
        <a:p>
          <a:endParaRPr lang="en-GB"/>
        </a:p>
      </dgm:t>
    </dgm:pt>
    <dgm:pt modelId="{C2F9962A-CA9B-4EF7-9160-9D43EE53373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FGD on 13-14 December 2023 in Jakarta</a:t>
          </a:r>
        </a:p>
      </dgm:t>
    </dgm:pt>
    <dgm:pt modelId="{0154A7C5-6C90-49A9-9E82-805C6415A892}" type="parTrans" cxnId="{9262F956-1DBE-4D2F-93E5-2DDAE4AA8DC8}">
      <dgm:prSet/>
      <dgm:spPr/>
      <dgm:t>
        <a:bodyPr/>
        <a:lstStyle/>
        <a:p>
          <a:endParaRPr lang="en-GB"/>
        </a:p>
      </dgm:t>
    </dgm:pt>
    <dgm:pt modelId="{887FE9AF-B435-4A55-9FF5-5E1F1BB0DC60}" type="sibTrans" cxnId="{9262F956-1DBE-4D2F-93E5-2DDAE4AA8DC8}">
      <dgm:prSet/>
      <dgm:spPr/>
      <dgm:t>
        <a:bodyPr/>
        <a:lstStyle/>
        <a:p>
          <a:endParaRPr lang="en-GB"/>
        </a:p>
      </dgm:t>
    </dgm:pt>
    <dgm:pt modelId="{9A517D3E-E6FB-42C9-B55F-B6166E9F3902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Workshop or 5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FGD (during the 31</a:t>
          </a:r>
          <a:r>
            <a:rPr lang="en-US" baseline="3000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RE-SSN Meeting)</a:t>
          </a:r>
        </a:p>
      </dgm:t>
    </dgm:pt>
    <dgm:pt modelId="{0D42F62A-B003-4C27-90F7-AE3DB9CA3917}" type="parTrans" cxnId="{A62C1B2B-F47B-4201-AECB-E0453101F335}">
      <dgm:prSet/>
      <dgm:spPr/>
      <dgm:t>
        <a:bodyPr/>
        <a:lstStyle/>
        <a:p>
          <a:endParaRPr lang="en-GB"/>
        </a:p>
      </dgm:t>
    </dgm:pt>
    <dgm:pt modelId="{0A038E9C-C5B0-461C-BEC7-7CAECAC7CB91}" type="sibTrans" cxnId="{A62C1B2B-F47B-4201-AECB-E0453101F335}">
      <dgm:prSet/>
      <dgm:spPr/>
      <dgm:t>
        <a:bodyPr/>
        <a:lstStyle/>
        <a:p>
          <a:endParaRPr lang="en-GB"/>
        </a:p>
      </dgm:t>
    </dgm:pt>
    <dgm:pt modelId="{2C4E2515-90DF-49C9-960E-3C8D91E20334}" type="pres">
      <dgm:prSet presAssocID="{E385D5E2-C056-437B-8F90-84731A7B6CBB}" presName="Name0" presStyleCnt="0">
        <dgm:presLayoutVars>
          <dgm:dir/>
          <dgm:resizeHandles val="exact"/>
        </dgm:presLayoutVars>
      </dgm:prSet>
      <dgm:spPr/>
    </dgm:pt>
    <dgm:pt modelId="{B76DA1EF-1B17-49CA-8328-1CD4A4638C3F}" type="pres">
      <dgm:prSet presAssocID="{E385D5E2-C056-437B-8F90-84731A7B6CBB}" presName="bkgdShp" presStyleLbl="alignAccFollowNode1" presStyleIdx="0" presStyleCnt="1" custScaleX="96936" custScaleY="63891"/>
      <dgm:spPr/>
    </dgm:pt>
    <dgm:pt modelId="{E5650E92-749F-4B81-8681-74A06E754944}" type="pres">
      <dgm:prSet presAssocID="{E385D5E2-C056-437B-8F90-84731A7B6CBB}" presName="linComp" presStyleCnt="0"/>
      <dgm:spPr/>
    </dgm:pt>
    <dgm:pt modelId="{BD2B6874-E9E2-454F-AFFC-0FD34DD46F1C}" type="pres">
      <dgm:prSet presAssocID="{CC67A31C-A95B-475F-9295-6901D983280E}" presName="compNode" presStyleCnt="0"/>
      <dgm:spPr/>
    </dgm:pt>
    <dgm:pt modelId="{3A38400E-9D17-4A3C-AE7A-B3234DA8C228}" type="pres">
      <dgm:prSet presAssocID="{CC67A31C-A95B-475F-9295-6901D983280E}" presName="node" presStyleLbl="node1" presStyleIdx="0" presStyleCnt="5" custScaleY="39040" custLinFactNeighborY="-42895">
        <dgm:presLayoutVars>
          <dgm:bulletEnabled val="1"/>
        </dgm:presLayoutVars>
      </dgm:prSet>
      <dgm:spPr/>
    </dgm:pt>
    <dgm:pt modelId="{2204594F-B7C8-4845-9E34-21DF47441EDC}" type="pres">
      <dgm:prSet presAssocID="{CC67A31C-A95B-475F-9295-6901D983280E}" presName="invisiNode" presStyleLbl="node1" presStyleIdx="0" presStyleCnt="5"/>
      <dgm:spPr/>
    </dgm:pt>
    <dgm:pt modelId="{C1EC9B0A-B4DD-4E9F-9A23-5C684EF59A2C}" type="pres">
      <dgm:prSet presAssocID="{CC67A31C-A95B-475F-9295-6901D983280E}" presName="imagNod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</dgm:spPr>
    </dgm:pt>
    <dgm:pt modelId="{830C2F9D-AA41-4125-8AC5-B88F077C4205}" type="pres">
      <dgm:prSet presAssocID="{C749AAEA-3A6D-44E8-9A86-044CE0BB3760}" presName="sibTrans" presStyleLbl="sibTrans2D1" presStyleIdx="0" presStyleCnt="0"/>
      <dgm:spPr/>
    </dgm:pt>
    <dgm:pt modelId="{6FF910D0-5453-486F-858C-6D0A527E0970}" type="pres">
      <dgm:prSet presAssocID="{32D88C45-418D-479D-8C79-8EE413D44928}" presName="compNode" presStyleCnt="0"/>
      <dgm:spPr/>
    </dgm:pt>
    <dgm:pt modelId="{9183EDCF-10F6-423D-9BD1-774681E33B20}" type="pres">
      <dgm:prSet presAssocID="{32D88C45-418D-479D-8C79-8EE413D44928}" presName="node" presStyleLbl="node1" presStyleIdx="1" presStyleCnt="5" custScaleY="39040" custLinFactNeighborY="-42895">
        <dgm:presLayoutVars>
          <dgm:bulletEnabled val="1"/>
        </dgm:presLayoutVars>
      </dgm:prSet>
      <dgm:spPr/>
    </dgm:pt>
    <dgm:pt modelId="{08C580B2-1561-4F64-9FD1-048242F43D17}" type="pres">
      <dgm:prSet presAssocID="{32D88C45-418D-479D-8C79-8EE413D44928}" presName="invisiNode" presStyleLbl="node1" presStyleIdx="1" presStyleCnt="5"/>
      <dgm:spPr/>
    </dgm:pt>
    <dgm:pt modelId="{E5472E0F-9985-45C9-9390-8F8D833D603D}" type="pres">
      <dgm:prSet presAssocID="{32D88C45-418D-479D-8C79-8EE413D44928}" presName="imagNod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11F74238-85FE-4FDB-86BD-6A5C66FA6ED4}" type="pres">
      <dgm:prSet presAssocID="{3CAE48E4-E8A9-41FA-BAB5-D5BD64BAEAB8}" presName="sibTrans" presStyleLbl="sibTrans2D1" presStyleIdx="0" presStyleCnt="0"/>
      <dgm:spPr/>
    </dgm:pt>
    <dgm:pt modelId="{220AC31A-3B01-40FB-95D4-42C9FE42088C}" type="pres">
      <dgm:prSet presAssocID="{8BA2986D-4731-4225-9F05-CE3A683BC2E9}" presName="compNode" presStyleCnt="0"/>
      <dgm:spPr/>
    </dgm:pt>
    <dgm:pt modelId="{4EAAEBA6-4368-4172-ACD7-991C3E26AD67}" type="pres">
      <dgm:prSet presAssocID="{8BA2986D-4731-4225-9F05-CE3A683BC2E9}" presName="node" presStyleLbl="node1" presStyleIdx="2" presStyleCnt="5" custScaleY="39040" custLinFactNeighborY="-42895">
        <dgm:presLayoutVars>
          <dgm:bulletEnabled val="1"/>
        </dgm:presLayoutVars>
      </dgm:prSet>
      <dgm:spPr/>
    </dgm:pt>
    <dgm:pt modelId="{D589D8E4-4D4F-43C9-A680-442BA0DF2CBB}" type="pres">
      <dgm:prSet presAssocID="{8BA2986D-4731-4225-9F05-CE3A683BC2E9}" presName="invisiNode" presStyleLbl="node1" presStyleIdx="2" presStyleCnt="5"/>
      <dgm:spPr/>
    </dgm:pt>
    <dgm:pt modelId="{97B9802E-540E-4E27-B8E4-9F35224AD463}" type="pres">
      <dgm:prSet presAssocID="{8BA2986D-4731-4225-9F05-CE3A683BC2E9}" presName="imagNode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</dgm:spPr>
    </dgm:pt>
    <dgm:pt modelId="{52CF068E-1F1C-4645-ABAF-CBBE8534D121}" type="pres">
      <dgm:prSet presAssocID="{A821B02C-A590-47B4-8B5D-DC8D83D9A461}" presName="sibTrans" presStyleLbl="sibTrans2D1" presStyleIdx="0" presStyleCnt="0"/>
      <dgm:spPr/>
    </dgm:pt>
    <dgm:pt modelId="{DCE488E1-9CF9-477D-93DD-3AF2535BD111}" type="pres">
      <dgm:prSet presAssocID="{C2F9962A-CA9B-4EF7-9160-9D43EE53373C}" presName="compNode" presStyleCnt="0"/>
      <dgm:spPr/>
    </dgm:pt>
    <dgm:pt modelId="{BA6FC6C4-0C5B-419A-9348-5B636506E991}" type="pres">
      <dgm:prSet presAssocID="{C2F9962A-CA9B-4EF7-9160-9D43EE53373C}" presName="node" presStyleLbl="node1" presStyleIdx="3" presStyleCnt="5" custScaleY="39040" custLinFactNeighborY="-42895">
        <dgm:presLayoutVars>
          <dgm:bulletEnabled val="1"/>
        </dgm:presLayoutVars>
      </dgm:prSet>
      <dgm:spPr/>
    </dgm:pt>
    <dgm:pt modelId="{8BAC436F-D804-4E57-BA5B-F55C0E430FFB}" type="pres">
      <dgm:prSet presAssocID="{C2F9962A-CA9B-4EF7-9160-9D43EE53373C}" presName="invisiNode" presStyleLbl="node1" presStyleIdx="3" presStyleCnt="5"/>
      <dgm:spPr/>
    </dgm:pt>
    <dgm:pt modelId="{14631987-FFE8-4B70-85C9-3B34801C34C2}" type="pres">
      <dgm:prSet presAssocID="{C2F9962A-CA9B-4EF7-9160-9D43EE53373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87E6679-E4B6-4B4E-86F1-1748042B6914}" type="pres">
      <dgm:prSet presAssocID="{887FE9AF-B435-4A55-9FF5-5E1F1BB0DC60}" presName="sibTrans" presStyleLbl="sibTrans2D1" presStyleIdx="0" presStyleCnt="0"/>
      <dgm:spPr/>
    </dgm:pt>
    <dgm:pt modelId="{68AD838F-50A9-49D2-BF1A-C8DE87834D8B}" type="pres">
      <dgm:prSet presAssocID="{9A517D3E-E6FB-42C9-B55F-B6166E9F3902}" presName="compNode" presStyleCnt="0"/>
      <dgm:spPr/>
    </dgm:pt>
    <dgm:pt modelId="{780F60AA-063D-41F3-A906-58F533094600}" type="pres">
      <dgm:prSet presAssocID="{9A517D3E-E6FB-42C9-B55F-B6166E9F3902}" presName="node" presStyleLbl="node1" presStyleIdx="4" presStyleCnt="5" custScaleY="39040" custLinFactNeighborY="-42895">
        <dgm:presLayoutVars>
          <dgm:bulletEnabled val="1"/>
        </dgm:presLayoutVars>
      </dgm:prSet>
      <dgm:spPr/>
    </dgm:pt>
    <dgm:pt modelId="{CA4E5C5A-B1A0-4805-99CB-778DEAAEC370}" type="pres">
      <dgm:prSet presAssocID="{9A517D3E-E6FB-42C9-B55F-B6166E9F3902}" presName="invisiNode" presStyleLbl="node1" presStyleIdx="4" presStyleCnt="5"/>
      <dgm:spPr/>
    </dgm:pt>
    <dgm:pt modelId="{B7BD1BC3-FA7A-4FF2-A41E-614BE1CA7237}" type="pres">
      <dgm:prSet presAssocID="{9A517D3E-E6FB-42C9-B55F-B6166E9F390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3A976D10-2D50-42B4-B102-5AE70A9C6F5D}" type="presOf" srcId="{32D88C45-418D-479D-8C79-8EE413D44928}" destId="{9183EDCF-10F6-423D-9BD1-774681E33B20}" srcOrd="0" destOrd="0" presId="urn:microsoft.com/office/officeart/2005/8/layout/pList2"/>
    <dgm:cxn modelId="{6466D91B-D16D-452F-9CA3-21625C795332}" type="presOf" srcId="{C749AAEA-3A6D-44E8-9A86-044CE0BB3760}" destId="{830C2F9D-AA41-4125-8AC5-B88F077C4205}" srcOrd="0" destOrd="0" presId="urn:microsoft.com/office/officeart/2005/8/layout/pList2"/>
    <dgm:cxn modelId="{A62C1B2B-F47B-4201-AECB-E0453101F335}" srcId="{E385D5E2-C056-437B-8F90-84731A7B6CBB}" destId="{9A517D3E-E6FB-42C9-B55F-B6166E9F3902}" srcOrd="4" destOrd="0" parTransId="{0D42F62A-B003-4C27-90F7-AE3DB9CA3917}" sibTransId="{0A038E9C-C5B0-461C-BEC7-7CAECAC7CB91}"/>
    <dgm:cxn modelId="{9F767439-98D6-43F6-B1D2-6E4374137F8C}" type="presOf" srcId="{E385D5E2-C056-437B-8F90-84731A7B6CBB}" destId="{2C4E2515-90DF-49C9-960E-3C8D91E20334}" srcOrd="0" destOrd="0" presId="urn:microsoft.com/office/officeart/2005/8/layout/pList2"/>
    <dgm:cxn modelId="{455A0161-C871-4463-9FB7-C3077177E18E}" type="presOf" srcId="{CC67A31C-A95B-475F-9295-6901D983280E}" destId="{3A38400E-9D17-4A3C-AE7A-B3234DA8C228}" srcOrd="0" destOrd="0" presId="urn:microsoft.com/office/officeart/2005/8/layout/pList2"/>
    <dgm:cxn modelId="{9262F956-1DBE-4D2F-93E5-2DDAE4AA8DC8}" srcId="{E385D5E2-C056-437B-8F90-84731A7B6CBB}" destId="{C2F9962A-CA9B-4EF7-9160-9D43EE53373C}" srcOrd="3" destOrd="0" parTransId="{0154A7C5-6C90-49A9-9E82-805C6415A892}" sibTransId="{887FE9AF-B435-4A55-9FF5-5E1F1BB0DC60}"/>
    <dgm:cxn modelId="{84860D82-F71B-429C-84B3-4399909A4E93}" type="presOf" srcId="{8BA2986D-4731-4225-9F05-CE3A683BC2E9}" destId="{4EAAEBA6-4368-4172-ACD7-991C3E26AD67}" srcOrd="0" destOrd="0" presId="urn:microsoft.com/office/officeart/2005/8/layout/pList2"/>
    <dgm:cxn modelId="{D9C0C388-9B25-408B-8448-5D5382D5F4BD}" type="presOf" srcId="{887FE9AF-B435-4A55-9FF5-5E1F1BB0DC60}" destId="{687E6679-E4B6-4B4E-86F1-1748042B6914}" srcOrd="0" destOrd="0" presId="urn:microsoft.com/office/officeart/2005/8/layout/pList2"/>
    <dgm:cxn modelId="{1DEABCC5-964C-4105-B039-E1F5872C2C30}" type="presOf" srcId="{C2F9962A-CA9B-4EF7-9160-9D43EE53373C}" destId="{BA6FC6C4-0C5B-419A-9348-5B636506E991}" srcOrd="0" destOrd="0" presId="urn:microsoft.com/office/officeart/2005/8/layout/pList2"/>
    <dgm:cxn modelId="{D8E00CD5-B56E-456D-A732-76A4C1E4D77F}" type="presOf" srcId="{A821B02C-A590-47B4-8B5D-DC8D83D9A461}" destId="{52CF068E-1F1C-4645-ABAF-CBBE8534D121}" srcOrd="0" destOrd="0" presId="urn:microsoft.com/office/officeart/2005/8/layout/pList2"/>
    <dgm:cxn modelId="{45F26ED6-6E4E-43BF-B09D-3F6DE091D4B8}" type="presOf" srcId="{9A517D3E-E6FB-42C9-B55F-B6166E9F3902}" destId="{780F60AA-063D-41F3-A906-58F533094600}" srcOrd="0" destOrd="0" presId="urn:microsoft.com/office/officeart/2005/8/layout/pList2"/>
    <dgm:cxn modelId="{A78B9BD7-9C3B-41F1-ACAB-AC6C3CC9047E}" srcId="{E385D5E2-C056-437B-8F90-84731A7B6CBB}" destId="{32D88C45-418D-479D-8C79-8EE413D44928}" srcOrd="1" destOrd="0" parTransId="{61866A78-F8A2-4438-9D53-0E18E71BC46A}" sibTransId="{3CAE48E4-E8A9-41FA-BAB5-D5BD64BAEAB8}"/>
    <dgm:cxn modelId="{891CB8F7-3364-4B8B-B16F-550F27FC82DB}" type="presOf" srcId="{3CAE48E4-E8A9-41FA-BAB5-D5BD64BAEAB8}" destId="{11F74238-85FE-4FDB-86BD-6A5C66FA6ED4}" srcOrd="0" destOrd="0" presId="urn:microsoft.com/office/officeart/2005/8/layout/pList2"/>
    <dgm:cxn modelId="{E50A27FC-A0DF-416D-B938-D14AF968514A}" srcId="{E385D5E2-C056-437B-8F90-84731A7B6CBB}" destId="{8BA2986D-4731-4225-9F05-CE3A683BC2E9}" srcOrd="2" destOrd="0" parTransId="{7F779EBD-88F4-42E7-B7C5-12D4FA5078FA}" sibTransId="{A821B02C-A590-47B4-8B5D-DC8D83D9A461}"/>
    <dgm:cxn modelId="{C736D0FF-9F78-429B-8491-415E0CBAFDF0}" srcId="{E385D5E2-C056-437B-8F90-84731A7B6CBB}" destId="{CC67A31C-A95B-475F-9295-6901D983280E}" srcOrd="0" destOrd="0" parTransId="{BD1EF8AF-5151-407D-ACAC-B4E9C44AA636}" sibTransId="{C749AAEA-3A6D-44E8-9A86-044CE0BB3760}"/>
    <dgm:cxn modelId="{E4C6EBCF-0C95-4018-9060-69AD1965D657}" type="presParOf" srcId="{2C4E2515-90DF-49C9-960E-3C8D91E20334}" destId="{B76DA1EF-1B17-49CA-8328-1CD4A4638C3F}" srcOrd="0" destOrd="0" presId="urn:microsoft.com/office/officeart/2005/8/layout/pList2"/>
    <dgm:cxn modelId="{D580A1B5-4110-4486-92A3-368CCE45D36C}" type="presParOf" srcId="{2C4E2515-90DF-49C9-960E-3C8D91E20334}" destId="{E5650E92-749F-4B81-8681-74A06E754944}" srcOrd="1" destOrd="0" presId="urn:microsoft.com/office/officeart/2005/8/layout/pList2"/>
    <dgm:cxn modelId="{80B1C8B4-F433-490D-8F95-BB2BD9B99035}" type="presParOf" srcId="{E5650E92-749F-4B81-8681-74A06E754944}" destId="{BD2B6874-E9E2-454F-AFFC-0FD34DD46F1C}" srcOrd="0" destOrd="0" presId="urn:microsoft.com/office/officeart/2005/8/layout/pList2"/>
    <dgm:cxn modelId="{BE128A49-697C-4897-9819-1F35FBE0AF73}" type="presParOf" srcId="{BD2B6874-E9E2-454F-AFFC-0FD34DD46F1C}" destId="{3A38400E-9D17-4A3C-AE7A-B3234DA8C228}" srcOrd="0" destOrd="0" presId="urn:microsoft.com/office/officeart/2005/8/layout/pList2"/>
    <dgm:cxn modelId="{81433FBB-5BB7-4D0D-AFCD-FF9EE2F4A284}" type="presParOf" srcId="{BD2B6874-E9E2-454F-AFFC-0FD34DD46F1C}" destId="{2204594F-B7C8-4845-9E34-21DF47441EDC}" srcOrd="1" destOrd="0" presId="urn:microsoft.com/office/officeart/2005/8/layout/pList2"/>
    <dgm:cxn modelId="{5E8E6867-A5F4-40DB-A163-6AEFAEE7ED9C}" type="presParOf" srcId="{BD2B6874-E9E2-454F-AFFC-0FD34DD46F1C}" destId="{C1EC9B0A-B4DD-4E9F-9A23-5C684EF59A2C}" srcOrd="2" destOrd="0" presId="urn:microsoft.com/office/officeart/2005/8/layout/pList2"/>
    <dgm:cxn modelId="{778F4C3B-4FE1-420C-9182-F588265047FE}" type="presParOf" srcId="{E5650E92-749F-4B81-8681-74A06E754944}" destId="{830C2F9D-AA41-4125-8AC5-B88F077C4205}" srcOrd="1" destOrd="0" presId="urn:microsoft.com/office/officeart/2005/8/layout/pList2"/>
    <dgm:cxn modelId="{7F55384B-5D35-4079-989F-243CDDE76D40}" type="presParOf" srcId="{E5650E92-749F-4B81-8681-74A06E754944}" destId="{6FF910D0-5453-486F-858C-6D0A527E0970}" srcOrd="2" destOrd="0" presId="urn:microsoft.com/office/officeart/2005/8/layout/pList2"/>
    <dgm:cxn modelId="{67AD68AA-114D-4BC6-A107-893D68363FA0}" type="presParOf" srcId="{6FF910D0-5453-486F-858C-6D0A527E0970}" destId="{9183EDCF-10F6-423D-9BD1-774681E33B20}" srcOrd="0" destOrd="0" presId="urn:microsoft.com/office/officeart/2005/8/layout/pList2"/>
    <dgm:cxn modelId="{4A552F65-1701-4F90-9617-A021F738F752}" type="presParOf" srcId="{6FF910D0-5453-486F-858C-6D0A527E0970}" destId="{08C580B2-1561-4F64-9FD1-048242F43D17}" srcOrd="1" destOrd="0" presId="urn:microsoft.com/office/officeart/2005/8/layout/pList2"/>
    <dgm:cxn modelId="{A339B8E0-D5FB-4664-9176-EDD187E7D33A}" type="presParOf" srcId="{6FF910D0-5453-486F-858C-6D0A527E0970}" destId="{E5472E0F-9985-45C9-9390-8F8D833D603D}" srcOrd="2" destOrd="0" presId="urn:microsoft.com/office/officeart/2005/8/layout/pList2"/>
    <dgm:cxn modelId="{4112EF17-ECDC-4E72-91A3-FC70BE1020BA}" type="presParOf" srcId="{E5650E92-749F-4B81-8681-74A06E754944}" destId="{11F74238-85FE-4FDB-86BD-6A5C66FA6ED4}" srcOrd="3" destOrd="0" presId="urn:microsoft.com/office/officeart/2005/8/layout/pList2"/>
    <dgm:cxn modelId="{B1FEF8C6-2AF5-479C-B0B6-96C96DF7AEC5}" type="presParOf" srcId="{E5650E92-749F-4B81-8681-74A06E754944}" destId="{220AC31A-3B01-40FB-95D4-42C9FE42088C}" srcOrd="4" destOrd="0" presId="urn:microsoft.com/office/officeart/2005/8/layout/pList2"/>
    <dgm:cxn modelId="{052D181B-3AA9-468C-AEDB-CB95B01EDA70}" type="presParOf" srcId="{220AC31A-3B01-40FB-95D4-42C9FE42088C}" destId="{4EAAEBA6-4368-4172-ACD7-991C3E26AD67}" srcOrd="0" destOrd="0" presId="urn:microsoft.com/office/officeart/2005/8/layout/pList2"/>
    <dgm:cxn modelId="{DA17D5CF-7E4E-4991-A9E1-0C9206AA7D39}" type="presParOf" srcId="{220AC31A-3B01-40FB-95D4-42C9FE42088C}" destId="{D589D8E4-4D4F-43C9-A680-442BA0DF2CBB}" srcOrd="1" destOrd="0" presId="urn:microsoft.com/office/officeart/2005/8/layout/pList2"/>
    <dgm:cxn modelId="{C6D8DF3A-8286-4F63-8141-4938112E2742}" type="presParOf" srcId="{220AC31A-3B01-40FB-95D4-42C9FE42088C}" destId="{97B9802E-540E-4E27-B8E4-9F35224AD463}" srcOrd="2" destOrd="0" presId="urn:microsoft.com/office/officeart/2005/8/layout/pList2"/>
    <dgm:cxn modelId="{9D280A0D-3279-47D9-A37F-E94BB962BFCA}" type="presParOf" srcId="{E5650E92-749F-4B81-8681-74A06E754944}" destId="{52CF068E-1F1C-4645-ABAF-CBBE8534D121}" srcOrd="5" destOrd="0" presId="urn:microsoft.com/office/officeart/2005/8/layout/pList2"/>
    <dgm:cxn modelId="{2176B5AB-97FB-4C35-96CD-FF963EB641AE}" type="presParOf" srcId="{E5650E92-749F-4B81-8681-74A06E754944}" destId="{DCE488E1-9CF9-477D-93DD-3AF2535BD111}" srcOrd="6" destOrd="0" presId="urn:microsoft.com/office/officeart/2005/8/layout/pList2"/>
    <dgm:cxn modelId="{4A88ACB8-A0F7-40EE-B7FE-AFFC04D9B884}" type="presParOf" srcId="{DCE488E1-9CF9-477D-93DD-3AF2535BD111}" destId="{BA6FC6C4-0C5B-419A-9348-5B636506E991}" srcOrd="0" destOrd="0" presId="urn:microsoft.com/office/officeart/2005/8/layout/pList2"/>
    <dgm:cxn modelId="{A1CB4BA9-1562-4610-A723-716846A1A52D}" type="presParOf" srcId="{DCE488E1-9CF9-477D-93DD-3AF2535BD111}" destId="{8BAC436F-D804-4E57-BA5B-F55C0E430FFB}" srcOrd="1" destOrd="0" presId="urn:microsoft.com/office/officeart/2005/8/layout/pList2"/>
    <dgm:cxn modelId="{27F3A696-090C-41C7-9323-A3C3E401B736}" type="presParOf" srcId="{DCE488E1-9CF9-477D-93DD-3AF2535BD111}" destId="{14631987-FFE8-4B70-85C9-3B34801C34C2}" srcOrd="2" destOrd="0" presId="urn:microsoft.com/office/officeart/2005/8/layout/pList2"/>
    <dgm:cxn modelId="{10E727E7-0BE9-4DF7-B5FD-0D29525FF141}" type="presParOf" srcId="{E5650E92-749F-4B81-8681-74A06E754944}" destId="{687E6679-E4B6-4B4E-86F1-1748042B6914}" srcOrd="7" destOrd="0" presId="urn:microsoft.com/office/officeart/2005/8/layout/pList2"/>
    <dgm:cxn modelId="{E378413F-AFD7-4621-B319-6A4F36CF638A}" type="presParOf" srcId="{E5650E92-749F-4B81-8681-74A06E754944}" destId="{68AD838F-50A9-49D2-BF1A-C8DE87834D8B}" srcOrd="8" destOrd="0" presId="urn:microsoft.com/office/officeart/2005/8/layout/pList2"/>
    <dgm:cxn modelId="{2F722CF3-A7FF-421D-8BA5-E1BCF4C0ACB0}" type="presParOf" srcId="{68AD838F-50A9-49D2-BF1A-C8DE87834D8B}" destId="{780F60AA-063D-41F3-A906-58F533094600}" srcOrd="0" destOrd="0" presId="urn:microsoft.com/office/officeart/2005/8/layout/pList2"/>
    <dgm:cxn modelId="{82D75242-743A-433C-84B9-6F9603557D68}" type="presParOf" srcId="{68AD838F-50A9-49D2-BF1A-C8DE87834D8B}" destId="{CA4E5C5A-B1A0-4805-99CB-778DEAAEC370}" srcOrd="1" destOrd="0" presId="urn:microsoft.com/office/officeart/2005/8/layout/pList2"/>
    <dgm:cxn modelId="{9FFE0F47-EAD3-4C16-88D9-95B6FB534106}" type="presParOf" srcId="{68AD838F-50A9-49D2-BF1A-C8DE87834D8B}" destId="{B7BD1BC3-FA7A-4FF2-A41E-614BE1CA72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DA1EF-1B17-49CA-8328-1CD4A4638C3F}">
      <dsp:nvSpPr>
        <dsp:cNvPr id="0" name=""/>
        <dsp:cNvSpPr/>
      </dsp:nvSpPr>
      <dsp:spPr>
        <a:xfrm>
          <a:off x="172242" y="304656"/>
          <a:ext cx="10898500" cy="106129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C9B0A-B4DD-4E9F-9A23-5C684EF59A2C}">
      <dsp:nvSpPr>
        <dsp:cNvPr id="0" name=""/>
        <dsp:cNvSpPr/>
      </dsp:nvSpPr>
      <dsp:spPr>
        <a:xfrm>
          <a:off x="340901" y="535641"/>
          <a:ext cx="1955774" cy="1218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8400E-9D17-4A3C-AE7A-B3234DA8C228}">
      <dsp:nvSpPr>
        <dsp:cNvPr id="0" name=""/>
        <dsp:cNvSpPr/>
      </dsp:nvSpPr>
      <dsp:spPr>
        <a:xfrm rot="10800000">
          <a:off x="340901" y="1723211"/>
          <a:ext cx="1955774" cy="7926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FGD on 12 May 2022 (during the 29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RE-SSN Meeting)</a:t>
          </a:r>
          <a:endParaRPr lang="en-GB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5276" y="1723211"/>
        <a:ext cx="1907024" cy="768230"/>
      </dsp:txXfrm>
    </dsp:sp>
    <dsp:sp modelId="{E5472E0F-9985-45C9-9390-8F8D833D603D}">
      <dsp:nvSpPr>
        <dsp:cNvPr id="0" name=""/>
        <dsp:cNvSpPr/>
      </dsp:nvSpPr>
      <dsp:spPr>
        <a:xfrm>
          <a:off x="2492253" y="535641"/>
          <a:ext cx="1955774" cy="1218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3EDCF-10F6-423D-9BD1-774681E33B20}">
      <dsp:nvSpPr>
        <dsp:cNvPr id="0" name=""/>
        <dsp:cNvSpPr/>
      </dsp:nvSpPr>
      <dsp:spPr>
        <a:xfrm rot="10800000">
          <a:off x="2492253" y="1723211"/>
          <a:ext cx="1955774" cy="7926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FGD on 3 May 2023 (during the 30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RE-SSN Meeting)</a:t>
          </a:r>
          <a:endParaRPr lang="en-GB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16628" y="1723211"/>
        <a:ext cx="1907024" cy="768230"/>
      </dsp:txXfrm>
    </dsp:sp>
    <dsp:sp modelId="{97B9802E-540E-4E27-B8E4-9F35224AD463}">
      <dsp:nvSpPr>
        <dsp:cNvPr id="0" name=""/>
        <dsp:cNvSpPr/>
      </dsp:nvSpPr>
      <dsp:spPr>
        <a:xfrm>
          <a:off x="4643605" y="535641"/>
          <a:ext cx="1955774" cy="1218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AEBA6-4368-4172-ACD7-991C3E26AD67}">
      <dsp:nvSpPr>
        <dsp:cNvPr id="0" name=""/>
        <dsp:cNvSpPr/>
      </dsp:nvSpPr>
      <dsp:spPr>
        <a:xfrm rot="10800000">
          <a:off x="4643605" y="1723211"/>
          <a:ext cx="1955774" cy="7926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FGD on 10 July 2023 (online FGD)</a:t>
          </a:r>
          <a:endParaRPr lang="en-GB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667980" y="1723211"/>
        <a:ext cx="1907024" cy="768230"/>
      </dsp:txXfrm>
    </dsp:sp>
    <dsp:sp modelId="{14631987-FFE8-4B70-85C9-3B34801C34C2}">
      <dsp:nvSpPr>
        <dsp:cNvPr id="0" name=""/>
        <dsp:cNvSpPr/>
      </dsp:nvSpPr>
      <dsp:spPr>
        <a:xfrm>
          <a:off x="6794957" y="535641"/>
          <a:ext cx="1955774" cy="12181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FC6C4-0C5B-419A-9348-5B636506E991}">
      <dsp:nvSpPr>
        <dsp:cNvPr id="0" name=""/>
        <dsp:cNvSpPr/>
      </dsp:nvSpPr>
      <dsp:spPr>
        <a:xfrm rot="10800000">
          <a:off x="6794957" y="1723211"/>
          <a:ext cx="1955774" cy="7926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FGD on 13-14 December 2023 in Jakarta</a:t>
          </a:r>
        </a:p>
      </dsp:txBody>
      <dsp:txXfrm rot="10800000">
        <a:off x="6819332" y="1723211"/>
        <a:ext cx="1907024" cy="768230"/>
      </dsp:txXfrm>
    </dsp:sp>
    <dsp:sp modelId="{B7BD1BC3-FA7A-4FF2-A41E-614BE1CA7237}">
      <dsp:nvSpPr>
        <dsp:cNvPr id="0" name=""/>
        <dsp:cNvSpPr/>
      </dsp:nvSpPr>
      <dsp:spPr>
        <a:xfrm>
          <a:off x="8946309" y="535641"/>
          <a:ext cx="1955774" cy="12181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F60AA-063D-41F3-A906-58F533094600}">
      <dsp:nvSpPr>
        <dsp:cNvPr id="0" name=""/>
        <dsp:cNvSpPr/>
      </dsp:nvSpPr>
      <dsp:spPr>
        <a:xfrm rot="10800000">
          <a:off x="8946309" y="1723211"/>
          <a:ext cx="1955774" cy="7926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Workshop or 5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FGD (during the 31</a:t>
          </a:r>
          <a:r>
            <a:rPr lang="en-US" sz="1400" kern="1200" baseline="3000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RE-SSN Meeting)</a:t>
          </a:r>
        </a:p>
      </dsp:txBody>
      <dsp:txXfrm rot="10800000">
        <a:off x="8970684" y="1723211"/>
        <a:ext cx="1907024" cy="768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E64B2-3348-4ED8-92FB-07B3BB5B47F2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7F6A6-9E7C-412B-87E4-40C033BB0C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61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637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61567-2BE4-996F-939E-E745735EF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AEAC0-56C0-EB5F-ACB4-FEC9BC30E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AA54E-9837-B8B3-5A2E-4D51E610A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D63B5-AAB0-B339-B7CE-D1B91C4F7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404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BAD2C-FEE0-08C5-F663-4AB3B051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B3559-87FF-E512-23B1-1CD8D6B1E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FA9E1-D652-E8C8-72FA-0C4230BF5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192B3-3FA2-4811-5D5C-4A4BDDC11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39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79A77-A7DE-E3AE-163D-691486B1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4E402-C653-9598-4115-7AA9C664D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28A35-9240-5075-5E8F-F95DC9051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0DEA1-A8BB-7582-E0BD-A949705B7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41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89BBD-9D9E-9902-F6AF-01BA325B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04C37-02E7-D669-F87D-FE334C1F4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82589-FD2B-45E8-F95A-D29E11F5C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9FD9-E992-C1A8-77BA-C14E78BAE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57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3D18F-60E0-89C4-D0A4-AB6CC24A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3E3E4-228A-D4E2-D1F7-4DF1FEBFF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29894-6E15-F361-60D9-E85880EA1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E5280-6C98-E88D-546E-430DE1343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150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64EC0-CD93-F491-889C-E49B2C3E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19F51-F53A-399A-DEC0-DCCC51B81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09C0B2-B731-E7BD-29D4-629BEF8DA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6F527-F4E9-D8F0-E1A4-4B7514E7D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83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6A71-2470-C016-5BA2-96C62741D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E51C8-DA3A-4166-CE94-6CA8138F5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4B6DB-B135-B73B-923E-217080EF1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F57EC-8DFC-2511-D597-EDFF1A93C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268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4AD7C-5D37-B655-C604-85BFE8351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192FE-8516-7190-3240-7957AABF9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B101D6-1888-32EF-A69D-66820C91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94491-98D8-735E-3CA1-67797391E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512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AA61F-5D85-327E-8762-52FDE435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0089E8-7485-BC31-ECE8-1E69B9DFD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9004C-94F1-CD8E-73C0-236DFD301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F1E77-779A-FC35-28EA-A36B84786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F6A6-9E7C-412B-87E4-40C033BB0C6F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260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secretariat@aseanenergy.org" TargetMode="External"/><Relationship Id="rId5" Type="http://schemas.openxmlformats.org/officeDocument/2006/relationships/image" Target="../media/image6.emf"/><Relationship Id="rId4" Type="http://schemas.openxmlformats.org/officeDocument/2006/relationships/hyperlink" Target="https://aseanenergy.org/category/publications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E1600C-DA5A-54AD-FA5F-FE085D1FD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63"/>
            <a:ext cx="12192000" cy="2315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4A664-02C8-EF48-EDE0-00E8AB3D5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120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A5F18-0140-2947-E79B-62779921F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879"/>
            <a:ext cx="9144000" cy="437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08E3-6F8A-A9AF-4783-5E18A999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2B86D-2267-4863-8D00-EB95D88B9F8E}" type="datetimeFigureOut">
              <a:rPr lang="en-ID" smtClean="0"/>
              <a:pPr/>
              <a:t>14/10/2024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F63F-6209-D5D3-2827-5CDEE1DA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9C2EB-1D66-964A-593A-E5D2D3E8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CBBFF-C20A-430F-B558-DE23D0CEA160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F1761-2CD9-56EF-8778-7E6A623D2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835" y="214560"/>
            <a:ext cx="1099930" cy="109993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E0F432F-4FEF-4A4E-C69C-E0F3905489C1}"/>
              </a:ext>
            </a:extLst>
          </p:cNvPr>
          <p:cNvSpPr txBox="1">
            <a:spLocks/>
          </p:cNvSpPr>
          <p:nvPr userDrawn="1"/>
        </p:nvSpPr>
        <p:spPr>
          <a:xfrm>
            <a:off x="1524000" y="5297596"/>
            <a:ext cx="9144000" cy="43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ID" sz="11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6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D895-BB2A-A7BD-3901-CA258036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487D0-B9E7-6921-368C-82214DB56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6293A-6834-F863-80F6-DAEEBF6C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2BE03-4300-1A05-B2CA-8616532C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E6730-26CF-BE8B-8ED1-C89C6980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775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DF1DE-5861-7CA0-08AC-FDC63E48E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3DCCE-6DB8-782F-0436-5EC30B28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77C0-91BB-57A9-C792-D9CB0A47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28E1F-DB9E-026C-F6A5-0DAA0E51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6A16E-446F-CF1E-6CD0-257D2C37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747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A1CCCC-14A6-7E27-49FF-043E855C0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31" y="7136"/>
            <a:ext cx="12192000" cy="6850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A53A6-F4F8-F4D4-CE60-42318516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77E4-D058-20B8-7A68-3DF07349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4EF76-D224-B2F2-BBA7-299CB0DB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2B86D-2267-4863-8D00-EB95D88B9F8E}" type="datetimeFigureOut">
              <a:rPr lang="en-ID" smtClean="0"/>
              <a:pPr/>
              <a:t>14/10/2024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A3B4-D438-AD1A-B9D8-D4805D52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69E8A-00F9-775F-6FF9-52AEA3D8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CBBFF-C20A-430F-B558-DE23D0CEA160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23697-5CD0-193B-F504-4AB1DF249FFC}"/>
              </a:ext>
            </a:extLst>
          </p:cNvPr>
          <p:cNvSpPr/>
          <p:nvPr userDrawn="1"/>
        </p:nvSpPr>
        <p:spPr>
          <a:xfrm>
            <a:off x="-1" y="6358638"/>
            <a:ext cx="12191999" cy="69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ampungan Nomor Slide 13">
            <a:extLst>
              <a:ext uri="{FF2B5EF4-FFF2-40B4-BE49-F238E27FC236}">
                <a16:creationId xmlns:a16="http://schemas.microsoft.com/office/drawing/2014/main" id="{476856DF-62E5-BB21-CC59-CF6CE04715A3}"/>
              </a:ext>
            </a:extLst>
          </p:cNvPr>
          <p:cNvSpPr txBox="1">
            <a:spLocks/>
          </p:cNvSpPr>
          <p:nvPr userDrawn="1"/>
        </p:nvSpPr>
        <p:spPr>
          <a:xfrm>
            <a:off x="11724290" y="6430799"/>
            <a:ext cx="470338" cy="430814"/>
          </a:xfrm>
          <a:prstGeom prst="rect">
            <a:avLst/>
          </a:prstGeom>
          <a:solidFill>
            <a:srgbClr val="024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6114C8-BD25-470D-B40E-A1436AFF3A9B}" type="slidenum">
              <a:rPr lang="en-ID" sz="1800" b="1" smtClean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pPr algn="ctr"/>
              <a:t>‹#›</a:t>
            </a:fld>
            <a:endParaRPr lang="id-ID" sz="18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3D7E2-C2C8-EF4E-F100-2E1B68F1B9C8}"/>
              </a:ext>
            </a:extLst>
          </p:cNvPr>
          <p:cNvSpPr txBox="1"/>
          <p:nvPr userDrawn="1"/>
        </p:nvSpPr>
        <p:spPr>
          <a:xfrm>
            <a:off x="838200" y="6492875"/>
            <a:ext cx="25773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rgbClr val="2F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Community for Sustainable Energy</a:t>
            </a:r>
            <a:endParaRPr lang="en-ID" sz="1000" b="1">
              <a:solidFill>
                <a:srgbClr val="2F5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6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E767-9993-459D-4CF8-2EF96EAC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577B8-F52A-719D-8B4B-D983B044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E0B81-40E6-C424-1F5E-41D9ADB3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D4987-9362-835E-8313-100A9C2C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33BD-F21D-23A5-7A4A-CB5AD003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249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4E04-4160-C470-84FE-44C6A35C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DBE5-942B-9F79-E43B-91B214D0C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4BCB8-6DB2-5FC4-C05F-D12DD2CC8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087C-3921-C70B-1996-2302F4C3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48328-481F-C6DA-87D3-BF14BEBD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461EE-FE81-E54B-1251-62155D7A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01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C704-AAC6-A184-6233-8C5A7F08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74262-A00B-326A-C8B2-9DC98E79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C6F76-7242-068B-FC11-83320C865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7624C-C41D-1991-70DA-891EBAAB9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B140-5AA1-14D0-AF0E-52343C1B4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9DCB8-20C4-05F8-B7A2-C66CF7C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55AE9-4068-BCF4-1A09-2F65F8B6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75CC1-23E5-9F0F-92C6-AF362467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31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556F47-DE81-B5A2-85D4-1EB1A7C65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6960" y="258708"/>
            <a:ext cx="4578773" cy="1405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35C63-15B4-3DFA-E5B9-6D0FA7FCE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598" y="5433624"/>
            <a:ext cx="12192000" cy="1186290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1FF30084-0682-1EBD-CC14-49C9E75FDF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6897" y="1117599"/>
            <a:ext cx="4315875" cy="3949065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0108804B-2A4D-87B7-C3F0-D06FB93805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1535" y="2291419"/>
            <a:ext cx="6849745" cy="2347635"/>
          </a:xfrm>
          <a:prstGeom prst="rect">
            <a:avLst/>
          </a:prstGeom>
        </p:spPr>
      </p:pic>
      <p:pic>
        <p:nvPicPr>
          <p:cNvPr id="1031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CE02179-9713-9C02-0335-FBC93D220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/>
          <a:stretch/>
        </p:blipFill>
        <p:spPr bwMode="auto">
          <a:xfrm>
            <a:off x="4474956" y="2991187"/>
            <a:ext cx="7222902" cy="16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5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3B0F9-076E-3DF9-6DD4-5F040EEA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30E1A-82E9-ACD0-9890-1DE90814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1B94C-D458-138D-14B0-4B73F542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242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385E-D866-5819-0D57-A9492015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46F6-7E23-9768-D663-3EC56C89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F6E39-D05D-1ECB-46C1-3E8CB1599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8CA21-0C6D-45F6-1C2B-A5019384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4FA31-8C82-1D81-102D-1B41E0F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63BB6-FA7D-0185-D816-68FA31C0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165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B397-9587-A8BE-4D15-7E485E70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7F3E0-A348-05B1-5624-3C20464A1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AD132-D861-4440-A60A-5E9FED40F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5C4C6-A4BF-4A05-DD17-97E88320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56B16-FF60-705F-42AB-85931215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4310-10D2-EDA1-63A6-2396C022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49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09EE1-C151-3408-9701-8555F317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31886-6548-FE5D-64B2-80A2108C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C2BC2-A097-85EF-DA57-A8FB063FE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B86D-2267-4863-8D00-EB95D88B9F8E}" type="datetimeFigureOut">
              <a:rPr lang="en-ID" smtClean="0"/>
              <a:t>14/10/2024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DB186-F1A3-C386-E492-D92A0917C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23F3E-A0BC-5BF7-4C55-8404B6403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BBFF-C20A-430F-B558-DE23D0CEA1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518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seanenergy.org/asean-plan-of-action-and-energy-cooperation-apaec-phase-ii-2021-202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3.sv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svg"/><Relationship Id="rId15" Type="http://schemas.openxmlformats.org/officeDocument/2006/relationships/hyperlink" Target="https://aseanenergy.org/asean-plan-of-action-and-energy-cooperation-apaec-phase-ii-2021-2025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2.wdp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ean.org/asean-charts-course-for-a-sustainable-future-with-ambitious-asean-strategy-for-carbon-neutrality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hyperlink" Target="https://aseanenergy.org/publications/the-8th-asean-energy-outloo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aseanenergy.org/publications/the-8th-asean-energy-outloo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hyperlink" Target="https://aseanenergy.org/publications/the-8th-asean-energy-outloo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eanenergy.org/publications/the-8th-asean-energy-outloo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F31B-67B9-5047-F638-2E0275E30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63" y="2656555"/>
            <a:ext cx="11032671" cy="1544890"/>
          </a:xfrm>
        </p:spPr>
        <p:txBody>
          <a:bodyPr>
            <a:normAutofit fontScale="90000"/>
          </a:bodyPr>
          <a:lstStyle/>
          <a:p>
            <a:r>
              <a:rPr lang="en-ID" sz="3200" b="1" i="1">
                <a:latin typeface="Arial"/>
                <a:cs typeface="Arial"/>
              </a:rPr>
              <a:t>Renewable Energy Development and Way Forward in ASEAN:</a:t>
            </a:r>
            <a:br>
              <a:rPr lang="en-ID" sz="3100" b="1">
                <a:latin typeface="Arial"/>
                <a:cs typeface="Arial"/>
              </a:rPr>
            </a:br>
            <a:r>
              <a:rPr lang="en-ID" sz="3200" b="1">
                <a:latin typeface="Arial"/>
                <a:cs typeface="Arial"/>
              </a:rPr>
              <a:t>Findings from ASEAN Energy Outlook 8 &amp; ASEAN RE Long-term Roadmap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0DD63-BE98-5245-DA62-5AAE19949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83312"/>
            <a:ext cx="9144000" cy="6606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i="1">
                <a:latin typeface="Arial"/>
                <a:cs typeface="Arial"/>
              </a:rPr>
              <a:t>GPST Workshop</a:t>
            </a:r>
            <a:endParaRPr lang="en-US"/>
          </a:p>
          <a:p>
            <a:r>
              <a:rPr lang="en-US" sz="1400" i="1">
                <a:latin typeface="Arial"/>
                <a:cs typeface="Arial"/>
              </a:rPr>
              <a:t>16 – 18 October 2024</a:t>
            </a:r>
            <a:endParaRPr lang="en-ID" sz="1400" i="1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C3112-6CC1-F130-C6AD-6538B2B20F4F}"/>
              </a:ext>
            </a:extLst>
          </p:cNvPr>
          <p:cNvSpPr txBox="1"/>
          <p:nvPr/>
        </p:nvSpPr>
        <p:spPr>
          <a:xfrm>
            <a:off x="1524000" y="5273590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</a:t>
            </a: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and Renewable Energy (SRE) Department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ASEAN Centre for Energy</a:t>
            </a:r>
            <a:endParaRPr lang="en-ID" sz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1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2A986-2AEE-A6CC-D5BB-9E65521B1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14786B2-4530-0ABD-7FA3-011CA9EDC72B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C3C671-79C8-3418-5FCD-727D573D600C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Stages of the RE Long-term Roadmap Development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60A7E7-88C5-C7AF-D072-313518DD42C8}"/>
                </a:ext>
              </a:extLst>
            </p:cNvPr>
            <p:cNvSpPr txBox="1"/>
            <p:nvPr/>
          </p:nvSpPr>
          <p:spPr>
            <a:xfrm>
              <a:off x="195943" y="560803"/>
              <a:ext cx="5904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Development of ASEAN RE Long-term Roadmap</a:t>
              </a:r>
              <a:endParaRPr lang="en-ID" b="1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9B47C56-44A4-CB2E-F63F-9443AED0A81D}"/>
              </a:ext>
            </a:extLst>
          </p:cNvPr>
          <p:cNvSpPr/>
          <p:nvPr/>
        </p:nvSpPr>
        <p:spPr>
          <a:xfrm>
            <a:off x="435429" y="1219200"/>
            <a:ext cx="3907971" cy="84908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Stage: Align Regional Vision</a:t>
            </a:r>
          </a:p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ASEAN RE Long-term Roadmap Framework </a:t>
            </a:r>
            <a:endParaRPr lang="en-GB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503C7F7C-2895-FE51-0FBA-726F1BA6BDA3}"/>
              </a:ext>
            </a:extLst>
          </p:cNvPr>
          <p:cNvSpPr/>
          <p:nvPr/>
        </p:nvSpPr>
        <p:spPr>
          <a:xfrm>
            <a:off x="4103914" y="1219200"/>
            <a:ext cx="4158343" cy="84908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Stage: Scenario Development and Energy Modelling</a:t>
            </a:r>
          </a:p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Integrated with AEO8</a:t>
            </a:r>
            <a:endPara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F082F63-0191-BA6D-BCD4-8C3F6FA265E0}"/>
              </a:ext>
            </a:extLst>
          </p:cNvPr>
          <p:cNvSpPr/>
          <p:nvPr/>
        </p:nvSpPr>
        <p:spPr>
          <a:xfrm>
            <a:off x="8011885" y="1219200"/>
            <a:ext cx="3744686" cy="84908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Stage: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full ASEAN RE Long-term Roadmap</a:t>
            </a:r>
            <a:endParaRPr lang="en-GB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5140E-ABD1-2B7C-82D6-54A086778C7C}"/>
              </a:ext>
            </a:extLst>
          </p:cNvPr>
          <p:cNvSpPr txBox="1"/>
          <p:nvPr/>
        </p:nvSpPr>
        <p:spPr>
          <a:xfrm>
            <a:off x="435428" y="2099370"/>
            <a:ext cx="36684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harmonised framework aims to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 diverse AMS priorities, fostering streamlined planning and policy development across ASEAN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Several </a:t>
            </a:r>
            <a:r>
              <a:rPr lang="en-US" sz="1400" b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objectives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framework are: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the Steps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a Comprehensive RE Roadmap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Towards the APAEC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Align Regional and Global Objectives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Metrics for RE development</a:t>
            </a:r>
          </a:p>
          <a:p>
            <a:endParaRPr lang="en-ID" sz="1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initial phase of developing the regional RE long-term roadmap involved securing endorsement from senior officials, following the Framework’s endorsement at the 42</a:t>
            </a:r>
            <a:r>
              <a:rPr lang="en-US" sz="1400" baseline="30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AMEM this year.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3A07B-8A64-ACF9-73B0-6AAB9B0B178A}"/>
              </a:ext>
            </a:extLst>
          </p:cNvPr>
          <p:cNvSpPr txBox="1"/>
          <p:nvPr/>
        </p:nvSpPr>
        <p:spPr>
          <a:xfrm>
            <a:off x="4125686" y="2111436"/>
            <a:ext cx="3668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development of scenario and energy modeling for the RE Long-term Roadmap will be based on a comprehensive evaluation of:</a:t>
            </a:r>
          </a:p>
          <a:p>
            <a:pPr marL="342900" indent="-342900"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energy demand and projections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future energy demands. </a:t>
            </a:r>
          </a:p>
          <a:p>
            <a:pPr marL="342900" indent="-342900"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 and cost of existing energy supply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infrastructures, </a:t>
            </a:r>
          </a:p>
          <a:p>
            <a:pPr marL="342900" indent="-342900"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 and cost of future energy supply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(technical and economic potential), especially renewable resources, </a:t>
            </a:r>
          </a:p>
          <a:p>
            <a:pPr marL="342900" indent="-342900"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 and cost of future energy distributed and demand-side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resources, and</a:t>
            </a:r>
          </a:p>
          <a:p>
            <a:pPr marL="342900" indent="-342900">
              <a:buAutoNum type="arabicPeriod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policy instruments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including regulatory and price reform</a:t>
            </a:r>
          </a:p>
          <a:p>
            <a:endParaRPr lang="en-US" sz="1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E0350-AC5F-B695-2D73-FCC906D71416}"/>
              </a:ext>
            </a:extLst>
          </p:cNvPr>
          <p:cNvSpPr txBox="1"/>
          <p:nvPr/>
        </p:nvSpPr>
        <p:spPr>
          <a:xfrm>
            <a:off x="8011885" y="2111436"/>
            <a:ext cx="36684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final phase of the roadmap development will involve: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Compile the comprehensive roadmap document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strategies, action plans, targets, and outcomes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Serves as 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blueprint for member states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investors, and stakeholders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 annual reporting to track progress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ensure transparency, and address challenges</a:t>
            </a:r>
          </a:p>
        </p:txBody>
      </p:sp>
    </p:spTree>
    <p:extLst>
      <p:ext uri="{BB962C8B-B14F-4D97-AF65-F5344CB8AC3E}">
        <p14:creationId xmlns:p14="http://schemas.microsoft.com/office/powerpoint/2010/main" val="229808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DE22E-C252-1DFA-475B-FF294643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A08147-5B4F-266A-254E-2DC9F30670A9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E3F2E7-335E-756D-B398-DC63FBBAF621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Mapping of Member States Energy Targets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D0C549A-AFE6-2F64-CC34-F3466590FE97}"/>
                </a:ext>
              </a:extLst>
            </p:cNvPr>
            <p:cNvSpPr txBox="1"/>
            <p:nvPr/>
          </p:nvSpPr>
          <p:spPr>
            <a:xfrm>
              <a:off x="195943" y="560803"/>
              <a:ext cx="6998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the ASEAN RE Long-term Roadmap Framework</a:t>
              </a:r>
              <a:endParaRPr lang="en-ID" b="1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3E763-3ED6-9E97-936F-3B740486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7925"/>
              </p:ext>
            </p:extLst>
          </p:nvPr>
        </p:nvGraphicFramePr>
        <p:xfrm>
          <a:off x="266701" y="1210748"/>
          <a:ext cx="7766959" cy="42330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50304">
                  <a:extLst>
                    <a:ext uri="{9D8B030D-6E8A-4147-A177-3AD203B41FA5}">
                      <a16:colId xmlns:a16="http://schemas.microsoft.com/office/drawing/2014/main" val="1366871613"/>
                    </a:ext>
                  </a:extLst>
                </a:gridCol>
                <a:gridCol w="488258">
                  <a:extLst>
                    <a:ext uri="{9D8B030D-6E8A-4147-A177-3AD203B41FA5}">
                      <a16:colId xmlns:a16="http://schemas.microsoft.com/office/drawing/2014/main" val="3255169505"/>
                    </a:ext>
                  </a:extLst>
                </a:gridCol>
                <a:gridCol w="995759">
                  <a:extLst>
                    <a:ext uri="{9D8B030D-6E8A-4147-A177-3AD203B41FA5}">
                      <a16:colId xmlns:a16="http://schemas.microsoft.com/office/drawing/2014/main" val="463729853"/>
                    </a:ext>
                  </a:extLst>
                </a:gridCol>
                <a:gridCol w="1260848">
                  <a:extLst>
                    <a:ext uri="{9D8B030D-6E8A-4147-A177-3AD203B41FA5}">
                      <a16:colId xmlns:a16="http://schemas.microsoft.com/office/drawing/2014/main" val="3322696969"/>
                    </a:ext>
                  </a:extLst>
                </a:gridCol>
                <a:gridCol w="460421">
                  <a:extLst>
                    <a:ext uri="{9D8B030D-6E8A-4147-A177-3AD203B41FA5}">
                      <a16:colId xmlns:a16="http://schemas.microsoft.com/office/drawing/2014/main" val="4227747923"/>
                    </a:ext>
                  </a:extLst>
                </a:gridCol>
                <a:gridCol w="691339">
                  <a:extLst>
                    <a:ext uri="{9D8B030D-6E8A-4147-A177-3AD203B41FA5}">
                      <a16:colId xmlns:a16="http://schemas.microsoft.com/office/drawing/2014/main" val="1999894377"/>
                    </a:ext>
                  </a:extLst>
                </a:gridCol>
                <a:gridCol w="920844">
                  <a:extLst>
                    <a:ext uri="{9D8B030D-6E8A-4147-A177-3AD203B41FA5}">
                      <a16:colId xmlns:a16="http://schemas.microsoft.com/office/drawing/2014/main" val="2649898898"/>
                    </a:ext>
                  </a:extLst>
                </a:gridCol>
                <a:gridCol w="873384">
                  <a:extLst>
                    <a:ext uri="{9D8B030D-6E8A-4147-A177-3AD203B41FA5}">
                      <a16:colId xmlns:a16="http://schemas.microsoft.com/office/drawing/2014/main" val="2815409821"/>
                    </a:ext>
                  </a:extLst>
                </a:gridCol>
                <a:gridCol w="925802">
                  <a:extLst>
                    <a:ext uri="{9D8B030D-6E8A-4147-A177-3AD203B41FA5}">
                      <a16:colId xmlns:a16="http://schemas.microsoft.com/office/drawing/2014/main" val="2760157036"/>
                    </a:ext>
                  </a:extLst>
                </a:gridCol>
              </a:tblGrid>
              <a:tr h="2697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Electricity</a:t>
                      </a:r>
                    </a:p>
                  </a:txBody>
                  <a:tcPr marL="63836" marR="63836" marT="8866" marB="886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8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8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8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2403541950"/>
                  </a:ext>
                </a:extLst>
              </a:tr>
              <a:tr h="121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TPES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 Generation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 Installed Cap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TFEC</a:t>
                      </a:r>
                      <a:endParaRPr lang="en-ID" sz="1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836" marR="63836" marT="8866" marB="8866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836" marR="63836" marT="8866" marB="8866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836" marR="63836" marT="8866" marB="8866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646674054"/>
                  </a:ext>
                </a:extLst>
              </a:tr>
              <a:tr h="440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Brunei Darussalam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(EV)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80753882"/>
                  </a:ext>
                </a:extLst>
              </a:tr>
              <a:tr h="306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(EV)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3485152005"/>
                  </a:ext>
                </a:extLst>
              </a:tr>
              <a:tr h="30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(BIO)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2144557544"/>
                  </a:ext>
                </a:extLst>
              </a:tr>
              <a:tr h="30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 PDR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(BIO)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2678043106"/>
                  </a:ext>
                </a:extLst>
              </a:tr>
              <a:tr h="512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(EV and BIO)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4235174653"/>
                  </a:ext>
                </a:extLst>
              </a:tr>
              <a:tr h="30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678858179"/>
                  </a:ext>
                </a:extLst>
              </a:tr>
              <a:tr h="30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(BIO)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3833318324"/>
                  </a:ext>
                </a:extLst>
              </a:tr>
              <a:tr h="30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(EV)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2695032653"/>
                  </a:ext>
                </a:extLst>
              </a:tr>
              <a:tr h="512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 (EV and BIO)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3267536115"/>
                  </a:ext>
                </a:extLst>
              </a:tr>
              <a:tr h="30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  (BIO)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ID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836" marR="63836" marT="8866" marB="8866" anchor="ctr"/>
                </a:tc>
                <a:extLst>
                  <a:ext uri="{0D108BD9-81ED-4DB2-BD59-A6C34878D82A}">
                    <a16:rowId xmlns:a16="http://schemas.microsoft.com/office/drawing/2014/main" val="12379616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CE48B0-22F8-C2B6-6DBD-A00EA311E08C}"/>
              </a:ext>
            </a:extLst>
          </p:cNvPr>
          <p:cNvSpPr txBox="1"/>
          <p:nvPr/>
        </p:nvSpPr>
        <p:spPr>
          <a:xfrm>
            <a:off x="8207829" y="1356102"/>
            <a:ext cx="360317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33376" indent="-233376" algn="just">
              <a:buFont typeface="Wingdings" panose="05000000000000000000" pitchFamily="2" charset="2"/>
              <a:buChar char="q"/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AMS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diverse set of targets</a:t>
            </a:r>
          </a:p>
          <a:p>
            <a:pPr marL="233376" indent="-233376" algn="just">
              <a:buFont typeface="Wingdings" panose="05000000000000000000" pitchFamily="2" charset="2"/>
              <a:buChar char="q"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76" indent="-233376" algn="just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AMS have targets in TPES</a:t>
            </a:r>
          </a:p>
          <a:p>
            <a:pPr marL="233376" indent="-233376" algn="just">
              <a:buFont typeface="Wingdings" panose="05000000000000000000" pitchFamily="2" charset="2"/>
              <a:buChar char="q"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76" indent="-233376" algn="just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 all AMS have target in power sector, however the units are diverse</a:t>
            </a:r>
          </a:p>
          <a:p>
            <a:pPr marL="233376" indent="-233376" algn="just">
              <a:buFont typeface="Wingdings" panose="05000000000000000000" pitchFamily="2" charset="2"/>
              <a:buChar char="q"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76" indent="-233376" algn="just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in TFEC are diverse, most AMS have target in transport but differing between biofuel and EV target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5CA82FC-97F4-7F2E-4DEB-2C29FE279A23}"/>
              </a:ext>
            </a:extLst>
          </p:cNvPr>
          <p:cNvSpPr txBox="1"/>
          <p:nvPr/>
        </p:nvSpPr>
        <p:spPr>
          <a:xfrm>
            <a:off x="8207829" y="3852073"/>
            <a:ext cx="3603171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33376" indent="-233376" algn="just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 Development in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 Sector is more prominent</a:t>
            </a:r>
          </a:p>
          <a:p>
            <a:pPr marL="233376" indent="-233376" algn="just">
              <a:buFont typeface="Wingdings" panose="05000000000000000000" pitchFamily="2" charset="2"/>
              <a:buChar char="q"/>
            </a:pPr>
            <a:endParaRPr lang="en-US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76" indent="-233376" algn="just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TPES are still lacking, which means most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end-use sectors are still reliant on non-renewables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9E3732-BD32-7710-947A-C873FA2689DD}"/>
              </a:ext>
            </a:extLst>
          </p:cNvPr>
          <p:cNvSpPr/>
          <p:nvPr/>
        </p:nvSpPr>
        <p:spPr>
          <a:xfrm>
            <a:off x="1360714" y="1121229"/>
            <a:ext cx="3396343" cy="81642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5AB7-1D2A-7097-2768-E12211B3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C74EDC7-60B0-9096-F6DA-76CE9F9F6A7F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0367F9-DD94-50F6-0C66-6ACEF1BB2CBA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Analysis on RE Progress &amp; Ambition on Sectoral Level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A16FCF-A174-0B27-43E0-2F411590120F}"/>
                </a:ext>
              </a:extLst>
            </p:cNvPr>
            <p:cNvSpPr txBox="1"/>
            <p:nvPr/>
          </p:nvSpPr>
          <p:spPr>
            <a:xfrm>
              <a:off x="195943" y="560803"/>
              <a:ext cx="6998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the ASEAN RE Long-term Roadmap Framework</a:t>
              </a:r>
              <a:endParaRPr lang="en-ID" b="1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CF2FED-E034-0D1D-8B24-27002565E2C3}"/>
              </a:ext>
            </a:extLst>
          </p:cNvPr>
          <p:cNvSpPr/>
          <p:nvPr/>
        </p:nvSpPr>
        <p:spPr>
          <a:xfrm>
            <a:off x="310384" y="1114599"/>
            <a:ext cx="5687645" cy="421615"/>
          </a:xfrm>
          <a:prstGeom prst="roundRect">
            <a:avLst>
              <a:gd name="adj" fmla="val 288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Long-term RE Ambition in Power Sector</a:t>
            </a:r>
            <a:endParaRPr lang="en-ID" sz="16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1A7BD-3050-595D-8DD2-7FDE14C85103}"/>
              </a:ext>
            </a:extLst>
          </p:cNvPr>
          <p:cNvSpPr/>
          <p:nvPr/>
        </p:nvSpPr>
        <p:spPr>
          <a:xfrm>
            <a:off x="6193973" y="1114599"/>
            <a:ext cx="5529942" cy="421615"/>
          </a:xfrm>
          <a:prstGeom prst="roundRect">
            <a:avLst>
              <a:gd name="adj" fmla="val 288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 Contribution to TPES and TFEC</a:t>
            </a:r>
            <a:endParaRPr lang="en-ID" sz="18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129121-04CB-6D6C-795C-149E7CBD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94460"/>
              </p:ext>
            </p:extLst>
          </p:nvPr>
        </p:nvGraphicFramePr>
        <p:xfrm>
          <a:off x="310384" y="1627689"/>
          <a:ext cx="5687644" cy="30507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12711">
                  <a:extLst>
                    <a:ext uri="{9D8B030D-6E8A-4147-A177-3AD203B41FA5}">
                      <a16:colId xmlns:a16="http://schemas.microsoft.com/office/drawing/2014/main" val="1590241495"/>
                    </a:ext>
                  </a:extLst>
                </a:gridCol>
                <a:gridCol w="1241064">
                  <a:extLst>
                    <a:ext uri="{9D8B030D-6E8A-4147-A177-3AD203B41FA5}">
                      <a16:colId xmlns:a16="http://schemas.microsoft.com/office/drawing/2014/main" val="1766511241"/>
                    </a:ext>
                  </a:extLst>
                </a:gridCol>
                <a:gridCol w="1274910">
                  <a:extLst>
                    <a:ext uri="{9D8B030D-6E8A-4147-A177-3AD203B41FA5}">
                      <a16:colId xmlns:a16="http://schemas.microsoft.com/office/drawing/2014/main" val="3285246623"/>
                    </a:ext>
                  </a:extLst>
                </a:gridCol>
                <a:gridCol w="688227">
                  <a:extLst>
                    <a:ext uri="{9D8B030D-6E8A-4147-A177-3AD203B41FA5}">
                      <a16:colId xmlns:a16="http://schemas.microsoft.com/office/drawing/2014/main" val="2713988765"/>
                    </a:ext>
                  </a:extLst>
                </a:gridCol>
                <a:gridCol w="1270732">
                  <a:extLst>
                    <a:ext uri="{9D8B030D-6E8A-4147-A177-3AD203B41FA5}">
                      <a16:colId xmlns:a16="http://schemas.microsoft.com/office/drawing/2014/main" val="4030989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RE Share Installed Capacity Projection in 2030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RE Share Installed Capacity Projection in 2040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RE Share Installed Capacity Projection in 2050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318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45.4%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AEO 7 (2022)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ATS Scenario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55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AIMS III (2022)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PDP Scenario (Modelled until 2040)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563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Energy Monitor (July, 2024)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Collected Data on Announced, Planned, In-Construction and Operating Power Plant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6496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6B2519-0732-995F-065E-31D519EAC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31552"/>
              </p:ext>
            </p:extLst>
          </p:nvPr>
        </p:nvGraphicFramePr>
        <p:xfrm>
          <a:off x="6286364" y="1627689"/>
          <a:ext cx="5437551" cy="300939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16490">
                  <a:extLst>
                    <a:ext uri="{9D8B030D-6E8A-4147-A177-3AD203B41FA5}">
                      <a16:colId xmlns:a16="http://schemas.microsoft.com/office/drawing/2014/main" val="3771874986"/>
                    </a:ext>
                  </a:extLst>
                </a:gridCol>
                <a:gridCol w="2721061">
                  <a:extLst>
                    <a:ext uri="{9D8B030D-6E8A-4147-A177-3AD203B41FA5}">
                      <a16:colId xmlns:a16="http://schemas.microsoft.com/office/drawing/2014/main" val="3438024017"/>
                    </a:ext>
                  </a:extLst>
                </a:gridCol>
              </a:tblGrid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Sensitivity Sector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566142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Brunei Darussalam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249367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356825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232289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 PDR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329288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658541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658790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844192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363807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991041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4373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29B8A89-CC06-45C8-CB56-650BC7B0B713}"/>
              </a:ext>
            </a:extLst>
          </p:cNvPr>
          <p:cNvSpPr txBox="1"/>
          <p:nvPr/>
        </p:nvSpPr>
        <p:spPr>
          <a:xfrm>
            <a:off x="310384" y="4696759"/>
            <a:ext cx="56876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ASEAN's RE share in installed capacity is projected to rise significantly in the coming decades.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Short-term projections align on strong RE growth by 2030, but AIMS III shows higher long-term potential due to regional grid integration via the APG.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Cross-border interconnection could be key to accelerating RE adoption and </a:t>
            </a:r>
            <a:r>
              <a:rPr lang="en-US" sz="1400" b="1" err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optimising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energy mix in ASEAN.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17473-F358-EB5B-8133-E8C98069ACCC}"/>
              </a:ext>
            </a:extLst>
          </p:cNvPr>
          <p:cNvSpPr txBox="1"/>
          <p:nvPr/>
        </p:nvSpPr>
        <p:spPr>
          <a:xfrm>
            <a:off x="6193973" y="4728555"/>
            <a:ext cx="56876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sensitivity assessment indicates which sector that contributes the most to energy demand and supply, where transport occurred in most countries, but industry and residential followed closely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analysis also indicates 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Industry and Transport 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sector has been 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highest sector using fossil fuels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indicates that conducting measures in these sectors will be important to induce more renewable energy in TPES</a:t>
            </a:r>
          </a:p>
        </p:txBody>
      </p:sp>
    </p:spTree>
    <p:extLst>
      <p:ext uri="{BB962C8B-B14F-4D97-AF65-F5344CB8AC3E}">
        <p14:creationId xmlns:p14="http://schemas.microsoft.com/office/powerpoint/2010/main" val="294027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2BD08-166F-1FCC-CE1E-6A831F088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577B0E2-BE17-4109-1B99-9D94DAD6A386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CE1B86-C4AC-A68D-91CB-F656C24E08F3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Aligning Regional Vision: ASEAN Member States Objectives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0187FE-176B-DFD8-C8D0-51F875A6AB07}"/>
                </a:ext>
              </a:extLst>
            </p:cNvPr>
            <p:cNvSpPr txBox="1"/>
            <p:nvPr/>
          </p:nvSpPr>
          <p:spPr>
            <a:xfrm>
              <a:off x="195943" y="560803"/>
              <a:ext cx="6998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the ASEAN RE Long-term Roadmap Framework</a:t>
              </a:r>
              <a:endParaRPr lang="en-ID" b="1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0A7D3E3-6074-AEFD-E549-481E951B993F}"/>
              </a:ext>
            </a:extLst>
          </p:cNvPr>
          <p:cNvSpPr txBox="1"/>
          <p:nvPr/>
        </p:nvSpPr>
        <p:spPr>
          <a:xfrm>
            <a:off x="283029" y="974522"/>
            <a:ext cx="1132114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latest FGD on the RE Long-term Roadmap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emphasises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AMS's goal to boost regional RE and support diverse economic growth through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unified energy framework based on five pillars: security, affordability, accessibility, resiliency, and sustainability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Tracking progress toward these pillars below is essential for ASEAN's energy objectives: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BD965D-F70A-9E5F-8C18-93A5DFCF7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74307"/>
              </p:ext>
            </p:extLst>
          </p:nvPr>
        </p:nvGraphicFramePr>
        <p:xfrm>
          <a:off x="283029" y="1834517"/>
          <a:ext cx="11240572" cy="435121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810143">
                  <a:extLst>
                    <a:ext uri="{9D8B030D-6E8A-4147-A177-3AD203B41FA5}">
                      <a16:colId xmlns:a16="http://schemas.microsoft.com/office/drawing/2014/main" val="3942911825"/>
                    </a:ext>
                  </a:extLst>
                </a:gridCol>
                <a:gridCol w="2810143">
                  <a:extLst>
                    <a:ext uri="{9D8B030D-6E8A-4147-A177-3AD203B41FA5}">
                      <a16:colId xmlns:a16="http://schemas.microsoft.com/office/drawing/2014/main" val="2555310161"/>
                    </a:ext>
                  </a:extLst>
                </a:gridCol>
                <a:gridCol w="2810143">
                  <a:extLst>
                    <a:ext uri="{9D8B030D-6E8A-4147-A177-3AD203B41FA5}">
                      <a16:colId xmlns:a16="http://schemas.microsoft.com/office/drawing/2014/main" val="1015091711"/>
                    </a:ext>
                  </a:extLst>
                </a:gridCol>
                <a:gridCol w="2810143">
                  <a:extLst>
                    <a:ext uri="{9D8B030D-6E8A-4147-A177-3AD203B41FA5}">
                      <a16:colId xmlns:a16="http://schemas.microsoft.com/office/drawing/2014/main" val="977011213"/>
                    </a:ext>
                  </a:extLst>
                </a:gridCol>
              </a:tblGrid>
              <a:tr h="180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Metrics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3947934911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 dependency for all fossil fuels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Vulnerability to imports from other countries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1938097539"/>
                  </a:ext>
                </a:extLst>
              </a:tr>
              <a:tr h="570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Diversification (</a:t>
                      </a:r>
                      <a:r>
                        <a:rPr lang="en-US" sz="125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Herfindhal</a:t>
                      </a: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-Hirschman index)</a:t>
                      </a:r>
                      <a:endParaRPr lang="en-ID" sz="12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of energy sources in a country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2905636495"/>
                  </a:ext>
                </a:extLst>
              </a:tr>
              <a:tr h="7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 Energy Expenditure share towards average household expenditure</a:t>
                      </a:r>
                      <a:endParaRPr lang="en-ID" sz="12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Affordability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energy bills burden towards average household expenditure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residential energy expenditure as % of average household expenditure</a:t>
                      </a:r>
                      <a:endParaRPr lang="en-ID" sz="12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626884727"/>
                  </a:ext>
                </a:extLst>
              </a:tr>
              <a:tr h="7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energy expenditure share towards economic growth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Affordability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 total energy expenditure in a country towards national economic growth</a:t>
                      </a:r>
                      <a:endParaRPr lang="en-ID" sz="12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energy expenditure as % of GDP (include subsidies)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4053221257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 energy access rate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population with access to clean cooking and  electrification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2751822896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 receiving energy subsidies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households receiving energy payment assistance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727894359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 of energy supply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Resiliency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disruption frequency per year (SAIDI)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Minutes/Year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3746395380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intensity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Carbon Emission towards TPES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Emission as % of TPES</a:t>
                      </a:r>
                      <a:endParaRPr lang="en-ID" sz="12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val="271324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60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F1F9-66A8-F0AC-5D9A-869708CE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EDFB2D-540D-F970-AC17-84F7C24BBCDC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46EEBE-2A0D-D3E4-1281-7D2141F9C7F0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Aligning Regional Vision: Target &amp; Metrics for Sectoral Measures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D8ED19-0AD1-1359-52F5-4CCF801DB795}"/>
                </a:ext>
              </a:extLst>
            </p:cNvPr>
            <p:cNvSpPr txBox="1"/>
            <p:nvPr/>
          </p:nvSpPr>
          <p:spPr>
            <a:xfrm>
              <a:off x="195943" y="560803"/>
              <a:ext cx="6998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the ASEAN RE Long-term Roadmap Framework</a:t>
              </a:r>
              <a:endParaRPr lang="en-ID" b="1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61A48AF-F38B-673A-9370-52AE61C77565}"/>
              </a:ext>
            </a:extLst>
          </p:cNvPr>
          <p:cNvSpPr/>
          <p:nvPr/>
        </p:nvSpPr>
        <p:spPr>
          <a:xfrm>
            <a:off x="1901111" y="1948545"/>
            <a:ext cx="2971800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target for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APAEC-wide approach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AC5EB-4C5F-3551-03A8-84CF1F64B181}"/>
              </a:ext>
            </a:extLst>
          </p:cNvPr>
          <p:cNvSpPr/>
          <p:nvPr/>
        </p:nvSpPr>
        <p:spPr>
          <a:xfrm>
            <a:off x="5007428" y="1948545"/>
            <a:ext cx="2971800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of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 RE </a:t>
            </a:r>
            <a:r>
              <a:rPr lang="en-US" sz="1400" b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AB554-C028-3FD5-563C-C60F2EB2984C}"/>
              </a:ext>
            </a:extLst>
          </p:cNvPr>
          <p:cNvSpPr/>
          <p:nvPr/>
        </p:nvSpPr>
        <p:spPr>
          <a:xfrm>
            <a:off x="8113745" y="1948545"/>
            <a:ext cx="3729912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or Secondary Target &amp; Metric for Tracking Purposes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7862D-CA89-7145-7ABF-B72B895E39A4}"/>
              </a:ext>
            </a:extLst>
          </p:cNvPr>
          <p:cNvSpPr/>
          <p:nvPr/>
        </p:nvSpPr>
        <p:spPr>
          <a:xfrm>
            <a:off x="195943" y="2585952"/>
            <a:ext cx="1589314" cy="843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</a:p>
          <a:p>
            <a:pPr algn="ctr"/>
            <a:r>
              <a:rPr lang="en-US" sz="1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(APAEC 2021-2025)</a:t>
            </a:r>
            <a:endParaRPr lang="en-GB" sz="14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49299-2B89-1BBA-C20F-FDB103BEFA78}"/>
              </a:ext>
            </a:extLst>
          </p:cNvPr>
          <p:cNvSpPr/>
          <p:nvPr/>
        </p:nvSpPr>
        <p:spPr>
          <a:xfrm>
            <a:off x="195943" y="3599508"/>
            <a:ext cx="1589314" cy="8430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</a:p>
          <a:p>
            <a:pPr algn="ctr"/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(Proposal for APAEC post-2025)</a:t>
            </a:r>
            <a:endParaRPr lang="en-GB" sz="14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9EB2A-6DB7-FDD9-BAF5-06ED9973481A}"/>
              </a:ext>
            </a:extLst>
          </p:cNvPr>
          <p:cNvSpPr/>
          <p:nvPr/>
        </p:nvSpPr>
        <p:spPr>
          <a:xfrm>
            <a:off x="1879339" y="2585951"/>
            <a:ext cx="2971800" cy="843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(RE targets only falls under the RE </a:t>
            </a: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Area)</a:t>
            </a:r>
            <a:endParaRPr lang="en-GB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48225-7602-D4E4-599A-218601326DE0}"/>
              </a:ext>
            </a:extLst>
          </p:cNvPr>
          <p:cNvSpPr/>
          <p:nvPr/>
        </p:nvSpPr>
        <p:spPr>
          <a:xfrm>
            <a:off x="1879339" y="3627963"/>
            <a:ext cx="2971800" cy="84304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RE in TPES</a:t>
            </a:r>
            <a:endParaRPr lang="en-GB" sz="14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D17E5F-6FCE-1D72-E44B-A108A669F6F7}"/>
              </a:ext>
            </a:extLst>
          </p:cNvPr>
          <p:cNvSpPr/>
          <p:nvPr/>
        </p:nvSpPr>
        <p:spPr>
          <a:xfrm>
            <a:off x="5007428" y="2585951"/>
            <a:ext cx="2971800" cy="843049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1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RE in TPES</a:t>
            </a:r>
          </a:p>
          <a:p>
            <a:pPr marL="342900" indent="-342900" algn="ctr">
              <a:buAutoNum type="arabicPeriod"/>
            </a:pPr>
            <a:r>
              <a:rPr lang="en-US" sz="1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RE in Installed Electricity Generation Capacity </a:t>
            </a:r>
            <a:endParaRPr lang="en-GB" sz="14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07572-283B-CA4D-B64F-3C443F962A88}"/>
              </a:ext>
            </a:extLst>
          </p:cNvPr>
          <p:cNvSpPr/>
          <p:nvPr/>
        </p:nvSpPr>
        <p:spPr>
          <a:xfrm>
            <a:off x="5007428" y="3627963"/>
            <a:ext cx="2971800" cy="84304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RE in Installed Electricity Generation Capacity</a:t>
            </a:r>
            <a:endParaRPr lang="en-GB" sz="14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D28A9B-11F4-35B7-96AD-610BC64F5047}"/>
              </a:ext>
            </a:extLst>
          </p:cNvPr>
          <p:cNvSpPr/>
          <p:nvPr/>
        </p:nvSpPr>
        <p:spPr>
          <a:xfrm>
            <a:off x="8113745" y="2585951"/>
            <a:ext cx="3729912" cy="843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endParaRPr lang="en-GB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FB584-912E-E4BD-7256-8966001DA2D3}"/>
              </a:ext>
            </a:extLst>
          </p:cNvPr>
          <p:cNvSpPr/>
          <p:nvPr/>
        </p:nvSpPr>
        <p:spPr>
          <a:xfrm>
            <a:off x="8113745" y="3627963"/>
            <a:ext cx="3729912" cy="84304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(Transport) % of RE in Transport Final Demand</a:t>
            </a:r>
          </a:p>
          <a:p>
            <a:pPr marL="342900" indent="-342900" algn="ctr">
              <a:buAutoNum type="arabicPeriod"/>
            </a:pP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(Industry) % of RE in Industry Final Demand</a:t>
            </a:r>
            <a:endParaRPr lang="en-GB" sz="14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EB2CD-D461-B519-C675-9E42A51C672A}"/>
              </a:ext>
            </a:extLst>
          </p:cNvPr>
          <p:cNvSpPr txBox="1"/>
          <p:nvPr/>
        </p:nvSpPr>
        <p:spPr>
          <a:xfrm>
            <a:off x="195943" y="1133681"/>
            <a:ext cx="11647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As part of improving the regional coordination, further metrics to measure the RE achievement towards the target are needed. The metrics is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to each AMS objective and to specific sectors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and industrial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which have the highest sensitivity in the regional attainment of the RE share.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9A0969-0988-24CB-495B-8DAB5B1DA614}"/>
              </a:ext>
            </a:extLst>
          </p:cNvPr>
          <p:cNvGrpSpPr/>
          <p:nvPr/>
        </p:nvGrpSpPr>
        <p:grpSpPr>
          <a:xfrm rot="5400000">
            <a:off x="5919937" y="-1219363"/>
            <a:ext cx="199724" cy="11737967"/>
            <a:chOff x="5864278" y="-2297778"/>
            <a:chExt cx="199724" cy="117379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D97710-5E8C-A6BD-2873-2F0D3720858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6921" y="3571206"/>
              <a:ext cx="11737967" cy="0"/>
            </a:xfrm>
            <a:prstGeom prst="line">
              <a:avLst/>
            </a:prstGeom>
            <a:ln w="952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25226B-2770-474C-D052-182F5AC61D11}"/>
                </a:ext>
              </a:extLst>
            </p:cNvPr>
            <p:cNvSpPr/>
            <p:nvPr/>
          </p:nvSpPr>
          <p:spPr>
            <a:xfrm>
              <a:off x="5864278" y="3567523"/>
              <a:ext cx="199724" cy="239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hevron 24">
              <a:extLst>
                <a:ext uri="{FF2B5EF4-FFF2-40B4-BE49-F238E27FC236}">
                  <a16:creationId xmlns:a16="http://schemas.microsoft.com/office/drawing/2014/main" id="{22104B90-5E07-0318-CF97-0CF849ED4B62}"/>
                </a:ext>
              </a:extLst>
            </p:cNvPr>
            <p:cNvSpPr/>
            <p:nvPr/>
          </p:nvSpPr>
          <p:spPr>
            <a:xfrm>
              <a:off x="5916484" y="3599465"/>
              <a:ext cx="101626" cy="176286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28BBAD1-F174-9BE3-DB07-F704C60E230F}"/>
              </a:ext>
            </a:extLst>
          </p:cNvPr>
          <p:cNvSpPr txBox="1"/>
          <p:nvPr/>
        </p:nvSpPr>
        <p:spPr>
          <a:xfrm>
            <a:off x="195943" y="4793376"/>
            <a:ext cx="11647714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proposed changes where made based on the result of the FGDs and latest workshop or consultation meeting on ASEAN RE Long-term Roadmap and APAEC Post-2025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latest consultation meeting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emphasised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 share in TPES as a key target reflecting all </a:t>
            </a:r>
            <a:r>
              <a:rPr lang="en-US" sz="1400" b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and their respective SEBs and SSNs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 share in installed capacity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target-oriented indicator for the RE-SSN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area.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share in transport and industrial sectors are non-target indicators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monitored up to 2030 to guide target setting for APAEC 2031-2035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3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BB23D-0A19-1A3B-A967-E55FA312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46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191127DB-5DDC-3891-7FBF-53C548CF767D}"/>
              </a:ext>
            </a:extLst>
          </p:cNvPr>
          <p:cNvSpPr txBox="1"/>
          <p:nvPr/>
        </p:nvSpPr>
        <p:spPr>
          <a:xfrm>
            <a:off x="265011" y="228422"/>
            <a:ext cx="116619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ASEAN Centre for Energy (ACE)</a:t>
            </a:r>
            <a:endParaRPr kumimoji="0" lang="en-ID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A78CB67C-C1A8-4FE4-ED01-B3110D6D9F40}"/>
              </a:ext>
            </a:extLst>
          </p:cNvPr>
          <p:cNvSpPr txBox="1">
            <a:spLocks/>
          </p:cNvSpPr>
          <p:nvPr/>
        </p:nvSpPr>
        <p:spPr>
          <a:xfrm>
            <a:off x="894640" y="981251"/>
            <a:ext cx="10515600" cy="818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sz="3200">
              <a:solidFill>
                <a:srgbClr val="134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3D584CF-7D8C-5638-AB1C-FFA67A3A23CE}"/>
              </a:ext>
            </a:extLst>
          </p:cNvPr>
          <p:cNvGrpSpPr/>
          <p:nvPr/>
        </p:nvGrpSpPr>
        <p:grpSpPr>
          <a:xfrm>
            <a:off x="885934" y="1797433"/>
            <a:ext cx="3122346" cy="1128496"/>
            <a:chOff x="2111187" y="2983607"/>
            <a:chExt cx="2513922" cy="1234427"/>
          </a:xfrm>
        </p:grpSpPr>
        <p:sp>
          <p:nvSpPr>
            <p:cNvPr id="44" name="Flowchart: Manual Operation 43">
              <a:extLst>
                <a:ext uri="{FF2B5EF4-FFF2-40B4-BE49-F238E27FC236}">
                  <a16:creationId xmlns:a16="http://schemas.microsoft.com/office/drawing/2014/main" id="{7461578F-7EEE-9B0A-0B79-A68E29F50398}"/>
                </a:ext>
              </a:extLst>
            </p:cNvPr>
            <p:cNvSpPr/>
            <p:nvPr/>
          </p:nvSpPr>
          <p:spPr>
            <a:xfrm rot="10800000">
              <a:off x="2111187" y="3380082"/>
              <a:ext cx="2513922" cy="837952"/>
            </a:xfrm>
            <a:prstGeom prst="flowChartManualOperation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769360-E864-3C7C-7538-F01E3935DA36}"/>
                </a:ext>
              </a:extLst>
            </p:cNvPr>
            <p:cNvSpPr/>
            <p:nvPr/>
          </p:nvSpPr>
          <p:spPr>
            <a:xfrm>
              <a:off x="2876809" y="2983607"/>
              <a:ext cx="982787" cy="30240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Think Tank</a:t>
              </a: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AA64434-0049-7243-2952-CC5298DACDDD}"/>
              </a:ext>
            </a:extLst>
          </p:cNvPr>
          <p:cNvSpPr/>
          <p:nvPr/>
        </p:nvSpPr>
        <p:spPr>
          <a:xfrm>
            <a:off x="1120640" y="2307648"/>
            <a:ext cx="26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Identifying and surfacing innovative solutions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EB556-3386-BE39-F342-51446CE8205F}"/>
              </a:ext>
            </a:extLst>
          </p:cNvPr>
          <p:cNvGrpSpPr/>
          <p:nvPr/>
        </p:nvGrpSpPr>
        <p:grpSpPr>
          <a:xfrm>
            <a:off x="7420862" y="1771661"/>
            <a:ext cx="3809114" cy="2013873"/>
            <a:chOff x="7115185" y="2589804"/>
            <a:chExt cx="3213872" cy="220291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64E81C2-BF5B-C0A7-B269-DAB7D4AA4C5D}"/>
                </a:ext>
              </a:extLst>
            </p:cNvPr>
            <p:cNvGrpSpPr/>
            <p:nvPr/>
          </p:nvGrpSpPr>
          <p:grpSpPr>
            <a:xfrm>
              <a:off x="7463116" y="2589804"/>
              <a:ext cx="2820514" cy="1251714"/>
              <a:chOff x="7545519" y="2954697"/>
              <a:chExt cx="2325257" cy="1251714"/>
            </a:xfrm>
          </p:grpSpPr>
          <p:sp>
            <p:nvSpPr>
              <p:cNvPr id="53" name="Flowchart: Manual Operation 52">
                <a:extLst>
                  <a:ext uri="{FF2B5EF4-FFF2-40B4-BE49-F238E27FC236}">
                    <a16:creationId xmlns:a16="http://schemas.microsoft.com/office/drawing/2014/main" id="{827D3DDD-0C61-42C1-02A3-507A484A7A78}"/>
                  </a:ext>
                </a:extLst>
              </p:cNvPr>
              <p:cNvSpPr/>
              <p:nvPr/>
            </p:nvSpPr>
            <p:spPr>
              <a:xfrm rot="10800000">
                <a:off x="7545519" y="3327735"/>
                <a:ext cx="2325257" cy="878676"/>
              </a:xfrm>
              <a:prstGeom prst="flowChartManualOperati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AA5DDA8-7928-A0F4-8F1C-AEDCEFB052B6}"/>
                  </a:ext>
                </a:extLst>
              </p:cNvPr>
              <p:cNvSpPr/>
              <p:nvPr/>
            </p:nvSpPr>
            <p:spPr>
              <a:xfrm>
                <a:off x="7894458" y="2954697"/>
                <a:ext cx="1642575" cy="302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13488A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Catalyst</a:t>
                </a:r>
                <a:endPara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Round Same Side Corner Rectangle 56">
              <a:extLst>
                <a:ext uri="{FF2B5EF4-FFF2-40B4-BE49-F238E27FC236}">
                  <a16:creationId xmlns:a16="http://schemas.microsoft.com/office/drawing/2014/main" id="{4A5DF574-90EE-846B-138F-676F98A728DC}"/>
                </a:ext>
              </a:extLst>
            </p:cNvPr>
            <p:cNvSpPr/>
            <p:nvPr/>
          </p:nvSpPr>
          <p:spPr>
            <a:xfrm>
              <a:off x="9062775" y="3979623"/>
              <a:ext cx="1266282" cy="808783"/>
            </a:xfrm>
            <a:prstGeom prst="round2Same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Secretariat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BEB4C86-C0D2-D138-6E72-2CCA6E8BF8A9}"/>
                </a:ext>
              </a:extLst>
            </p:cNvPr>
            <p:cNvSpPr/>
            <p:nvPr/>
          </p:nvSpPr>
          <p:spPr>
            <a:xfrm>
              <a:off x="7833820" y="3063538"/>
              <a:ext cx="2103923" cy="808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Unify and strengthen ASEAN Energy Cooperation and Integration</a:t>
              </a: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85243E-DFF8-9FE4-990E-9E19D88C44D7}"/>
                </a:ext>
              </a:extLst>
            </p:cNvPr>
            <p:cNvSpPr/>
            <p:nvPr/>
          </p:nvSpPr>
          <p:spPr>
            <a:xfrm>
              <a:off x="7521911" y="3227251"/>
              <a:ext cx="2775167" cy="302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ound Same Side Corner Rectangle 59">
              <a:extLst>
                <a:ext uri="{FF2B5EF4-FFF2-40B4-BE49-F238E27FC236}">
                  <a16:creationId xmlns:a16="http://schemas.microsoft.com/office/drawing/2014/main" id="{2A0DD0AB-778A-CC58-5534-798665D7E753}"/>
                </a:ext>
              </a:extLst>
            </p:cNvPr>
            <p:cNvSpPr/>
            <p:nvPr/>
          </p:nvSpPr>
          <p:spPr>
            <a:xfrm>
              <a:off x="7115185" y="3969759"/>
              <a:ext cx="1720106" cy="822960"/>
            </a:xfrm>
            <a:prstGeom prst="round2Same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APAEC Activities, including with DPs/IOs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Round Same Side Corner Rectangle 45">
            <a:extLst>
              <a:ext uri="{FF2B5EF4-FFF2-40B4-BE49-F238E27FC236}">
                <a16:creationId xmlns:a16="http://schemas.microsoft.com/office/drawing/2014/main" id="{E599F908-F2DD-56C0-F9DD-115E092DD90F}"/>
              </a:ext>
            </a:extLst>
          </p:cNvPr>
          <p:cNvSpPr/>
          <p:nvPr/>
        </p:nvSpPr>
        <p:spPr>
          <a:xfrm>
            <a:off x="885933" y="3051075"/>
            <a:ext cx="2347099" cy="752338"/>
          </a:xfrm>
          <a:prstGeom prst="round2SameRect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1348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A26C19-4749-ADD8-7A48-B2EE11A80D1F}"/>
              </a:ext>
            </a:extLst>
          </p:cNvPr>
          <p:cNvGrpSpPr/>
          <p:nvPr/>
        </p:nvGrpSpPr>
        <p:grpSpPr>
          <a:xfrm>
            <a:off x="3452442" y="1799852"/>
            <a:ext cx="4583973" cy="1993701"/>
            <a:chOff x="4009650" y="2603519"/>
            <a:chExt cx="3867645" cy="218084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881ABEB-3DE4-4E78-E0C3-8A42055A2BC9}"/>
                </a:ext>
              </a:extLst>
            </p:cNvPr>
            <p:cNvGrpSpPr/>
            <p:nvPr/>
          </p:nvGrpSpPr>
          <p:grpSpPr>
            <a:xfrm>
              <a:off x="4298012" y="2603519"/>
              <a:ext cx="3579283" cy="1224986"/>
              <a:chOff x="3828218" y="2986344"/>
              <a:chExt cx="3579283" cy="1224986"/>
            </a:xfrm>
          </p:grpSpPr>
          <p:sp>
            <p:nvSpPr>
              <p:cNvPr id="61" name="Flowchart: Manual Operation 60">
                <a:extLst>
                  <a:ext uri="{FF2B5EF4-FFF2-40B4-BE49-F238E27FC236}">
                    <a16:creationId xmlns:a16="http://schemas.microsoft.com/office/drawing/2014/main" id="{5DEE4FFC-81E0-A48B-BEAE-EC26784DB5EF}"/>
                  </a:ext>
                </a:extLst>
              </p:cNvPr>
              <p:cNvSpPr/>
              <p:nvPr/>
            </p:nvSpPr>
            <p:spPr>
              <a:xfrm rot="10800000">
                <a:off x="4209821" y="3386391"/>
                <a:ext cx="2768403" cy="824939"/>
              </a:xfrm>
              <a:prstGeom prst="flowChartManualOperation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76D510A-7074-7A88-75C4-89468FD5D330}"/>
                  </a:ext>
                </a:extLst>
              </p:cNvPr>
              <p:cNvSpPr/>
              <p:nvPr/>
            </p:nvSpPr>
            <p:spPr>
              <a:xfrm>
                <a:off x="3828218" y="2986344"/>
                <a:ext cx="3579283" cy="302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13488A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Energy Data and Knowledge Hub</a:t>
                </a:r>
                <a:endPara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8E4BE6F-C61D-1925-E369-CCC42B69B592}"/>
                </a:ext>
              </a:extLst>
            </p:cNvPr>
            <p:cNvSpPr/>
            <p:nvPr/>
          </p:nvSpPr>
          <p:spPr>
            <a:xfrm>
              <a:off x="5021034" y="3151212"/>
              <a:ext cx="2098103" cy="522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Provide a knowledge depository for AMS</a:t>
              </a:r>
            </a:p>
          </p:txBody>
        </p:sp>
        <p:sp>
          <p:nvSpPr>
            <p:cNvPr id="59" name="Round Same Side Corner Rectangle 51">
              <a:extLst>
                <a:ext uri="{FF2B5EF4-FFF2-40B4-BE49-F238E27FC236}">
                  <a16:creationId xmlns:a16="http://schemas.microsoft.com/office/drawing/2014/main" id="{0989AE00-01AA-69C2-9D65-B4C7C55BEE41}"/>
                </a:ext>
              </a:extLst>
            </p:cNvPr>
            <p:cNvSpPr/>
            <p:nvPr/>
          </p:nvSpPr>
          <p:spPr>
            <a:xfrm>
              <a:off x="4009650" y="3961407"/>
              <a:ext cx="1804224" cy="822960"/>
            </a:xfrm>
            <a:prstGeom prst="round2SameRect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Policy and Research Analytics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ound Same Side Corner Rectangle 52">
              <a:extLst>
                <a:ext uri="{FF2B5EF4-FFF2-40B4-BE49-F238E27FC236}">
                  <a16:creationId xmlns:a16="http://schemas.microsoft.com/office/drawing/2014/main" id="{4250C2C0-4BBC-620D-5056-C735A35AED8D}"/>
                </a:ext>
              </a:extLst>
            </p:cNvPr>
            <p:cNvSpPr/>
            <p:nvPr/>
          </p:nvSpPr>
          <p:spPr>
            <a:xfrm>
              <a:off x="5948856" y="3948966"/>
              <a:ext cx="1152370" cy="822960"/>
            </a:xfrm>
            <a:prstGeom prst="round2Same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348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Energy Database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B58410C-7F2B-710C-FDA5-EA478352C58C}"/>
              </a:ext>
            </a:extLst>
          </p:cNvPr>
          <p:cNvSpPr txBox="1"/>
          <p:nvPr/>
        </p:nvSpPr>
        <p:spPr>
          <a:xfrm>
            <a:off x="662461" y="3871288"/>
            <a:ext cx="1086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Research, publication, training, capacity building, workshop, policy exchange and recommendations, etc.</a:t>
            </a:r>
            <a:endParaRPr kumimoji="0" lang="en-GB" sz="1800" b="0" i="1" u="none" strike="noStrike" kern="0" cap="none" spc="0" normalizeH="0" baseline="0" noProof="0">
              <a:ln>
                <a:noFill/>
              </a:ln>
              <a:solidFill>
                <a:srgbClr val="1348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40FF41-9901-61AB-17D1-6AFF83E37FEA}"/>
              </a:ext>
            </a:extLst>
          </p:cNvPr>
          <p:cNvSpPr/>
          <p:nvPr/>
        </p:nvSpPr>
        <p:spPr>
          <a:xfrm>
            <a:off x="794877" y="3000034"/>
            <a:ext cx="2505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>
                <a:solidFill>
                  <a:srgbClr val="134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348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Legal &amp; Regulatory Frameworks and Technologies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1348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Brain in head">
            <a:extLst>
              <a:ext uri="{FF2B5EF4-FFF2-40B4-BE49-F238E27FC236}">
                <a16:creationId xmlns:a16="http://schemas.microsoft.com/office/drawing/2014/main" id="{06A1B29E-8DBD-4AD6-D6C5-0117BAEB3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8803" y="943328"/>
            <a:ext cx="914400" cy="914400"/>
          </a:xfrm>
          <a:prstGeom prst="rect">
            <a:avLst/>
          </a:prstGeom>
        </p:spPr>
      </p:pic>
      <p:pic>
        <p:nvPicPr>
          <p:cNvPr id="66" name="Graphic 65" descr="Bar chart">
            <a:extLst>
              <a:ext uri="{FF2B5EF4-FFF2-40B4-BE49-F238E27FC236}">
                <a16:creationId xmlns:a16="http://schemas.microsoft.com/office/drawing/2014/main" id="{7CF3E5A4-3082-4D45-36CF-0FDEFEE15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9888" y="1014742"/>
            <a:ext cx="914400" cy="914400"/>
          </a:xfrm>
          <a:prstGeom prst="rect">
            <a:avLst/>
          </a:prstGeom>
        </p:spPr>
      </p:pic>
      <p:pic>
        <p:nvPicPr>
          <p:cNvPr id="67" name="Graphic 66" descr="Network">
            <a:extLst>
              <a:ext uri="{FF2B5EF4-FFF2-40B4-BE49-F238E27FC236}">
                <a16:creationId xmlns:a16="http://schemas.microsoft.com/office/drawing/2014/main" id="{FDC82803-0637-EB46-B826-F49DBDCC9D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127" y="942072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0CBBEA-A0F2-70C2-F17E-30A3E7A4A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782" y="4232658"/>
            <a:ext cx="1465907" cy="2071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C67935-9BA5-BE1A-67FA-3688D142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3" y="4240620"/>
            <a:ext cx="1465907" cy="20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7A817CD-2F67-F546-21A5-AA5C016BB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2" b="27089"/>
          <a:stretch/>
        </p:blipFill>
        <p:spPr bwMode="auto">
          <a:xfrm>
            <a:off x="2153641" y="4232658"/>
            <a:ext cx="3281141" cy="18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20CB4-40B8-921A-897A-56C30D7645EE}"/>
              </a:ext>
            </a:extLst>
          </p:cNvPr>
          <p:cNvSpPr txBox="1"/>
          <p:nvPr/>
        </p:nvSpPr>
        <p:spPr>
          <a:xfrm>
            <a:off x="2890727" y="6089271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Brief on REC</a:t>
            </a:r>
            <a:endParaRPr lang="en-ID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95212-82A8-10FA-E1B4-4A7DF41048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0689" y="4240619"/>
            <a:ext cx="1605136" cy="2078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2E085B-E56B-036A-A55C-6D5148E1E1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5824" y="4232658"/>
            <a:ext cx="2312301" cy="20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D1288-465E-BA1A-987A-67D50CE12637}"/>
              </a:ext>
            </a:extLst>
          </p:cNvPr>
          <p:cNvSpPr txBox="1"/>
          <p:nvPr/>
        </p:nvSpPr>
        <p:spPr>
          <a:xfrm>
            <a:off x="265011" y="228422"/>
            <a:ext cx="116619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ASEAN Plan of Action for Energy Cooperation (APAEC)</a:t>
            </a:r>
            <a:endParaRPr kumimoji="0" lang="en-ID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1C3CA1-0923-FE6D-13F0-A86B56D745BF}"/>
              </a:ext>
            </a:extLst>
          </p:cNvPr>
          <p:cNvSpPr txBox="1"/>
          <p:nvPr/>
        </p:nvSpPr>
        <p:spPr>
          <a:xfrm>
            <a:off x="8215258" y="6453570"/>
            <a:ext cx="3109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APAEC Phase II: 2021-2025, 2020</a:t>
            </a:r>
            <a:endParaRPr lang="en-ID" sz="120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C5BF39-843E-B7B5-BC51-A55AA905767B}"/>
              </a:ext>
            </a:extLst>
          </p:cNvPr>
          <p:cNvSpPr/>
          <p:nvPr/>
        </p:nvSpPr>
        <p:spPr>
          <a:xfrm>
            <a:off x="0" y="6335617"/>
            <a:ext cx="11440886" cy="53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E4E574-700C-A124-E096-B3D3F29D9AB1}"/>
              </a:ext>
            </a:extLst>
          </p:cNvPr>
          <p:cNvSpPr/>
          <p:nvPr/>
        </p:nvSpPr>
        <p:spPr>
          <a:xfrm>
            <a:off x="5013565" y="4039014"/>
            <a:ext cx="7119170" cy="2185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18FD85-352F-EE33-7AF1-C3800DC25213}"/>
              </a:ext>
            </a:extLst>
          </p:cNvPr>
          <p:cNvSpPr/>
          <p:nvPr/>
        </p:nvSpPr>
        <p:spPr>
          <a:xfrm>
            <a:off x="128800" y="4037175"/>
            <a:ext cx="4727148" cy="2185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3FCCC2-7D78-450E-CB66-1525AC1E8020}"/>
              </a:ext>
            </a:extLst>
          </p:cNvPr>
          <p:cNvSpPr/>
          <p:nvPr/>
        </p:nvSpPr>
        <p:spPr>
          <a:xfrm>
            <a:off x="3523690" y="2134616"/>
            <a:ext cx="8609045" cy="11326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as a blueprint for better energy cooperation under seven (7) 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in achieving the goals of the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ASEAN Economic Community (AEC)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of the ASEAN Community.</a:t>
            </a:r>
            <a:endParaRPr lang="en-ID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E06F20-E6B6-21BD-F9EC-0FE6E016D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5"/>
          <a:stretch/>
        </p:blipFill>
        <p:spPr>
          <a:xfrm>
            <a:off x="1858492" y="1273943"/>
            <a:ext cx="1487660" cy="1895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6EB3CB0-AFF0-D6AD-700D-A5E568FD0619}"/>
              </a:ext>
            </a:extLst>
          </p:cNvPr>
          <p:cNvSpPr txBox="1"/>
          <p:nvPr/>
        </p:nvSpPr>
        <p:spPr>
          <a:xfrm>
            <a:off x="318458" y="5540872"/>
            <a:ext cx="141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AMEM 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1998</a:t>
            </a:r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36FB0B-36B7-B51C-9387-70212F2D44B6}"/>
              </a:ext>
            </a:extLst>
          </p:cNvPr>
          <p:cNvSpPr txBox="1"/>
          <p:nvPr/>
        </p:nvSpPr>
        <p:spPr>
          <a:xfrm>
            <a:off x="1901136" y="5551738"/>
            <a:ext cx="1402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AMEM 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2003</a:t>
            </a:r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E473D7-E443-0517-6C5F-00CAD4601713}"/>
              </a:ext>
            </a:extLst>
          </p:cNvPr>
          <p:cNvSpPr txBox="1"/>
          <p:nvPr/>
        </p:nvSpPr>
        <p:spPr>
          <a:xfrm>
            <a:off x="3458646" y="5563854"/>
            <a:ext cx="147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 AMEM 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2009</a:t>
            </a:r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75C2649A-829D-6A7F-1138-9FCD9221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9" y="1273942"/>
            <a:ext cx="1544805" cy="1900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B4263A4-5241-DE76-EAF7-81A44DF59E58}"/>
              </a:ext>
            </a:extLst>
          </p:cNvPr>
          <p:cNvSpPr/>
          <p:nvPr/>
        </p:nvSpPr>
        <p:spPr>
          <a:xfrm>
            <a:off x="3523691" y="1122042"/>
            <a:ext cx="8609045" cy="903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 is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series of guiding policy documents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 implementation of 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ASEAN multilateral energy cooperation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advance regional integration and connectivity goals.</a:t>
            </a:r>
            <a:endParaRPr lang="en-ID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F5A741-261D-869F-8B5F-AEBB38AA0C5C}"/>
              </a:ext>
            </a:extLst>
          </p:cNvPr>
          <p:cNvSpPr txBox="1"/>
          <p:nvPr/>
        </p:nvSpPr>
        <p:spPr>
          <a:xfrm>
            <a:off x="1126890" y="3684176"/>
            <a:ext cx="172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5-year period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ED486D-A319-7655-4882-FF4FE27B3156}"/>
              </a:ext>
            </a:extLst>
          </p:cNvPr>
          <p:cNvSpPr txBox="1"/>
          <p:nvPr/>
        </p:nvSpPr>
        <p:spPr>
          <a:xfrm>
            <a:off x="7709969" y="3649586"/>
            <a:ext cx="172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10-year period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BBE36E-F6B9-1029-0CA5-6709CBAD9ACC}"/>
              </a:ext>
            </a:extLst>
          </p:cNvPr>
          <p:cNvCxnSpPr>
            <a:cxnSpLocks/>
          </p:cNvCxnSpPr>
          <p:nvPr/>
        </p:nvCxnSpPr>
        <p:spPr>
          <a:xfrm>
            <a:off x="780736" y="4852241"/>
            <a:ext cx="108969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50">
            <a:extLst>
              <a:ext uri="{FF2B5EF4-FFF2-40B4-BE49-F238E27FC236}">
                <a16:creationId xmlns:a16="http://schemas.microsoft.com/office/drawing/2014/main" id="{CF4CDE97-B119-C5C9-E9F0-C32B2805D444}"/>
              </a:ext>
            </a:extLst>
          </p:cNvPr>
          <p:cNvSpPr/>
          <p:nvPr/>
        </p:nvSpPr>
        <p:spPr>
          <a:xfrm>
            <a:off x="483853" y="4145282"/>
            <a:ext cx="1346814" cy="1307257"/>
          </a:xfrm>
          <a:custGeom>
            <a:avLst/>
            <a:gdLst>
              <a:gd name="connsiteX0" fmla="*/ 0 w 1401678"/>
              <a:gd name="connsiteY0" fmla="*/ 700839 h 1401678"/>
              <a:gd name="connsiteX1" fmla="*/ 700839 w 1401678"/>
              <a:gd name="connsiteY1" fmla="*/ 0 h 1401678"/>
              <a:gd name="connsiteX2" fmla="*/ 1401678 w 1401678"/>
              <a:gd name="connsiteY2" fmla="*/ 700839 h 1401678"/>
              <a:gd name="connsiteX3" fmla="*/ 700839 w 1401678"/>
              <a:gd name="connsiteY3" fmla="*/ 1401678 h 1401678"/>
              <a:gd name="connsiteX4" fmla="*/ 0 w 1401678"/>
              <a:gd name="connsiteY4" fmla="*/ 700839 h 14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78" h="1401678">
                <a:moveTo>
                  <a:pt x="0" y="700839"/>
                </a:moveTo>
                <a:cubicBezTo>
                  <a:pt x="0" y="313776"/>
                  <a:pt x="313776" y="0"/>
                  <a:pt x="700839" y="0"/>
                </a:cubicBezTo>
                <a:cubicBezTo>
                  <a:pt x="1087902" y="0"/>
                  <a:pt x="1401678" y="313776"/>
                  <a:pt x="1401678" y="700839"/>
                </a:cubicBezTo>
                <a:cubicBezTo>
                  <a:pt x="1401678" y="1087902"/>
                  <a:pt x="1087902" y="1401678"/>
                  <a:pt x="700839" y="1401678"/>
                </a:cubicBezTo>
                <a:cubicBezTo>
                  <a:pt x="313776" y="1401678"/>
                  <a:pt x="0" y="1087902"/>
                  <a:pt x="0" y="7008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271" tIns="205271" rIns="205271" bIns="20527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i="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 1999-2004</a:t>
            </a:r>
            <a:endParaRPr lang="en-ID" sz="16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: Shape 51">
            <a:extLst>
              <a:ext uri="{FF2B5EF4-FFF2-40B4-BE49-F238E27FC236}">
                <a16:creationId xmlns:a16="http://schemas.microsoft.com/office/drawing/2014/main" id="{DBB0A5D4-3C93-9245-0507-67168A220667}"/>
              </a:ext>
            </a:extLst>
          </p:cNvPr>
          <p:cNvSpPr/>
          <p:nvPr/>
        </p:nvSpPr>
        <p:spPr>
          <a:xfrm>
            <a:off x="1928915" y="4160111"/>
            <a:ext cx="1346815" cy="1307257"/>
          </a:xfrm>
          <a:custGeom>
            <a:avLst/>
            <a:gdLst>
              <a:gd name="connsiteX0" fmla="*/ 0 w 1401678"/>
              <a:gd name="connsiteY0" fmla="*/ 700839 h 1401678"/>
              <a:gd name="connsiteX1" fmla="*/ 700839 w 1401678"/>
              <a:gd name="connsiteY1" fmla="*/ 0 h 1401678"/>
              <a:gd name="connsiteX2" fmla="*/ 1401678 w 1401678"/>
              <a:gd name="connsiteY2" fmla="*/ 700839 h 1401678"/>
              <a:gd name="connsiteX3" fmla="*/ 700839 w 1401678"/>
              <a:gd name="connsiteY3" fmla="*/ 1401678 h 1401678"/>
              <a:gd name="connsiteX4" fmla="*/ 0 w 1401678"/>
              <a:gd name="connsiteY4" fmla="*/ 700839 h 14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78" h="1401678">
                <a:moveTo>
                  <a:pt x="0" y="700839"/>
                </a:moveTo>
                <a:cubicBezTo>
                  <a:pt x="0" y="313776"/>
                  <a:pt x="313776" y="0"/>
                  <a:pt x="700839" y="0"/>
                </a:cubicBezTo>
                <a:cubicBezTo>
                  <a:pt x="1087902" y="0"/>
                  <a:pt x="1401678" y="313776"/>
                  <a:pt x="1401678" y="700839"/>
                </a:cubicBezTo>
                <a:cubicBezTo>
                  <a:pt x="1401678" y="1087902"/>
                  <a:pt x="1087902" y="1401678"/>
                  <a:pt x="700839" y="1401678"/>
                </a:cubicBezTo>
                <a:cubicBezTo>
                  <a:pt x="313776" y="1401678"/>
                  <a:pt x="0" y="1087902"/>
                  <a:pt x="0" y="7008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271" tIns="205271" rIns="205271" bIns="20527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 2004-2009</a:t>
            </a:r>
            <a:endParaRPr lang="en-ID" sz="18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: Shape 52">
            <a:extLst>
              <a:ext uri="{FF2B5EF4-FFF2-40B4-BE49-F238E27FC236}">
                <a16:creationId xmlns:a16="http://schemas.microsoft.com/office/drawing/2014/main" id="{F73639F6-F213-B8D2-7D46-C1D4AE0D8630}"/>
              </a:ext>
            </a:extLst>
          </p:cNvPr>
          <p:cNvSpPr/>
          <p:nvPr/>
        </p:nvSpPr>
        <p:spPr>
          <a:xfrm>
            <a:off x="3354539" y="4145282"/>
            <a:ext cx="1346815" cy="1307257"/>
          </a:xfrm>
          <a:custGeom>
            <a:avLst/>
            <a:gdLst>
              <a:gd name="connsiteX0" fmla="*/ 0 w 1401678"/>
              <a:gd name="connsiteY0" fmla="*/ 700839 h 1401678"/>
              <a:gd name="connsiteX1" fmla="*/ 700839 w 1401678"/>
              <a:gd name="connsiteY1" fmla="*/ 0 h 1401678"/>
              <a:gd name="connsiteX2" fmla="*/ 1401678 w 1401678"/>
              <a:gd name="connsiteY2" fmla="*/ 700839 h 1401678"/>
              <a:gd name="connsiteX3" fmla="*/ 700839 w 1401678"/>
              <a:gd name="connsiteY3" fmla="*/ 1401678 h 1401678"/>
              <a:gd name="connsiteX4" fmla="*/ 0 w 1401678"/>
              <a:gd name="connsiteY4" fmla="*/ 700839 h 14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78" h="1401678">
                <a:moveTo>
                  <a:pt x="0" y="700839"/>
                </a:moveTo>
                <a:cubicBezTo>
                  <a:pt x="0" y="313776"/>
                  <a:pt x="313776" y="0"/>
                  <a:pt x="700839" y="0"/>
                </a:cubicBezTo>
                <a:cubicBezTo>
                  <a:pt x="1087902" y="0"/>
                  <a:pt x="1401678" y="313776"/>
                  <a:pt x="1401678" y="700839"/>
                </a:cubicBezTo>
                <a:cubicBezTo>
                  <a:pt x="1401678" y="1087902"/>
                  <a:pt x="1087902" y="1401678"/>
                  <a:pt x="700839" y="1401678"/>
                </a:cubicBezTo>
                <a:cubicBezTo>
                  <a:pt x="313776" y="1401678"/>
                  <a:pt x="0" y="1087902"/>
                  <a:pt x="0" y="7008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271" tIns="205271" rIns="205271" bIns="20527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 2010-2015</a:t>
            </a:r>
            <a:endParaRPr lang="en-ID" sz="18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: Shape 53">
            <a:extLst>
              <a:ext uri="{FF2B5EF4-FFF2-40B4-BE49-F238E27FC236}">
                <a16:creationId xmlns:a16="http://schemas.microsoft.com/office/drawing/2014/main" id="{826260CF-55DC-90C4-100D-EF9F9552C252}"/>
              </a:ext>
            </a:extLst>
          </p:cNvPr>
          <p:cNvSpPr/>
          <p:nvPr/>
        </p:nvSpPr>
        <p:spPr>
          <a:xfrm>
            <a:off x="5316411" y="4160728"/>
            <a:ext cx="1679844" cy="1423443"/>
          </a:xfrm>
          <a:custGeom>
            <a:avLst/>
            <a:gdLst>
              <a:gd name="connsiteX0" fmla="*/ 0 w 1401678"/>
              <a:gd name="connsiteY0" fmla="*/ 700839 h 1401678"/>
              <a:gd name="connsiteX1" fmla="*/ 700839 w 1401678"/>
              <a:gd name="connsiteY1" fmla="*/ 0 h 1401678"/>
              <a:gd name="connsiteX2" fmla="*/ 1401678 w 1401678"/>
              <a:gd name="connsiteY2" fmla="*/ 700839 h 1401678"/>
              <a:gd name="connsiteX3" fmla="*/ 700839 w 1401678"/>
              <a:gd name="connsiteY3" fmla="*/ 1401678 h 1401678"/>
              <a:gd name="connsiteX4" fmla="*/ 0 w 1401678"/>
              <a:gd name="connsiteY4" fmla="*/ 700839 h 14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78" h="1401678">
                <a:moveTo>
                  <a:pt x="0" y="700839"/>
                </a:moveTo>
                <a:cubicBezTo>
                  <a:pt x="0" y="313776"/>
                  <a:pt x="313776" y="0"/>
                  <a:pt x="700839" y="0"/>
                </a:cubicBezTo>
                <a:cubicBezTo>
                  <a:pt x="1087902" y="0"/>
                  <a:pt x="1401678" y="313776"/>
                  <a:pt x="1401678" y="700839"/>
                </a:cubicBezTo>
                <a:cubicBezTo>
                  <a:pt x="1401678" y="1087902"/>
                  <a:pt x="1087902" y="1401678"/>
                  <a:pt x="700839" y="1401678"/>
                </a:cubicBezTo>
                <a:cubicBezTo>
                  <a:pt x="313776" y="1401678"/>
                  <a:pt x="0" y="1087902"/>
                  <a:pt x="0" y="7008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271" tIns="205271" rIns="205271" bIns="20527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 2016-2025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  <a:endParaRPr lang="en-ID" sz="16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4AA0D8-8A8D-C7A7-B194-8A06EAD12D22}"/>
              </a:ext>
            </a:extLst>
          </p:cNvPr>
          <p:cNvCxnSpPr>
            <a:cxnSpLocks/>
          </p:cNvCxnSpPr>
          <p:nvPr/>
        </p:nvCxnSpPr>
        <p:spPr>
          <a:xfrm>
            <a:off x="4934756" y="4018918"/>
            <a:ext cx="0" cy="2203519"/>
          </a:xfrm>
          <a:prstGeom prst="line">
            <a:avLst/>
          </a:prstGeom>
          <a:ln w="57150">
            <a:solidFill>
              <a:srgbClr val="ED40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59BF002-394F-2070-AF67-39674D3E3A6B}"/>
              </a:ext>
            </a:extLst>
          </p:cNvPr>
          <p:cNvSpPr txBox="1"/>
          <p:nvPr/>
        </p:nvSpPr>
        <p:spPr>
          <a:xfrm>
            <a:off x="3110254" y="3348219"/>
            <a:ext cx="38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>
                <a:latin typeface="Arial" panose="020B0604020202020204" pitchFamily="34" charset="0"/>
                <a:cs typeface="Arial" panose="020B0604020202020204" pitchFamily="34" charset="0"/>
              </a:rPr>
              <a:t>ASEAN Community Vision 2025: </a:t>
            </a:r>
          </a:p>
          <a:p>
            <a:pPr algn="ctr"/>
            <a:r>
              <a:rPr lang="en-US" i="1" u="sng">
                <a:latin typeface="Arial" panose="020B0604020202020204" pitchFamily="34" charset="0"/>
                <a:cs typeface="Arial" panose="020B0604020202020204" pitchFamily="34" charset="0"/>
              </a:rPr>
              <a:t>Forging Ahead Together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E10726-435F-8098-5447-B53739421716}"/>
              </a:ext>
            </a:extLst>
          </p:cNvPr>
          <p:cNvSpPr txBox="1"/>
          <p:nvPr/>
        </p:nvSpPr>
        <p:spPr>
          <a:xfrm>
            <a:off x="7429800" y="5580898"/>
            <a:ext cx="141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AMEM 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2020</a:t>
            </a:r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: Shape 57">
            <a:extLst>
              <a:ext uri="{FF2B5EF4-FFF2-40B4-BE49-F238E27FC236}">
                <a16:creationId xmlns:a16="http://schemas.microsoft.com/office/drawing/2014/main" id="{FD482141-CFE1-2930-A869-A4B0E689F1EB}"/>
              </a:ext>
            </a:extLst>
          </p:cNvPr>
          <p:cNvSpPr/>
          <p:nvPr/>
        </p:nvSpPr>
        <p:spPr>
          <a:xfrm>
            <a:off x="7293138" y="4164968"/>
            <a:ext cx="1679844" cy="1423443"/>
          </a:xfrm>
          <a:custGeom>
            <a:avLst/>
            <a:gdLst>
              <a:gd name="connsiteX0" fmla="*/ 0 w 1401678"/>
              <a:gd name="connsiteY0" fmla="*/ 700839 h 1401678"/>
              <a:gd name="connsiteX1" fmla="*/ 700839 w 1401678"/>
              <a:gd name="connsiteY1" fmla="*/ 0 h 1401678"/>
              <a:gd name="connsiteX2" fmla="*/ 1401678 w 1401678"/>
              <a:gd name="connsiteY2" fmla="*/ 700839 h 1401678"/>
              <a:gd name="connsiteX3" fmla="*/ 700839 w 1401678"/>
              <a:gd name="connsiteY3" fmla="*/ 1401678 h 1401678"/>
              <a:gd name="connsiteX4" fmla="*/ 0 w 1401678"/>
              <a:gd name="connsiteY4" fmla="*/ 700839 h 14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78" h="1401678">
                <a:moveTo>
                  <a:pt x="0" y="700839"/>
                </a:moveTo>
                <a:cubicBezTo>
                  <a:pt x="0" y="313776"/>
                  <a:pt x="313776" y="0"/>
                  <a:pt x="700839" y="0"/>
                </a:cubicBezTo>
                <a:cubicBezTo>
                  <a:pt x="1087902" y="0"/>
                  <a:pt x="1401678" y="313776"/>
                  <a:pt x="1401678" y="700839"/>
                </a:cubicBezTo>
                <a:cubicBezTo>
                  <a:pt x="1401678" y="1087902"/>
                  <a:pt x="1087902" y="1401678"/>
                  <a:pt x="700839" y="1401678"/>
                </a:cubicBezTo>
                <a:cubicBezTo>
                  <a:pt x="313776" y="1401678"/>
                  <a:pt x="0" y="1087902"/>
                  <a:pt x="0" y="7008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271" tIns="205271" rIns="205271" bIns="20527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APAEC 2016-2025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2: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2021-2025</a:t>
            </a:r>
            <a:endParaRPr lang="en-ID" sz="16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: Shape 58">
            <a:extLst>
              <a:ext uri="{FF2B5EF4-FFF2-40B4-BE49-F238E27FC236}">
                <a16:creationId xmlns:a16="http://schemas.microsoft.com/office/drawing/2014/main" id="{8DB29E4F-67B8-41A3-F748-B936E2668A2C}"/>
              </a:ext>
            </a:extLst>
          </p:cNvPr>
          <p:cNvSpPr/>
          <p:nvPr/>
        </p:nvSpPr>
        <p:spPr>
          <a:xfrm>
            <a:off x="9334435" y="4160111"/>
            <a:ext cx="1679844" cy="1423443"/>
          </a:xfrm>
          <a:custGeom>
            <a:avLst/>
            <a:gdLst>
              <a:gd name="connsiteX0" fmla="*/ 0 w 1401678"/>
              <a:gd name="connsiteY0" fmla="*/ 700839 h 1401678"/>
              <a:gd name="connsiteX1" fmla="*/ 700839 w 1401678"/>
              <a:gd name="connsiteY1" fmla="*/ 0 h 1401678"/>
              <a:gd name="connsiteX2" fmla="*/ 1401678 w 1401678"/>
              <a:gd name="connsiteY2" fmla="*/ 700839 h 1401678"/>
              <a:gd name="connsiteX3" fmla="*/ 700839 w 1401678"/>
              <a:gd name="connsiteY3" fmla="*/ 1401678 h 1401678"/>
              <a:gd name="connsiteX4" fmla="*/ 0 w 1401678"/>
              <a:gd name="connsiteY4" fmla="*/ 700839 h 14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78" h="1401678">
                <a:moveTo>
                  <a:pt x="0" y="700839"/>
                </a:moveTo>
                <a:cubicBezTo>
                  <a:pt x="0" y="313776"/>
                  <a:pt x="313776" y="0"/>
                  <a:pt x="700839" y="0"/>
                </a:cubicBezTo>
                <a:cubicBezTo>
                  <a:pt x="1087902" y="0"/>
                  <a:pt x="1401678" y="313776"/>
                  <a:pt x="1401678" y="700839"/>
                </a:cubicBezTo>
                <a:cubicBezTo>
                  <a:pt x="1401678" y="1087902"/>
                  <a:pt x="1087902" y="1401678"/>
                  <a:pt x="700839" y="1401678"/>
                </a:cubicBezTo>
                <a:cubicBezTo>
                  <a:pt x="313776" y="1401678"/>
                  <a:pt x="0" y="1087902"/>
                  <a:pt x="0" y="700839"/>
                </a:cubicBezTo>
                <a:close/>
              </a:path>
            </a:pathLst>
          </a:custGeom>
          <a:solidFill>
            <a:srgbClr val="2F5496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271" tIns="205271" rIns="205271" bIns="20527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APAEC 2026-2035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and 2</a:t>
            </a:r>
            <a:endParaRPr lang="en-ID" sz="17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1A863E-B35F-7F64-7056-22EF4549C0F3}"/>
              </a:ext>
            </a:extLst>
          </p:cNvPr>
          <p:cNvSpPr txBox="1"/>
          <p:nvPr/>
        </p:nvSpPr>
        <p:spPr>
          <a:xfrm>
            <a:off x="5380489" y="5551738"/>
            <a:ext cx="142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AMEM 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2015</a:t>
            </a:r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6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AF27-6300-F2C8-1F7A-85A03E156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0C9A1-151F-E871-ED01-9C89378C8BCE}"/>
              </a:ext>
            </a:extLst>
          </p:cNvPr>
          <p:cNvSpPr txBox="1"/>
          <p:nvPr/>
        </p:nvSpPr>
        <p:spPr>
          <a:xfrm>
            <a:off x="265011" y="228422"/>
            <a:ext cx="116619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ASEAN Plan of Action for Energy Cooperation (APAEC)</a:t>
            </a:r>
            <a:endParaRPr kumimoji="0" lang="en-ID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BA1C55-39C7-D75D-6645-6880C789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03" y="3738329"/>
            <a:ext cx="852547" cy="8525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32D52-3CB6-1F94-94C8-A44D1A77F280}"/>
              </a:ext>
            </a:extLst>
          </p:cNvPr>
          <p:cNvSpPr/>
          <p:nvPr/>
        </p:nvSpPr>
        <p:spPr>
          <a:xfrm>
            <a:off x="284095" y="5241860"/>
            <a:ext cx="3037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energy intensity 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32% by 2025 and encourage EE&amp;C  efforts, especially in transport and industry  </a:t>
            </a:r>
            <a:endParaRPr lang="en-GB" sz="16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ADCCA8-D3EC-FB28-0A9F-08522CFDC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9929" y="3545204"/>
            <a:ext cx="1063496" cy="10482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A093EB-513A-F7C6-5FBE-AE5D6AC9E6CA}"/>
              </a:ext>
            </a:extLst>
          </p:cNvPr>
          <p:cNvSpPr/>
          <p:nvPr/>
        </p:nvSpPr>
        <p:spPr>
          <a:xfrm>
            <a:off x="8992720" y="5179538"/>
            <a:ext cx="2639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on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science and technology for power generation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C73928-1955-71F2-77AD-402FAC443DCF}"/>
              </a:ext>
            </a:extLst>
          </p:cNvPr>
          <p:cNvGrpSpPr/>
          <p:nvPr/>
        </p:nvGrpSpPr>
        <p:grpSpPr>
          <a:xfrm>
            <a:off x="361950" y="977909"/>
            <a:ext cx="4192440" cy="2375747"/>
            <a:chOff x="-211547" y="964167"/>
            <a:chExt cx="3432082" cy="23757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00E347-5C89-DD0A-2350-4C51A92A10BD}"/>
                </a:ext>
              </a:extLst>
            </p:cNvPr>
            <p:cNvSpPr/>
            <p:nvPr/>
          </p:nvSpPr>
          <p:spPr>
            <a:xfrm>
              <a:off x="-211547" y="2262696"/>
              <a:ext cx="343208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regional multilateral electricity trading</a:t>
              </a: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grid resilience and </a:t>
              </a:r>
              <a:r>
                <a:rPr lang="en-US" sz="1600" b="1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modernisation</a:t>
              </a: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 clean and renewable energy integration</a:t>
              </a: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9" name="Picture 8" descr="A drawing of a person&#10;&#10;Description automatically generated">
              <a:extLst>
                <a:ext uri="{FF2B5EF4-FFF2-40B4-BE49-F238E27FC236}">
                  <a16:creationId xmlns:a16="http://schemas.microsoft.com/office/drawing/2014/main" id="{3C794B74-B169-44D9-C8E9-AEEE7CB24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718" b="92308" l="20326" r="34348">
                          <a14:foregroundMark x1="29674" y1="76752" x2="29674" y2="76752"/>
                          <a14:foregroundMark x1="27065" y1="92308" x2="27065" y2="92308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9" t="66145" r="63890" b="7146"/>
            <a:stretch/>
          </p:blipFill>
          <p:spPr>
            <a:xfrm>
              <a:off x="991418" y="964167"/>
              <a:ext cx="959566" cy="9301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38928A-5099-21DF-A965-32BE69A6BEF1}"/>
                </a:ext>
              </a:extLst>
            </p:cNvPr>
            <p:cNvSpPr txBox="1"/>
            <p:nvPr/>
          </p:nvSpPr>
          <p:spPr>
            <a:xfrm>
              <a:off x="274011" y="1926442"/>
              <a:ext cx="239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ASEAN Power Grid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925B20-34C7-A04D-831F-DA5B36BCC448}"/>
              </a:ext>
            </a:extLst>
          </p:cNvPr>
          <p:cNvGrpSpPr/>
          <p:nvPr/>
        </p:nvGrpSpPr>
        <p:grpSpPr>
          <a:xfrm>
            <a:off x="4693908" y="1024677"/>
            <a:ext cx="3324907" cy="2289000"/>
            <a:chOff x="3793948" y="985985"/>
            <a:chExt cx="2974234" cy="2289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4F17F8-BBB5-8BB8-E823-41E53651D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709" b="60127" l="25743" r="45050">
                          <a14:foregroundMark x1="37624" y1="44937" x2="37624" y2="44937"/>
                          <a14:foregroundMark x1="37624" y1="45570" x2="37624" y2="45570"/>
                          <a14:foregroundMark x1="40842" y1="44620" x2="40842" y2="44620"/>
                          <a14:foregroundMark x1="40842" y1="44620" x2="40842" y2="44620"/>
                          <a14:foregroundMark x1="40842" y1="44620" x2="40842" y2="44620"/>
                          <a14:foregroundMark x1="28960" y1="48101" x2="28960" y2="48101"/>
                          <a14:foregroundMark x1="28960" y1="58861" x2="28960" y2="58861"/>
                          <a14:foregroundMark x1="35149" y1="60127" x2="35149" y2="60127"/>
                          <a14:foregroundMark x1="31436" y1="56329" x2="31436" y2="563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2" t="34050" r="52291" b="39186"/>
            <a:stretch/>
          </p:blipFill>
          <p:spPr>
            <a:xfrm>
              <a:off x="4757443" y="985985"/>
              <a:ext cx="1047244" cy="90603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CA734A-ED33-AD7C-0BE3-201DB4AEF91F}"/>
                </a:ext>
              </a:extLst>
            </p:cNvPr>
            <p:cNvSpPr/>
            <p:nvPr/>
          </p:nvSpPr>
          <p:spPr>
            <a:xfrm>
              <a:off x="3793948" y="2197767"/>
              <a:ext cx="29742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pursue the development of a 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gas market </a:t>
              </a: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ASEAN by enhancing gas and LNG connectivity and accessibility</a:t>
              </a:r>
              <a:r>
                <a:rPr lang="en-US" sz="14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F252D7-094A-7FBE-0B74-2D3B2645ECB1}"/>
                </a:ext>
              </a:extLst>
            </p:cNvPr>
            <p:cNvSpPr txBox="1"/>
            <p:nvPr/>
          </p:nvSpPr>
          <p:spPr>
            <a:xfrm>
              <a:off x="3976301" y="1903881"/>
              <a:ext cx="2728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Trans-ASEAN Gas Pipeline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DEBA11-F3B9-9BB7-814A-86ADDA3F5F96}"/>
              </a:ext>
            </a:extLst>
          </p:cNvPr>
          <p:cNvGrpSpPr/>
          <p:nvPr/>
        </p:nvGrpSpPr>
        <p:grpSpPr>
          <a:xfrm>
            <a:off x="8119722" y="1117345"/>
            <a:ext cx="3289297" cy="2410737"/>
            <a:chOff x="6768182" y="1106549"/>
            <a:chExt cx="2826298" cy="2410737"/>
          </a:xfrm>
        </p:grpSpPr>
        <p:pic>
          <p:nvPicPr>
            <p:cNvPr id="16" name="Picture 15" descr="A drawing of a person&#10;&#10;Description automatically generated">
              <a:extLst>
                <a:ext uri="{FF2B5EF4-FFF2-40B4-BE49-F238E27FC236}">
                  <a16:creationId xmlns:a16="http://schemas.microsoft.com/office/drawing/2014/main" id="{D0999659-DC4F-109C-51DC-D043BBDA6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9744" b="90256" l="64130" r="80652">
                          <a14:foregroundMark x1="66957" y1="90256" x2="66957" y2="902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8" t="67440" r="17192" b="8878"/>
            <a:stretch/>
          </p:blipFill>
          <p:spPr>
            <a:xfrm>
              <a:off x="7813653" y="1106549"/>
              <a:ext cx="1024480" cy="74604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EE7AFA-776E-052F-E6A3-DBE0F40552F9}"/>
                </a:ext>
              </a:extLst>
            </p:cNvPr>
            <p:cNvSpPr/>
            <p:nvPr/>
          </p:nvSpPr>
          <p:spPr>
            <a:xfrm>
              <a:off x="6768182" y="2193847"/>
              <a:ext cx="28262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60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optimise</a:t>
              </a: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 of CCT in facilitating the transition </a:t>
              </a: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towards sustainable and lower emission development.</a:t>
              </a:r>
            </a:p>
            <a:p>
              <a:pPr algn="ctr"/>
              <a:r>
                <a:rPr lang="en-US" sz="160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0F91CF-3C3D-60DE-12B4-B42877838A7A}"/>
                </a:ext>
              </a:extLst>
            </p:cNvPr>
            <p:cNvSpPr txBox="1"/>
            <p:nvPr/>
          </p:nvSpPr>
          <p:spPr>
            <a:xfrm>
              <a:off x="6916055" y="1911023"/>
              <a:ext cx="2530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Clean Coal Technology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488EFB1-7EE1-50B2-ED7A-28EAB990AD5A}"/>
              </a:ext>
            </a:extLst>
          </p:cNvPr>
          <p:cNvSpPr txBox="1"/>
          <p:nvPr/>
        </p:nvSpPr>
        <p:spPr>
          <a:xfrm>
            <a:off x="32649" y="4679135"/>
            <a:ext cx="352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Energy Efficiency and Conservation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7051E4-76A6-A82A-B3AF-37623DF6266F}"/>
              </a:ext>
            </a:extLst>
          </p:cNvPr>
          <p:cNvSpPr/>
          <p:nvPr/>
        </p:nvSpPr>
        <p:spPr>
          <a:xfrm>
            <a:off x="3619765" y="4669168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Renewable Energy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970AE5-8078-6144-A0E7-C900AAF63259}"/>
              </a:ext>
            </a:extLst>
          </p:cNvPr>
          <p:cNvGrpSpPr/>
          <p:nvPr/>
        </p:nvGrpSpPr>
        <p:grpSpPr>
          <a:xfrm>
            <a:off x="6217623" y="3776254"/>
            <a:ext cx="2730006" cy="2491051"/>
            <a:chOff x="5988990" y="4052860"/>
            <a:chExt cx="2730006" cy="2491051"/>
          </a:xfrm>
        </p:grpSpPr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65D21CAB-4360-73E0-A0F9-0C430606B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481" y="4052860"/>
              <a:ext cx="923330" cy="92333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E20570-BE12-22C1-1226-3D564AAD44BC}"/>
                </a:ext>
              </a:extLst>
            </p:cNvPr>
            <p:cNvSpPr/>
            <p:nvPr/>
          </p:nvSpPr>
          <p:spPr>
            <a:xfrm>
              <a:off x="5988990" y="5466693"/>
              <a:ext cx="273000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advance energy policy and planning to 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accelerate the region’s energy transition </a:t>
              </a: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D10C38-3CE9-5973-312C-D0295CE903B6}"/>
                </a:ext>
              </a:extLst>
            </p:cNvPr>
            <p:cNvSpPr/>
            <p:nvPr/>
          </p:nvSpPr>
          <p:spPr>
            <a:xfrm>
              <a:off x="6182587" y="4927313"/>
              <a:ext cx="23428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Regional Energy Policy and Planning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5AEC368-A2F5-FF7B-202C-1E65D82C7418}"/>
              </a:ext>
            </a:extLst>
          </p:cNvPr>
          <p:cNvSpPr/>
          <p:nvPr/>
        </p:nvSpPr>
        <p:spPr>
          <a:xfrm>
            <a:off x="8905945" y="4669168"/>
            <a:ext cx="2706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Civilian Nuclear Energy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B9FCB1A-6438-8D09-AD6F-B50BCBF21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88315" y="3574495"/>
            <a:ext cx="1048260" cy="10482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92357FE-F72A-DDC4-73F6-80C5F3604BE5}"/>
              </a:ext>
            </a:extLst>
          </p:cNvPr>
          <p:cNvSpPr txBox="1"/>
          <p:nvPr/>
        </p:nvSpPr>
        <p:spPr>
          <a:xfrm>
            <a:off x="3498554" y="5219810"/>
            <a:ext cx="247893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share of RE 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23% in TPES and 35% in installed power capacity by 2025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704F94-97B0-32C1-180A-BDBC119FD175}"/>
              </a:ext>
            </a:extLst>
          </p:cNvPr>
          <p:cNvSpPr txBox="1"/>
          <p:nvPr/>
        </p:nvSpPr>
        <p:spPr>
          <a:xfrm>
            <a:off x="8215258" y="6453570"/>
            <a:ext cx="3109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APAEC Phase II: 2021-2025, 2020</a:t>
            </a:r>
            <a:endParaRPr lang="en-ID" sz="120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B44959-91DC-F81B-F420-25D7F21FA4FF}"/>
              </a:ext>
            </a:extLst>
          </p:cNvPr>
          <p:cNvSpPr/>
          <p:nvPr/>
        </p:nvSpPr>
        <p:spPr>
          <a:xfrm>
            <a:off x="3498554" y="3429000"/>
            <a:ext cx="2567157" cy="28900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86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F544A1B-C9EF-9100-9F38-664A9D903DFA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A0A20F6-10CD-047F-884D-ED7764B6ADB9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ASEAN Energy Outlook 8 Highlights &amp; Scenarios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EE5287-A49C-580F-7DDB-4BBB02B8640A}"/>
                </a:ext>
              </a:extLst>
            </p:cNvPr>
            <p:cNvSpPr txBox="1"/>
            <p:nvPr/>
          </p:nvSpPr>
          <p:spPr>
            <a:xfrm>
              <a:off x="195943" y="560803"/>
              <a:ext cx="5100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ASEAN Energy Outlook 8 (AEO8)</a:t>
              </a:r>
              <a:endParaRPr lang="en-ID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91E7520C-EBBF-AA2F-D31D-C1B83C01B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2" t="6473" r="18124" b="8500"/>
          <a:stretch/>
        </p:blipFill>
        <p:spPr>
          <a:xfrm>
            <a:off x="7772913" y="5578643"/>
            <a:ext cx="1309888" cy="531681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E6C6D2C-515E-3E63-EA01-9D6246D2F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39" y="5632076"/>
            <a:ext cx="1727245" cy="421447"/>
          </a:xfrm>
          <a:prstGeom prst="rect">
            <a:avLst/>
          </a:prstGeom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8D80297A-BBED-0650-E72F-9F0CE8E4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32" y="5622140"/>
            <a:ext cx="826723" cy="4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399F9BB-88B1-156E-0A41-7A85D089D72D}"/>
              </a:ext>
            </a:extLst>
          </p:cNvPr>
          <p:cNvSpPr/>
          <p:nvPr/>
        </p:nvSpPr>
        <p:spPr>
          <a:xfrm>
            <a:off x="5296442" y="1225888"/>
            <a:ext cx="6560918" cy="950560"/>
          </a:xfrm>
          <a:prstGeom prst="homePlate">
            <a:avLst>
              <a:gd name="adj" fmla="val 2487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Historical achievement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excluding any policy interventions — Exploring pathway of 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additional efforts on the energy efficiency (EE) and renewable energy (RE) policies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7CF79A-D7A0-2627-8725-06F1987C28F6}"/>
              </a:ext>
            </a:extLst>
          </p:cNvPr>
          <p:cNvSpPr/>
          <p:nvPr/>
        </p:nvSpPr>
        <p:spPr>
          <a:xfrm>
            <a:off x="3058246" y="1222654"/>
            <a:ext cx="2142906" cy="9505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Baseline Scenario [BAS]</a:t>
            </a:r>
            <a:endParaRPr kumimoji="0" lang="en-ID" sz="1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44CD4A-4393-64F0-A470-E77894100ABC}"/>
              </a:ext>
            </a:extLst>
          </p:cNvPr>
          <p:cNvSpPr/>
          <p:nvPr/>
        </p:nvSpPr>
        <p:spPr>
          <a:xfrm>
            <a:off x="3058244" y="2257458"/>
            <a:ext cx="2142908" cy="95597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AMS Target Scenario [ATS]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B5D7801-39CE-57FE-12B1-E3AF6BDEF248}"/>
              </a:ext>
            </a:extLst>
          </p:cNvPr>
          <p:cNvSpPr/>
          <p:nvPr/>
        </p:nvSpPr>
        <p:spPr>
          <a:xfrm>
            <a:off x="5287839" y="2257458"/>
            <a:ext cx="6569521" cy="950560"/>
          </a:xfrm>
          <a:prstGeom prst="homePlate">
            <a:avLst>
              <a:gd name="adj" fmla="val 24874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Achievement of 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existing ASEAN Member States (AMS) targets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— Exploring impact of current national policies &amp; measures from 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official documents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Power Development Plan, EE &amp; 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470B4-0202-1107-39B9-90F1F355FA9C}"/>
              </a:ext>
            </a:extLst>
          </p:cNvPr>
          <p:cNvSpPr/>
          <p:nvPr/>
        </p:nvSpPr>
        <p:spPr>
          <a:xfrm>
            <a:off x="3063114" y="4334958"/>
            <a:ext cx="2142909" cy="9505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Carbon Neutrality Scenario [CNS]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653BB75-4615-C660-1718-36C74ACB6F85}"/>
              </a:ext>
            </a:extLst>
          </p:cNvPr>
          <p:cNvSpPr/>
          <p:nvPr/>
        </p:nvSpPr>
        <p:spPr>
          <a:xfrm>
            <a:off x="5296442" y="4327544"/>
            <a:ext cx="6560918" cy="950561"/>
          </a:xfrm>
          <a:prstGeom prst="homePlate">
            <a:avLst>
              <a:gd name="adj" fmla="val 248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Decarbonisation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efforts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kumimoji="0" lang="en-US" sz="17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net zero technologies, aligned with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ASEAN Strategies for Carbon Neutrality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F1F53F-1AC2-FF67-EB80-E279AFEFF473}"/>
              </a:ext>
            </a:extLst>
          </p:cNvPr>
          <p:cNvSpPr/>
          <p:nvPr/>
        </p:nvSpPr>
        <p:spPr>
          <a:xfrm>
            <a:off x="3058243" y="3290443"/>
            <a:ext cx="2142909" cy="9507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Regional Aspiration Scenario [RAS]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659BB8E-F18B-6B3C-EB0A-F84303CE5AD3}"/>
              </a:ext>
            </a:extLst>
          </p:cNvPr>
          <p:cNvSpPr/>
          <p:nvPr/>
        </p:nvSpPr>
        <p:spPr>
          <a:xfrm>
            <a:off x="5296441" y="3290443"/>
            <a:ext cx="6560919" cy="950704"/>
          </a:xfrm>
          <a:prstGeom prst="homePlate">
            <a:avLst>
              <a:gd name="adj" fmla="val 2487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Least-cost </a:t>
            </a: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power sectors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while keeping the 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regional targets </a:t>
            </a:r>
            <a:r>
              <a:rPr kumimoji="0" lang="en-US" sz="17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standards, </a:t>
            </a:r>
            <a:r>
              <a:rPr kumimoji="0" lang="en-US" sz="17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using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accelerated AMS policies.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FE4BA159-A4C4-7C0B-C0BF-ED56A9C5F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62" y="5578978"/>
            <a:ext cx="2017921" cy="531346"/>
          </a:xfrm>
          <a:prstGeom prst="rect">
            <a:avLst/>
          </a:prstGeom>
        </p:spPr>
      </p:pic>
      <p:pic>
        <p:nvPicPr>
          <p:cNvPr id="17" name="image1.png" descr="A logo with blue and green colors&#10;&#10;Description automatically generated">
            <a:extLst>
              <a:ext uri="{FF2B5EF4-FFF2-40B4-BE49-F238E27FC236}">
                <a16:creationId xmlns:a16="http://schemas.microsoft.com/office/drawing/2014/main" id="{B8F2BD03-0F07-415F-D0C0-DD7B5E230D76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9121990" y="5544895"/>
            <a:ext cx="2571727" cy="531681"/>
          </a:xfrm>
          <a:prstGeom prst="rect">
            <a:avLst/>
          </a:prstGeom>
          <a:ln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70E4BA-DB4C-4001-DE5C-A221568E4133}"/>
              </a:ext>
            </a:extLst>
          </p:cNvPr>
          <p:cNvSpPr txBox="1"/>
          <p:nvPr/>
        </p:nvSpPr>
        <p:spPr>
          <a:xfrm>
            <a:off x="343050" y="1222654"/>
            <a:ext cx="2448697" cy="478592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Updated historical data 2005-2022, with projection period up to 2050.</a:t>
            </a:r>
            <a:endParaRPr kumimoji="0" lang="en-ID" sz="1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Updated modelling (equations, technology options, assumptions,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Thematic chapters designed to address 7 APAEC programme areas.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Official ASEAN Outlook, in collaboration and </a:t>
            </a:r>
            <a:r>
              <a:rPr lang="en-ID" sz="175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endorsed by </a:t>
            </a:r>
            <a:r>
              <a:rPr kumimoji="0" lang="en-ID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BF61AB-570A-629A-A66E-EE65DEDF2915}"/>
              </a:ext>
            </a:extLst>
          </p:cNvPr>
          <p:cNvSpPr txBox="1"/>
          <p:nvPr/>
        </p:nvSpPr>
        <p:spPr>
          <a:xfrm>
            <a:off x="8215258" y="6453570"/>
            <a:ext cx="3141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8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th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 ASEAN Energy Outlook (AEO8)</a:t>
            </a: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7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1019D-B768-D260-8216-8B016ECA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B030219-431B-AD61-D0FF-9065348989FC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8AB545-2B3F-F916-4900-17A50F38D10A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Understanding ASEAN Energy Landscape: Demand Projections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16224D-73B1-1020-050F-FC186A296F20}"/>
                </a:ext>
              </a:extLst>
            </p:cNvPr>
            <p:cNvSpPr txBox="1"/>
            <p:nvPr/>
          </p:nvSpPr>
          <p:spPr>
            <a:xfrm>
              <a:off x="195943" y="560803"/>
              <a:ext cx="5100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ASEAN Energy Outlook 8 (AEO8)</a:t>
              </a:r>
              <a:endParaRPr lang="en-ID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ACE7454-1C9F-4466-B8B0-F219DBDB4D60}"/>
              </a:ext>
            </a:extLst>
          </p:cNvPr>
          <p:cNvSpPr/>
          <p:nvPr/>
        </p:nvSpPr>
        <p:spPr>
          <a:xfrm>
            <a:off x="9161916" y="1027972"/>
            <a:ext cx="2725283" cy="5243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9E18B2-B083-8281-4638-3C5A45287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677" y="992995"/>
            <a:ext cx="2884123" cy="533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Energy demand in 2050 is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2.6 times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higher than 2022 (BAS)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are the highest energy-consuming sectors, dominated by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coal and oil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Potential reductions of 33% (ATS) are driven by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efficient appliances and fuel economy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The need for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fuel shifting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to cleaner energy sources like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electricity, bioenergy, and hydrogen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In road transport,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135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kumimoji="0" lang="en-US" altLang="en-US" sz="135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leading the </a:t>
            </a:r>
            <a:r>
              <a:rPr kumimoji="0" lang="en-US" altLang="en-US" sz="135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 penetration </a:t>
            </a:r>
            <a:r>
              <a:rPr kumimoji="0" lang="en-US" altLang="en-US" sz="135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road transport (ATS)</a:t>
            </a: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In residential, phase out of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traditional biomass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(wood, charcoal) and LPG to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by 2050 (ATS)</a:t>
            </a:r>
            <a:endParaRPr lang="en-US" sz="1350" baseline="30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350" b="1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grows exponentially</a:t>
            </a: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4D53E-598D-FEC1-ABD8-8D107B40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06" y="1146156"/>
            <a:ext cx="4022993" cy="2484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3DD34-9BA0-0D33-34D8-30D1F1D1A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43" y="3821761"/>
            <a:ext cx="3995419" cy="242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B703C-5037-F524-4BDC-601BEBD7D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06" y="3821761"/>
            <a:ext cx="4017599" cy="2441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412AC-BEF1-6F7D-6968-880ED7F13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186" y="1248592"/>
            <a:ext cx="4076425" cy="2205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0A54F4-1BEE-4568-3D0C-55FBE48B2C8B}"/>
              </a:ext>
            </a:extLst>
          </p:cNvPr>
          <p:cNvSpPr txBox="1"/>
          <p:nvPr/>
        </p:nvSpPr>
        <p:spPr>
          <a:xfrm>
            <a:off x="-45230" y="6167840"/>
            <a:ext cx="5820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Notes: BAS = Baseline Scenario; ATS = AMS Targets Scenario; CNS = Carbon Neutrality Scenario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044AC-5447-C588-3094-2BF1A2D9AD51}"/>
              </a:ext>
            </a:extLst>
          </p:cNvPr>
          <p:cNvSpPr txBox="1"/>
          <p:nvPr/>
        </p:nvSpPr>
        <p:spPr>
          <a:xfrm>
            <a:off x="2155250" y="1440896"/>
            <a:ext cx="2266967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TFEC in BAS 2022-2050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2.6 times</a:t>
            </a:r>
            <a:endParaRPr lang="en-ID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EBB13E-E97F-99DB-F0E5-99EB3D2379CA}"/>
              </a:ext>
            </a:extLst>
          </p:cNvPr>
          <p:cNvSpPr/>
          <p:nvPr/>
        </p:nvSpPr>
        <p:spPr>
          <a:xfrm>
            <a:off x="424651" y="944436"/>
            <a:ext cx="4013648" cy="210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Energy Demand in 2050</a:t>
            </a:r>
            <a:endParaRPr lang="en-ID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CE2BE-572B-4C39-154E-38DF1BA2D037}"/>
              </a:ext>
            </a:extLst>
          </p:cNvPr>
          <p:cNvSpPr/>
          <p:nvPr/>
        </p:nvSpPr>
        <p:spPr>
          <a:xfrm>
            <a:off x="4768575" y="944436"/>
            <a:ext cx="4070886" cy="210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Penetration in Road Transport, ATS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87BBC-5DBF-DCE0-3B67-7445DC17FB49}"/>
              </a:ext>
            </a:extLst>
          </p:cNvPr>
          <p:cNvSpPr/>
          <p:nvPr/>
        </p:nvSpPr>
        <p:spPr>
          <a:xfrm>
            <a:off x="424652" y="3633054"/>
            <a:ext cx="4017598" cy="210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Shift in Residential (Clean cooking), ATS</a:t>
            </a:r>
            <a:endParaRPr lang="en-ID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D7CF99-3350-28A2-8AEA-BE8068D0B420}"/>
              </a:ext>
            </a:extLst>
          </p:cNvPr>
          <p:cNvSpPr/>
          <p:nvPr/>
        </p:nvSpPr>
        <p:spPr>
          <a:xfrm>
            <a:off x="4825815" y="3633054"/>
            <a:ext cx="4013648" cy="210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in Demand, CNS </a:t>
            </a:r>
            <a:endParaRPr lang="en-ID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D3B422-E845-926A-7CEF-D76EB0733E71}"/>
              </a:ext>
            </a:extLst>
          </p:cNvPr>
          <p:cNvSpPr txBox="1"/>
          <p:nvPr/>
        </p:nvSpPr>
        <p:spPr>
          <a:xfrm>
            <a:off x="8215258" y="6453570"/>
            <a:ext cx="3141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8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th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 ASEAN Energy Outlook (AEO8)</a:t>
            </a: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0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AEBB-0727-98E4-1B91-19B9BCE7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D66BB71-3E23-E1C9-EA6F-0732987DB5E1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A0D3DCB-5A8F-2C8E-1471-BBE1102E0A17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Understanding ASEAN Energy Landscape: Supply &amp; RE Status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C2C4E9-D39E-0CCE-AF5F-77C2F4D70A1B}"/>
                </a:ext>
              </a:extLst>
            </p:cNvPr>
            <p:cNvSpPr txBox="1"/>
            <p:nvPr/>
          </p:nvSpPr>
          <p:spPr>
            <a:xfrm>
              <a:off x="195943" y="560803"/>
              <a:ext cx="5100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ASEAN Energy Outlook 8 (AEO8)</a:t>
              </a:r>
              <a:endParaRPr lang="en-ID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A62A389-4546-D8C9-6890-E7F0587F6BB3}"/>
              </a:ext>
            </a:extLst>
          </p:cNvPr>
          <p:cNvGraphicFramePr>
            <a:graphicFrameLocks/>
          </p:cNvGraphicFramePr>
          <p:nvPr/>
        </p:nvGraphicFramePr>
        <p:xfrm>
          <a:off x="302758" y="1319704"/>
          <a:ext cx="4895761" cy="229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73B2131-8D4A-71E4-14DF-76499C2A81CC}"/>
              </a:ext>
            </a:extLst>
          </p:cNvPr>
          <p:cNvSpPr txBox="1"/>
          <p:nvPr/>
        </p:nvSpPr>
        <p:spPr>
          <a:xfrm>
            <a:off x="3876783" y="125319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14.6%</a:t>
            </a:r>
            <a:endParaRPr lang="en-ID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21FD0-B75D-039B-AEC5-C82565FABA92}"/>
              </a:ext>
            </a:extLst>
          </p:cNvPr>
          <p:cNvSpPr txBox="1"/>
          <p:nvPr/>
        </p:nvSpPr>
        <p:spPr>
          <a:xfrm>
            <a:off x="4409897" y="1530195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15.4%</a:t>
            </a:r>
            <a:endParaRPr lang="en-ID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D65DFD-8AEE-4646-CC37-C68347936B2B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4186323" y="1530195"/>
            <a:ext cx="269372" cy="3457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A34C920-803B-628C-BF24-3C2695DF8C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106"/>
          <a:stretch/>
        </p:blipFill>
        <p:spPr>
          <a:xfrm>
            <a:off x="5156462" y="1391695"/>
            <a:ext cx="3908952" cy="2183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633094-AF9A-F4D9-8792-AEC3279CC1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428"/>
          <a:stretch/>
        </p:blipFill>
        <p:spPr>
          <a:xfrm>
            <a:off x="5156461" y="3977319"/>
            <a:ext cx="3908951" cy="2359338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5ED52C8-19B8-7E65-253F-CA3E5C2391D9}"/>
              </a:ext>
            </a:extLst>
          </p:cNvPr>
          <p:cNvGraphicFramePr>
            <a:graphicFrameLocks/>
          </p:cNvGraphicFramePr>
          <p:nvPr/>
        </p:nvGraphicFramePr>
        <p:xfrm>
          <a:off x="172748" y="3977319"/>
          <a:ext cx="4895760" cy="230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930FEC6-D608-ECEC-8D41-CD7E6EE5019C}"/>
              </a:ext>
            </a:extLst>
          </p:cNvPr>
          <p:cNvSpPr txBox="1"/>
          <p:nvPr/>
        </p:nvSpPr>
        <p:spPr>
          <a:xfrm>
            <a:off x="260702" y="973964"/>
            <a:ext cx="868533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Share in TPES</a:t>
            </a:r>
            <a:endParaRPr lang="en-ID" sz="1400" b="1">
              <a:solidFill>
                <a:srgbClr val="2F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1F390-4F8D-BF2B-F774-84F8D1C6CFA1}"/>
              </a:ext>
            </a:extLst>
          </p:cNvPr>
          <p:cNvSpPr txBox="1"/>
          <p:nvPr/>
        </p:nvSpPr>
        <p:spPr>
          <a:xfrm>
            <a:off x="260702" y="3561820"/>
            <a:ext cx="868533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Share in Installed Capacity</a:t>
            </a:r>
            <a:endParaRPr lang="en-ID" sz="1400" b="1">
              <a:solidFill>
                <a:srgbClr val="2F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B8A62-3622-D8A6-052F-9B9190BDC736}"/>
              </a:ext>
            </a:extLst>
          </p:cNvPr>
          <p:cNvSpPr txBox="1"/>
          <p:nvPr/>
        </p:nvSpPr>
        <p:spPr>
          <a:xfrm>
            <a:off x="4752790" y="131970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15.6%</a:t>
            </a:r>
            <a:endParaRPr lang="en-ID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445865-3359-ED3A-A742-8420579E8E17}"/>
              </a:ext>
            </a:extLst>
          </p:cNvPr>
          <p:cNvSpPr txBox="1"/>
          <p:nvPr/>
        </p:nvSpPr>
        <p:spPr>
          <a:xfrm>
            <a:off x="4443250" y="3945395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33.5%</a:t>
            </a:r>
            <a:endParaRPr lang="en-ID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B3D43-94AE-AAAD-D925-9AA75190B4EC}"/>
              </a:ext>
            </a:extLst>
          </p:cNvPr>
          <p:cNvSpPr txBox="1"/>
          <p:nvPr/>
        </p:nvSpPr>
        <p:spPr>
          <a:xfrm>
            <a:off x="4443250" y="429819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33.8%</a:t>
            </a:r>
            <a:endParaRPr lang="en-ID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1BDC03-8AD6-66FB-10CC-5138BE3AC5F7}"/>
              </a:ext>
            </a:extLst>
          </p:cNvPr>
          <p:cNvSpPr txBox="1"/>
          <p:nvPr/>
        </p:nvSpPr>
        <p:spPr>
          <a:xfrm>
            <a:off x="4443250" y="462871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32.8%</a:t>
            </a:r>
            <a:endParaRPr lang="en-ID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7066F2-A7EF-1491-CB65-097CCD0A9137}"/>
              </a:ext>
            </a:extLst>
          </p:cNvPr>
          <p:cNvSpPr txBox="1"/>
          <p:nvPr/>
        </p:nvSpPr>
        <p:spPr>
          <a:xfrm>
            <a:off x="8946036" y="950881"/>
            <a:ext cx="33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Growth:</a:t>
            </a:r>
          </a:p>
          <a:p>
            <a:r>
              <a:rPr lang="en-US" sz="160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share increase from 14.6% (2020) to 15.6% (2022)</a:t>
            </a:r>
            <a:endParaRPr lang="en-ID" sz="1600">
              <a:solidFill>
                <a:srgbClr val="2F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8DF7E2-4769-BA1B-88AE-C88D7E386B33}"/>
              </a:ext>
            </a:extLst>
          </p:cNvPr>
          <p:cNvSpPr txBox="1"/>
          <p:nvPr/>
        </p:nvSpPr>
        <p:spPr>
          <a:xfrm>
            <a:off x="8946036" y="1828044"/>
            <a:ext cx="33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for 2025 Target:</a:t>
            </a:r>
          </a:p>
          <a:p>
            <a:r>
              <a:rPr lang="en-US" sz="160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Region’s effort in power sector is not translated well to TPES</a:t>
            </a:r>
            <a:endParaRPr lang="en-ID" sz="1600">
              <a:solidFill>
                <a:srgbClr val="2F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A504B2-F9A2-EDD1-CB9B-94A030D326A4}"/>
              </a:ext>
            </a:extLst>
          </p:cNvPr>
          <p:cNvSpPr txBox="1"/>
          <p:nvPr/>
        </p:nvSpPr>
        <p:spPr>
          <a:xfrm>
            <a:off x="8946036" y="2704150"/>
            <a:ext cx="33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  <a:p>
            <a:r>
              <a:rPr lang="en-US" sz="160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Retaining 23% target to 2030 or increase it?</a:t>
            </a:r>
            <a:endParaRPr lang="en-ID" sz="1600">
              <a:solidFill>
                <a:srgbClr val="2F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636C43-433A-CD44-394B-122C7001CB1A}"/>
              </a:ext>
            </a:extLst>
          </p:cNvPr>
          <p:cNvSpPr txBox="1"/>
          <p:nvPr/>
        </p:nvSpPr>
        <p:spPr>
          <a:xfrm>
            <a:off x="8946037" y="3897537"/>
            <a:ext cx="307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Dominance:</a:t>
            </a:r>
          </a:p>
          <a:p>
            <a:r>
              <a:rPr lang="en-US" sz="160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contributor to power capacity </a:t>
            </a:r>
            <a:r>
              <a:rPr lang="en-US" sz="160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Pumped hydro solution/ small cascading</a:t>
            </a:r>
            <a:endParaRPr lang="en-ID" sz="1600">
              <a:solidFill>
                <a:srgbClr val="2F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E281E-1F01-9FDA-58AF-0DB734741861}"/>
              </a:ext>
            </a:extLst>
          </p:cNvPr>
          <p:cNvSpPr txBox="1"/>
          <p:nvPr/>
        </p:nvSpPr>
        <p:spPr>
          <a:xfrm>
            <a:off x="8946036" y="4996959"/>
            <a:ext cx="3073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Geothermal &amp; Solar Growth:</a:t>
            </a:r>
          </a:p>
          <a:p>
            <a:r>
              <a:rPr lang="en-US" sz="160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contributors in recent years but diversification is still needed to wind and bioenergy</a:t>
            </a:r>
            <a:endParaRPr lang="en-ID" sz="1600">
              <a:solidFill>
                <a:srgbClr val="2F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AB035-3D01-8ACE-9AFD-E48DFE8B12D9}"/>
              </a:ext>
            </a:extLst>
          </p:cNvPr>
          <p:cNvSpPr txBox="1"/>
          <p:nvPr/>
        </p:nvSpPr>
        <p:spPr>
          <a:xfrm>
            <a:off x="8215258" y="6453570"/>
            <a:ext cx="3141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8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th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 ASEAN Energy Outlook (AEO8)</a:t>
            </a: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DDDB-EC23-F1BB-21AD-41597DC5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88E8D9-C486-B4C6-1B4E-15DBA254B528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6D46E1-15B7-7278-2363-93DB16B38D7B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Policy Recommendations based on AEO8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44BD0E-7092-D3D0-4822-B44310E429AA}"/>
                </a:ext>
              </a:extLst>
            </p:cNvPr>
            <p:cNvSpPr txBox="1"/>
            <p:nvPr/>
          </p:nvSpPr>
          <p:spPr>
            <a:xfrm>
              <a:off x="195943" y="560803"/>
              <a:ext cx="5408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from ASEAN Energy Outlook 8 (AEO8)</a:t>
              </a:r>
              <a:endParaRPr lang="en-ID" b="1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59AB881-7523-5859-1105-A03C107A4470}"/>
              </a:ext>
            </a:extLst>
          </p:cNvPr>
          <p:cNvSpPr txBox="1"/>
          <p:nvPr/>
        </p:nvSpPr>
        <p:spPr>
          <a:xfrm>
            <a:off x="8215258" y="6453570"/>
            <a:ext cx="3141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8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th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 ASEAN Energy Outlook (AEO8)</a:t>
            </a: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3E7ED4-66D0-AAF1-63DE-3C68DCC4888F}"/>
              </a:ext>
            </a:extLst>
          </p:cNvPr>
          <p:cNvSpPr/>
          <p:nvPr/>
        </p:nvSpPr>
        <p:spPr>
          <a:xfrm>
            <a:off x="4123732" y="1693268"/>
            <a:ext cx="3486554" cy="535454"/>
          </a:xfrm>
          <a:prstGeom prst="roundRect">
            <a:avLst>
              <a:gd name="adj" fmla="val 288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B0A75-03B3-5FBC-2DE3-0795A3EEDFAE}"/>
              </a:ext>
            </a:extLst>
          </p:cNvPr>
          <p:cNvSpPr/>
          <p:nvPr/>
        </p:nvSpPr>
        <p:spPr>
          <a:xfrm>
            <a:off x="3965747" y="1686403"/>
            <a:ext cx="538984" cy="535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3BF32-124E-41C8-9E47-C327BF40A715}"/>
              </a:ext>
            </a:extLst>
          </p:cNvPr>
          <p:cNvSpPr txBox="1"/>
          <p:nvPr/>
        </p:nvSpPr>
        <p:spPr>
          <a:xfrm>
            <a:off x="3965747" y="1675495"/>
            <a:ext cx="538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82EC0B-DA67-6405-D592-06FDC7E12C30}"/>
              </a:ext>
            </a:extLst>
          </p:cNvPr>
          <p:cNvSpPr/>
          <p:nvPr/>
        </p:nvSpPr>
        <p:spPr>
          <a:xfrm>
            <a:off x="353927" y="1693268"/>
            <a:ext cx="3486553" cy="535454"/>
          </a:xfrm>
          <a:prstGeom prst="roundRect">
            <a:avLst>
              <a:gd name="adj" fmla="val 288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A37968-BCE3-0885-C6ED-9DAC1F945EC1}"/>
              </a:ext>
            </a:extLst>
          </p:cNvPr>
          <p:cNvSpPr/>
          <p:nvPr/>
        </p:nvSpPr>
        <p:spPr>
          <a:xfrm>
            <a:off x="195943" y="1686403"/>
            <a:ext cx="538984" cy="535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39803-2900-CC3F-8596-BB5AEB45F29B}"/>
              </a:ext>
            </a:extLst>
          </p:cNvPr>
          <p:cNvSpPr txBox="1"/>
          <p:nvPr/>
        </p:nvSpPr>
        <p:spPr>
          <a:xfrm>
            <a:off x="195943" y="1675495"/>
            <a:ext cx="538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B784F-1AC6-FC9E-913C-60FFC62E5536}"/>
              </a:ext>
            </a:extLst>
          </p:cNvPr>
          <p:cNvSpPr txBox="1"/>
          <p:nvPr/>
        </p:nvSpPr>
        <p:spPr>
          <a:xfrm>
            <a:off x="664302" y="1653217"/>
            <a:ext cx="310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Side: </a:t>
            </a:r>
            <a:r>
              <a:rPr lang="en-ID" sz="1600" b="1">
                <a:latin typeface="Arial" panose="020B0604020202020204" pitchFamily="34" charset="0"/>
                <a:cs typeface="Arial" panose="020B0604020202020204" pitchFamily="34" charset="0"/>
              </a:rPr>
              <a:t>Maximise Energy Efficiency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90DB1BA-E492-4123-C2F1-2448415157C5}"/>
              </a:ext>
            </a:extLst>
          </p:cNvPr>
          <p:cNvSpPr/>
          <p:nvPr/>
        </p:nvSpPr>
        <p:spPr>
          <a:xfrm>
            <a:off x="7893538" y="1680398"/>
            <a:ext cx="3803256" cy="535454"/>
          </a:xfrm>
          <a:prstGeom prst="roundRect">
            <a:avLst>
              <a:gd name="adj" fmla="val 288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EDBD46-405D-D13A-0CA7-3EBD8836D8D8}"/>
              </a:ext>
            </a:extLst>
          </p:cNvPr>
          <p:cNvSpPr/>
          <p:nvPr/>
        </p:nvSpPr>
        <p:spPr>
          <a:xfrm>
            <a:off x="7735554" y="1673533"/>
            <a:ext cx="538984" cy="535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194C7-ED05-3AC5-164A-816D98BC5944}"/>
              </a:ext>
            </a:extLst>
          </p:cNvPr>
          <p:cNvSpPr txBox="1"/>
          <p:nvPr/>
        </p:nvSpPr>
        <p:spPr>
          <a:xfrm>
            <a:off x="7735554" y="1662625"/>
            <a:ext cx="538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D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5DF1FB-397D-3CE5-BB0B-BC34EF9568C2}"/>
              </a:ext>
            </a:extLst>
          </p:cNvPr>
          <p:cNvSpPr txBox="1"/>
          <p:nvPr/>
        </p:nvSpPr>
        <p:spPr>
          <a:xfrm>
            <a:off x="103023" y="947908"/>
            <a:ext cx="1152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AEO8 provides policy recommendations from an economic-wide approach, offering </a:t>
            </a: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strategies for energy development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includes </a:t>
            </a:r>
            <a:r>
              <a:rPr lang="en-US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main strategies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3FD10D-8BFD-1BA7-9798-0D4EE5E9995B}"/>
              </a:ext>
            </a:extLst>
          </p:cNvPr>
          <p:cNvSpPr txBox="1"/>
          <p:nvPr/>
        </p:nvSpPr>
        <p:spPr>
          <a:xfrm>
            <a:off x="4434106" y="1653218"/>
            <a:ext cx="348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Side: </a:t>
            </a:r>
            <a:r>
              <a:rPr lang="en-ID" sz="1600" b="1">
                <a:latin typeface="Arial" panose="020B0604020202020204" pitchFamily="34" charset="0"/>
                <a:cs typeface="Arial" panose="020B0604020202020204" pitchFamily="34" charset="0"/>
              </a:rPr>
              <a:t>Ensure Energy Diversification &amp; Security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99E7DC-FAE5-340B-1E95-171D21B0A1AB}"/>
              </a:ext>
            </a:extLst>
          </p:cNvPr>
          <p:cNvSpPr txBox="1"/>
          <p:nvPr/>
        </p:nvSpPr>
        <p:spPr>
          <a:xfrm>
            <a:off x="8237362" y="1659808"/>
            <a:ext cx="348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Cooperation: </a:t>
            </a:r>
            <a:r>
              <a:rPr lang="en-ID" sz="1600" b="1">
                <a:latin typeface="Arial" panose="020B0604020202020204" pitchFamily="34" charset="0"/>
                <a:cs typeface="Arial" panose="020B0604020202020204" pitchFamily="34" charset="0"/>
              </a:rPr>
              <a:t>Promote multistakeholder collaboration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557C0E-26CA-2E96-8178-92719F621239}"/>
              </a:ext>
            </a:extLst>
          </p:cNvPr>
          <p:cNvSpPr txBox="1"/>
          <p:nvPr/>
        </p:nvSpPr>
        <p:spPr>
          <a:xfrm>
            <a:off x="195943" y="2278043"/>
            <a:ext cx="3644537" cy="251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Enhance energy efficiency standards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buildings, appliances, and industrial processes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Invest in efficient technologies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lower energy intensity and operational costs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Encourage energy diversification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long-term decarbonization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Smart demand response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through power sector energy use and RE integration for grid efficiency improvement </a:t>
            </a:r>
            <a:endParaRPr kumimoji="0" lang="en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3C940-2C42-EEC2-F0A7-853258A62F3B}"/>
              </a:ext>
            </a:extLst>
          </p:cNvPr>
          <p:cNvSpPr txBox="1"/>
          <p:nvPr/>
        </p:nvSpPr>
        <p:spPr>
          <a:xfrm>
            <a:off x="3965747" y="2278043"/>
            <a:ext cx="3644537" cy="3753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Renewable energy sources diversification </a:t>
            </a:r>
            <a:r>
              <a:rPr kumimoji="0" lang="en-US" sz="13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greater energy security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Modernise</a:t>
            </a: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electrical grids </a:t>
            </a:r>
            <a:r>
              <a:rPr kumimoji="0" lang="en-US" sz="13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handling renewable inputs and improving grid reliability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Balance clean energy with security </a:t>
            </a:r>
            <a:r>
              <a:rPr kumimoji="0" lang="en-US" sz="13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a secure energy shift (natural gas and CCS utilization)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community inclusion </a:t>
            </a:r>
            <a:r>
              <a:rPr kumimoji="0" lang="en-US" sz="13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renewable energy projects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Expand rural </a:t>
            </a:r>
            <a:r>
              <a:rPr kumimoji="0" lang="en-US" sz="1350" b="1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electrififcation</a:t>
            </a: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efforts </a:t>
            </a:r>
            <a:r>
              <a:rPr kumimoji="0" lang="en-US" sz="13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ensure equitable access to energy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Implement carbon pricing strategies</a:t>
            </a:r>
            <a:r>
              <a:rPr kumimoji="0" lang="en-US" sz="13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accelerate </a:t>
            </a:r>
            <a:r>
              <a:rPr kumimoji="0" lang="en-US" sz="135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decarbonisation</a:t>
            </a:r>
            <a:endParaRPr kumimoji="0" lang="en-US" sz="13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10396F-A636-F0B9-15E4-82333E81C810}"/>
              </a:ext>
            </a:extLst>
          </p:cNvPr>
          <p:cNvSpPr txBox="1"/>
          <p:nvPr/>
        </p:nvSpPr>
        <p:spPr>
          <a:xfrm>
            <a:off x="7920659" y="2278043"/>
            <a:ext cx="3644537" cy="275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Promote interconnectivity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including ASEAN Power Grid and cross-border gas pipelines for energy flexibility</a:t>
            </a:r>
            <a:endParaRPr kumimoji="0" lang="en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supportive policies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including clean energy investment incentives while ensuring energy security and affordability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Foster international cooperation</a:t>
            </a: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accelerate the transition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Engage with various stakeholders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ensure broad support and address concerns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9C3835-E10A-BF5A-6E24-00B7490CF106}"/>
              </a:ext>
            </a:extLst>
          </p:cNvPr>
          <p:cNvSpPr/>
          <p:nvPr/>
        </p:nvSpPr>
        <p:spPr>
          <a:xfrm>
            <a:off x="3965747" y="2278043"/>
            <a:ext cx="3644537" cy="749637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9AD986-2FD4-42F6-1550-6C7D8F031870}"/>
              </a:ext>
            </a:extLst>
          </p:cNvPr>
          <p:cNvSpPr/>
          <p:nvPr/>
        </p:nvSpPr>
        <p:spPr>
          <a:xfrm>
            <a:off x="195943" y="4958080"/>
            <a:ext cx="3459430" cy="1201510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and sustainable RE growth requires detailed scenario analysis and projections for long-term development—hence the need to develop the 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ASEAN RE Long-term Roadmap</a:t>
            </a:r>
            <a:endParaRPr lang="en-GB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C6400E10-B652-687D-BDA5-2681DA364175}"/>
              </a:ext>
            </a:extLst>
          </p:cNvPr>
          <p:cNvCxnSpPr>
            <a:cxnSpLocks/>
            <a:stCxn id="51" idx="1"/>
            <a:endCxn id="52" idx="3"/>
          </p:cNvCxnSpPr>
          <p:nvPr/>
        </p:nvCxnSpPr>
        <p:spPr>
          <a:xfrm rot="10800000" flipV="1">
            <a:off x="3655373" y="2652861"/>
            <a:ext cx="310374" cy="2905973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5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91E83-93EC-C03E-6059-66B2E7C7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61290E7-A9A6-1666-9258-238F22CA5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045293"/>
              </p:ext>
            </p:extLst>
          </p:nvPr>
        </p:nvGraphicFramePr>
        <p:xfrm>
          <a:off x="376535" y="3728906"/>
          <a:ext cx="11242986" cy="369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0A8AEC-4076-03C4-C326-711CB013351E}"/>
              </a:ext>
            </a:extLst>
          </p:cNvPr>
          <p:cNvSpPr/>
          <p:nvPr/>
        </p:nvSpPr>
        <p:spPr>
          <a:xfrm>
            <a:off x="195942" y="1084023"/>
            <a:ext cx="11527973" cy="23449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15B1F1-65A4-F995-F819-9E4BD50B4BF0}"/>
              </a:ext>
            </a:extLst>
          </p:cNvPr>
          <p:cNvGrpSpPr/>
          <p:nvPr/>
        </p:nvGrpSpPr>
        <p:grpSpPr>
          <a:xfrm>
            <a:off x="195943" y="108612"/>
            <a:ext cx="11527972" cy="821523"/>
            <a:chOff x="195943" y="108612"/>
            <a:chExt cx="11527972" cy="821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CFF11FF-9B4F-3676-87B2-CD268F974B67}"/>
                </a:ext>
              </a:extLst>
            </p:cNvPr>
            <p:cNvSpPr txBox="1"/>
            <p:nvPr/>
          </p:nvSpPr>
          <p:spPr>
            <a:xfrm>
              <a:off x="195943" y="108612"/>
              <a:ext cx="1152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Introduction of ASEAN Renewable Energy Long-term Roadmap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293589-C6B1-0CA9-143B-70330BC9D74A}"/>
                </a:ext>
              </a:extLst>
            </p:cNvPr>
            <p:cNvSpPr txBox="1"/>
            <p:nvPr/>
          </p:nvSpPr>
          <p:spPr>
            <a:xfrm>
              <a:off x="195943" y="560803"/>
              <a:ext cx="8580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Development &amp; Past Activities related to ASEAN RE Long-term Roadmap</a:t>
              </a:r>
              <a:endParaRPr lang="en-ID" b="1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296AE90-A4D6-9E06-FCA9-09E295AA5F31}"/>
              </a:ext>
            </a:extLst>
          </p:cNvPr>
          <p:cNvSpPr txBox="1"/>
          <p:nvPr/>
        </p:nvSpPr>
        <p:spPr>
          <a:xfrm>
            <a:off x="332014" y="1190591"/>
            <a:ext cx="115279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ASEAN Renewable Energy Long-term Roadmap 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aims to </a:t>
            </a:r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chart pathways for the development of RE 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considers new and emerging sustainable systems.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roadmap is aimed at </a:t>
            </a: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facilitating RE development of all member states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by considering each AMS unique socio-economic characteristics, national priorities, and available RE resources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roadmap is also expected to </a:t>
            </a: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clearly outline specific timelines and strategies 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increasing intra-region green electricity supply, improving power system operation for higher variable RE (VRE) integration, promoting low-carbon fuels for industry and transport, and encouraging technology sharing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FDE12A-1E48-311E-CDFA-0C1BB0EA4AAF}"/>
              </a:ext>
            </a:extLst>
          </p:cNvPr>
          <p:cNvSpPr txBox="1"/>
          <p:nvPr/>
        </p:nvSpPr>
        <p:spPr>
          <a:xfrm>
            <a:off x="195943" y="3559629"/>
            <a:ext cx="1152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ACE has conducted several Focus Group Discussions (FGDs) and workshops to discuss the development of the Roadmap: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6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02c61c-0b94-4dc7-88be-622bd30b80a1" xsi:nil="true"/>
    <lcf76f155ced4ddcb4097134ff3c332f xmlns="b5cb6bc7-7dbb-459a-bb2f-c8e7c1024b1e">
      <Terms xmlns="http://schemas.microsoft.com/office/infopath/2007/PartnerControls"/>
    </lcf76f155ced4ddcb4097134ff3c332f>
    <SharedWithUsers xmlns="a102c61c-0b94-4dc7-88be-622bd30b80a1">
      <UserInfo>
        <DisplayName>Monika Merdekawati</DisplayName>
        <AccountId>3602</AccountId>
        <AccountType/>
      </UserInfo>
      <UserInfo>
        <DisplayName>Beni Suryadi</DisplayName>
        <AccountId>17</AccountId>
        <AccountType/>
      </UserInfo>
      <UserInfo>
        <DisplayName>Nadhilah Shani</DisplayName>
        <AccountId>48</AccountId>
        <AccountType/>
      </UserInfo>
      <UserInfo>
        <DisplayName>Phat Pumchawsaun</DisplayName>
        <AccountId>32096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C86BAF592943B466C3307620DB41" ma:contentTypeVersion="13" ma:contentTypeDescription="Create a new document." ma:contentTypeScope="" ma:versionID="6508934d0d0198e045acf4be8001b266">
  <xsd:schema xmlns:xsd="http://www.w3.org/2001/XMLSchema" xmlns:xs="http://www.w3.org/2001/XMLSchema" xmlns:p="http://schemas.microsoft.com/office/2006/metadata/properties" xmlns:ns2="b5cb6bc7-7dbb-459a-bb2f-c8e7c1024b1e" xmlns:ns3="a102c61c-0b94-4dc7-88be-622bd30b80a1" targetNamespace="http://schemas.microsoft.com/office/2006/metadata/properties" ma:root="true" ma:fieldsID="3ac50b5e66408b9f1966dd598c4130fe" ns2:_="" ns3:_="">
    <xsd:import namespace="b5cb6bc7-7dbb-459a-bb2f-c8e7c1024b1e"/>
    <xsd:import namespace="a102c61c-0b94-4dc7-88be-622bd30b8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b6bc7-7dbb-459a-bb2f-c8e7c1024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c61c-0b94-4dc7-88be-622bd30b8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cfdcb6-3e52-441b-a2b0-1e7e9c3cbe55}" ma:internalName="TaxCatchAll" ma:showField="CatchAllData" ma:web="a102c61c-0b94-4dc7-88be-622bd30b8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9B80-8736-4F50-8F1B-3B67511FBB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131CD9-D9E7-484E-94F0-110660A8A0A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0adccd04-22df-44d6-bd6f-860859eff6d9"/>
    <ds:schemaRef ds:uri="http://schemas.openxmlformats.org/package/2006/metadata/core-properties"/>
    <ds:schemaRef ds:uri="http://schemas.microsoft.com/office/2006/metadata/properties"/>
    <ds:schemaRef ds:uri="ceaa5d8c-4da5-49db-a192-e27cf762d4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93FF2D-8E08-43A0-810E-5C0BF214B3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2599</Words>
  <Application>Microsoft Office PowerPoint</Application>
  <PresentationFormat>Widescreen</PresentationFormat>
  <Paragraphs>430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Office Theme</vt:lpstr>
      <vt:lpstr>Renewable Energy Development and Way Forward in ASEAN: Findings from ASEAN Energy Outlook 8 &amp; ASEAN RE Long-term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Beni Suryadi</dc:creator>
  <cp:lastModifiedBy>Zahrah Zafira</cp:lastModifiedBy>
  <cp:revision>2</cp:revision>
  <dcterms:created xsi:type="dcterms:W3CDTF">2024-01-02T02:52:18Z</dcterms:created>
  <dcterms:modified xsi:type="dcterms:W3CDTF">2024-10-14T11:04:34Z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0x010100BA30C86BAF592943B466C3307620DB41</vt:lpwstr>
  </property>
  <property fmtid="{D5CDD505-2E9C-101B-9397-08002B2CF9AE}" pid="3" name="MediaServiceImageTags">
    <vt:lpwstr/>
  </property>
</Properties>
</file>