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customXml/itemProps1.xml" ContentType="application/vnd.openxmlformats-officedocument.customXmlProperties+xml"/>
  <Override PartName="/ppt/tags/tag100.xml" ContentType="application/vnd.openxmlformats-officedocument.presentationml.tags+xml"/>
  <Override PartName="/customXml/itemProps2.xml" ContentType="application/vnd.openxmlformats-officedocument.customXmlProperties+xml"/>
  <Override PartName="/ppt/tags/tag101.xml" ContentType="application/vnd.openxmlformats-officedocument.presentationml.tags+xml"/>
  <Override PartName="/ppt/tags/tag1.xml" ContentType="application/vnd.openxmlformats-officedocument.presentationml.tags+xml"/>
  <Override PartName="/ppt/tags/tag102.xml" ContentType="application/vnd.openxmlformats-officedocument.presentationml.tags+xml"/>
  <Override PartName="/ppt/tags/tag8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86.xml" ContentType="application/vnd.openxmlformats-officedocument.presentationml.tags+xml"/>
  <Override PartName="/ppt/tags/tag85.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84.xml" ContentType="application/vnd.openxmlformats-officedocument.presentationml.tags+xml"/>
  <Override PartName="/ppt/tags/tag5.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0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45.xml" ContentType="application/vnd.openxmlformats-officedocument.presentationml.tags+xml"/>
  <Override PartName="/ppt/tags/tag13.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4.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15.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128.xml" ContentType="application/vnd.openxmlformats-officedocument.presentationml.tags+xml"/>
  <Override PartName="/ppt/tags/tag7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98.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9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6.xml" ContentType="application/vnd.openxmlformats-officedocument.presentationml.tag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14" r:id="rId4"/>
    <p:sldMasterId id="2147483834" r:id="rId5"/>
    <p:sldMasterId id="2147483854" r:id="rId6"/>
  </p:sldMasterIdLst>
  <p:notesMasterIdLst>
    <p:notesMasterId r:id="rId18"/>
  </p:notesMasterIdLst>
  <p:sldIdLst>
    <p:sldId id="2147475203" r:id="rId7"/>
    <p:sldId id="530" r:id="rId8"/>
    <p:sldId id="2147483496" r:id="rId9"/>
    <p:sldId id="2147483494" r:id="rId10"/>
    <p:sldId id="2147483366" r:id="rId11"/>
    <p:sldId id="2147483367" r:id="rId12"/>
    <p:sldId id="2147483507" r:id="rId13"/>
    <p:sldId id="2147483502" r:id="rId14"/>
    <p:sldId id="2147483508" r:id="rId15"/>
    <p:sldId id="2147483503" r:id="rId16"/>
    <p:sldId id="2147483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15E3D3-78B6-4A0B-97A0-6F5277802499}">
          <p14:sldIdLst>
            <p14:sldId id="2147475203"/>
            <p14:sldId id="530"/>
            <p14:sldId id="2147483496"/>
            <p14:sldId id="2147483494"/>
            <p14:sldId id="2147483366"/>
            <p14:sldId id="2147483367"/>
            <p14:sldId id="2147483507"/>
            <p14:sldId id="2147483502"/>
            <p14:sldId id="2147483508"/>
            <p14:sldId id="2147483503"/>
            <p14:sldId id="2147483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FFE"/>
    <a:srgbClr val="AEBBFE"/>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7044" autoAdjust="0"/>
  </p:normalViewPr>
  <p:slideViewPr>
    <p:cSldViewPr snapToGrid="0">
      <p:cViewPr varScale="1">
        <p:scale>
          <a:sx n="55" d="100"/>
          <a:sy n="55" d="100"/>
        </p:scale>
        <p:origin x="1056" y="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customXml" Target="../customXml/item3.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B5A9D-E779-4BF8-8ADA-68F14F802557}" type="datetimeFigureOut">
              <a:rPr lang="en-GB" smtClean="0"/>
              <a:t>17/10/2024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11A30-E531-4516-BEEE-3C819281AAF4}" type="slidenum">
              <a:rPr lang="en-GB" smtClean="0"/>
              <a:t>‹#›</a:t>
            </a:fld>
            <a:endParaRPr lang="en-GB"/>
          </a:p>
        </p:txBody>
      </p:sp>
    </p:spTree>
    <p:extLst>
      <p:ext uri="{BB962C8B-B14F-4D97-AF65-F5344CB8AC3E}">
        <p14:creationId xmlns:p14="http://schemas.microsoft.com/office/powerpoint/2010/main" val="328052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0484C"/>
                </a:solidFill>
                <a:effectLst/>
                <a:latin typeface="__HelveticaNeue_489c30"/>
              </a:rPr>
              <a:t>Malaysia currently has a 1GW interconnection with Singapore (upgraded in 2022)</a:t>
            </a:r>
          </a:p>
          <a:p>
            <a:pPr marL="171450" indent="-171450" algn="l">
              <a:buFontTx/>
              <a:buChar char="-"/>
            </a:pPr>
            <a:r>
              <a:rPr lang="en-US" b="0" i="0" dirty="0">
                <a:solidFill>
                  <a:srgbClr val="40484C"/>
                </a:solidFill>
                <a:effectLst/>
                <a:latin typeface="__HelveticaNeue_489c30"/>
              </a:rPr>
              <a:t>500MW of capacity for grid balancing &amp; security</a:t>
            </a:r>
          </a:p>
          <a:p>
            <a:pPr marL="171450" indent="-171450" algn="l">
              <a:buFontTx/>
              <a:buChar char="-"/>
            </a:pPr>
            <a:r>
              <a:rPr lang="en-US" b="0" i="0" dirty="0">
                <a:solidFill>
                  <a:srgbClr val="40484C"/>
                </a:solidFill>
                <a:effectLst/>
                <a:latin typeface="__HelveticaNeue_489c30"/>
              </a:rPr>
              <a:t>100MW for TNB’s export to Singapore via YTL Power </a:t>
            </a:r>
            <a:r>
              <a:rPr lang="en-US" b="0" i="0" dirty="0" err="1">
                <a:solidFill>
                  <a:srgbClr val="40484C"/>
                </a:solidFill>
                <a:effectLst/>
                <a:latin typeface="__HelveticaNeue_489c30"/>
              </a:rPr>
              <a:t>Seraya</a:t>
            </a:r>
            <a:r>
              <a:rPr lang="en-US" b="0" i="0" dirty="0">
                <a:solidFill>
                  <a:srgbClr val="40484C"/>
                </a:solidFill>
                <a:effectLst/>
                <a:latin typeface="__HelveticaNeue_489c30"/>
              </a:rPr>
              <a:t> Pte Ltd, of which an agreement was signed in 2023.</a:t>
            </a:r>
          </a:p>
          <a:p>
            <a:pPr marL="171450" indent="-171450" algn="l">
              <a:buFontTx/>
              <a:buChar char="-"/>
            </a:pPr>
            <a:r>
              <a:rPr lang="en-US" b="0" i="0" dirty="0">
                <a:solidFill>
                  <a:srgbClr val="40484C"/>
                </a:solidFill>
                <a:effectLst/>
                <a:latin typeface="__HelveticaNeue_489c30"/>
              </a:rPr>
              <a:t>There is also another 100MW previously allocated for supply of hydro-generated power from Laos, but an extension is reportedly halted amid disagreements over the committed volume, as well as the rate of the transmission charges for delivery through Thailand and Malaysia.</a:t>
            </a:r>
          </a:p>
          <a:p>
            <a:endParaRPr lang="en-GB" dirty="0"/>
          </a:p>
        </p:txBody>
      </p:sp>
      <p:sp>
        <p:nvSpPr>
          <p:cNvPr id="4" name="Slide Number Placeholder 3"/>
          <p:cNvSpPr>
            <a:spLocks noGrp="1"/>
          </p:cNvSpPr>
          <p:nvPr>
            <p:ph type="sldNum" sz="quarter" idx="5"/>
          </p:nvPr>
        </p:nvSpPr>
        <p:spPr/>
        <p:txBody>
          <a:bodyPr/>
          <a:lstStyle/>
          <a:p>
            <a:fld id="{EAA11A30-E531-4516-BEEE-3C819281AAF4}" type="slidenum">
              <a:rPr lang="en-GB" smtClean="0"/>
              <a:t>5</a:t>
            </a:fld>
            <a:endParaRPr lang="en-GB"/>
          </a:p>
        </p:txBody>
      </p:sp>
    </p:spTree>
    <p:extLst>
      <p:ext uri="{BB962C8B-B14F-4D97-AF65-F5344CB8AC3E}">
        <p14:creationId xmlns:p14="http://schemas.microsoft.com/office/powerpoint/2010/main" val="48037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Thailand 1GW (2030)</a:t>
            </a:r>
          </a:p>
          <a:p>
            <a:r>
              <a:rPr lang="en-GB" dirty="0" err="1"/>
              <a:t>Swak</a:t>
            </a:r>
            <a:r>
              <a:rPr lang="en-GB" dirty="0"/>
              <a:t> 1GW (2036)</a:t>
            </a:r>
          </a:p>
          <a:p>
            <a:r>
              <a:rPr lang="en-GB" dirty="0"/>
              <a:t>Vietnam 1GW (2034)</a:t>
            </a:r>
          </a:p>
          <a:p>
            <a:r>
              <a:rPr lang="en-GB" dirty="0"/>
              <a:t>Sumatera 1GW (2039)</a:t>
            </a:r>
          </a:p>
        </p:txBody>
      </p:sp>
      <p:sp>
        <p:nvSpPr>
          <p:cNvPr id="4" name="Slide Number Placeholder 3"/>
          <p:cNvSpPr>
            <a:spLocks noGrp="1"/>
          </p:cNvSpPr>
          <p:nvPr>
            <p:ph type="sldNum" sz="quarter" idx="5"/>
          </p:nvPr>
        </p:nvSpPr>
        <p:spPr/>
        <p:txBody>
          <a:bodyPr/>
          <a:lstStyle/>
          <a:p>
            <a:fld id="{EAA11A30-E531-4516-BEEE-3C819281AAF4}" type="slidenum">
              <a:rPr lang="en-GB" smtClean="0"/>
              <a:t>6</a:t>
            </a:fld>
            <a:endParaRPr lang="en-GB"/>
          </a:p>
        </p:txBody>
      </p:sp>
    </p:spTree>
    <p:extLst>
      <p:ext uri="{BB962C8B-B14F-4D97-AF65-F5344CB8AC3E}">
        <p14:creationId xmlns:p14="http://schemas.microsoft.com/office/powerpoint/2010/main" val="269484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2E3558"/>
                </a:solidFill>
                <a:effectLst/>
                <a:uLnTx/>
                <a:uFillTx/>
                <a:latin typeface="Arial" panose="020B0604020202020204"/>
                <a:ea typeface="+mn-ea"/>
                <a:cs typeface="Calibri" panose="020F0502020204030204" pitchFamily="34" charset="0"/>
              </a:rPr>
              <a:t>LTMS-PIP 2.0</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2E3558"/>
                </a:solidFill>
                <a:effectLst/>
                <a:uLnTx/>
                <a:uFillTx/>
                <a:latin typeface="Arial" panose="020B0604020202020204"/>
                <a:ea typeface="+mn-ea"/>
                <a:cs typeface="Calibri" panose="020F0502020204030204" pitchFamily="34" charset="0"/>
              </a:rPr>
              <a:t>On 20 June 2024, the Government has approved for implementation of LTMS-PIP Phase 2 , discussions ongoing to </a:t>
            </a:r>
            <a:r>
              <a:rPr kumimoji="0" lang="en-US" sz="1200" b="0" i="0" u="none" strike="noStrike" kern="1200" cap="none" spc="0" normalizeH="0" baseline="0" noProof="0" dirty="0" err="1">
                <a:ln>
                  <a:noFill/>
                </a:ln>
                <a:solidFill>
                  <a:srgbClr val="2E3558"/>
                </a:solidFill>
                <a:effectLst/>
                <a:uLnTx/>
                <a:uFillTx/>
                <a:latin typeface="Arial" panose="020B0604020202020204"/>
                <a:ea typeface="+mn-ea"/>
                <a:cs typeface="Calibri" panose="020F0502020204030204" pitchFamily="34" charset="0"/>
              </a:rPr>
              <a:t>finalise</a:t>
            </a:r>
            <a:r>
              <a:rPr kumimoji="0" lang="en-US" sz="1200" b="0" i="0" u="none" strike="noStrike" kern="1200" cap="none" spc="0" normalizeH="0" baseline="0" noProof="0" dirty="0">
                <a:ln>
                  <a:noFill/>
                </a:ln>
                <a:solidFill>
                  <a:srgbClr val="2E3558"/>
                </a:solidFill>
                <a:effectLst/>
                <a:uLnTx/>
                <a:uFillTx/>
                <a:latin typeface="Arial" panose="020B0604020202020204"/>
                <a:ea typeface="+mn-ea"/>
                <a:cs typeface="Calibri" panose="020F0502020204030204" pitchFamily="34" charset="0"/>
              </a:rPr>
              <a:t> key parameters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MY"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Malaysia as wheeler, balancer and second supplier</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2E3558"/>
                </a:solidFill>
                <a:effectLst/>
                <a:uLnTx/>
                <a:uFillTx/>
                <a:latin typeface="Arial" panose="020B0604020202020204"/>
                <a:ea typeface="+mn-ea"/>
                <a:cs typeface="Calibri" panose="020F0502020204030204" pitchFamily="34" charset="0"/>
              </a:rPr>
              <a:t>Up to 200MW (</a:t>
            </a:r>
            <a:r>
              <a:rPr kumimoji="0" 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2 years beginning 22 June 2024 or until early termination of Thailand Malaysia HVDC Interconnection)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40484C"/>
                </a:solidFill>
                <a:effectLst/>
                <a:latin typeface="__HelveticaNeue_489c30"/>
              </a:rPr>
              <a:t>In Sept 2024, TNB, has inked an agreement with Singapore’s Keppel Electric Pte Ltd to supply up to 100MW</a:t>
            </a:r>
            <a:r>
              <a:rPr kumimoji="0" 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 </a:t>
            </a:r>
            <a:r>
              <a:rPr lang="en-US" b="0" i="0" dirty="0">
                <a:solidFill>
                  <a:srgbClr val="40484C"/>
                </a:solidFill>
                <a:effectLst/>
                <a:latin typeface="__HelveticaNeue_489c30"/>
              </a:rPr>
              <a:t>is part of the Lao PDR-Thailand-Malaysia-Singapore Power Integration Project (LTMS-PIP).</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40484C"/>
              </a:solidFill>
              <a:effectLst/>
              <a:uLnTx/>
              <a:uFillTx/>
              <a:latin typeface="__HelveticaNeue_489c30"/>
              <a:ea typeface="+mn-ea"/>
              <a:cs typeface="Calibri" panose="020F0502020204030204" pitchFamily="34" charset="0"/>
            </a:endParaRPr>
          </a:p>
          <a:p>
            <a:pPr algn="l">
              <a:buFont typeface="+mj-lt"/>
              <a:buAutoNum type="arabicPeriod"/>
            </a:pPr>
            <a:r>
              <a:rPr lang="en-US" b="0" i="0" dirty="0">
                <a:solidFill>
                  <a:srgbClr val="58595B"/>
                </a:solidFill>
                <a:effectLst/>
                <a:latin typeface="OpenSans-regular"/>
              </a:rPr>
              <a:t>The LTMS-PIP was launched on 23 June 2022 and marked the first collaboration among four Association of Southeast Asian Nations (ASEAN) member states on multilateral cross-border electricity trading of renewable energy.</a:t>
            </a:r>
          </a:p>
          <a:p>
            <a:pPr algn="l">
              <a:buFont typeface="+mj-lt"/>
              <a:buAutoNum type="arabicPeriod"/>
            </a:pPr>
            <a:r>
              <a:rPr lang="en-US" b="0" i="0" dirty="0">
                <a:solidFill>
                  <a:srgbClr val="58595B"/>
                </a:solidFill>
                <a:effectLst/>
                <a:latin typeface="OpenSans-regular"/>
              </a:rPr>
              <a:t>Phase Two of LTMS-PIP, with an increased import capacity of up to 200 MW from Lao PDR and Malaysia.</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2E3558"/>
              </a:solidFill>
              <a:effectLst/>
              <a:uLnTx/>
              <a:uFillTx/>
              <a:latin typeface="Arial" panose="020B0604020202020204"/>
              <a:ea typeface="+mn-ea"/>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AA11A30-E531-4516-BEEE-3C819281AAF4}" type="slidenum">
              <a:rPr lang="en-GB" smtClean="0"/>
              <a:t>7</a:t>
            </a:fld>
            <a:endParaRPr lang="en-GB"/>
          </a:p>
        </p:txBody>
      </p:sp>
    </p:spTree>
    <p:extLst>
      <p:ext uri="{BB962C8B-B14F-4D97-AF65-F5344CB8AC3E}">
        <p14:creationId xmlns:p14="http://schemas.microsoft.com/office/powerpoint/2010/main" val="187227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A11A30-E531-4516-BEEE-3C819281AAF4}" type="slidenum">
              <a:rPr lang="en-GB" smtClean="0"/>
              <a:t>8</a:t>
            </a:fld>
            <a:endParaRPr lang="en-GB"/>
          </a:p>
        </p:txBody>
      </p:sp>
    </p:spTree>
    <p:extLst>
      <p:ext uri="{BB962C8B-B14F-4D97-AF65-F5344CB8AC3E}">
        <p14:creationId xmlns:p14="http://schemas.microsoft.com/office/powerpoint/2010/main" val="328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A11A30-E531-4516-BEEE-3C819281AAF4}" type="slidenum">
              <a:rPr lang="en-GB" smtClean="0"/>
              <a:t>9</a:t>
            </a:fld>
            <a:endParaRPr lang="en-GB"/>
          </a:p>
        </p:txBody>
      </p:sp>
    </p:spTree>
    <p:extLst>
      <p:ext uri="{BB962C8B-B14F-4D97-AF65-F5344CB8AC3E}">
        <p14:creationId xmlns:p14="http://schemas.microsoft.com/office/powerpoint/2010/main" val="312738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A11A30-E531-4516-BEEE-3C819281AAF4}" type="slidenum">
              <a:rPr lang="en-GB" smtClean="0"/>
              <a:t>10</a:t>
            </a:fld>
            <a:endParaRPr lang="en-GB"/>
          </a:p>
        </p:txBody>
      </p:sp>
    </p:spTree>
    <p:extLst>
      <p:ext uri="{BB962C8B-B14F-4D97-AF65-F5344CB8AC3E}">
        <p14:creationId xmlns:p14="http://schemas.microsoft.com/office/powerpoint/2010/main" val="102155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8.xml"/><Relationship Id="rId7" Type="http://schemas.openxmlformats.org/officeDocument/2006/relationships/oleObject" Target="../embeddings/oleObject2.bin"/><Relationship Id="rId12" Type="http://schemas.openxmlformats.org/officeDocument/2006/relationships/image" Target="../media/image8.sv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3.xml"/><Relationship Id="rId11" Type="http://schemas.openxmlformats.org/officeDocument/2006/relationships/image" Target="../media/image7.png"/><Relationship Id="rId5" Type="http://schemas.openxmlformats.org/officeDocument/2006/relationships/tags" Target="../tags/tag10.xml"/><Relationship Id="rId10" Type="http://schemas.openxmlformats.org/officeDocument/2006/relationships/image" Target="../media/image11.svg"/><Relationship Id="rId4" Type="http://schemas.openxmlformats.org/officeDocument/2006/relationships/tags" Target="../tags/tag9.xml"/><Relationship Id="rId9"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6.emf"/><Relationship Id="rId4" Type="http://schemas.openxmlformats.org/officeDocument/2006/relationships/tags" Target="../tags/tag14.xml"/><Relationship Id="rId9"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13.sv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2.png"/><Relationship Id="rId5" Type="http://schemas.openxmlformats.org/officeDocument/2006/relationships/tags" Target="../tags/tag22.xml"/><Relationship Id="rId10" Type="http://schemas.openxmlformats.org/officeDocument/2006/relationships/image" Target="../media/image6.emf"/><Relationship Id="rId4" Type="http://schemas.openxmlformats.org/officeDocument/2006/relationships/tags" Target="../tags/tag21.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13.sv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12.png"/><Relationship Id="rId5" Type="http://schemas.openxmlformats.org/officeDocument/2006/relationships/tags" Target="../tags/tag29.xml"/><Relationship Id="rId10" Type="http://schemas.openxmlformats.org/officeDocument/2006/relationships/image" Target="../media/image6.emf"/><Relationship Id="rId4" Type="http://schemas.openxmlformats.org/officeDocument/2006/relationships/tags" Target="../tags/tag28.xml"/><Relationship Id="rId9" Type="http://schemas.openxmlformats.org/officeDocument/2006/relationships/oleObject" Target="../embeddings/oleObject5.bin"/></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image" Target="../media/image14.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13.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2.png"/><Relationship Id="rId5" Type="http://schemas.openxmlformats.org/officeDocument/2006/relationships/tags" Target="../tags/tag36.xml"/><Relationship Id="rId10" Type="http://schemas.openxmlformats.org/officeDocument/2006/relationships/image" Target="../media/image6.emf"/><Relationship Id="rId4" Type="http://schemas.openxmlformats.org/officeDocument/2006/relationships/tags" Target="../tags/tag35.xml"/><Relationship Id="rId9" Type="http://schemas.openxmlformats.org/officeDocument/2006/relationships/oleObject" Target="../embeddings/oleObject6.bin"/><Relationship Id="rId14" Type="http://schemas.openxmlformats.org/officeDocument/2006/relationships/image" Target="../media/image15.sv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1.xml"/><Relationship Id="rId7" Type="http://schemas.openxmlformats.org/officeDocument/2006/relationships/oleObject" Target="../embeddings/oleObject7.bin"/><Relationship Id="rId12" Type="http://schemas.openxmlformats.org/officeDocument/2006/relationships/image" Target="../media/image11.sv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3.xml"/><Relationship Id="rId11" Type="http://schemas.openxmlformats.org/officeDocument/2006/relationships/image" Target="../media/image10.png"/><Relationship Id="rId5" Type="http://schemas.openxmlformats.org/officeDocument/2006/relationships/tags" Target="../tags/tag43.xml"/><Relationship Id="rId10" Type="http://schemas.openxmlformats.org/officeDocument/2006/relationships/image" Target="../media/image13.svg"/><Relationship Id="rId4" Type="http://schemas.openxmlformats.org/officeDocument/2006/relationships/tags" Target="../tags/tag42.xml"/><Relationship Id="rId9"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6.emf"/><Relationship Id="rId4" Type="http://schemas.openxmlformats.org/officeDocument/2006/relationships/tags" Target="../tags/tag47.xml"/><Relationship Id="rId9" Type="http://schemas.openxmlformats.org/officeDocument/2006/relationships/oleObject" Target="../embeddings/oleObject8.bin"/></Relationships>
</file>

<file path=ppt/slideLayouts/_rels/slideLayout4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3.xml"/><Relationship Id="rId7"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9.emf"/></Relationships>
</file>

<file path=ppt/slideLayouts/_rels/slideLayout4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59.xml"/><Relationship Id="rId7"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65.xml"/><Relationship Id="rId7"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9.emf"/><Relationship Id="rId4" Type="http://schemas.openxmlformats.org/officeDocument/2006/relationships/tags" Target="../tags/tag72.xml"/><Relationship Id="rId9" Type="http://schemas.openxmlformats.org/officeDocument/2006/relationships/oleObject" Target="../embeddings/oleObject12.bin"/></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8.sv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7.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6.emf"/><Relationship Id="rId5" Type="http://schemas.openxmlformats.org/officeDocument/2006/relationships/tags" Target="../tags/tag80.xml"/><Relationship Id="rId10" Type="http://schemas.openxmlformats.org/officeDocument/2006/relationships/oleObject" Target="../embeddings/oleObject13.bin"/><Relationship Id="rId4" Type="http://schemas.openxmlformats.org/officeDocument/2006/relationships/tags" Target="../tags/tag79.xml"/><Relationship Id="rId9"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8.sv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7.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4.bin"/><Relationship Id="rId4" Type="http://schemas.openxmlformats.org/officeDocument/2006/relationships/tags" Target="../tags/tag87.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sv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7.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6.emf"/><Relationship Id="rId5" Type="http://schemas.openxmlformats.org/officeDocument/2006/relationships/tags" Target="../tags/tag96.xml"/><Relationship Id="rId10" Type="http://schemas.openxmlformats.org/officeDocument/2006/relationships/oleObject" Target="../embeddings/oleObject15.bin"/><Relationship Id="rId4" Type="http://schemas.openxmlformats.org/officeDocument/2006/relationships/tags" Target="../tags/tag95.xml"/><Relationship Id="rId9"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8.sv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7.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6.emf"/><Relationship Id="rId5" Type="http://schemas.openxmlformats.org/officeDocument/2006/relationships/tags" Target="../tags/tag104.xml"/><Relationship Id="rId10" Type="http://schemas.openxmlformats.org/officeDocument/2006/relationships/oleObject" Target="../embeddings/oleObject16.bin"/><Relationship Id="rId4" Type="http://schemas.openxmlformats.org/officeDocument/2006/relationships/tags" Target="../tags/tag103.xml"/><Relationship Id="rId9"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8.sv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image" Target="../media/image7.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6.emf"/><Relationship Id="rId5" Type="http://schemas.openxmlformats.org/officeDocument/2006/relationships/tags" Target="../tags/tag112.xml"/><Relationship Id="rId10" Type="http://schemas.openxmlformats.org/officeDocument/2006/relationships/oleObject" Target="../embeddings/oleObject17.bin"/><Relationship Id="rId4" Type="http://schemas.openxmlformats.org/officeDocument/2006/relationships/tags" Target="../tags/tag111.xml"/><Relationship Id="rId9"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18.xml"/><Relationship Id="rId7"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8.svg"/><Relationship Id="rId5" Type="http://schemas.openxmlformats.org/officeDocument/2006/relationships/tags" Target="../tags/tag120.xml"/><Relationship Id="rId10" Type="http://schemas.openxmlformats.org/officeDocument/2006/relationships/image" Target="../media/image7.png"/><Relationship Id="rId4" Type="http://schemas.openxmlformats.org/officeDocument/2006/relationships/tags" Target="../tags/tag119.xml"/><Relationship Id="rId9" Type="http://schemas.openxmlformats.org/officeDocument/2006/relationships/image" Target="../media/image9.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24.xml"/><Relationship Id="rId7" Type="http://schemas.openxmlformats.org/officeDocument/2006/relationships/image" Target="../media/image9.emf"/><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oleObject" Target="../embeddings/oleObject19.bin"/><Relationship Id="rId5" Type="http://schemas.openxmlformats.org/officeDocument/2006/relationships/slideMaster" Target="../slideMasters/slideMaster3.xml"/><Relationship Id="rId4" Type="http://schemas.openxmlformats.org/officeDocument/2006/relationships/tags" Target="../tags/tag125.xml"/><Relationship Id="rId9" Type="http://schemas.openxmlformats.org/officeDocument/2006/relationships/image" Target="../media/image8.sv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1E74-F323-E30F-9652-C5773B70C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818FD3-50A7-4C80-D3F7-360F2BB7F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5D55DA-EADE-0502-7186-12F334EDB2A9}"/>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5" name="Footer Placeholder 4">
            <a:extLst>
              <a:ext uri="{FF2B5EF4-FFF2-40B4-BE49-F238E27FC236}">
                <a16:creationId xmlns:a16="http://schemas.microsoft.com/office/drawing/2014/main" id="{78097825-60B8-9872-6684-3F043B3DE2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44942B-80E4-8536-2071-8A6594E2126A}"/>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46466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C07BA-7D82-ED68-32D9-73F6C5D4C1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E97D1D-62F7-B903-8E99-B0C62C7A6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D02B56-4CF7-3B27-DD5D-B2B68B30232A}"/>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5" name="Footer Placeholder 4">
            <a:extLst>
              <a:ext uri="{FF2B5EF4-FFF2-40B4-BE49-F238E27FC236}">
                <a16:creationId xmlns:a16="http://schemas.microsoft.com/office/drawing/2014/main" id="{7D3F02D0-4413-6131-7DE8-3B2939585C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B745A-3A6F-2DF2-30DB-03C7BA95B51E}"/>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164591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651F9-850A-192A-9C0C-2256C1C62A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C40A21-336A-03BB-931F-DECA7A05A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45EF19-AF2C-2122-C4FE-1C5B662536DF}"/>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5" name="Footer Placeholder 4">
            <a:extLst>
              <a:ext uri="{FF2B5EF4-FFF2-40B4-BE49-F238E27FC236}">
                <a16:creationId xmlns:a16="http://schemas.microsoft.com/office/drawing/2014/main" id="{A971C715-FAD3-BC85-9160-F89A90E15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8F5B0-F0C6-E881-4888-BAAE405B2B80}"/>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80905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a:fillRect/>
          </a:stretch>
        </p:blipFill>
        <p:spPr>
          <a:xfrm>
            <a:off x="4471925" y="0"/>
            <a:ext cx="7720075" cy="6858000"/>
          </a:xfrm>
          <a:custGeom>
            <a:avLst/>
            <a:gdLst>
              <a:gd name="connsiteX0" fmla="*/ 0 w 7720075"/>
              <a:gd name="connsiteY0" fmla="*/ 0 h 6858000"/>
              <a:gd name="connsiteX1" fmla="*/ 7720075 w 7720075"/>
              <a:gd name="connsiteY1" fmla="*/ 0 h 6858000"/>
              <a:gd name="connsiteX2" fmla="*/ 7720075 w 7720075"/>
              <a:gd name="connsiteY2" fmla="*/ 6858000 h 6858000"/>
              <a:gd name="connsiteX3" fmla="*/ 0 w 7720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20075" h="6858000">
                <a:moveTo>
                  <a:pt x="0" y="0"/>
                </a:moveTo>
                <a:lnTo>
                  <a:pt x="7720075" y="0"/>
                </a:lnTo>
                <a:lnTo>
                  <a:pt x="7720075" y="6858000"/>
                </a:lnTo>
                <a:lnTo>
                  <a:pt x="0" y="6858000"/>
                </a:lnTo>
                <a:close/>
              </a:path>
            </a:pathLst>
          </a:custGeom>
        </p:spPr>
      </p:pic>
      <p:sp>
        <p:nvSpPr>
          <p:cNvPr id="8" name="Rectangle 7"/>
          <p:cNvSpPr/>
          <p:nvPr userDrawn="1"/>
        </p:nvSpPr>
        <p:spPr>
          <a:xfrm>
            <a:off x="0" y="0"/>
            <a:ext cx="12192000" cy="6858000"/>
          </a:xfrm>
          <a:prstGeom prst="rect">
            <a:avLst/>
          </a:prstGeom>
          <a:gradFill flip="none" rotWithShape="1">
            <a:gsLst>
              <a:gs pos="0">
                <a:srgbClr val="331D78"/>
              </a:gs>
              <a:gs pos="40000">
                <a:srgbClr val="331D78">
                  <a:alpha val="70000"/>
                </a:srgbClr>
              </a:gs>
              <a:gs pos="100000">
                <a:srgbClr val="002060">
                  <a:tint val="23500"/>
                  <a:satMod val="160000"/>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rot="-10800000">
            <a:off x="-1" y="1746"/>
            <a:ext cx="2380030" cy="2330637"/>
          </a:xfrm>
          <a:custGeom>
            <a:avLst/>
            <a:gdLst>
              <a:gd name="connsiteX0" fmla="*/ 2380030 w 2380030"/>
              <a:gd name="connsiteY0" fmla="*/ 2330637 h 2330637"/>
              <a:gd name="connsiteX1" fmla="*/ 0 w 2380030"/>
              <a:gd name="connsiteY1" fmla="*/ 2330637 h 2330637"/>
              <a:gd name="connsiteX2" fmla="*/ 0 w 2380030"/>
              <a:gd name="connsiteY2" fmla="*/ 0 h 2330637"/>
              <a:gd name="connsiteX3" fmla="*/ 2380030 w 2380030"/>
              <a:gd name="connsiteY3" fmla="*/ 0 h 2330637"/>
            </a:gdLst>
            <a:ahLst/>
            <a:cxnLst>
              <a:cxn ang="0">
                <a:pos x="connsiteX0" y="connsiteY0"/>
              </a:cxn>
              <a:cxn ang="0">
                <a:pos x="connsiteX1" y="connsiteY1"/>
              </a:cxn>
              <a:cxn ang="0">
                <a:pos x="connsiteX2" y="connsiteY2"/>
              </a:cxn>
              <a:cxn ang="0">
                <a:pos x="connsiteX3" y="connsiteY3"/>
              </a:cxn>
            </a:cxnLst>
            <a:rect l="l" t="t" r="r" b="b"/>
            <a:pathLst>
              <a:path w="2380030" h="2330637">
                <a:moveTo>
                  <a:pt x="2380030" y="2330637"/>
                </a:moveTo>
                <a:lnTo>
                  <a:pt x="0" y="2330637"/>
                </a:lnTo>
                <a:lnTo>
                  <a:pt x="0" y="0"/>
                </a:lnTo>
                <a:lnTo>
                  <a:pt x="2380030" y="0"/>
                </a:lnTo>
                <a:close/>
              </a:path>
            </a:pathLst>
          </a:custGeom>
        </p:spPr>
      </p:pic>
      <p:sp>
        <p:nvSpPr>
          <p:cNvPr id="13" name="Rectangle 12"/>
          <p:cNvSpPr/>
          <p:nvPr userDrawn="1"/>
        </p:nvSpPr>
        <p:spPr>
          <a:xfrm>
            <a:off x="240414" y="6426163"/>
            <a:ext cx="4464107" cy="43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Single Buyer  |  www.singlebuyer.com.my</a:t>
            </a:r>
          </a:p>
        </p:txBody>
      </p:sp>
      <p:sp>
        <p:nvSpPr>
          <p:cNvPr id="2" name="Title 1"/>
          <p:cNvSpPr>
            <a:spLocks noGrp="1"/>
          </p:cNvSpPr>
          <p:nvPr>
            <p:ph type="ctrTitle" hasCustomPrompt="1"/>
          </p:nvPr>
        </p:nvSpPr>
        <p:spPr>
          <a:xfrm>
            <a:off x="361406" y="3775166"/>
            <a:ext cx="10306594" cy="990854"/>
          </a:xfrm>
        </p:spPr>
        <p:txBody>
          <a:bodyPr anchor="t">
            <a:normAutofit/>
          </a:bodyPr>
          <a:lstStyle>
            <a:lvl1pPr algn="l">
              <a:defRPr sz="3200" b="1">
                <a:solidFill>
                  <a:schemeClr val="tx1"/>
                </a:solidFill>
              </a:defRPr>
            </a:lvl1pPr>
          </a:lstStyle>
          <a:p>
            <a:r>
              <a:rPr lang="en-US"/>
              <a:t>Write your presentation title here</a:t>
            </a:r>
          </a:p>
        </p:txBody>
      </p:sp>
      <p:sp>
        <p:nvSpPr>
          <p:cNvPr id="3" name="Subtitle 2"/>
          <p:cNvSpPr>
            <a:spLocks noGrp="1"/>
          </p:cNvSpPr>
          <p:nvPr>
            <p:ph type="subTitle" idx="1" hasCustomPrompt="1"/>
          </p:nvPr>
        </p:nvSpPr>
        <p:spPr>
          <a:xfrm>
            <a:off x="361406" y="4766019"/>
            <a:ext cx="10306594" cy="66681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FFC000"/>
                </a:solidFill>
                <a:effectLst/>
                <a:uLnTx/>
                <a:uFillTx/>
                <a:latin typeface="Arial" panose="020B0604020202020204" pitchFamily="34" charset="0"/>
                <a:ea typeface="+mn-ea"/>
                <a:cs typeface="Arial" panose="020B0604020202020204" pitchFamily="34" charset="0"/>
              </a:rPr>
              <a:t>dd</a:t>
            </a:r>
            <a:r>
              <a:rPr kumimoji="0" lang="en-US" sz="18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err="1">
                <a:ln>
                  <a:noFill/>
                </a:ln>
                <a:solidFill>
                  <a:srgbClr val="FFC000"/>
                </a:solidFill>
                <a:effectLst/>
                <a:uLnTx/>
                <a:uFillTx/>
                <a:latin typeface="Arial" panose="020B0604020202020204" pitchFamily="34" charset="0"/>
                <a:ea typeface="+mn-ea"/>
                <a:cs typeface="Arial" panose="020B0604020202020204" pitchFamily="34" charset="0"/>
              </a:rPr>
              <a:t>Mmm</a:t>
            </a:r>
            <a:r>
              <a:rPr kumimoji="0" lang="en-US" sz="18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err="1">
                <a:ln>
                  <a:noFill/>
                </a:ln>
                <a:solidFill>
                  <a:srgbClr val="FFC000"/>
                </a:solidFill>
                <a:effectLst/>
                <a:uLnTx/>
                <a:uFillTx/>
                <a:latin typeface="Arial" panose="020B0604020202020204" pitchFamily="34" charset="0"/>
                <a:ea typeface="+mn-ea"/>
                <a:cs typeface="Arial" panose="020B0604020202020204" pitchFamily="34" charset="0"/>
              </a:rPr>
              <a:t>yyyy</a:t>
            </a:r>
            <a:r>
              <a:rPr kumimoji="0" lang="en-US" sz="18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Name of your unit, Single Buyer</a:t>
            </a:r>
            <a:endParaRPr kumimoji="0" lang="en-US" sz="16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2079">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800"/>
            </a:lvl1pPr>
          </a:lstStyle>
          <a:p>
            <a:pPr>
              <a:defRPr/>
            </a:pPr>
            <a:fld id="{23E50DC8-E974-4272-85BE-594700DF4970}" type="slidenum">
              <a:rPr lang="en-US" b="1" smtClean="0"/>
              <a:pPr>
                <a:defRPr/>
              </a:pPr>
              <a:t>‹#›</a:t>
            </a:fld>
            <a:endParaRPr lang="en-US" b="1"/>
          </a:p>
        </p:txBody>
      </p:sp>
      <p:grpSp>
        <p:nvGrpSpPr>
          <p:cNvPr id="9" name="Group 8"/>
          <p:cNvGrpSpPr/>
          <p:nvPr userDrawn="1"/>
        </p:nvGrpSpPr>
        <p:grpSpPr>
          <a:xfrm>
            <a:off x="270875" y="326555"/>
            <a:ext cx="1334333" cy="1222295"/>
            <a:chOff x="255635" y="326555"/>
            <a:chExt cx="1334333" cy="1222295"/>
          </a:xfrm>
        </p:grpSpPr>
        <p:sp>
          <p:nvSpPr>
            <p:cNvPr id="11" name="Oval 10"/>
            <p:cNvSpPr/>
            <p:nvPr/>
          </p:nvSpPr>
          <p:spPr>
            <a:xfrm>
              <a:off x="255635" y="326555"/>
              <a:ext cx="1235067" cy="1222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pic>
          <p:nvPicPr>
            <p:cNvPr id="14" name="Picture 14" descr="cid:image002.png@01D1F4B5.E5D05A30"/>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57968" y="518402"/>
              <a:ext cx="1332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294393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Main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a:fillRect/>
          </a:stretch>
        </p:blipFill>
        <p:spPr>
          <a:xfrm>
            <a:off x="4471925" y="0"/>
            <a:ext cx="7720075" cy="6858000"/>
          </a:xfrm>
          <a:custGeom>
            <a:avLst/>
            <a:gdLst>
              <a:gd name="connsiteX0" fmla="*/ 0 w 7720075"/>
              <a:gd name="connsiteY0" fmla="*/ 0 h 6858000"/>
              <a:gd name="connsiteX1" fmla="*/ 7720075 w 7720075"/>
              <a:gd name="connsiteY1" fmla="*/ 0 h 6858000"/>
              <a:gd name="connsiteX2" fmla="*/ 7720075 w 7720075"/>
              <a:gd name="connsiteY2" fmla="*/ 6858000 h 6858000"/>
              <a:gd name="connsiteX3" fmla="*/ 0 w 7720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20075" h="6858000">
                <a:moveTo>
                  <a:pt x="0" y="0"/>
                </a:moveTo>
                <a:lnTo>
                  <a:pt x="7720075" y="0"/>
                </a:lnTo>
                <a:lnTo>
                  <a:pt x="7720075" y="6858000"/>
                </a:lnTo>
                <a:lnTo>
                  <a:pt x="0" y="6858000"/>
                </a:lnTo>
                <a:close/>
              </a:path>
            </a:pathLst>
          </a:cu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25500" y="1226143"/>
            <a:ext cx="10528300" cy="4950820"/>
          </a:xfrm>
        </p:spPr>
        <p:txBody>
          <a:bodyPr vert="horz" lIns="91440" tIns="45720" rIns="91440" bIns="45720" rtlCol="0">
            <a:normAutofit/>
          </a:bodyPr>
          <a:lstStyle>
            <a:lvl1pPr>
              <a:defRPr lang="en-US" sz="2400" baseline="0" dirty="0" smtClean="0">
                <a:solidFill>
                  <a:schemeClr val="accent2"/>
                </a:solidFill>
              </a:defRPr>
            </a:lvl1pPr>
            <a:lvl2pPr>
              <a:defRPr lang="en-US" dirty="0" smtClean="0">
                <a:solidFill>
                  <a:srgbClr val="352079"/>
                </a:solidFill>
              </a:defRPr>
            </a:lvl2pPr>
            <a:lvl3pPr>
              <a:defRPr lang="en-US" dirty="0" smtClean="0">
                <a:solidFill>
                  <a:srgbClr val="352079"/>
                </a:solidFill>
              </a:defRPr>
            </a:lvl3pPr>
            <a:lvl4pPr>
              <a:defRPr lang="en-US" dirty="0" smtClean="0">
                <a:solidFill>
                  <a:srgbClr val="352079"/>
                </a:solidFill>
              </a:defRPr>
            </a:lvl4pPr>
            <a:lvl5pPr>
              <a:defRPr lang="en-US" dirty="0">
                <a:solidFill>
                  <a:srgbClr val="352079"/>
                </a:solidFill>
              </a:defRPr>
            </a:lvl5pPr>
          </a:lstStyle>
          <a:p>
            <a:pPr marL="279400" lvl="0" indent="-279400">
              <a:spcBef>
                <a:spcPts val="0"/>
              </a:spcBef>
            </a:pPr>
            <a:r>
              <a:rPr lang="en-US"/>
              <a:t>Edit Master text styles</a:t>
            </a:r>
          </a:p>
          <a:p>
            <a:pPr marL="533400" lvl="1"/>
            <a:r>
              <a:rPr lang="en-US"/>
              <a:t>Second level</a:t>
            </a:r>
          </a:p>
          <a:p>
            <a:pPr marL="812800" lvl="2"/>
            <a:r>
              <a:rPr lang="en-US"/>
              <a:t>Third level</a:t>
            </a:r>
          </a:p>
          <a:p>
            <a:pPr marL="1079500" lvl="3"/>
            <a:r>
              <a:rPr lang="en-US"/>
              <a:t>Fourth level</a:t>
            </a:r>
          </a:p>
          <a:p>
            <a:pPr marL="1346200"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pic>
        <p:nvPicPr>
          <p:cNvPr id="9" name="Picture 14" descr="cid:image002.png@01D1F4B5.E5D05A30"/>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51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25500" y="1226143"/>
            <a:ext cx="10528300" cy="4950820"/>
          </a:xfrm>
        </p:spPr>
        <p:txBody>
          <a:bodyPr vert="horz" lIns="91440" tIns="45720" rIns="91440" bIns="45720" rtlCol="0">
            <a:normAutofit/>
          </a:bodyPr>
          <a:lstStyle>
            <a:lvl1pPr>
              <a:defRPr lang="en-US" sz="2400" baseline="0" dirty="0" smtClean="0">
                <a:solidFill>
                  <a:schemeClr val="accent2"/>
                </a:solidFill>
              </a:defRPr>
            </a:lvl1pPr>
            <a:lvl2pPr>
              <a:defRPr lang="en-US" dirty="0" smtClean="0">
                <a:solidFill>
                  <a:srgbClr val="352079"/>
                </a:solidFill>
              </a:defRPr>
            </a:lvl2pPr>
            <a:lvl3pPr>
              <a:defRPr lang="en-US" dirty="0" smtClean="0">
                <a:solidFill>
                  <a:srgbClr val="352079"/>
                </a:solidFill>
              </a:defRPr>
            </a:lvl3pPr>
            <a:lvl4pPr>
              <a:defRPr lang="en-US" dirty="0" smtClean="0">
                <a:solidFill>
                  <a:srgbClr val="352079"/>
                </a:solidFill>
              </a:defRPr>
            </a:lvl4pPr>
            <a:lvl5pPr>
              <a:defRPr lang="en-US" dirty="0">
                <a:solidFill>
                  <a:srgbClr val="352079"/>
                </a:solidFill>
              </a:defRPr>
            </a:lvl5pPr>
          </a:lstStyle>
          <a:p>
            <a:pPr marL="279400" lvl="0" indent="-279400">
              <a:spcBef>
                <a:spcPts val="0"/>
              </a:spcBef>
            </a:pPr>
            <a:r>
              <a:rPr lang="en-US"/>
              <a:t>Edit Master text styles</a:t>
            </a:r>
          </a:p>
          <a:p>
            <a:pPr marL="533400" lvl="1"/>
            <a:r>
              <a:rPr lang="en-US"/>
              <a:t>Second level</a:t>
            </a:r>
          </a:p>
          <a:p>
            <a:pPr marL="812800" lvl="2"/>
            <a:r>
              <a:rPr lang="en-US"/>
              <a:t>Third level</a:t>
            </a:r>
          </a:p>
          <a:p>
            <a:pPr marL="1079500" lvl="3"/>
            <a:r>
              <a:rPr lang="en-US"/>
              <a:t>Fourth level</a:t>
            </a:r>
          </a:p>
          <a:p>
            <a:pPr marL="1346200"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pic>
        <p:nvPicPr>
          <p:cNvPr id="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55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Main 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778" y="181115"/>
            <a:ext cx="5524322" cy="863915"/>
          </a:xfrm>
        </p:spPr>
        <p:txBody>
          <a:bodyPr/>
          <a:lstStyle>
            <a:lvl1pPr>
              <a:defRPr>
                <a:solidFill>
                  <a:schemeClr val="accent2"/>
                </a:solidFill>
              </a:defRPr>
            </a:lvl1pPr>
          </a:lstStyle>
          <a:p>
            <a:r>
              <a:rPr lang="en-US"/>
              <a:t>Overview/Background</a:t>
            </a:r>
          </a:p>
        </p:txBody>
      </p:sp>
      <p:pic>
        <p:nvPicPr>
          <p:cNvPr id="7" name="Picture 6"/>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a:fillRect/>
          </a:stretch>
        </p:blipFill>
        <p:spPr>
          <a:xfrm>
            <a:off x="4471925" y="0"/>
            <a:ext cx="7720075" cy="6858000"/>
          </a:xfrm>
          <a:custGeom>
            <a:avLst/>
            <a:gdLst>
              <a:gd name="connsiteX0" fmla="*/ 0 w 7720075"/>
              <a:gd name="connsiteY0" fmla="*/ 0 h 6858000"/>
              <a:gd name="connsiteX1" fmla="*/ 7720075 w 7720075"/>
              <a:gd name="connsiteY1" fmla="*/ 0 h 6858000"/>
              <a:gd name="connsiteX2" fmla="*/ 7720075 w 7720075"/>
              <a:gd name="connsiteY2" fmla="*/ 6858000 h 6858000"/>
              <a:gd name="connsiteX3" fmla="*/ 0 w 7720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20075" h="6858000">
                <a:moveTo>
                  <a:pt x="0" y="0"/>
                </a:moveTo>
                <a:lnTo>
                  <a:pt x="7720075" y="0"/>
                </a:lnTo>
                <a:lnTo>
                  <a:pt x="7720075" y="6858000"/>
                </a:lnTo>
                <a:lnTo>
                  <a:pt x="0" y="6858000"/>
                </a:lnTo>
                <a:close/>
              </a:path>
            </a:pathLst>
          </a:custGeom>
        </p:spPr>
      </p:pic>
      <p:sp>
        <p:nvSpPr>
          <p:cNvPr id="8" name="Rectangle 7"/>
          <p:cNvSpPr/>
          <p:nvPr userDrawn="1"/>
        </p:nvSpPr>
        <p:spPr>
          <a:xfrm>
            <a:off x="6229350" y="0"/>
            <a:ext cx="5962650" cy="6858000"/>
          </a:xfrm>
          <a:prstGeom prst="rect">
            <a:avLst/>
          </a:prstGeom>
          <a:solidFill>
            <a:srgbClr val="341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sp>
        <p:nvSpPr>
          <p:cNvPr id="10" name="Rectangle 9"/>
          <p:cNvSpPr/>
          <p:nvPr userDrawn="1"/>
        </p:nvSpPr>
        <p:spPr>
          <a:xfrm>
            <a:off x="6229350" y="0"/>
            <a:ext cx="5962650" cy="6858000"/>
          </a:xfrm>
          <a:prstGeom prst="rect">
            <a:avLst/>
          </a:prstGeom>
          <a:gradFill flip="none" rotWithShape="1">
            <a:gsLst>
              <a:gs pos="0">
                <a:srgbClr val="331D78"/>
              </a:gs>
              <a:gs pos="14000">
                <a:srgbClr val="331D78">
                  <a:alpha val="70000"/>
                </a:srgbClr>
              </a:gs>
              <a:gs pos="100000">
                <a:srgbClr val="002060">
                  <a:tint val="23500"/>
                  <a:satMod val="160000"/>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Content Placeholder 2"/>
          <p:cNvSpPr>
            <a:spLocks noGrp="1"/>
          </p:cNvSpPr>
          <p:nvPr>
            <p:ph idx="1" hasCustomPrompt="1"/>
          </p:nvPr>
        </p:nvSpPr>
        <p:spPr>
          <a:xfrm>
            <a:off x="355778" y="1226143"/>
            <a:ext cx="5524322" cy="4950820"/>
          </a:xfrm>
        </p:spPr>
        <p:txBody>
          <a:bodyPr vert="horz" lIns="91440" tIns="45720" rIns="91440" bIns="45720" rtlCol="0">
            <a:normAutofit/>
          </a:bodyPr>
          <a:lstStyle>
            <a:lvl1pPr>
              <a:defRPr lang="en-US" sz="2000" b="0" baseline="0" dirty="0" smtClean="0">
                <a:solidFill>
                  <a:srgbClr val="352079"/>
                </a:solidFill>
              </a:defRPr>
            </a:lvl1pPr>
            <a:lvl2pPr>
              <a:defRPr lang="en-US" sz="1800" b="0" dirty="0" smtClean="0">
                <a:solidFill>
                  <a:srgbClr val="352079"/>
                </a:solidFill>
              </a:defRPr>
            </a:lvl2pPr>
            <a:lvl3pPr>
              <a:defRPr lang="en-US" sz="1600" b="0" dirty="0" smtClean="0">
                <a:solidFill>
                  <a:srgbClr val="352079"/>
                </a:solidFill>
              </a:defRPr>
            </a:lvl3pPr>
            <a:lvl4pPr>
              <a:defRPr lang="en-US" sz="1400" b="0" dirty="0" smtClean="0">
                <a:solidFill>
                  <a:srgbClr val="352079"/>
                </a:solidFill>
              </a:defRPr>
            </a:lvl4pPr>
            <a:lvl5pPr>
              <a:defRPr lang="en-US" sz="1400" b="0" dirty="0">
                <a:solidFill>
                  <a:srgbClr val="352079"/>
                </a:solidFill>
              </a:defRPr>
            </a:lvl5pPr>
          </a:lstStyle>
          <a:p>
            <a:pPr marL="279400" lvl="0" indent="-279400">
              <a:spcBef>
                <a:spcPts val="0"/>
              </a:spcBef>
            </a:pPr>
            <a:r>
              <a:rPr lang="en-US"/>
              <a:t>Insert key highlights here</a:t>
            </a:r>
          </a:p>
          <a:p>
            <a:pPr marL="533400" lvl="1"/>
            <a:r>
              <a:rPr lang="en-US"/>
              <a:t>Second level</a:t>
            </a:r>
          </a:p>
          <a:p>
            <a:pPr marL="812800" lvl="2"/>
            <a:r>
              <a:rPr lang="en-US"/>
              <a:t>Third level</a:t>
            </a:r>
          </a:p>
          <a:p>
            <a:pPr marL="1079500" lvl="3"/>
            <a:r>
              <a:rPr lang="en-US"/>
              <a:t>Fourth level</a:t>
            </a:r>
          </a:p>
          <a:p>
            <a:pPr marL="1346200" lvl="4"/>
            <a:r>
              <a:rPr lang="en-US"/>
              <a:t>Fifth level</a:t>
            </a:r>
          </a:p>
        </p:txBody>
      </p:sp>
      <p:sp>
        <p:nvSpPr>
          <p:cNvPr id="13" name="Content Placeholder 2"/>
          <p:cNvSpPr>
            <a:spLocks noGrp="1"/>
          </p:cNvSpPr>
          <p:nvPr>
            <p:ph idx="13" hasCustomPrompt="1"/>
          </p:nvPr>
        </p:nvSpPr>
        <p:spPr>
          <a:xfrm>
            <a:off x="6448514" y="1226143"/>
            <a:ext cx="5524322" cy="4950820"/>
          </a:xfrm>
        </p:spPr>
        <p:txBody>
          <a:bodyPr vert="horz" lIns="91440" tIns="45720" rIns="91440" bIns="45720" rtlCol="0">
            <a:normAutofit/>
          </a:bodyPr>
          <a:lstStyle>
            <a:lvl1pPr marL="457200" indent="-457200">
              <a:lnSpc>
                <a:spcPct val="100000"/>
              </a:lnSpc>
              <a:spcBef>
                <a:spcPts val="0"/>
              </a:spcBef>
              <a:spcAft>
                <a:spcPts val="1200"/>
              </a:spcAft>
              <a:buFont typeface="+mj-lt"/>
              <a:buAutoNum type="arabicPeriod"/>
              <a:defRPr lang="en-US" sz="2400" b="1" baseline="0" dirty="0" smtClean="0">
                <a:solidFill>
                  <a:schemeClr val="bg1"/>
                </a:solidFill>
              </a:defRPr>
            </a:lvl1pPr>
            <a:lvl2pPr>
              <a:lnSpc>
                <a:spcPct val="100000"/>
              </a:lnSpc>
              <a:spcBef>
                <a:spcPts val="0"/>
              </a:spcBef>
              <a:spcAft>
                <a:spcPts val="1200"/>
              </a:spcAft>
              <a:defRPr lang="en-US" sz="1800" b="1" dirty="0" smtClean="0">
                <a:solidFill>
                  <a:schemeClr val="bg1"/>
                </a:solidFill>
              </a:defRPr>
            </a:lvl2pPr>
            <a:lvl3pPr>
              <a:lnSpc>
                <a:spcPct val="100000"/>
              </a:lnSpc>
              <a:spcBef>
                <a:spcPts val="0"/>
              </a:spcBef>
              <a:spcAft>
                <a:spcPts val="1200"/>
              </a:spcAft>
              <a:defRPr lang="en-US" sz="1600" b="1" dirty="0" smtClean="0">
                <a:solidFill>
                  <a:schemeClr val="bg1"/>
                </a:solidFill>
              </a:defRPr>
            </a:lvl3pPr>
            <a:lvl4pPr>
              <a:lnSpc>
                <a:spcPct val="100000"/>
              </a:lnSpc>
              <a:spcBef>
                <a:spcPts val="0"/>
              </a:spcBef>
              <a:spcAft>
                <a:spcPts val="1200"/>
              </a:spcAft>
              <a:defRPr lang="en-US" sz="1400" b="1" dirty="0" smtClean="0">
                <a:solidFill>
                  <a:schemeClr val="bg1"/>
                </a:solidFill>
              </a:defRPr>
            </a:lvl4pPr>
            <a:lvl5pPr>
              <a:lnSpc>
                <a:spcPct val="100000"/>
              </a:lnSpc>
              <a:spcBef>
                <a:spcPts val="0"/>
              </a:spcBef>
              <a:spcAft>
                <a:spcPts val="1200"/>
              </a:spcAft>
              <a:defRPr lang="en-US" sz="1400" b="1" dirty="0">
                <a:solidFill>
                  <a:schemeClr val="bg1"/>
                </a:solidFill>
              </a:defRPr>
            </a:lvl5pPr>
          </a:lstStyle>
          <a:p>
            <a:pPr marL="279400" lvl="0" indent="-279400">
              <a:spcBef>
                <a:spcPts val="0"/>
              </a:spcBef>
            </a:pPr>
            <a:r>
              <a:rPr lang="en-US"/>
              <a:t>Insert slides main contents here</a:t>
            </a:r>
          </a:p>
          <a:p>
            <a:pPr marL="533400" lvl="1"/>
            <a:r>
              <a:rPr lang="en-US"/>
              <a:t>Second level</a:t>
            </a:r>
          </a:p>
          <a:p>
            <a:pPr marL="812800" lvl="2"/>
            <a:r>
              <a:rPr lang="en-US"/>
              <a:t>Third level</a:t>
            </a:r>
          </a:p>
          <a:p>
            <a:pPr marL="1079500" lvl="3"/>
            <a:r>
              <a:rPr lang="en-US"/>
              <a:t>Fourth level</a:t>
            </a:r>
          </a:p>
          <a:p>
            <a:pPr marL="1346200" lvl="4"/>
            <a:r>
              <a:rPr lang="en-US"/>
              <a:t>Fifth level</a:t>
            </a:r>
          </a:p>
        </p:txBody>
      </p:sp>
      <p:sp>
        <p:nvSpPr>
          <p:cNvPr id="14" name="Subtitle 2"/>
          <p:cNvSpPr>
            <a:spLocks noGrp="1"/>
          </p:cNvSpPr>
          <p:nvPr>
            <p:ph type="subTitle" idx="14" hasCustomPrompt="1"/>
          </p:nvPr>
        </p:nvSpPr>
        <p:spPr>
          <a:xfrm>
            <a:off x="6448514" y="181115"/>
            <a:ext cx="5524322" cy="863914"/>
          </a:xfrm>
        </p:spPr>
        <p:txBody>
          <a:bodyPr vert="horz" lIns="91440" tIns="45720" rIns="91440" bIns="45720" rtlCol="0" anchor="ctr">
            <a:normAutofit/>
          </a:bodyPr>
          <a:lstStyle>
            <a:lvl1pPr marL="0" indent="0">
              <a:lnSpc>
                <a:spcPct val="100000"/>
              </a:lnSpc>
              <a:buNone/>
              <a:defRPr lang="en-US" sz="3200" dirty="0" smtClean="0">
                <a:ea typeface="+mj-ea"/>
              </a:defRPr>
            </a:lvl1pPr>
          </a:lstStyle>
          <a:p>
            <a:pPr marL="285750" lvl="0" indent="-285750">
              <a:lnSpc>
                <a:spcPct val="90000"/>
              </a:lnSpc>
              <a:spcBef>
                <a:spcPct val="0"/>
              </a:spcBef>
            </a:pPr>
            <a:r>
              <a:rPr lang="en-US" sz="1600" b="1">
                <a:solidFill>
                  <a:srgbClr val="352079"/>
                </a:solidFill>
                <a:latin typeface="Arial" panose="020B0604020202020204" pitchFamily="34" charset="0"/>
                <a:cs typeface="Arial" panose="020B0604020202020204" pitchFamily="34" charset="0"/>
              </a:rPr>
              <a:t>Contents</a:t>
            </a:r>
          </a:p>
        </p:txBody>
      </p:sp>
      <p:sp>
        <p:nvSpPr>
          <p:cNvPr id="6" name="Slide Number Placeholder 5"/>
          <p:cNvSpPr>
            <a:spLocks noGrp="1"/>
          </p:cNvSpPr>
          <p:nvPr>
            <p:ph type="sldNum" sz="quarter" idx="12"/>
          </p:nvPr>
        </p:nvSpPr>
        <p:spPr/>
        <p:txBody>
          <a:bodyPr/>
          <a:lstStyle>
            <a:lvl1pPr>
              <a:defRPr sz="800" b="0">
                <a:solidFill>
                  <a:schemeClr val="bg1"/>
                </a:solidFill>
              </a:defRPr>
            </a:lvl1pPr>
          </a:lstStyle>
          <a:p>
            <a:pPr>
              <a:defRPr/>
            </a:pPr>
            <a:fld id="{23E50DC8-E974-4272-85BE-594700DF4970}" type="slidenum">
              <a:rPr lang="en-US" smtClean="0">
                <a:solidFill>
                  <a:prstClr val="white"/>
                </a:solidFill>
              </a:rPr>
              <a:pPr>
                <a:defRPr/>
              </a:pPr>
              <a:t>‹#›</a:t>
            </a:fld>
            <a:endParaRPr lang="en-US">
              <a:solidFill>
                <a:prstClr val="white"/>
              </a:solidFill>
            </a:endParaRPr>
          </a:p>
        </p:txBody>
      </p:sp>
      <p:sp>
        <p:nvSpPr>
          <p:cNvPr id="5" name="Text Placeholder 4"/>
          <p:cNvSpPr>
            <a:spLocks noGrp="1"/>
          </p:cNvSpPr>
          <p:nvPr>
            <p:ph type="body" sz="quarter" idx="15" hasCustomPrompt="1"/>
          </p:nvPr>
        </p:nvSpPr>
        <p:spPr>
          <a:xfrm>
            <a:off x="355778" y="6176963"/>
            <a:ext cx="5524322" cy="427037"/>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rgbClr val="352079"/>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Tree>
    <p:extLst>
      <p:ext uri="{BB962C8B-B14F-4D97-AF65-F5344CB8AC3E}">
        <p14:creationId xmlns:p14="http://schemas.microsoft.com/office/powerpoint/2010/main" val="103161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here</a:t>
            </a:r>
          </a:p>
        </p:txBody>
      </p:sp>
      <p:sp>
        <p:nvSpPr>
          <p:cNvPr id="14" name="Rectangle 13"/>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hasCustomPrompt="1"/>
          </p:nvPr>
        </p:nvSpPr>
        <p:spPr>
          <a:xfrm>
            <a:off x="7226300" y="1224810"/>
            <a:ext cx="4127500" cy="4968000"/>
          </a:xfrm>
        </p:spPr>
        <p:txBody>
          <a:bodyPr/>
          <a:lstStyle>
            <a:lvl1pPr marL="279400" indent="-279400">
              <a:spcBef>
                <a:spcPts val="0"/>
              </a:spcBef>
              <a:defRPr sz="2000" baseline="0">
                <a:solidFill>
                  <a:srgbClr val="352079"/>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5" name="Chart Placeholder 4"/>
          <p:cNvSpPr>
            <a:spLocks noGrp="1"/>
          </p:cNvSpPr>
          <p:nvPr>
            <p:ph type="chart" sz="quarter" idx="13" hasCustomPrompt="1"/>
          </p:nvPr>
        </p:nvSpPr>
        <p:spPr>
          <a:xfrm>
            <a:off x="450850" y="1224810"/>
            <a:ext cx="6508750" cy="4968000"/>
          </a:xfrm>
          <a:solidFill>
            <a:schemeClr val="bg1"/>
          </a:solidFill>
          <a:effectLst>
            <a:outerShdw blurRad="50800" dist="38100" dir="2700000" algn="tl" rotWithShape="0">
              <a:prstClr val="black">
                <a:alpha val="40000"/>
              </a:prstClr>
            </a:outerShdw>
          </a:effectLst>
        </p:spPr>
        <p:txBody>
          <a:bodyPr>
            <a:normAutofit/>
          </a:bodyPr>
          <a:lstStyle>
            <a:lvl1pPr>
              <a:defRPr sz="2000"/>
            </a:lvl1pPr>
          </a:lstStyle>
          <a:p>
            <a:r>
              <a:rPr lang="en-US"/>
              <a:t>Graph with shadow setting</a:t>
            </a:r>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Subtitle, highlight key takeaways in here…</a:t>
            </a:r>
          </a:p>
        </p:txBody>
      </p:sp>
      <p:pic>
        <p:nvPicPr>
          <p:cNvPr id="1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
        <p:nvSpPr>
          <p:cNvPr id="21"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Tree>
    <p:extLst>
      <p:ext uri="{BB962C8B-B14F-4D97-AF65-F5344CB8AC3E}">
        <p14:creationId xmlns:p14="http://schemas.microsoft.com/office/powerpoint/2010/main" val="367595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hasCustomPrompt="1"/>
          </p:nvPr>
        </p:nvSpPr>
        <p:spPr>
          <a:xfrm>
            <a:off x="7226300" y="1224810"/>
            <a:ext cx="4127500" cy="4968000"/>
          </a:xfrm>
        </p:spPr>
        <p:txBody>
          <a:bodyPr/>
          <a:lstStyle>
            <a:lvl1pPr marL="279400" indent="-279400">
              <a:spcBef>
                <a:spcPts val="0"/>
              </a:spcBef>
              <a:defRPr sz="2000" baseline="0">
                <a:solidFill>
                  <a:srgbClr val="352079"/>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5" name="Chart Placeholder 4"/>
          <p:cNvSpPr>
            <a:spLocks noGrp="1"/>
          </p:cNvSpPr>
          <p:nvPr>
            <p:ph type="chart" sz="quarter" idx="13" hasCustomPrompt="1"/>
          </p:nvPr>
        </p:nvSpPr>
        <p:spPr>
          <a:xfrm>
            <a:off x="450850" y="1224810"/>
            <a:ext cx="6508750" cy="4968000"/>
          </a:xfrm>
          <a:solidFill>
            <a:schemeClr val="bg1"/>
          </a:solidFill>
          <a:effectLst>
            <a:outerShdw blurRad="50800" dist="38100" dir="2700000" algn="tl" rotWithShape="0">
              <a:prstClr val="black">
                <a:alpha val="40000"/>
              </a:prstClr>
            </a:outerShdw>
          </a:effectLst>
        </p:spPr>
        <p:txBody>
          <a:bodyPr>
            <a:normAutofit/>
          </a:bodyPr>
          <a:lstStyle>
            <a:lvl1pPr>
              <a:defRPr sz="2000"/>
            </a:lvl1pPr>
          </a:lstStyle>
          <a:p>
            <a:r>
              <a:rPr lang="en-US"/>
              <a:t>Graph with shadow setting</a:t>
            </a:r>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Subtitle, highlight key takeaways in here…</a:t>
            </a:r>
          </a:p>
        </p:txBody>
      </p:sp>
      <p:pic>
        <p:nvPicPr>
          <p:cNvPr id="1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
        <p:nvSpPr>
          <p:cNvPr id="21"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Tree>
    <p:extLst>
      <p:ext uri="{BB962C8B-B14F-4D97-AF65-F5344CB8AC3E}">
        <p14:creationId xmlns:p14="http://schemas.microsoft.com/office/powerpoint/2010/main" val="138224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1"/>
            <a:ext cx="10903227" cy="990446"/>
          </a:xfrm>
        </p:spPr>
        <p:txBody>
          <a:bodyPr anchor="t">
            <a:noAutofit/>
          </a:bodyPr>
          <a:lstStyle>
            <a:lvl1pPr marL="0" algn="l" defTabSz="914400" rtl="0" eaLnBrk="1" latinLnBrk="0" hangingPunct="1">
              <a:lnSpc>
                <a:spcPct val="100000"/>
              </a:lnSpc>
              <a:defRPr lang="en-US" sz="2000" b="1" kern="1200" baseline="0" noProof="0" dirty="0" smtClean="0">
                <a:solidFill>
                  <a:srgbClr val="352079"/>
                </a:solidFill>
                <a:latin typeface="Arial" panose="020B0604020202020204" pitchFamily="34" charset="0"/>
                <a:ea typeface="+mn-ea"/>
                <a:cs typeface="Arial" panose="020B0604020202020204" pitchFamily="34" charset="0"/>
              </a:defRPr>
            </a:lvl1pPr>
          </a:lstStyle>
          <a:p>
            <a:r>
              <a:rPr lang="en-US"/>
              <a:t>Insert your subtitle here</a:t>
            </a:r>
          </a:p>
        </p:txBody>
      </p:sp>
      <p:sp>
        <p:nvSpPr>
          <p:cNvPr id="14" name="Rectangle 13"/>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hasCustomPrompt="1"/>
          </p:nvPr>
        </p:nvSpPr>
        <p:spPr>
          <a:xfrm>
            <a:off x="7226300" y="1224810"/>
            <a:ext cx="4127500" cy="4968000"/>
          </a:xfrm>
        </p:spPr>
        <p:txBody>
          <a:bodyPr/>
          <a:lstStyle>
            <a:lvl1pPr marL="279400" indent="-279400">
              <a:spcBef>
                <a:spcPts val="0"/>
              </a:spcBef>
              <a:defRPr sz="2000" baseline="0">
                <a:solidFill>
                  <a:srgbClr val="352079"/>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5" name="Chart Placeholder 4"/>
          <p:cNvSpPr>
            <a:spLocks noGrp="1"/>
          </p:cNvSpPr>
          <p:nvPr>
            <p:ph type="chart" sz="quarter" idx="13" hasCustomPrompt="1"/>
          </p:nvPr>
        </p:nvSpPr>
        <p:spPr>
          <a:xfrm>
            <a:off x="450850" y="1224810"/>
            <a:ext cx="6508750" cy="4968000"/>
          </a:xfrm>
          <a:solidFill>
            <a:schemeClr val="bg1"/>
          </a:solidFill>
          <a:effectLst>
            <a:outerShdw blurRad="50800" dist="38100" dir="2700000" algn="tl" rotWithShape="0">
              <a:prstClr val="black">
                <a:alpha val="40000"/>
              </a:prstClr>
            </a:outerShdw>
          </a:effectLst>
        </p:spPr>
        <p:txBody>
          <a:bodyPr>
            <a:normAutofit/>
          </a:bodyPr>
          <a:lstStyle>
            <a:lvl1pPr marL="0" indent="0">
              <a:buNone/>
              <a:defRPr sz="2000"/>
            </a:lvl1pPr>
          </a:lstStyle>
          <a:p>
            <a:r>
              <a:rPr lang="en-US"/>
              <a:t>Graph with shadow setting</a:t>
            </a:r>
            <a:endParaRPr lang="en-GB"/>
          </a:p>
        </p:txBody>
      </p:sp>
      <p:pic>
        <p:nvPicPr>
          <p:cNvPr id="1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
        <p:nvSpPr>
          <p:cNvPr id="21"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Tree>
    <p:extLst>
      <p:ext uri="{BB962C8B-B14F-4D97-AF65-F5344CB8AC3E}">
        <p14:creationId xmlns:p14="http://schemas.microsoft.com/office/powerpoint/2010/main" val="92092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hasCustomPrompt="1"/>
          </p:nvPr>
        </p:nvSpPr>
        <p:spPr>
          <a:xfrm>
            <a:off x="450572" y="1224810"/>
            <a:ext cx="10903228" cy="4968000"/>
          </a:xfrm>
        </p:spPr>
        <p:txBody>
          <a:bodyPr/>
          <a:lstStyle>
            <a:lvl1pPr marL="279400" indent="-279400">
              <a:spcBef>
                <a:spcPts val="0"/>
              </a:spcBef>
              <a:defRPr sz="2000" baseline="0">
                <a:solidFill>
                  <a:srgbClr val="352079"/>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Subtitle, highlight key takeaways in here…</a:t>
            </a:r>
          </a:p>
        </p:txBody>
      </p:sp>
      <p:pic>
        <p:nvPicPr>
          <p:cNvPr id="8"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3"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302263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4C02-FBC5-3344-84DA-F2067D9B1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4E035F-C043-7CFC-3D3E-1A71117D8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C77AD-3F3E-6BD2-86F1-421FA725B916}"/>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5" name="Footer Placeholder 4">
            <a:extLst>
              <a:ext uri="{FF2B5EF4-FFF2-40B4-BE49-F238E27FC236}">
                <a16:creationId xmlns:a16="http://schemas.microsoft.com/office/drawing/2014/main" id="{F5E3AC20-4F6B-E161-FF7F-8D11FA5273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6EEC03-9EC4-E42F-AF7C-02A665929E61}"/>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387119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450572" y="1"/>
            <a:ext cx="10903227" cy="990446"/>
          </a:xfrm>
        </p:spPr>
        <p:txBody>
          <a:bodyPr anchor="t">
            <a:noAutofit/>
          </a:bodyPr>
          <a:lstStyle>
            <a:lvl1pPr marL="0" algn="l" defTabSz="914400" rtl="0" eaLnBrk="1" latinLnBrk="0" hangingPunct="1">
              <a:lnSpc>
                <a:spcPct val="100000"/>
              </a:lnSpc>
              <a:defRPr lang="en-US" sz="2000" b="1" kern="1200" baseline="0" noProof="0" dirty="0">
                <a:solidFill>
                  <a:srgbClr val="352079"/>
                </a:solidFill>
                <a:latin typeface="Arial" panose="020B0604020202020204" pitchFamily="34" charset="0"/>
                <a:ea typeface="+mn-ea"/>
                <a:cs typeface="Arial" panose="020B0604020202020204" pitchFamily="34" charset="0"/>
              </a:defRPr>
            </a:lvl1pPr>
          </a:lstStyle>
          <a:p>
            <a:r>
              <a:rPr lang="en-US"/>
              <a:t>Insert your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hasCustomPrompt="1"/>
          </p:nvPr>
        </p:nvSpPr>
        <p:spPr>
          <a:xfrm>
            <a:off x="450572" y="1224810"/>
            <a:ext cx="10903228" cy="4968000"/>
          </a:xfrm>
        </p:spPr>
        <p:txBody>
          <a:bodyPr/>
          <a:lstStyle>
            <a:lvl1pPr marL="279400" indent="-279400">
              <a:spcBef>
                <a:spcPts val="0"/>
              </a:spcBef>
              <a:defRPr sz="2000" baseline="0">
                <a:solidFill>
                  <a:srgbClr val="352079"/>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pic>
        <p:nvPicPr>
          <p:cNvPr id="8"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3"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17775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Subtitle, highlight key takeaways in here…</a:t>
            </a:r>
          </a:p>
        </p:txBody>
      </p:sp>
      <p:pic>
        <p:nvPicPr>
          <p:cNvPr id="8"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2"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103723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Subtitle, highlight key takeaways in here…</a:t>
            </a:r>
          </a:p>
        </p:txBody>
      </p:sp>
      <p:pic>
        <p:nvPicPr>
          <p:cNvPr id="8"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2"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390724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450572" y="1"/>
            <a:ext cx="10903227" cy="990446"/>
          </a:xfrm>
        </p:spPr>
        <p:txBody>
          <a:bodyPr anchor="t">
            <a:noAutofit/>
          </a:bodyPr>
          <a:lstStyle>
            <a:lvl1pPr marL="0" algn="l" defTabSz="914400" rtl="0" eaLnBrk="1" latinLnBrk="0" hangingPunct="1">
              <a:lnSpc>
                <a:spcPct val="100000"/>
              </a:lnSpc>
              <a:defRPr lang="en-US" sz="2000" b="1" kern="1200" baseline="0" noProof="0" dirty="0">
                <a:solidFill>
                  <a:srgbClr val="352079"/>
                </a:solidFill>
                <a:latin typeface="Arial" panose="020B0604020202020204" pitchFamily="34" charset="0"/>
                <a:ea typeface="+mn-ea"/>
                <a:cs typeface="Arial" panose="020B0604020202020204" pitchFamily="34" charset="0"/>
              </a:defRPr>
            </a:lvl1pPr>
          </a:lstStyle>
          <a:p>
            <a:r>
              <a:rPr lang="en-US"/>
              <a:t>Insert your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pic>
        <p:nvPicPr>
          <p:cNvPr id="8"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2"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34260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12" name="Rectangle 11"/>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Conclusion/Way Forward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hasCustomPrompt="1"/>
          </p:nvPr>
        </p:nvSpPr>
        <p:spPr>
          <a:xfrm>
            <a:off x="450572" y="1224810"/>
            <a:ext cx="10903228" cy="4968000"/>
          </a:xfrm>
        </p:spPr>
        <p:txBody>
          <a:bodyPr/>
          <a:lstStyle>
            <a:lvl1pPr marL="279400" indent="-279400">
              <a:spcBef>
                <a:spcPts val="0"/>
              </a:spcBef>
              <a:defRPr sz="2000" baseline="0">
                <a:solidFill>
                  <a:srgbClr val="002060"/>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Conclusion, highlight key takeaways in here…</a:t>
            </a:r>
          </a:p>
        </p:txBody>
      </p:sp>
      <p:pic>
        <p:nvPicPr>
          <p:cNvPr id="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7"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73487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clu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Conclusion/Way Forward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hasCustomPrompt="1"/>
          </p:nvPr>
        </p:nvSpPr>
        <p:spPr>
          <a:xfrm>
            <a:off x="450572" y="1224810"/>
            <a:ext cx="10903228" cy="4968000"/>
          </a:xfrm>
        </p:spPr>
        <p:txBody>
          <a:bodyPr/>
          <a:lstStyle>
            <a:lvl1pPr marL="279400" indent="-279400">
              <a:spcBef>
                <a:spcPts val="0"/>
              </a:spcBef>
              <a:defRPr sz="2000" baseline="0">
                <a:solidFill>
                  <a:srgbClr val="002060"/>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Conclusion, highlight key takeaways in here…</a:t>
            </a:r>
          </a:p>
        </p:txBody>
      </p:sp>
      <p:pic>
        <p:nvPicPr>
          <p:cNvPr id="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7"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282320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clusion">
    <p:spTree>
      <p:nvGrpSpPr>
        <p:cNvPr id="1" name=""/>
        <p:cNvGrpSpPr/>
        <p:nvPr/>
      </p:nvGrpSpPr>
      <p:grpSpPr>
        <a:xfrm>
          <a:off x="0" y="0"/>
          <a:ext cx="0" cy="0"/>
          <a:chOff x="0" y="0"/>
          <a:chExt cx="0" cy="0"/>
        </a:xfrm>
      </p:grpSpPr>
      <p:sp>
        <p:nvSpPr>
          <p:cNvPr id="12" name="Rectangle 11"/>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450572" y="1"/>
            <a:ext cx="10903227" cy="990446"/>
          </a:xfrm>
        </p:spPr>
        <p:txBody>
          <a:bodyPr anchor="t">
            <a:noAutofit/>
          </a:bodyPr>
          <a:lstStyle>
            <a:lvl1pPr marL="0" algn="l" defTabSz="914400" rtl="0" eaLnBrk="1" latinLnBrk="0" hangingPunct="1">
              <a:lnSpc>
                <a:spcPct val="100000"/>
              </a:lnSpc>
              <a:defRPr lang="en-US" sz="2000" b="1" kern="1200" baseline="0" noProof="0" dirty="0">
                <a:solidFill>
                  <a:srgbClr val="352079"/>
                </a:solidFill>
                <a:latin typeface="Arial" panose="020B0604020202020204" pitchFamily="34" charset="0"/>
                <a:ea typeface="+mn-ea"/>
                <a:cs typeface="Arial" panose="020B0604020202020204" pitchFamily="34" charset="0"/>
              </a:defRPr>
            </a:lvl1pPr>
          </a:lstStyle>
          <a:p>
            <a:r>
              <a:rPr lang="en-US"/>
              <a:t>Insert your Conclusion/Way Forward Subtitle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hasCustomPrompt="1"/>
          </p:nvPr>
        </p:nvSpPr>
        <p:spPr>
          <a:xfrm>
            <a:off x="450572" y="1224810"/>
            <a:ext cx="10903228" cy="4968000"/>
          </a:xfrm>
        </p:spPr>
        <p:txBody>
          <a:bodyPr/>
          <a:lstStyle>
            <a:lvl1pPr marL="279400" indent="-279400">
              <a:spcBef>
                <a:spcPts val="0"/>
              </a:spcBef>
              <a:defRPr sz="2000" baseline="0">
                <a:solidFill>
                  <a:srgbClr val="002060"/>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pic>
        <p:nvPicPr>
          <p:cNvPr id="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7"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356910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pic>
        <p:nvPicPr>
          <p:cNvPr id="6"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39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E43E9C0E-C0D3-4FCC-BF1C-16CE0FEEF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7269"/>
            <a:ext cx="12192000" cy="4292422"/>
          </a:xfrm>
          <a:prstGeom prst="rect">
            <a:avLst/>
          </a:prstGeom>
        </p:spPr>
      </p:pic>
      <p:sp>
        <p:nvSpPr>
          <p:cNvPr id="5" name="Rectangle 4"/>
          <p:cNvSpPr/>
          <p:nvPr userDrawn="1"/>
        </p:nvSpPr>
        <p:spPr>
          <a:xfrm>
            <a:off x="0" y="0"/>
            <a:ext cx="12196909" cy="6858000"/>
          </a:xfrm>
          <a:prstGeom prst="rect">
            <a:avLst/>
          </a:prstGeom>
          <a:gradFill flip="none" rotWithShape="1">
            <a:gsLst>
              <a:gs pos="0">
                <a:srgbClr val="352079">
                  <a:alpha val="73000"/>
                </a:srgbClr>
              </a:gs>
              <a:gs pos="62000">
                <a:srgbClr val="352079">
                  <a:alpha val="90000"/>
                </a:srgbClr>
              </a:gs>
              <a:gs pos="75000">
                <a:srgbClr val="352079">
                  <a:alpha val="90000"/>
                </a:srgbClr>
              </a:gs>
              <a:gs pos="97000">
                <a:srgbClr val="35207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11" name="Rectangle 10"/>
          <p:cNvSpPr/>
          <p:nvPr userDrawn="1"/>
        </p:nvSpPr>
        <p:spPr>
          <a:xfrm>
            <a:off x="3199856" y="1020571"/>
            <a:ext cx="5723065" cy="43183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C000"/>
                </a:solidFill>
                <a:effectLst/>
                <a:uLnTx/>
                <a:uFillTx/>
                <a:latin typeface="Calibri" panose="020F0502020204030204"/>
                <a:ea typeface="+mn-ea"/>
                <a:cs typeface="Arial" panose="020B0604020202020204" pitchFamily="34" charset="0"/>
              </a:rPr>
              <a:t>www.singlebuyer.com.my</a:t>
            </a:r>
          </a:p>
        </p:txBody>
      </p:sp>
      <p:sp>
        <p:nvSpPr>
          <p:cNvPr id="2" name="Title 1"/>
          <p:cNvSpPr>
            <a:spLocks noGrp="1"/>
          </p:cNvSpPr>
          <p:nvPr>
            <p:ph type="title" hasCustomPrompt="1"/>
          </p:nvPr>
        </p:nvSpPr>
        <p:spPr>
          <a:xfrm>
            <a:off x="3311838" y="477035"/>
            <a:ext cx="5499100" cy="539032"/>
          </a:xfrm>
          <a:noFill/>
        </p:spPr>
        <p:txBody>
          <a:bodyPr>
            <a:normAutofit/>
          </a:bodyPr>
          <a:lstStyle>
            <a:lvl1pPr algn="ctr">
              <a:defRPr sz="2800" baseline="0">
                <a:solidFill>
                  <a:schemeClr val="bg1"/>
                </a:solidFill>
              </a:defRPr>
            </a:lvl1pPr>
          </a:lstStyle>
          <a:p>
            <a:r>
              <a:rPr lang="en-US"/>
              <a:t>Thank you for your attention</a:t>
            </a:r>
          </a:p>
        </p:txBody>
      </p:sp>
      <p:sp>
        <p:nvSpPr>
          <p:cNvPr id="10" name="Rectangle 9"/>
          <p:cNvSpPr/>
          <p:nvPr userDrawn="1"/>
        </p:nvSpPr>
        <p:spPr>
          <a:xfrm>
            <a:off x="140898" y="5235921"/>
            <a:ext cx="11508942" cy="12464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1400" b="1" i="1"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Disclaimer</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MY" sz="1400" b="0" i="1"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All information contained herein are solely for the purpose of this presentation and for general information purposes only. For the avoidance of doubt, Single Buyer reserves the right to modify, delete or replace any information from time to time and at any time, without notice in the absolute discretion of Single Buyer. Single Buyer shall not be liable for any claims, demands, cost, action on any losses or damages suffered by any party arising from or in connection with the use of and reliance of the information contained herein. </a:t>
            </a: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p:cNvSpPr/>
          <p:nvPr userDrawn="1"/>
        </p:nvSpPr>
        <p:spPr>
          <a:xfrm>
            <a:off x="140898" y="6458710"/>
            <a:ext cx="5899681" cy="431837"/>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C000"/>
                </a:solidFill>
                <a:effectLst/>
                <a:uLnTx/>
                <a:uFillTx/>
                <a:latin typeface="Arial"/>
                <a:ea typeface="+mn-ea"/>
                <a:cs typeface="Arial" panose="020B0604020202020204" pitchFamily="34" charset="0"/>
              </a:rPr>
              <a:t>Single Buyer Copyright © 2021</a:t>
            </a:r>
          </a:p>
        </p:txBody>
      </p:sp>
    </p:spTree>
    <p:extLst>
      <p:ext uri="{BB962C8B-B14F-4D97-AF65-F5344CB8AC3E}">
        <p14:creationId xmlns:p14="http://schemas.microsoft.com/office/powerpoint/2010/main" val="6899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Sepa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2159938"/>
            <a:ext cx="12192001" cy="2037069"/>
          </a:xfrm>
          <a:gradFill flip="none" rotWithShape="1">
            <a:gsLst>
              <a:gs pos="0">
                <a:srgbClr val="352079">
                  <a:alpha val="73000"/>
                </a:srgbClr>
              </a:gs>
              <a:gs pos="62000">
                <a:srgbClr val="352079">
                  <a:alpha val="90000"/>
                </a:srgbClr>
              </a:gs>
              <a:gs pos="75000">
                <a:srgbClr val="352079">
                  <a:alpha val="90000"/>
                </a:srgbClr>
              </a:gs>
              <a:gs pos="97000">
                <a:srgbClr val="35207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180000" algn="l">
              <a:lnSpc>
                <a:spcPct val="100000"/>
              </a:lnSpc>
              <a:defRPr lang="en-US" sz="3200" dirty="0">
                <a:solidFill>
                  <a:schemeClr val="lt1"/>
                </a:solidFill>
                <a:latin typeface="+mn-lt"/>
                <a:ea typeface="+mn-ea"/>
                <a:cs typeface="+mn-cs"/>
              </a:defRPr>
            </a:lvl1pPr>
          </a:lstStyle>
          <a:p>
            <a:pPr marL="0" lvl="0" algn="ctr"/>
            <a:r>
              <a:rPr lang="en-US"/>
              <a:t>Separator slide</a:t>
            </a:r>
          </a:p>
        </p:txBody>
      </p:sp>
      <p:pic>
        <p:nvPicPr>
          <p:cNvPr id="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a:defRPr sz="800" b="0">
                <a:solidFill>
                  <a:srgbClr val="000000"/>
                </a:solidFill>
              </a:defRPr>
            </a:lvl1pPr>
          </a:lstStyle>
          <a:p>
            <a:pPr>
              <a:defRPr/>
            </a:pPr>
            <a:fld id="{23E50DC8-E974-4272-85BE-594700DF4970}" type="slidenum">
              <a:rPr lang="en-US" smtClean="0"/>
              <a:pPr>
                <a:defRPr/>
              </a:pPr>
              <a:t>‹#›</a:t>
            </a:fld>
            <a:endParaRPr lang="en-US"/>
          </a:p>
        </p:txBody>
      </p:sp>
    </p:spTree>
    <p:extLst>
      <p:ext uri="{BB962C8B-B14F-4D97-AF65-F5344CB8AC3E}">
        <p14:creationId xmlns:p14="http://schemas.microsoft.com/office/powerpoint/2010/main" val="35901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ADB1-B1D2-D428-0857-AEC24A7175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23D01F-EF84-861E-EF03-9C44D14B9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EAA35-95D4-6E65-CD95-A5D0ED6A8444}"/>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5" name="Footer Placeholder 4">
            <a:extLst>
              <a:ext uri="{FF2B5EF4-FFF2-40B4-BE49-F238E27FC236}">
                <a16:creationId xmlns:a16="http://schemas.microsoft.com/office/drawing/2014/main" id="{77EB8809-9CA5-D970-CA24-40142FDFC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D7F71-6E36-CCF3-6816-AB995238DD5A}"/>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92115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up Separator">
    <p:spTree>
      <p:nvGrpSpPr>
        <p:cNvPr id="1" name=""/>
        <p:cNvGrpSpPr/>
        <p:nvPr/>
      </p:nvGrpSpPr>
      <p:grpSpPr>
        <a:xfrm>
          <a:off x="0" y="0"/>
          <a:ext cx="0" cy="0"/>
          <a:chOff x="0" y="0"/>
          <a:chExt cx="0" cy="0"/>
        </a:xfrm>
      </p:grpSpPr>
      <p:sp>
        <p:nvSpPr>
          <p:cNvPr id="5" name="Rectangle 4"/>
          <p:cNvSpPr/>
          <p:nvPr userDrawn="1"/>
        </p:nvSpPr>
        <p:spPr>
          <a:xfrm>
            <a:off x="0" y="0"/>
            <a:ext cx="12196909" cy="6858000"/>
          </a:xfrm>
          <a:prstGeom prst="rect">
            <a:avLst/>
          </a:prstGeom>
          <a:gradFill flip="none" rotWithShape="1">
            <a:gsLst>
              <a:gs pos="0">
                <a:srgbClr val="352079">
                  <a:alpha val="73000"/>
                </a:srgbClr>
              </a:gs>
              <a:gs pos="62000">
                <a:srgbClr val="352079">
                  <a:alpha val="90000"/>
                </a:srgbClr>
              </a:gs>
              <a:gs pos="75000">
                <a:srgbClr val="352079">
                  <a:alpha val="90000"/>
                </a:srgbClr>
              </a:gs>
              <a:gs pos="97000">
                <a:srgbClr val="35207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0" y="2159938"/>
            <a:ext cx="7048500" cy="2037069"/>
          </a:xfrm>
          <a:solidFill>
            <a:schemeClr val="bg1"/>
          </a:solidFill>
        </p:spPr>
        <p:txBody>
          <a:bodyPr>
            <a:normAutofit/>
          </a:bodyPr>
          <a:lstStyle>
            <a:lvl1pPr>
              <a:defRPr sz="2000"/>
            </a:lvl1pPr>
          </a:lstStyle>
          <a:p>
            <a:r>
              <a:rPr lang="en-US"/>
              <a:t>&gt;&gt; Backup slides</a:t>
            </a:r>
          </a:p>
        </p:txBody>
      </p:sp>
      <p:pic>
        <p:nvPicPr>
          <p:cNvPr id="9"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a:defRPr sz="800" b="0">
                <a:solidFill>
                  <a:schemeClr val="bg1"/>
                </a:solidFill>
              </a:defRPr>
            </a:lvl1pPr>
          </a:lstStyle>
          <a:p>
            <a:pPr>
              <a:defRPr/>
            </a:pPr>
            <a:fld id="{23E50DC8-E974-4272-85BE-594700DF4970}"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0460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up_Title Only">
    <p:spTree>
      <p:nvGrpSpPr>
        <p:cNvPr id="1" name=""/>
        <p:cNvGrpSpPr/>
        <p:nvPr/>
      </p:nvGrpSpPr>
      <p:grpSpPr>
        <a:xfrm>
          <a:off x="0" y="0"/>
          <a:ext cx="0" cy="0"/>
          <a:chOff x="0" y="0"/>
          <a:chExt cx="0" cy="0"/>
        </a:xfrm>
      </p:grpSpPr>
      <p:sp>
        <p:nvSpPr>
          <p:cNvPr id="9" name="Rectangle 8"/>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for Backup Slide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800" b="0"/>
            </a:lvl1pPr>
          </a:lstStyle>
          <a:p>
            <a:pPr>
              <a:defRPr/>
            </a:pPr>
            <a:fld id="{23E50DC8-E974-4272-85BE-594700DF4970}" type="slidenum">
              <a:rPr lang="en-US" smtClean="0"/>
              <a:pPr>
                <a:defRPr/>
              </a:pPr>
              <a:t>‹#›</a:t>
            </a:fld>
            <a:endParaRPr lang="en-US"/>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Backup slide, highlight key takeaways in here…</a:t>
            </a:r>
          </a:p>
        </p:txBody>
      </p:sp>
      <p:pic>
        <p:nvPicPr>
          <p:cNvPr id="10"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9"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128443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ackup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for Backup Slide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800" b="0"/>
            </a:lvl1pPr>
          </a:lstStyle>
          <a:p>
            <a:pPr>
              <a:defRPr/>
            </a:pPr>
            <a:fld id="{23E50DC8-E974-4272-85BE-594700DF4970}" type="slidenum">
              <a:rPr lang="en-US" smtClean="0"/>
              <a:pPr>
                <a:defRPr/>
              </a:pPr>
              <a:t>‹#›</a:t>
            </a:fld>
            <a:endParaRPr lang="en-US"/>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Backup slide, highlight key takeaways in here…</a:t>
            </a:r>
          </a:p>
        </p:txBody>
      </p:sp>
      <p:pic>
        <p:nvPicPr>
          <p:cNvPr id="10"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9"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370577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up_Title and Content">
    <p:spTree>
      <p:nvGrpSpPr>
        <p:cNvPr id="1" name=""/>
        <p:cNvGrpSpPr/>
        <p:nvPr/>
      </p:nvGrpSpPr>
      <p:grpSpPr>
        <a:xfrm>
          <a:off x="0" y="0"/>
          <a:ext cx="0" cy="0"/>
          <a:chOff x="0" y="0"/>
          <a:chExt cx="0" cy="0"/>
        </a:xfrm>
      </p:grpSpPr>
      <p:sp>
        <p:nvSpPr>
          <p:cNvPr id="9" name="Rectangle 8"/>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for Backup Slide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Backup slide, highlight key takeaways in here…</a:t>
            </a:r>
          </a:p>
        </p:txBody>
      </p:sp>
      <p:sp>
        <p:nvSpPr>
          <p:cNvPr id="7" name="Content Placeholder 2"/>
          <p:cNvSpPr>
            <a:spLocks noGrp="1"/>
          </p:cNvSpPr>
          <p:nvPr>
            <p:ph idx="1" hasCustomPrompt="1"/>
          </p:nvPr>
        </p:nvSpPr>
        <p:spPr>
          <a:xfrm>
            <a:off x="450572" y="1224810"/>
            <a:ext cx="10903228" cy="4968000"/>
          </a:xfrm>
        </p:spPr>
        <p:txBody>
          <a:bodyPr/>
          <a:lstStyle>
            <a:lvl1pPr marL="279400" indent="-279400">
              <a:spcBef>
                <a:spcPts val="0"/>
              </a:spcBef>
              <a:defRPr sz="2000" baseline="0">
                <a:solidFill>
                  <a:srgbClr val="002060"/>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pic>
        <p:nvPicPr>
          <p:cNvPr id="8"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4"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274273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ackup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for Backup Slide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z="800" b="0" smtClean="0"/>
            </a:lvl1pPr>
          </a:lstStyle>
          <a:p>
            <a:fld id="{23E50DC8-E974-4272-85BE-594700DF4970}" type="slidenum">
              <a:rPr lang="en-GB" smtClean="0"/>
              <a:pPr/>
              <a:t>‹#›</a:t>
            </a:fld>
            <a:endParaRPr lang="en-GB"/>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Backup slide, highlight key takeaways in here…</a:t>
            </a:r>
          </a:p>
        </p:txBody>
      </p:sp>
      <p:sp>
        <p:nvSpPr>
          <p:cNvPr id="7" name="Content Placeholder 2"/>
          <p:cNvSpPr>
            <a:spLocks noGrp="1"/>
          </p:cNvSpPr>
          <p:nvPr>
            <p:ph idx="1" hasCustomPrompt="1"/>
          </p:nvPr>
        </p:nvSpPr>
        <p:spPr>
          <a:xfrm>
            <a:off x="450572" y="1224810"/>
            <a:ext cx="10903228" cy="4968000"/>
          </a:xfrm>
        </p:spPr>
        <p:txBody>
          <a:bodyPr/>
          <a:lstStyle>
            <a:lvl1pPr marL="279400" indent="-279400">
              <a:spcBef>
                <a:spcPts val="0"/>
              </a:spcBef>
              <a:defRPr sz="2000" baseline="0">
                <a:solidFill>
                  <a:srgbClr val="002060"/>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pic>
        <p:nvPicPr>
          <p:cNvPr id="8"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4"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16012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up_Title and Chart">
    <p:spTree>
      <p:nvGrpSpPr>
        <p:cNvPr id="1" name=""/>
        <p:cNvGrpSpPr/>
        <p:nvPr/>
      </p:nvGrpSpPr>
      <p:grpSpPr>
        <a:xfrm>
          <a:off x="0" y="0"/>
          <a:ext cx="0" cy="0"/>
          <a:chOff x="0" y="0"/>
          <a:chExt cx="0" cy="0"/>
        </a:xfrm>
      </p:grpSpPr>
      <p:sp>
        <p:nvSpPr>
          <p:cNvPr id="9" name="Rectangle 8"/>
          <p:cNvSpPr/>
          <p:nvPr userDrawn="1"/>
        </p:nvSpPr>
        <p:spPr>
          <a:xfrm>
            <a:off x="0" y="990447"/>
            <a:ext cx="12192001" cy="5867553"/>
          </a:xfrm>
          <a:prstGeom prst="rect">
            <a:avLst/>
          </a:prstGeom>
          <a:gradFill flip="none" rotWithShape="1">
            <a:gsLst>
              <a:gs pos="0">
                <a:schemeClr val="accent1">
                  <a:tint val="66000"/>
                  <a:satMod val="160000"/>
                  <a:alpha val="30000"/>
                </a:schemeClr>
              </a:gs>
              <a:gs pos="6000">
                <a:schemeClr val="accent1">
                  <a:tint val="44500"/>
                  <a:satMod val="160000"/>
                  <a:alpha val="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endParaRPr>
          </a:p>
        </p:txBody>
      </p:sp>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for Backup Slide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800" b="0"/>
            </a:lvl1pPr>
          </a:lstStyle>
          <a:p>
            <a:pPr>
              <a:defRPr/>
            </a:pPr>
            <a:fld id="{23E50DC8-E974-4272-85BE-594700DF4970}" type="slidenum">
              <a:rPr lang="en-US" smtClean="0"/>
              <a:pPr>
                <a:defRPr/>
              </a:pPr>
              <a:t>‹#›</a:t>
            </a:fld>
            <a:endParaRPr lang="en-US"/>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Backup slide, highlight key takeaways in here…</a:t>
            </a:r>
          </a:p>
        </p:txBody>
      </p:sp>
      <p:sp>
        <p:nvSpPr>
          <p:cNvPr id="8" name="Content Placeholder 2"/>
          <p:cNvSpPr>
            <a:spLocks noGrp="1"/>
          </p:cNvSpPr>
          <p:nvPr>
            <p:ph idx="1" hasCustomPrompt="1"/>
          </p:nvPr>
        </p:nvSpPr>
        <p:spPr>
          <a:xfrm>
            <a:off x="7226300" y="1224810"/>
            <a:ext cx="4127500" cy="4968000"/>
          </a:xfrm>
        </p:spPr>
        <p:txBody>
          <a:bodyPr/>
          <a:lstStyle>
            <a:lvl1pPr marL="279400" indent="-279400">
              <a:spcBef>
                <a:spcPts val="0"/>
              </a:spcBef>
              <a:defRPr sz="2000" baseline="0">
                <a:solidFill>
                  <a:srgbClr val="002060"/>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10" name="Chart Placeholder 4"/>
          <p:cNvSpPr>
            <a:spLocks noGrp="1"/>
          </p:cNvSpPr>
          <p:nvPr>
            <p:ph type="chart" sz="quarter" idx="13" hasCustomPrompt="1"/>
          </p:nvPr>
        </p:nvSpPr>
        <p:spPr>
          <a:xfrm>
            <a:off x="450850" y="1224810"/>
            <a:ext cx="6508750" cy="4968000"/>
          </a:xfrm>
          <a:solidFill>
            <a:schemeClr val="bg1"/>
          </a:solidFill>
          <a:effectLst>
            <a:outerShdw blurRad="50800" dist="38100" dir="2700000" algn="tl" rotWithShape="0">
              <a:prstClr val="black">
                <a:alpha val="40000"/>
              </a:prstClr>
            </a:outerShdw>
          </a:effectLst>
        </p:spPr>
        <p:txBody>
          <a:bodyPr>
            <a:normAutofit/>
          </a:bodyPr>
          <a:lstStyle>
            <a:lvl1pPr marL="0" indent="0">
              <a:buNone/>
              <a:defRPr sz="2000"/>
            </a:lvl1pPr>
          </a:lstStyle>
          <a:p>
            <a:r>
              <a:rPr lang="en-US"/>
              <a:t>Graph with shadow setting</a:t>
            </a:r>
            <a:endParaRPr lang="en-GB"/>
          </a:p>
        </p:txBody>
      </p:sp>
      <p:pic>
        <p:nvPicPr>
          <p:cNvPr id="11"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6" hasCustomPrompt="1"/>
          </p:nvPr>
        </p:nvSpPr>
        <p:spPr>
          <a:xfrm>
            <a:off x="355777" y="6176963"/>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7"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27918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ackup_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572" y="66495"/>
            <a:ext cx="10903227" cy="289861"/>
          </a:xfrm>
        </p:spPr>
        <p:txBody>
          <a:bodyPr>
            <a:normAutofit/>
          </a:bodyPr>
          <a:lstStyle>
            <a:lvl1pPr marL="0" algn="l" defTabSz="914400" rtl="0" eaLnBrk="1" latinLnBrk="0" hangingPunct="1">
              <a:lnSpc>
                <a:spcPct val="100000"/>
              </a:lnSpc>
              <a:defRPr lang="en-US" sz="1800" b="1" kern="1200" baseline="0" dirty="0">
                <a:solidFill>
                  <a:schemeClr val="accent2"/>
                </a:solidFill>
                <a:latin typeface="Arial" panose="020B0604020202020204" pitchFamily="34" charset="0"/>
                <a:ea typeface="+mn-ea"/>
                <a:cs typeface="Arial" panose="020B0604020202020204" pitchFamily="34" charset="0"/>
              </a:defRPr>
            </a:lvl1pPr>
          </a:lstStyle>
          <a:p>
            <a:r>
              <a:rPr lang="en-US"/>
              <a:t>Insert your Subtitle for Backup Slide here</a:t>
            </a:r>
          </a:p>
        </p:txBody>
      </p:sp>
      <p:sp>
        <p:nvSpPr>
          <p:cNvPr id="15" name="Rectangle 14"/>
          <p:cNvSpPr/>
          <p:nvPr userDrawn="1"/>
        </p:nvSpPr>
        <p:spPr>
          <a:xfrm>
            <a:off x="176253" y="74265"/>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800" b="0"/>
            </a:lvl1pPr>
          </a:lstStyle>
          <a:p>
            <a:pPr>
              <a:defRPr/>
            </a:pPr>
            <a:fld id="{23E50DC8-E974-4272-85BE-594700DF4970}" type="slidenum">
              <a:rPr lang="en-US" smtClean="0"/>
              <a:pPr>
                <a:defRPr/>
              </a:pPr>
              <a:t>‹#›</a:t>
            </a:fld>
            <a:endParaRPr lang="en-US"/>
          </a:p>
        </p:txBody>
      </p:sp>
      <p:sp>
        <p:nvSpPr>
          <p:cNvPr id="16" name="Subtitle 2"/>
          <p:cNvSpPr>
            <a:spLocks noGrp="1"/>
          </p:cNvSpPr>
          <p:nvPr>
            <p:ph type="subTitle" idx="14" hasCustomPrompt="1"/>
          </p:nvPr>
        </p:nvSpPr>
        <p:spPr>
          <a:xfrm>
            <a:off x="100013" y="300858"/>
            <a:ext cx="11253786" cy="6895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800" b="1" kern="1200" baseline="0" noProof="0">
                <a:solidFill>
                  <a:srgbClr val="352079"/>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52079"/>
                </a:solidFill>
                <a:latin typeface="Arial" panose="020B0604020202020204" pitchFamily="34" charset="0"/>
                <a:cs typeface="Arial" panose="020B0604020202020204" pitchFamily="34" charset="0"/>
              </a:rPr>
              <a:t>Tagline for Backup slide, highlight key takeaways in here…</a:t>
            </a:r>
          </a:p>
        </p:txBody>
      </p:sp>
      <p:sp>
        <p:nvSpPr>
          <p:cNvPr id="8" name="Content Placeholder 2"/>
          <p:cNvSpPr>
            <a:spLocks noGrp="1"/>
          </p:cNvSpPr>
          <p:nvPr>
            <p:ph idx="1" hasCustomPrompt="1"/>
          </p:nvPr>
        </p:nvSpPr>
        <p:spPr>
          <a:xfrm>
            <a:off x="7226300" y="1224810"/>
            <a:ext cx="4127500" cy="4968000"/>
          </a:xfrm>
        </p:spPr>
        <p:txBody>
          <a:bodyPr/>
          <a:lstStyle>
            <a:lvl1pPr marL="279400" indent="-279400">
              <a:spcBef>
                <a:spcPts val="0"/>
              </a:spcBef>
              <a:defRPr sz="2000" baseline="0">
                <a:solidFill>
                  <a:srgbClr val="002060"/>
                </a:solidFill>
              </a:defRPr>
            </a:lvl1pPr>
            <a:lvl2pPr marL="533400" indent="-228600">
              <a:lnSpc>
                <a:spcPct val="100000"/>
              </a:lnSpc>
              <a:defRPr>
                <a:solidFill>
                  <a:srgbClr val="352079"/>
                </a:solidFill>
              </a:defRPr>
            </a:lvl2pPr>
            <a:lvl3pPr marL="812800" indent="-228600">
              <a:lnSpc>
                <a:spcPct val="100000"/>
              </a:lnSpc>
              <a:defRPr>
                <a:solidFill>
                  <a:srgbClr val="352079"/>
                </a:solidFill>
              </a:defRPr>
            </a:lvl3pPr>
            <a:lvl4pPr marL="1079500" indent="-228600">
              <a:lnSpc>
                <a:spcPct val="100000"/>
              </a:lnSpc>
              <a:defRPr>
                <a:solidFill>
                  <a:srgbClr val="352079"/>
                </a:solidFill>
              </a:defRPr>
            </a:lvl4pPr>
            <a:lvl5pPr marL="1346200" indent="-228600">
              <a:lnSpc>
                <a:spcPct val="100000"/>
              </a:lnSpc>
              <a:defRPr>
                <a:solidFill>
                  <a:srgbClr val="352079"/>
                </a:solidFill>
              </a:defRPr>
            </a:lvl5pPr>
          </a:lstStyle>
          <a:p>
            <a:pPr lvl="0"/>
            <a:r>
              <a:rPr lang="en-US"/>
              <a:t>Highlight key points here</a:t>
            </a:r>
          </a:p>
          <a:p>
            <a:pPr lvl="1"/>
            <a:r>
              <a:rPr lang="en-US"/>
              <a:t>Second level</a:t>
            </a:r>
          </a:p>
          <a:p>
            <a:pPr lvl="2"/>
            <a:r>
              <a:rPr lang="en-US"/>
              <a:t>Third level</a:t>
            </a:r>
          </a:p>
          <a:p>
            <a:pPr lvl="3"/>
            <a:r>
              <a:rPr lang="en-US"/>
              <a:t>Fourth level</a:t>
            </a:r>
          </a:p>
          <a:p>
            <a:pPr lvl="4"/>
            <a:r>
              <a:rPr lang="en-US"/>
              <a:t>Fifth level</a:t>
            </a:r>
          </a:p>
        </p:txBody>
      </p:sp>
      <p:sp>
        <p:nvSpPr>
          <p:cNvPr id="10" name="Chart Placeholder 4"/>
          <p:cNvSpPr>
            <a:spLocks noGrp="1"/>
          </p:cNvSpPr>
          <p:nvPr>
            <p:ph type="chart" sz="quarter" idx="13" hasCustomPrompt="1"/>
          </p:nvPr>
        </p:nvSpPr>
        <p:spPr>
          <a:xfrm>
            <a:off x="450850" y="1224810"/>
            <a:ext cx="6508750" cy="4968000"/>
          </a:xfrm>
          <a:solidFill>
            <a:schemeClr val="bg1"/>
          </a:solidFill>
          <a:effectLst>
            <a:outerShdw blurRad="50800" dist="38100" dir="2700000" algn="tl" rotWithShape="0">
              <a:prstClr val="black">
                <a:alpha val="40000"/>
              </a:prstClr>
            </a:outerShdw>
          </a:effectLst>
        </p:spPr>
        <p:txBody>
          <a:bodyPr>
            <a:normAutofit/>
          </a:bodyPr>
          <a:lstStyle>
            <a:lvl1pPr marL="0" indent="0">
              <a:buNone/>
              <a:defRPr sz="2000"/>
            </a:lvl1pPr>
          </a:lstStyle>
          <a:p>
            <a:r>
              <a:rPr lang="en-US"/>
              <a:t>Graph with shadow setting</a:t>
            </a:r>
            <a:endParaRPr lang="en-GB"/>
          </a:p>
        </p:txBody>
      </p:sp>
      <p:pic>
        <p:nvPicPr>
          <p:cNvPr id="11" name="Picture 14" descr="cid:image002.png@01D1F4B5.E5D05A30"/>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614787" y="126291"/>
            <a:ext cx="568732" cy="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6" hasCustomPrompt="1"/>
          </p:nvPr>
        </p:nvSpPr>
        <p:spPr>
          <a:xfrm>
            <a:off x="355777" y="6186588"/>
            <a:ext cx="10998021" cy="506174"/>
          </a:xfrm>
        </p:spPr>
        <p:txBody>
          <a:bodyPr>
            <a:noAutofit/>
          </a:bodyPr>
          <a:lstStyle>
            <a:lvl1pPr marL="228600" marR="0" indent="-228600" algn="l" defTabSz="914400" rtl="0" eaLnBrk="1" fontAlgn="auto" latinLnBrk="0" hangingPunct="1">
              <a:lnSpc>
                <a:spcPct val="100000"/>
              </a:lnSpc>
              <a:spcBef>
                <a:spcPts val="0"/>
              </a:spcBef>
              <a:spcAft>
                <a:spcPts val="0"/>
              </a:spcAft>
              <a:buClrTx/>
              <a:buSzTx/>
              <a:buFont typeface="+mj-lt"/>
              <a:buAutoNum type="arabicParenBoth"/>
              <a:tabLst/>
              <a:defRPr sz="900" b="0" baseline="0">
                <a:solidFill>
                  <a:schemeClr val="tx2"/>
                </a:solidFill>
              </a:defRPr>
            </a:lvl1pPr>
            <a:lvl2pPr marL="457200" indent="0">
              <a:buNone/>
              <a:defRPr sz="900">
                <a:solidFill>
                  <a:srgbClr val="352079"/>
                </a:solidFill>
              </a:defRPr>
            </a:lvl2pPr>
            <a:lvl3pPr marL="914400" indent="0">
              <a:buNone/>
              <a:defRPr sz="900">
                <a:solidFill>
                  <a:srgbClr val="352079"/>
                </a:solidFill>
              </a:defRPr>
            </a:lvl3pPr>
            <a:lvl4pPr marL="1371600" indent="0">
              <a:buNone/>
              <a:defRPr sz="900">
                <a:solidFill>
                  <a:srgbClr val="352079"/>
                </a:solidFill>
              </a:defRPr>
            </a:lvl4pPr>
            <a:lvl5pPr marL="1828800" indent="0">
              <a:buNone/>
              <a:defRPr sz="900">
                <a:solidFill>
                  <a:srgbClr val="352079"/>
                </a:solidFill>
              </a:defRPr>
            </a:lvl5pPr>
          </a:lstStyle>
          <a:p>
            <a:pPr lvl="0"/>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Both"/>
              <a:tabLst/>
              <a:defRPr/>
            </a:pPr>
            <a:r>
              <a:rPr lang="en-US"/>
              <a:t>Insert footnote 1 here</a:t>
            </a:r>
          </a:p>
        </p:txBody>
      </p:sp>
      <p:sp>
        <p:nvSpPr>
          <p:cNvPr id="17" name="Text Placeholder 6"/>
          <p:cNvSpPr>
            <a:spLocks noGrp="1"/>
          </p:cNvSpPr>
          <p:nvPr>
            <p:ph type="body" sz="quarter" idx="15" hasCustomPrompt="1"/>
          </p:nvPr>
        </p:nvSpPr>
        <p:spPr>
          <a:xfrm>
            <a:off x="167996" y="53795"/>
            <a:ext cx="292100" cy="304800"/>
          </a:xfrm>
        </p:spPr>
        <p:txBody>
          <a:bodyPr anchor="ctr">
            <a:noAutofit/>
          </a:bodyPr>
          <a:lstStyle>
            <a:lvl1pPr marL="0" indent="0" algn="ctr">
              <a:lnSpc>
                <a:spcPct val="100000"/>
              </a:lnSpc>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X</a:t>
            </a:r>
            <a:endParaRPr lang="en-GB"/>
          </a:p>
        </p:txBody>
      </p:sp>
    </p:spTree>
    <p:extLst>
      <p:ext uri="{BB962C8B-B14F-4D97-AF65-F5344CB8AC3E}">
        <p14:creationId xmlns:p14="http://schemas.microsoft.com/office/powerpoint/2010/main" val="278086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553023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981212" y="5714899"/>
            <a:ext cx="644193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mn-lt"/>
              </a:defRPr>
            </a:lvl1pPr>
          </a:lstStyle>
          <a:p>
            <a:pPr lvl="0"/>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981212" y="5095044"/>
            <a:ext cx="644193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mn-lt"/>
              </a:defRPr>
            </a:lvl1pPr>
          </a:lstStyle>
          <a:p>
            <a:pPr lvl="0"/>
            <a:r>
              <a:rPr lang="en-US"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981213" y="3089740"/>
            <a:ext cx="6441936" cy="147732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800" dirty="0">
                <a:latin typeface="+mn-lt"/>
                <a:cs typeface="Aharoni" panose="02010803020104030203" pitchFamily="2" charset="-79"/>
              </a:defRPr>
            </a:lvl1pPr>
          </a:lstStyle>
          <a:p>
            <a:pPr lvl="0"/>
            <a:r>
              <a:rPr lang="en-US" dirty="0"/>
              <a:t>Click to edit Master title style</a:t>
            </a:r>
          </a:p>
        </p:txBody>
      </p:sp>
      <p:pic>
        <p:nvPicPr>
          <p:cNvPr id="8" name="Graphic 7">
            <a:extLst>
              <a:ext uri="{FF2B5EF4-FFF2-40B4-BE49-F238E27FC236}">
                <a16:creationId xmlns:a16="http://schemas.microsoft.com/office/drawing/2014/main" id="{AA1E659B-AAB4-8ECD-F9A6-7272F2BFB3B0}"/>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334000" y="0"/>
            <a:ext cx="6858000" cy="6858000"/>
          </a:xfrm>
          <a:prstGeom prst="rect">
            <a:avLst/>
          </a:prstGeom>
        </p:spPr>
      </p:pic>
      <p:pic>
        <p:nvPicPr>
          <p:cNvPr id="11" name="Graphic 10">
            <a:extLst>
              <a:ext uri="{FF2B5EF4-FFF2-40B4-BE49-F238E27FC236}">
                <a16:creationId xmlns:a16="http://schemas.microsoft.com/office/drawing/2014/main" id="{A86E18A7-5B21-DCF4-6E9C-E5B81CFDA39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81212" y="400486"/>
            <a:ext cx="964913" cy="1038701"/>
          </a:xfrm>
          <a:prstGeom prst="rect">
            <a:avLst/>
          </a:prstGeom>
        </p:spPr>
      </p:pic>
    </p:spTree>
    <p:extLst>
      <p:ext uri="{BB962C8B-B14F-4D97-AF65-F5344CB8AC3E}">
        <p14:creationId xmlns:p14="http://schemas.microsoft.com/office/powerpoint/2010/main" val="678245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628123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637721"/>
            <a:ext cx="1080541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n-lt"/>
              </a:defRPr>
            </a:lvl1pPr>
          </a:lstStyle>
          <a:p>
            <a:pPr lvl="0"/>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latin typeface="+mn-lt"/>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0805414"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500" dirty="0">
                <a:solidFill>
                  <a:schemeClr val="accent1"/>
                </a:solidFill>
                <a:latin typeface="+mn-lt"/>
                <a:cs typeface="Aharoni" panose="02010803020104030203" pitchFamily="2" charset="-79"/>
              </a:defRPr>
            </a:lvl1pPr>
          </a:lstStyle>
          <a:p>
            <a:pPr lvl="0"/>
            <a:r>
              <a:rPr lang="en-US" dirty="0"/>
              <a:t>Click to edit Master title style</a:t>
            </a:r>
          </a:p>
        </p:txBody>
      </p:sp>
    </p:spTree>
    <p:extLst>
      <p:ext uri="{BB962C8B-B14F-4D97-AF65-F5344CB8AC3E}">
        <p14:creationId xmlns:p14="http://schemas.microsoft.com/office/powerpoint/2010/main" val="2812383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671648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637721"/>
            <a:ext cx="1075626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5498" y="172212"/>
            <a:ext cx="10756264"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Click to edit Master title style</a:t>
            </a:r>
          </a:p>
        </p:txBody>
      </p:sp>
      <p:pic>
        <p:nvPicPr>
          <p:cNvPr id="6" name="Graphic 5">
            <a:extLst>
              <a:ext uri="{FF2B5EF4-FFF2-40B4-BE49-F238E27FC236}">
                <a16:creationId xmlns:a16="http://schemas.microsoft.com/office/drawing/2014/main" id="{0CC09FEF-33EC-B983-F9BE-D7AF45D8A80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620" y="5404509"/>
            <a:ext cx="7018287" cy="1453491"/>
          </a:xfrm>
          <a:prstGeom prst="rect">
            <a:avLst/>
          </a:prstGeom>
        </p:spPr>
      </p:pic>
    </p:spTree>
    <p:extLst>
      <p:ext uri="{BB962C8B-B14F-4D97-AF65-F5344CB8AC3E}">
        <p14:creationId xmlns:p14="http://schemas.microsoft.com/office/powerpoint/2010/main" val="82704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769C-A2F2-DA90-60EA-E05FB2B65D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4CA038-CC8C-D5BF-80ED-31BC4290D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6D3A72-0147-D025-D599-6A3A512DA9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450A1F-028C-56C6-CC17-B0C1C20D0C5A}"/>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6" name="Footer Placeholder 5">
            <a:extLst>
              <a:ext uri="{FF2B5EF4-FFF2-40B4-BE49-F238E27FC236}">
                <a16:creationId xmlns:a16="http://schemas.microsoft.com/office/drawing/2014/main" id="{BEA07B65-C569-6056-A4FB-B9C1D19B4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D854EA-587C-CA00-6E65-44FE4AA8F52A}"/>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2383507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380704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C37A2E70-5406-CA73-4B2F-8288C12D64A5}"/>
              </a:ext>
            </a:extLst>
          </p:cNvPr>
          <p:cNvSpPr/>
          <p:nvPr userDrawn="1"/>
        </p:nvSpPr>
        <p:spPr>
          <a:xfrm>
            <a:off x="11283950" y="5600700"/>
            <a:ext cx="711200" cy="125729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 name="Graphic 1">
            <a:extLst>
              <a:ext uri="{FF2B5EF4-FFF2-40B4-BE49-F238E27FC236}">
                <a16:creationId xmlns:a16="http://schemas.microsoft.com/office/drawing/2014/main" id="{03DBE3F3-90FF-E291-DCD3-266843AD078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flipH="1">
            <a:off x="5180063" y="5404509"/>
            <a:ext cx="7018287" cy="1453491"/>
          </a:xfrm>
          <a:prstGeom prst="rect">
            <a:avLst/>
          </a:prstGeom>
        </p:spPr>
      </p:pic>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637721"/>
            <a:ext cx="1075626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5498" y="172212"/>
            <a:ext cx="10756264"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1825848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848124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C37A2E70-5406-CA73-4B2F-8288C12D64A5}"/>
              </a:ext>
            </a:extLst>
          </p:cNvPr>
          <p:cNvSpPr/>
          <p:nvPr userDrawn="1"/>
        </p:nvSpPr>
        <p:spPr>
          <a:xfrm>
            <a:off x="11283950" y="5600700"/>
            <a:ext cx="711200" cy="125729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6" name="Graphic 5">
            <a:extLst>
              <a:ext uri="{FF2B5EF4-FFF2-40B4-BE49-F238E27FC236}">
                <a16:creationId xmlns:a16="http://schemas.microsoft.com/office/drawing/2014/main" id="{0E29C000-D55E-C286-E0CC-8F2A1C8BDE3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flipH="1">
            <a:off x="5180063" y="5404509"/>
            <a:ext cx="7018287" cy="1453491"/>
          </a:xfrm>
          <a:prstGeom prst="rect">
            <a:avLst/>
          </a:prstGeom>
        </p:spPr>
      </p:pic>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637721"/>
            <a:ext cx="1075626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5498" y="172212"/>
            <a:ext cx="10756264"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Click to edit Master title style</a:t>
            </a:r>
          </a:p>
        </p:txBody>
      </p:sp>
      <p:pic>
        <p:nvPicPr>
          <p:cNvPr id="15" name="Graphic 14">
            <a:extLst>
              <a:ext uri="{FF2B5EF4-FFF2-40B4-BE49-F238E27FC236}">
                <a16:creationId xmlns:a16="http://schemas.microsoft.com/office/drawing/2014/main" id="{9F3777FC-4F22-F4BB-AD4B-3187CE61B86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0"/>
            <a:ext cx="488951" cy="488951"/>
          </a:xfrm>
          <a:prstGeom prst="rect">
            <a:avLst/>
          </a:prstGeom>
        </p:spPr>
      </p:pic>
    </p:spTree>
    <p:extLst>
      <p:ext uri="{BB962C8B-B14F-4D97-AF65-F5344CB8AC3E}">
        <p14:creationId xmlns:p14="http://schemas.microsoft.com/office/powerpoint/2010/main" val="1833328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33108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DAC38241-F74D-C2ED-E95D-CF99116FCACC}"/>
              </a:ext>
            </a:extLst>
          </p:cNvPr>
          <p:cNvSpPr/>
          <p:nvPr userDrawn="1"/>
        </p:nvSpPr>
        <p:spPr>
          <a:xfrm>
            <a:off x="11075746" y="5328954"/>
            <a:ext cx="920455" cy="1465462"/>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1" name="Graphic 10">
            <a:extLst>
              <a:ext uri="{FF2B5EF4-FFF2-40B4-BE49-F238E27FC236}">
                <a16:creationId xmlns:a16="http://schemas.microsoft.com/office/drawing/2014/main" id="{B9FCD390-4F4E-7758-0CA4-85C30A7E550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flipH="1">
            <a:off x="5180063" y="5404509"/>
            <a:ext cx="7018287" cy="1453491"/>
          </a:xfrm>
          <a:prstGeom prst="rect">
            <a:avLst/>
          </a:prstGeom>
        </p:spPr>
      </p:pic>
      <p:pic>
        <p:nvPicPr>
          <p:cNvPr id="7" name="Graphic 6">
            <a:extLst>
              <a:ext uri="{FF2B5EF4-FFF2-40B4-BE49-F238E27FC236}">
                <a16:creationId xmlns:a16="http://schemas.microsoft.com/office/drawing/2014/main" id="{050CDFE4-FE95-2009-DF4E-23B0C594399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flipH="1">
            <a:off x="0" y="0"/>
            <a:ext cx="4820478" cy="4820478"/>
          </a:xfrm>
          <a:prstGeom prst="rect">
            <a:avLst/>
          </a:prstGeom>
        </p:spPr>
      </p:pic>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gray">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bwMode="gray">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5"/>
            </p:custDataLst>
          </p:nvPr>
        </p:nvSpPr>
        <p:spPr bwMode="gray">
          <a:xfrm>
            <a:off x="3307383" y="3013502"/>
            <a:ext cx="5577234" cy="738664"/>
          </a:xfrm>
          <a:prstGeom prst="rect">
            <a:avLst/>
          </a:prstGeom>
        </p:spPr>
        <p:txBody>
          <a:bodyPr vert="horz" wrap="square" lIns="0" tIns="0" rIns="0" bIns="0" rtlCol="0" anchor="t" anchorCtr="0">
            <a:spAutoFit/>
          </a:bodyPr>
          <a:lstStyle>
            <a:lvl1pPr algn="ctr">
              <a:defRPr sz="4800"/>
            </a:lvl1pPr>
          </a:lstStyle>
          <a:p>
            <a:r>
              <a:rPr lang="en-US" dirty="0"/>
              <a:t>Context</a:t>
            </a:r>
          </a:p>
        </p:txBody>
      </p:sp>
    </p:spTree>
    <p:extLst>
      <p:ext uri="{BB962C8B-B14F-4D97-AF65-F5344CB8AC3E}">
        <p14:creationId xmlns:p14="http://schemas.microsoft.com/office/powerpoint/2010/main" val="181732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886647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022441"/>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gray">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bwMode="gray">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6"/>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7"/>
            </p:custDataLst>
          </p:nvPr>
        </p:nvSpPr>
        <p:spPr bwMode="gray">
          <a:xfrm>
            <a:off x="554736" y="172212"/>
            <a:ext cx="11082528" cy="769441"/>
          </a:xfrm>
          <a:prstGeom prst="rect">
            <a:avLst/>
          </a:prstGeom>
        </p:spPr>
        <p:txBody>
          <a:bodyPr vert="horz" wrap="square" lIns="0" tIns="0" rIns="0" bIns="0" rtlCol="0" anchor="t" anchorCtr="0">
            <a:noAutofit/>
          </a:bodyPr>
          <a:lstStyle>
            <a:lvl1pPr>
              <a:defRPr/>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1674278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422125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408557"/>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313216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765662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061713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970706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730056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335574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970797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850931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8"/>
            </p:custDataLst>
          </p:nvPr>
        </p:nvSpPr>
        <p:spPr>
          <a:xfrm>
            <a:off x="554736" y="2744369"/>
            <a:ext cx="2514600" cy="769441"/>
          </a:xfrm>
          <a:prstGeom prst="rect">
            <a:avLst/>
          </a:prstGeom>
        </p:spPr>
        <p:txBody>
          <a:bodyPr vert="horz" wrap="square" lIns="0" tIns="0" rIns="0" bIns="0" rtlCol="0" anchor="b" anchorCtr="0">
            <a:noAutofit/>
          </a:bodyPr>
          <a:lstStyle/>
          <a:p>
            <a:pPr lvl="0"/>
            <a:r>
              <a:rPr lang="en-US" dirty="0"/>
              <a:t>Click to edit Master title style</a:t>
            </a:r>
          </a:p>
        </p:txBody>
      </p:sp>
      <p:pic>
        <p:nvPicPr>
          <p:cNvPr id="5" name="Graphic 4">
            <a:extLst>
              <a:ext uri="{FF2B5EF4-FFF2-40B4-BE49-F238E27FC236}">
                <a16:creationId xmlns:a16="http://schemas.microsoft.com/office/drawing/2014/main" id="{6687EA53-2AC9-F339-C9D1-A0D642652FE2}"/>
              </a:ext>
            </a:extLst>
          </p:cNvPr>
          <p:cNvPicPr>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11385922" y="178543"/>
            <a:ext cx="561793" cy="604753"/>
          </a:xfrm>
          <a:prstGeom prst="rect">
            <a:avLst/>
          </a:prstGeom>
        </p:spPr>
      </p:pic>
    </p:spTree>
    <p:extLst>
      <p:ext uri="{BB962C8B-B14F-4D97-AF65-F5344CB8AC3E}">
        <p14:creationId xmlns:p14="http://schemas.microsoft.com/office/powerpoint/2010/main" val="2027335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23754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8"/>
            </p:custDataLst>
          </p:nvPr>
        </p:nvSpPr>
        <p:spPr>
          <a:xfrm>
            <a:off x="554736" y="2744369"/>
            <a:ext cx="3465574" cy="769441"/>
          </a:xfrm>
          <a:prstGeom prst="rect">
            <a:avLst/>
          </a:prstGeom>
        </p:spPr>
        <p:txBody>
          <a:bodyPr vert="horz" wrap="square" lIns="0" tIns="0" rIns="0" bIns="0" rtlCol="0" anchor="b" anchorCtr="0">
            <a:noAutofit/>
          </a:bodyPr>
          <a:lstStyle/>
          <a:p>
            <a:pPr lvl="0"/>
            <a:r>
              <a:rPr lang="en-US" dirty="0"/>
              <a:t>Click to edit Master title style</a:t>
            </a:r>
          </a:p>
        </p:txBody>
      </p:sp>
      <p:pic>
        <p:nvPicPr>
          <p:cNvPr id="5" name="Graphic 4">
            <a:extLst>
              <a:ext uri="{FF2B5EF4-FFF2-40B4-BE49-F238E27FC236}">
                <a16:creationId xmlns:a16="http://schemas.microsoft.com/office/drawing/2014/main" id="{4E530362-6422-6E9D-C62E-868BC5F66526}"/>
              </a:ext>
            </a:extLst>
          </p:cNvPr>
          <p:cNvPicPr>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11385922" y="178543"/>
            <a:ext cx="561793" cy="604753"/>
          </a:xfrm>
          <a:prstGeom prst="rect">
            <a:avLst/>
          </a:prstGeom>
        </p:spPr>
      </p:pic>
    </p:spTree>
    <p:extLst>
      <p:ext uri="{BB962C8B-B14F-4D97-AF65-F5344CB8AC3E}">
        <p14:creationId xmlns:p14="http://schemas.microsoft.com/office/powerpoint/2010/main" val="15337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F3E2-0094-7AB7-2264-5850EA307A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9FAA9A-75B1-5257-9719-D50C4D673C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6A03A9-7406-A2A6-0E8D-9248024440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69017E-DD37-776A-4A23-47EAB326E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696F30-6B28-DB79-999B-45305657A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42527A-BAF9-BC66-A664-261B59725935}"/>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8" name="Footer Placeholder 7">
            <a:extLst>
              <a:ext uri="{FF2B5EF4-FFF2-40B4-BE49-F238E27FC236}">
                <a16:creationId xmlns:a16="http://schemas.microsoft.com/office/drawing/2014/main" id="{859E5650-91D0-F2C2-6A99-C1B327B1C5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423C47-4C0D-1F46-911A-CFC62309A27A}"/>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1048413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30402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430887"/>
          </a:xfrm>
        </p:spPr>
        <p:txBody>
          <a:bodyPr vert="horz">
            <a:spAutoFit/>
          </a:bodyPr>
          <a:lstStyle>
            <a:lvl1pPr rtl="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637721"/>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5" name="Graphic 4">
            <a:extLst>
              <a:ext uri="{FF2B5EF4-FFF2-40B4-BE49-F238E27FC236}">
                <a16:creationId xmlns:a16="http://schemas.microsoft.com/office/drawing/2014/main" id="{95AFF1AE-F7F8-3053-68E3-E2B082E0D10C}"/>
              </a:ext>
            </a:extLst>
          </p:cNvPr>
          <p:cNvPicPr>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11385922" y="178543"/>
            <a:ext cx="561793" cy="604753"/>
          </a:xfrm>
          <a:prstGeom prst="rect">
            <a:avLst/>
          </a:prstGeom>
        </p:spPr>
      </p:pic>
    </p:spTree>
    <p:extLst>
      <p:ext uri="{BB962C8B-B14F-4D97-AF65-F5344CB8AC3E}">
        <p14:creationId xmlns:p14="http://schemas.microsoft.com/office/powerpoint/2010/main" val="1952217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608385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430887"/>
          </a:xfrm>
        </p:spPr>
        <p:txBody>
          <a:bodyPr vert="horz">
            <a:spAutoFit/>
          </a:bodyPr>
          <a:lstStyle>
            <a:lvl1pPr rtl="0">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5" y="637721"/>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5" name="Graphic 4">
            <a:extLst>
              <a:ext uri="{FF2B5EF4-FFF2-40B4-BE49-F238E27FC236}">
                <a16:creationId xmlns:a16="http://schemas.microsoft.com/office/drawing/2014/main" id="{4AE77CFC-0042-A7C9-DDC7-91882657DFA4}"/>
              </a:ext>
            </a:extLst>
          </p:cNvPr>
          <p:cNvPicPr>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11385922" y="178543"/>
            <a:ext cx="561793" cy="604753"/>
          </a:xfrm>
          <a:prstGeom prst="rect">
            <a:avLst/>
          </a:prstGeom>
        </p:spPr>
      </p:pic>
    </p:spTree>
    <p:extLst>
      <p:ext uri="{BB962C8B-B14F-4D97-AF65-F5344CB8AC3E}">
        <p14:creationId xmlns:p14="http://schemas.microsoft.com/office/powerpoint/2010/main" val="1741536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45992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430887"/>
          </a:xfrm>
        </p:spPr>
        <p:txBody>
          <a:bodyPr vert="horz">
            <a:spAutoFit/>
          </a:bodyPr>
          <a:lstStyle>
            <a:lvl1pPr rtl="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637721"/>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5" name="Graphic 4">
            <a:extLst>
              <a:ext uri="{FF2B5EF4-FFF2-40B4-BE49-F238E27FC236}">
                <a16:creationId xmlns:a16="http://schemas.microsoft.com/office/drawing/2014/main" id="{1FB2361D-48D9-EC72-AA9F-9B268CAC99DA}"/>
              </a:ext>
            </a:extLst>
          </p:cNvPr>
          <p:cNvPicPr>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11385922" y="178543"/>
            <a:ext cx="561793" cy="604753"/>
          </a:xfrm>
          <a:prstGeom prst="rect">
            <a:avLst/>
          </a:prstGeom>
        </p:spPr>
      </p:pic>
    </p:spTree>
    <p:extLst>
      <p:ext uri="{BB962C8B-B14F-4D97-AF65-F5344CB8AC3E}">
        <p14:creationId xmlns:p14="http://schemas.microsoft.com/office/powerpoint/2010/main" val="1501408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881358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4"/>
            </p:custDataLst>
          </p:nvPr>
        </p:nvSpPr>
        <p:spPr>
          <a:xfrm>
            <a:off x="554736" y="172212"/>
            <a:ext cx="10757026" cy="1154162"/>
          </a:xfrm>
        </p:spPr>
        <p:txBody>
          <a:bodyPr vert="horz" wrap="square">
            <a:spAutoFit/>
          </a:bodyPr>
          <a:lstStyle>
            <a:lvl1pPr rtl="0">
              <a:defRPr/>
            </a:lvl1pPr>
          </a:lstStyle>
          <a:p>
            <a:r>
              <a:rPr lang="en-US" dirty="0"/>
              <a:t>Click to edit Master title style</a:t>
            </a:r>
            <a:br>
              <a:rPr lang="en-US" dirty="0"/>
            </a:br>
            <a:br>
              <a:rPr lang="en-US" dirty="0"/>
            </a:b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pic>
        <p:nvPicPr>
          <p:cNvPr id="5" name="Graphic 4">
            <a:extLst>
              <a:ext uri="{FF2B5EF4-FFF2-40B4-BE49-F238E27FC236}">
                <a16:creationId xmlns:a16="http://schemas.microsoft.com/office/drawing/2014/main" id="{70C97632-FEA3-4FF3-37D0-B32719AFE391}"/>
              </a:ext>
            </a:extLst>
          </p:cNvPr>
          <p:cNvPicPr>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11385922" y="178543"/>
            <a:ext cx="561793" cy="604753"/>
          </a:xfrm>
          <a:prstGeom prst="rect">
            <a:avLst/>
          </a:prstGeom>
        </p:spPr>
      </p:pic>
    </p:spTree>
    <p:extLst>
      <p:ext uri="{BB962C8B-B14F-4D97-AF65-F5344CB8AC3E}">
        <p14:creationId xmlns:p14="http://schemas.microsoft.com/office/powerpoint/2010/main" val="2673978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1762"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3" name="Graphic 2">
            <a:extLst>
              <a:ext uri="{FF2B5EF4-FFF2-40B4-BE49-F238E27FC236}">
                <a16:creationId xmlns:a16="http://schemas.microsoft.com/office/drawing/2014/main" id="{9246FAF5-C3E8-A16E-0A1F-F7C366A71A8C}"/>
              </a:ext>
            </a:extLst>
          </p:cNvPr>
          <p:cNvPicPr>
            <a:picLocks/>
          </p:cNvPicPr>
          <p:nvPr userDrawn="1"/>
        </p:nvPicPr>
        <p:blipFill>
          <a:blip r:embed="rId8">
            <a:extLst>
              <a:ext uri="{96DAC541-7B7A-43D3-8B79-37D633B846F1}">
                <asvg:svgBlip xmlns:asvg="http://schemas.microsoft.com/office/drawing/2016/SVG/main" r:embed="rId9"/>
              </a:ext>
            </a:extLst>
          </a:blip>
          <a:stretch>
            <a:fillRect/>
          </a:stretch>
        </p:blipFill>
        <p:spPr>
          <a:xfrm>
            <a:off x="11385922" y="178543"/>
            <a:ext cx="561793" cy="604753"/>
          </a:xfrm>
          <a:prstGeom prst="rect">
            <a:avLst/>
          </a:prstGeom>
        </p:spPr>
      </p:pic>
    </p:spTree>
    <p:extLst>
      <p:ext uri="{BB962C8B-B14F-4D97-AF65-F5344CB8AC3E}">
        <p14:creationId xmlns:p14="http://schemas.microsoft.com/office/powerpoint/2010/main" val="847182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4" name="TextBox 3">
            <a:extLst>
              <a:ext uri="{FF2B5EF4-FFF2-40B4-BE49-F238E27FC236}">
                <a16:creationId xmlns:a16="http://schemas.microsoft.com/office/drawing/2014/main" id="{7857F457-6247-44D4-BE3C-66B191EB78D5}"/>
              </a:ext>
            </a:extLst>
          </p:cNvPr>
          <p:cNvSpPr txBox="1"/>
          <p:nvPr userDrawn="1"/>
        </p:nvSpPr>
        <p:spPr>
          <a:xfrm>
            <a:off x="4064000" y="2367171"/>
            <a:ext cx="4064000" cy="212365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13800" dirty="0">
                <a:latin typeface="+mn-lt"/>
                <a:cs typeface="Aharoni" panose="02010803020104030203" pitchFamily="2" charset="-79"/>
              </a:rPr>
              <a:t>END</a:t>
            </a:r>
          </a:p>
        </p:txBody>
      </p:sp>
    </p:spTree>
    <p:extLst>
      <p:ext uri="{BB962C8B-B14F-4D97-AF65-F5344CB8AC3E}">
        <p14:creationId xmlns:p14="http://schemas.microsoft.com/office/powerpoint/2010/main" val="13408134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DBCA-0508-46B1-8EBD-25CE844DCA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2F8565-4B8A-4DB4-AB20-A0F7266F0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78FE39-EC9E-4FA5-91B5-1386082F9B01}"/>
              </a:ext>
            </a:extLst>
          </p:cNvPr>
          <p:cNvSpPr>
            <a:spLocks noGrp="1"/>
          </p:cNvSpPr>
          <p:nvPr>
            <p:ph type="dt" sz="half" idx="10"/>
          </p:nvPr>
        </p:nvSpPr>
        <p:spPr/>
        <p:txBody>
          <a:bodyPr/>
          <a:lstStyle/>
          <a:p>
            <a:fld id="{09C03550-3510-4E74-A285-5C64036A800F}" type="datetime1">
              <a:rPr lang="en-US" smtClean="0"/>
              <a:t>10/17/2024</a:t>
            </a:fld>
            <a:endParaRPr lang="en-US"/>
          </a:p>
        </p:txBody>
      </p:sp>
      <p:sp>
        <p:nvSpPr>
          <p:cNvPr id="5" name="Footer Placeholder 4">
            <a:extLst>
              <a:ext uri="{FF2B5EF4-FFF2-40B4-BE49-F238E27FC236}">
                <a16:creationId xmlns:a16="http://schemas.microsoft.com/office/drawing/2014/main" id="{24E21636-E74F-4EA6-85F6-B0A638FD4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4B9F4-C81F-4AEE-9314-438234576018}"/>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3895243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9AD6-9F1B-4D11-A742-6920BB600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A85F8-F7DF-4309-ABAF-D1BCEC2F6B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FBE64-8701-4990-90FB-C841D58517F7}"/>
              </a:ext>
            </a:extLst>
          </p:cNvPr>
          <p:cNvSpPr>
            <a:spLocks noGrp="1"/>
          </p:cNvSpPr>
          <p:nvPr>
            <p:ph type="dt" sz="half" idx="10"/>
          </p:nvPr>
        </p:nvSpPr>
        <p:spPr/>
        <p:txBody>
          <a:bodyPr/>
          <a:lstStyle/>
          <a:p>
            <a:fld id="{D4173350-0B97-41EA-A93B-1C567B0E8C6E}" type="datetime1">
              <a:rPr lang="en-US" smtClean="0"/>
              <a:t>10/17/2024</a:t>
            </a:fld>
            <a:endParaRPr lang="en-US"/>
          </a:p>
        </p:txBody>
      </p:sp>
      <p:sp>
        <p:nvSpPr>
          <p:cNvPr id="5" name="Footer Placeholder 4">
            <a:extLst>
              <a:ext uri="{FF2B5EF4-FFF2-40B4-BE49-F238E27FC236}">
                <a16:creationId xmlns:a16="http://schemas.microsoft.com/office/drawing/2014/main" id="{903207E0-6991-40DB-9C4D-099449D2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91A74-D94E-47F8-801B-942F5D65B841}"/>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17858345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F3F5-344C-489B-BE0D-B75F3F63DD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610766-2675-4EF2-9EE4-5B3D75F5FD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86CC57-D5F3-417F-83DF-886848A1AAFC}"/>
              </a:ext>
            </a:extLst>
          </p:cNvPr>
          <p:cNvSpPr>
            <a:spLocks noGrp="1"/>
          </p:cNvSpPr>
          <p:nvPr>
            <p:ph type="dt" sz="half" idx="10"/>
          </p:nvPr>
        </p:nvSpPr>
        <p:spPr/>
        <p:txBody>
          <a:bodyPr/>
          <a:lstStyle/>
          <a:p>
            <a:fld id="{27764A99-0DE2-4BD3-AD15-9ACE9FB1751F}" type="datetime1">
              <a:rPr lang="en-US" smtClean="0"/>
              <a:t>10/17/2024</a:t>
            </a:fld>
            <a:endParaRPr lang="en-US"/>
          </a:p>
        </p:txBody>
      </p:sp>
      <p:sp>
        <p:nvSpPr>
          <p:cNvPr id="5" name="Footer Placeholder 4">
            <a:extLst>
              <a:ext uri="{FF2B5EF4-FFF2-40B4-BE49-F238E27FC236}">
                <a16:creationId xmlns:a16="http://schemas.microsoft.com/office/drawing/2014/main" id="{5961450B-1D7B-4388-8D94-9B3348219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70DE3-F1B4-4FBF-AB69-4197A715F950}"/>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985832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C80B-98B9-411E-88BD-338B4EEC5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93A55-22B5-4E33-92D7-4306926184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DD4F63-975A-47AA-9547-B1086DFC44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06F90A-7FA1-4EAD-A25F-32E20C4A5FD4}"/>
              </a:ext>
            </a:extLst>
          </p:cNvPr>
          <p:cNvSpPr>
            <a:spLocks noGrp="1"/>
          </p:cNvSpPr>
          <p:nvPr>
            <p:ph type="dt" sz="half" idx="10"/>
          </p:nvPr>
        </p:nvSpPr>
        <p:spPr/>
        <p:txBody>
          <a:bodyPr/>
          <a:lstStyle/>
          <a:p>
            <a:fld id="{EC83C7C4-BA16-4CC2-858A-361EE0819511}" type="datetime1">
              <a:rPr lang="en-US" smtClean="0"/>
              <a:t>10/17/2024</a:t>
            </a:fld>
            <a:endParaRPr lang="en-US"/>
          </a:p>
        </p:txBody>
      </p:sp>
      <p:sp>
        <p:nvSpPr>
          <p:cNvPr id="6" name="Footer Placeholder 5">
            <a:extLst>
              <a:ext uri="{FF2B5EF4-FFF2-40B4-BE49-F238E27FC236}">
                <a16:creationId xmlns:a16="http://schemas.microsoft.com/office/drawing/2014/main" id="{F9181A60-2FFC-46A6-A48A-908A34B3C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5C2B-3817-41BD-B9E3-B72CD41126FD}"/>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159855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1E0D-7C70-FB9B-8974-850E864688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DDA46B-4689-D475-F681-ADABF6A05565}"/>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4" name="Footer Placeholder 3">
            <a:extLst>
              <a:ext uri="{FF2B5EF4-FFF2-40B4-BE49-F238E27FC236}">
                <a16:creationId xmlns:a16="http://schemas.microsoft.com/office/drawing/2014/main" id="{2AE908C1-0076-40CB-92E0-F81DCB372F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6D7FD9-DA5F-70D3-1B78-F08995F5FB95}"/>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2412243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D755-DDCF-4DAE-89D6-1C3F86627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E44A51-B4B1-4D6C-992E-2BD5F7A93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324677-E892-4368-8BF4-D571251E0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B79F9-23DC-4726-8BC7-320AD3AD0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A4463-8235-4A63-B91B-AE6DCA1244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6CA23E-C7E9-46D3-B6BD-66055F326C76}"/>
              </a:ext>
            </a:extLst>
          </p:cNvPr>
          <p:cNvSpPr>
            <a:spLocks noGrp="1"/>
          </p:cNvSpPr>
          <p:nvPr>
            <p:ph type="dt" sz="half" idx="10"/>
          </p:nvPr>
        </p:nvSpPr>
        <p:spPr/>
        <p:txBody>
          <a:bodyPr/>
          <a:lstStyle/>
          <a:p>
            <a:fld id="{158F9DB3-3861-4C43-8EE2-FA0A6E2EEBFE}" type="datetime1">
              <a:rPr lang="en-US" smtClean="0"/>
              <a:t>10/17/2024</a:t>
            </a:fld>
            <a:endParaRPr lang="en-US"/>
          </a:p>
        </p:txBody>
      </p:sp>
      <p:sp>
        <p:nvSpPr>
          <p:cNvPr id="8" name="Footer Placeholder 7">
            <a:extLst>
              <a:ext uri="{FF2B5EF4-FFF2-40B4-BE49-F238E27FC236}">
                <a16:creationId xmlns:a16="http://schemas.microsoft.com/office/drawing/2014/main" id="{ABE455FA-7BB3-4D40-94FB-D2103A152B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EAAA-9284-452D-A827-B0B872AB7A3D}"/>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31743129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6E36-FBBC-490B-9177-08F36477A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CD86B2-1DB6-4BAB-8D68-9D425D648517}"/>
              </a:ext>
            </a:extLst>
          </p:cNvPr>
          <p:cNvSpPr>
            <a:spLocks noGrp="1"/>
          </p:cNvSpPr>
          <p:nvPr>
            <p:ph type="dt" sz="half" idx="10"/>
          </p:nvPr>
        </p:nvSpPr>
        <p:spPr/>
        <p:txBody>
          <a:bodyPr/>
          <a:lstStyle/>
          <a:p>
            <a:fld id="{2D0FD9FF-ECE7-4E72-8DF3-C235DA3866C8}" type="datetime1">
              <a:rPr lang="en-US" smtClean="0"/>
              <a:t>10/17/2024</a:t>
            </a:fld>
            <a:endParaRPr lang="en-US"/>
          </a:p>
        </p:txBody>
      </p:sp>
      <p:sp>
        <p:nvSpPr>
          <p:cNvPr id="4" name="Footer Placeholder 3">
            <a:extLst>
              <a:ext uri="{FF2B5EF4-FFF2-40B4-BE49-F238E27FC236}">
                <a16:creationId xmlns:a16="http://schemas.microsoft.com/office/drawing/2014/main" id="{264FAE5F-5B85-4AF0-85D4-55D4DDBDF4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43C15C-39F6-4A87-A2F0-9F2700208402}"/>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152474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C2530-E93F-40EF-827C-14D5304A139D}"/>
              </a:ext>
            </a:extLst>
          </p:cNvPr>
          <p:cNvSpPr>
            <a:spLocks noGrp="1"/>
          </p:cNvSpPr>
          <p:nvPr>
            <p:ph type="dt" sz="half" idx="10"/>
          </p:nvPr>
        </p:nvSpPr>
        <p:spPr>
          <a:xfrm>
            <a:off x="0" y="6492873"/>
            <a:ext cx="2743200" cy="365125"/>
          </a:xfrm>
        </p:spPr>
        <p:txBody>
          <a:bodyPr/>
          <a:lstStyle>
            <a:lvl1pPr>
              <a:defRPr sz="1100">
                <a:latin typeface="Arial" panose="020B0604020202020204" pitchFamily="34" charset="0"/>
                <a:cs typeface="Arial" panose="020B0604020202020204" pitchFamily="34" charset="0"/>
              </a:defRPr>
            </a:lvl1pPr>
          </a:lstStyle>
          <a:p>
            <a:fld id="{6EBC2F51-2DB7-48ED-8D2D-90088BEA7283}" type="datetime1">
              <a:rPr lang="en-US" smtClean="0"/>
              <a:t>10/17/2024</a:t>
            </a:fld>
            <a:endParaRPr lang="en-US"/>
          </a:p>
        </p:txBody>
      </p:sp>
      <p:sp>
        <p:nvSpPr>
          <p:cNvPr id="3" name="Footer Placeholder 2">
            <a:extLst>
              <a:ext uri="{FF2B5EF4-FFF2-40B4-BE49-F238E27FC236}">
                <a16:creationId xmlns:a16="http://schemas.microsoft.com/office/drawing/2014/main" id="{982FDB0F-F41F-4384-8B64-F329CD9DD6C2}"/>
              </a:ext>
            </a:extLst>
          </p:cNvPr>
          <p:cNvSpPr>
            <a:spLocks noGrp="1"/>
          </p:cNvSpPr>
          <p:nvPr>
            <p:ph type="ftr" sz="quarter" idx="11"/>
          </p:nvPr>
        </p:nvSpPr>
        <p:spPr>
          <a:xfrm>
            <a:off x="4038600" y="6492874"/>
            <a:ext cx="41148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42064F74-1E8F-4FA2-BCCC-234F36FA1932}"/>
              </a:ext>
            </a:extLst>
          </p:cNvPr>
          <p:cNvSpPr>
            <a:spLocks noGrp="1"/>
          </p:cNvSpPr>
          <p:nvPr>
            <p:ph type="sldNum" sz="quarter" idx="12"/>
          </p:nvPr>
        </p:nvSpPr>
        <p:spPr>
          <a:xfrm>
            <a:off x="9357574" y="6492875"/>
            <a:ext cx="2743200" cy="365125"/>
          </a:xfrm>
        </p:spPr>
        <p:txBody>
          <a:bodyPr/>
          <a:lstStyle>
            <a:lvl1pPr>
              <a:defRPr sz="1100" b="1">
                <a:solidFill>
                  <a:schemeClr val="tx1">
                    <a:lumMod val="75000"/>
                    <a:lumOff val="25000"/>
                  </a:schemeClr>
                </a:solidFill>
                <a:latin typeface="Arial" panose="020B0604020202020204" pitchFamily="34" charset="0"/>
                <a:cs typeface="Arial" panose="020B0604020202020204" pitchFamily="34" charset="0"/>
              </a:defRPr>
            </a:lvl1pPr>
          </a:lstStyle>
          <a:p>
            <a:fld id="{075C22DC-E76D-48D9-A9CA-FB60968932A9}" type="slidenum">
              <a:rPr lang="en-US" smtClean="0"/>
              <a:pPr/>
              <a:t>‹#›</a:t>
            </a:fld>
            <a:endParaRPr lang="en-US" dirty="0"/>
          </a:p>
        </p:txBody>
      </p:sp>
      <p:pic>
        <p:nvPicPr>
          <p:cNvPr id="10" name="Picture 9" descr="A logo with blue and grey squares&#10;&#10;Description automatically generated">
            <a:extLst>
              <a:ext uri="{FF2B5EF4-FFF2-40B4-BE49-F238E27FC236}">
                <a16:creationId xmlns:a16="http://schemas.microsoft.com/office/drawing/2014/main" id="{E237EA3D-2F99-49D6-B823-5B808B0352A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526592" y="62858"/>
            <a:ext cx="586689" cy="526634"/>
          </a:xfrm>
          <a:prstGeom prst="rect">
            <a:avLst/>
          </a:prstGeom>
        </p:spPr>
      </p:pic>
    </p:spTree>
    <p:extLst>
      <p:ext uri="{BB962C8B-B14F-4D97-AF65-F5344CB8AC3E}">
        <p14:creationId xmlns:p14="http://schemas.microsoft.com/office/powerpoint/2010/main" val="13080773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61C0-8685-4066-9537-19C6CDF88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D0FDFD-901D-49BD-B1E0-F2F364DFC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D27BDB-769D-472F-9B15-86D546FA0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E4817-6EC1-4778-BC45-32E500734510}"/>
              </a:ext>
            </a:extLst>
          </p:cNvPr>
          <p:cNvSpPr>
            <a:spLocks noGrp="1"/>
          </p:cNvSpPr>
          <p:nvPr>
            <p:ph type="dt" sz="half" idx="10"/>
          </p:nvPr>
        </p:nvSpPr>
        <p:spPr/>
        <p:txBody>
          <a:bodyPr/>
          <a:lstStyle/>
          <a:p>
            <a:fld id="{BC3A7F69-671B-4737-BAFE-4CA6E2D89B34}" type="datetime1">
              <a:rPr lang="en-US" smtClean="0"/>
              <a:t>10/17/2024</a:t>
            </a:fld>
            <a:endParaRPr lang="en-US"/>
          </a:p>
        </p:txBody>
      </p:sp>
      <p:sp>
        <p:nvSpPr>
          <p:cNvPr id="6" name="Footer Placeholder 5">
            <a:extLst>
              <a:ext uri="{FF2B5EF4-FFF2-40B4-BE49-F238E27FC236}">
                <a16:creationId xmlns:a16="http://schemas.microsoft.com/office/drawing/2014/main" id="{D2854ED2-6B71-4386-BC49-08F498A04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2F292-3FAE-4773-BBE2-B48A9B8BBA78}"/>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3763087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E466-58F0-4343-8D4E-E2A8E3B5D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6F0EE7-BB93-4738-8393-A21B85A04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FD929C-CF92-4C46-B255-BAD35998A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ED0C7-B87F-4E06-91D8-FD51C598E971}"/>
              </a:ext>
            </a:extLst>
          </p:cNvPr>
          <p:cNvSpPr>
            <a:spLocks noGrp="1"/>
          </p:cNvSpPr>
          <p:nvPr>
            <p:ph type="dt" sz="half" idx="10"/>
          </p:nvPr>
        </p:nvSpPr>
        <p:spPr/>
        <p:txBody>
          <a:bodyPr/>
          <a:lstStyle/>
          <a:p>
            <a:fld id="{45827A69-A161-49B8-9A73-2FC598AAFE9B}" type="datetime1">
              <a:rPr lang="en-US" smtClean="0"/>
              <a:t>10/17/2024</a:t>
            </a:fld>
            <a:endParaRPr lang="en-US"/>
          </a:p>
        </p:txBody>
      </p:sp>
      <p:sp>
        <p:nvSpPr>
          <p:cNvPr id="6" name="Footer Placeholder 5">
            <a:extLst>
              <a:ext uri="{FF2B5EF4-FFF2-40B4-BE49-F238E27FC236}">
                <a16:creationId xmlns:a16="http://schemas.microsoft.com/office/drawing/2014/main" id="{47C5329F-7629-49D1-A08B-0F957E804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7B5DE-3ADC-4ADA-892E-88F5471B3132}"/>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1479944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FD84-C5AC-4A6B-ACD9-BB50CAC3F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0C9BE0-9A29-4DA5-AA0E-6287C9E743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F31F7-28FF-4A57-A752-4EBF30A911B9}"/>
              </a:ext>
            </a:extLst>
          </p:cNvPr>
          <p:cNvSpPr>
            <a:spLocks noGrp="1"/>
          </p:cNvSpPr>
          <p:nvPr>
            <p:ph type="dt" sz="half" idx="10"/>
          </p:nvPr>
        </p:nvSpPr>
        <p:spPr/>
        <p:txBody>
          <a:bodyPr/>
          <a:lstStyle/>
          <a:p>
            <a:fld id="{A2868895-0021-407F-B129-84AD22D4FFB2}" type="datetime1">
              <a:rPr lang="en-US" smtClean="0"/>
              <a:t>10/17/2024</a:t>
            </a:fld>
            <a:endParaRPr lang="en-US"/>
          </a:p>
        </p:txBody>
      </p:sp>
      <p:sp>
        <p:nvSpPr>
          <p:cNvPr id="5" name="Footer Placeholder 4">
            <a:extLst>
              <a:ext uri="{FF2B5EF4-FFF2-40B4-BE49-F238E27FC236}">
                <a16:creationId xmlns:a16="http://schemas.microsoft.com/office/drawing/2014/main" id="{CFF1CD09-B2C0-43AB-9C2F-4FED98CE8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FE224-C512-459A-8FB8-45DCAD7ACD7F}"/>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29769826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F598D-8DCB-4388-8183-09E690B303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9D5050-2F64-4DE5-A8A1-6831AF953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A6B07-58D4-4268-968F-A9735268416C}"/>
              </a:ext>
            </a:extLst>
          </p:cNvPr>
          <p:cNvSpPr>
            <a:spLocks noGrp="1"/>
          </p:cNvSpPr>
          <p:nvPr>
            <p:ph type="dt" sz="half" idx="10"/>
          </p:nvPr>
        </p:nvSpPr>
        <p:spPr/>
        <p:txBody>
          <a:bodyPr/>
          <a:lstStyle/>
          <a:p>
            <a:fld id="{021D2B26-7FAD-4903-9466-175182DB32F9}" type="datetime1">
              <a:rPr lang="en-US" smtClean="0"/>
              <a:t>10/17/2024</a:t>
            </a:fld>
            <a:endParaRPr lang="en-US"/>
          </a:p>
        </p:txBody>
      </p:sp>
      <p:sp>
        <p:nvSpPr>
          <p:cNvPr id="5" name="Footer Placeholder 4">
            <a:extLst>
              <a:ext uri="{FF2B5EF4-FFF2-40B4-BE49-F238E27FC236}">
                <a16:creationId xmlns:a16="http://schemas.microsoft.com/office/drawing/2014/main" id="{CE661C92-1FEE-49D6-825B-463D2BAF6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78252-6C6B-4BCB-9947-CF19948F5A59}"/>
              </a:ext>
            </a:extLst>
          </p:cNvPr>
          <p:cNvSpPr>
            <a:spLocks noGrp="1"/>
          </p:cNvSpPr>
          <p:nvPr>
            <p:ph type="sldNum" sz="quarter" idx="12"/>
          </p:nvPr>
        </p:nvSpPr>
        <p:spPr/>
        <p:txBody>
          <a:bodyPr/>
          <a:lstStyle/>
          <a:p>
            <a:fld id="{075C22DC-E76D-48D9-A9CA-FB60968932A9}" type="slidenum">
              <a:rPr lang="en-US" smtClean="0"/>
              <a:t>‹#›</a:t>
            </a:fld>
            <a:endParaRPr lang="en-US"/>
          </a:p>
        </p:txBody>
      </p:sp>
    </p:spTree>
    <p:extLst>
      <p:ext uri="{BB962C8B-B14F-4D97-AF65-F5344CB8AC3E}">
        <p14:creationId xmlns:p14="http://schemas.microsoft.com/office/powerpoint/2010/main" val="374508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ADCA6-177A-391D-4FCC-EB6E6934C571}"/>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3" name="Footer Placeholder 2">
            <a:extLst>
              <a:ext uri="{FF2B5EF4-FFF2-40B4-BE49-F238E27FC236}">
                <a16:creationId xmlns:a16="http://schemas.microsoft.com/office/drawing/2014/main" id="{2503F32F-BB6D-1571-9CF2-4332E28E15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1EE560-3657-A5B5-1672-B3C381B27EE4}"/>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62092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945A-C205-9D76-4049-C67811154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F6A256-5726-F44C-0B7D-294517E15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5159B4-7BFC-45C4-3F3E-40F797428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C38AF-50DC-817B-1515-8EF7744749D4}"/>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6" name="Footer Placeholder 5">
            <a:extLst>
              <a:ext uri="{FF2B5EF4-FFF2-40B4-BE49-F238E27FC236}">
                <a16:creationId xmlns:a16="http://schemas.microsoft.com/office/drawing/2014/main" id="{AE1FE0C6-1A75-669A-4BF5-4BAD13BF8D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22737F-1523-C923-48AC-A58FCD6842B4}"/>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190734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DC74-6F02-34FF-1CB9-47FEE3855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BE943E-7610-388E-5C62-D26CDA918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FD92C8-8979-A1D2-9BA6-4150A9613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2627D-E270-C873-2A06-B1B344F48D3E}"/>
              </a:ext>
            </a:extLst>
          </p:cNvPr>
          <p:cNvSpPr>
            <a:spLocks noGrp="1"/>
          </p:cNvSpPr>
          <p:nvPr>
            <p:ph type="dt" sz="half" idx="10"/>
          </p:nvPr>
        </p:nvSpPr>
        <p:spPr/>
        <p:txBody>
          <a:bodyPr/>
          <a:lstStyle/>
          <a:p>
            <a:fld id="{7EE16345-B506-4D2F-BA69-A0EB9487CCF8}" type="datetimeFigureOut">
              <a:rPr lang="en-GB" smtClean="0"/>
              <a:t>17/10/2024</a:t>
            </a:fld>
            <a:endParaRPr lang="en-GB"/>
          </a:p>
        </p:txBody>
      </p:sp>
      <p:sp>
        <p:nvSpPr>
          <p:cNvPr id="6" name="Footer Placeholder 5">
            <a:extLst>
              <a:ext uri="{FF2B5EF4-FFF2-40B4-BE49-F238E27FC236}">
                <a16:creationId xmlns:a16="http://schemas.microsoft.com/office/drawing/2014/main" id="{999B8AE0-D68F-895F-1BE0-22E5521BDF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49D7A6-2E1B-024B-2A24-E5AAA7D63D01}"/>
              </a:ext>
            </a:extLst>
          </p:cNvPr>
          <p:cNvSpPr>
            <a:spLocks noGrp="1"/>
          </p:cNvSpPr>
          <p:nvPr>
            <p:ph type="sldNum" sz="quarter" idx="12"/>
          </p:nvPr>
        </p:nvSpPr>
        <p:spPr/>
        <p:txBody>
          <a:bodyPr/>
          <a:lstStyle/>
          <a:p>
            <a:fld id="{DAC90150-15D4-4332-A405-1E28C8FDC5E5}" type="slidenum">
              <a:rPr lang="en-GB" smtClean="0"/>
              <a:t>‹#›</a:t>
            </a:fld>
            <a:endParaRPr lang="en-GB"/>
          </a:p>
        </p:txBody>
      </p:sp>
    </p:spTree>
    <p:extLst>
      <p:ext uri="{BB962C8B-B14F-4D97-AF65-F5344CB8AC3E}">
        <p14:creationId xmlns:p14="http://schemas.microsoft.com/office/powerpoint/2010/main" val="280437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oleObject" Target="../embeddings/oleObject1.bin"/><Relationship Id="rId3" Type="http://schemas.openxmlformats.org/officeDocument/2006/relationships/slideLayout" Target="../slideLayouts/slideLayout39.xml"/><Relationship Id="rId21" Type="http://schemas.openxmlformats.org/officeDocument/2006/relationships/tags" Target="../tags/tag1.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5.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29" Type="http://schemas.openxmlformats.org/officeDocument/2006/relationships/image" Target="../media/image8.sv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4.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ags" Target="../tags/tag3.xml"/><Relationship Id="rId28" Type="http://schemas.openxmlformats.org/officeDocument/2006/relationships/image" Target="../media/image7.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ags" Target="../tags/tag2.xml"/><Relationship Id="rId27"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F4327-8C95-C655-A16E-E3C9738C1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6EBCB-F526-586E-98FB-41EC8B84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978BD-5F13-27F1-D5F1-B30E42115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16345-B506-4D2F-BA69-A0EB9487CCF8}" type="datetimeFigureOut">
              <a:rPr lang="en-GB" smtClean="0"/>
              <a:t>17/10/2024</a:t>
            </a:fld>
            <a:endParaRPr lang="en-GB"/>
          </a:p>
        </p:txBody>
      </p:sp>
      <p:sp>
        <p:nvSpPr>
          <p:cNvPr id="5" name="Footer Placeholder 4">
            <a:extLst>
              <a:ext uri="{FF2B5EF4-FFF2-40B4-BE49-F238E27FC236}">
                <a16:creationId xmlns:a16="http://schemas.microsoft.com/office/drawing/2014/main" id="{7C586062-CC1A-630A-692B-8BE37E599C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5C3C51-09CD-1413-D65F-D5CF1E093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90150-15D4-4332-A405-1E28C8FDC5E5}" type="slidenum">
              <a:rPr lang="en-GB" smtClean="0"/>
              <a:t>‹#›</a:t>
            </a:fld>
            <a:endParaRPr lang="en-GB"/>
          </a:p>
        </p:txBody>
      </p:sp>
    </p:spTree>
    <p:extLst>
      <p:ext uri="{BB962C8B-B14F-4D97-AF65-F5344CB8AC3E}">
        <p14:creationId xmlns:p14="http://schemas.microsoft.com/office/powerpoint/2010/main" val="3184939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778" y="181115"/>
            <a:ext cx="10998022" cy="8639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226143"/>
            <a:ext cx="10515600" cy="49508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94878" y="6356350"/>
            <a:ext cx="3225622" cy="365125"/>
          </a:xfrm>
          <a:prstGeom prst="rect">
            <a:avLst/>
          </a:prstGeom>
        </p:spPr>
        <p:txBody>
          <a:bodyPr vert="horz" lIns="91440" tIns="45720" rIns="91440" bIns="45720" rtlCol="0" anchor="ctr"/>
          <a:lstStyle>
            <a:lvl1pPr algn="l">
              <a:defRPr sz="1100">
                <a:solidFill>
                  <a:srgbClr val="00000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2548" y="6356350"/>
            <a:ext cx="4114800" cy="365125"/>
          </a:xfrm>
          <a:prstGeom prst="rect">
            <a:avLst/>
          </a:prstGeom>
        </p:spPr>
        <p:txBody>
          <a:bodyPr vert="horz" lIns="91440" tIns="45720" rIns="91440" bIns="45720" rtlCol="0" anchor="ctr"/>
          <a:lstStyle>
            <a:lvl1pPr algn="ctr">
              <a:defRPr sz="1000">
                <a:solidFill>
                  <a:schemeClr val="bg1">
                    <a:lumMod val="5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11716386" y="6356350"/>
            <a:ext cx="462913" cy="365125"/>
          </a:xfrm>
          <a:prstGeom prst="rect">
            <a:avLst/>
          </a:prstGeom>
        </p:spPr>
        <p:txBody>
          <a:bodyPr vert="horz" lIns="91440" tIns="45720" rIns="91440" bIns="45720" rtlCol="0" anchor="ctr"/>
          <a:lstStyle>
            <a:lvl1pPr algn="r">
              <a:defRPr sz="800" b="0">
                <a:solidFill>
                  <a:srgbClr val="000000"/>
                </a:solidFill>
                <a:latin typeface="Arial" panose="020B0604020202020204" pitchFamily="34" charset="0"/>
                <a:cs typeface="Arial" panose="020B0604020202020204" pitchFamily="34" charset="0"/>
              </a:defRPr>
            </a:lvl1pPr>
          </a:lstStyle>
          <a:p>
            <a:pPr>
              <a:defRPr/>
            </a:pPr>
            <a:fld id="{23E50DC8-E974-4272-85BE-594700DF4970}" type="slidenum">
              <a:rPr lang="en-US" smtClean="0"/>
              <a:pPr>
                <a:defRPr/>
              </a:pPr>
              <a:t>‹#›</a:t>
            </a:fld>
            <a:endParaRPr lang="en-US"/>
          </a:p>
        </p:txBody>
      </p:sp>
    </p:spTree>
    <p:extLst>
      <p:ext uri="{BB962C8B-B14F-4D97-AF65-F5344CB8AC3E}">
        <p14:creationId xmlns:p14="http://schemas.microsoft.com/office/powerpoint/2010/main" val="344642950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rgbClr val="352079"/>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150000"/>
        </a:lnSpc>
        <a:spcBef>
          <a:spcPts val="1000"/>
        </a:spcBef>
        <a:buFont typeface="Wingdings" panose="05000000000000000000" pitchFamily="2" charset="2"/>
        <a:buChar char="§"/>
        <a:defRPr lang="en-US" sz="2400" b="1" kern="1200" dirty="0" smtClean="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409678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13" imgH="416" progId="TCLayout.ActiveDocument.1">
                  <p:embed/>
                </p:oleObj>
              </mc:Choice>
              <mc:Fallback>
                <p:oleObj name="think-cell Slide" r:id="rId2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dirty="0">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405610"/>
              <a:ext cx="11082528" cy="481231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1865376"/>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408557"/>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0831186"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dirty="0"/>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542363" cy="1631216"/>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558489" y="9647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cs typeface="Arial" panose="020B0604020202020204" pitchFamily="34" charset="0"/>
              </a:defRPr>
            </a:lvl1pPr>
          </a:lstStyle>
          <a:p>
            <a:pPr lvl="0"/>
            <a:r>
              <a:rPr lang="en-US" dirty="0"/>
              <a:t>STICKER</a:t>
            </a:r>
          </a:p>
        </p:txBody>
      </p:sp>
      <p:grpSp>
        <p:nvGrpSpPr>
          <p:cNvPr id="4" name="LegendLines" hidden="1">
            <a:extLst>
              <a:ext uri="{FF2B5EF4-FFF2-40B4-BE49-F238E27FC236}">
                <a16:creationId xmlns:a16="http://schemas.microsoft.com/office/drawing/2014/main" id="{6F038DA1-E007-1237-ED92-1D4E9924DFD3}"/>
              </a:ext>
            </a:extLst>
          </p:cNvPr>
          <p:cNvGrpSpPr/>
          <p:nvPr userDrawn="1"/>
        </p:nvGrpSpPr>
        <p:grpSpPr>
          <a:xfrm>
            <a:off x="10317304" y="2875880"/>
            <a:ext cx="1319960" cy="958286"/>
            <a:chOff x="10162879" y="3243772"/>
            <a:chExt cx="1319960" cy="958286"/>
          </a:xfrm>
        </p:grpSpPr>
        <p:sp>
          <p:nvSpPr>
            <p:cNvPr id="7" name="Legend1" hidden="1">
              <a:extLst>
                <a:ext uri="{FF2B5EF4-FFF2-40B4-BE49-F238E27FC236}">
                  <a16:creationId xmlns:a16="http://schemas.microsoft.com/office/drawing/2014/main" id="{166308A4-B91B-4359-4841-1054C613B8E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cs typeface="Arial" panose="020B0604020202020204" pitchFamily="34" charset="0"/>
                </a:rPr>
                <a:t>Legend</a:t>
              </a:r>
            </a:p>
          </p:txBody>
        </p:sp>
        <p:sp>
          <p:nvSpPr>
            <p:cNvPr id="8" name="Legend2" hidden="1">
              <a:extLst>
                <a:ext uri="{FF2B5EF4-FFF2-40B4-BE49-F238E27FC236}">
                  <a16:creationId xmlns:a16="http://schemas.microsoft.com/office/drawing/2014/main" id="{8C274377-ABE3-EAC5-1544-D5B640DD49AF}"/>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cs typeface="Arial" panose="020B0604020202020204" pitchFamily="34" charset="0"/>
                </a:rPr>
                <a:t>Legend</a:t>
              </a:r>
            </a:p>
          </p:txBody>
        </p:sp>
        <p:sp>
          <p:nvSpPr>
            <p:cNvPr id="9" name="Legend3" hidden="1">
              <a:extLst>
                <a:ext uri="{FF2B5EF4-FFF2-40B4-BE49-F238E27FC236}">
                  <a16:creationId xmlns:a16="http://schemas.microsoft.com/office/drawing/2014/main" id="{5B1F4E62-2584-E294-2C89-9DC6287BF32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cs typeface="Arial" panose="020B0604020202020204" pitchFamily="34" charset="0"/>
                </a:rPr>
                <a:t>Legend</a:t>
              </a:r>
            </a:p>
          </p:txBody>
        </p:sp>
        <p:sp>
          <p:nvSpPr>
            <p:cNvPr id="10" name="LineLegend3" hidden="1">
              <a:extLst>
                <a:ext uri="{FF2B5EF4-FFF2-40B4-BE49-F238E27FC236}">
                  <a16:creationId xmlns:a16="http://schemas.microsoft.com/office/drawing/2014/main" id="{EC811756-D4F7-07DC-C4D7-1FD8C8566CA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cs typeface="Arial" panose="020B0604020202020204" pitchFamily="34" charset="0"/>
              </a:endParaRPr>
            </a:p>
          </p:txBody>
        </p:sp>
        <p:sp>
          <p:nvSpPr>
            <p:cNvPr id="11" name="LineLegend2" hidden="1">
              <a:extLst>
                <a:ext uri="{FF2B5EF4-FFF2-40B4-BE49-F238E27FC236}">
                  <a16:creationId xmlns:a16="http://schemas.microsoft.com/office/drawing/2014/main" id="{488451EE-E498-4A95-CE7C-31A85F44E47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cs typeface="Arial" panose="020B0604020202020204" pitchFamily="34" charset="0"/>
              </a:endParaRPr>
            </a:p>
          </p:txBody>
        </p:sp>
        <p:sp>
          <p:nvSpPr>
            <p:cNvPr id="12" name="LineLegend1" hidden="1">
              <a:extLst>
                <a:ext uri="{FF2B5EF4-FFF2-40B4-BE49-F238E27FC236}">
                  <a16:creationId xmlns:a16="http://schemas.microsoft.com/office/drawing/2014/main" id="{5CE3F37F-7585-E1F5-5B7F-A9BA91DE6B5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cs typeface="Arial" panose="020B0604020202020204" pitchFamily="34" charset="0"/>
              </a:endParaRPr>
            </a:p>
          </p:txBody>
        </p:sp>
      </p:grpSp>
      <p:pic>
        <p:nvPicPr>
          <p:cNvPr id="15" name="Graphic 14">
            <a:extLst>
              <a:ext uri="{FF2B5EF4-FFF2-40B4-BE49-F238E27FC236}">
                <a16:creationId xmlns:a16="http://schemas.microsoft.com/office/drawing/2014/main" id="{31B9F7A7-2745-86AD-AC7F-81BE70B8B6CE}"/>
              </a:ext>
            </a:extLst>
          </p:cNvPr>
          <p:cNvPicPr>
            <a:picLocks/>
          </p:cNvPicPr>
          <p:nvPr userDrawn="1"/>
        </p:nvPicPr>
        <p:blipFill>
          <a:blip r:embed="rId28">
            <a:extLst>
              <a:ext uri="{96DAC541-7B7A-43D3-8B79-37D633B846F1}">
                <asvg:svgBlip xmlns:asvg="http://schemas.microsoft.com/office/drawing/2016/SVG/main" r:embed="rId29"/>
              </a:ext>
            </a:extLst>
          </a:blip>
          <a:stretch>
            <a:fillRect/>
          </a:stretch>
        </p:blipFill>
        <p:spPr>
          <a:xfrm>
            <a:off x="11385922" y="178543"/>
            <a:ext cx="561793" cy="604753"/>
          </a:xfrm>
          <a:prstGeom prst="rect">
            <a:avLst/>
          </a:prstGeom>
        </p:spPr>
      </p:pic>
    </p:spTree>
    <p:extLst>
      <p:ext uri="{BB962C8B-B14F-4D97-AF65-F5344CB8AC3E}">
        <p14:creationId xmlns:p14="http://schemas.microsoft.com/office/powerpoint/2010/main" val="167741316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n-lt"/>
          <a:ea typeface="+mj-ea"/>
          <a:cs typeface="Aharoni" panose="02010803020104030203" pitchFamily="2" charset="-79"/>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30396" indent="-226796"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793" indent="-215997"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7590" indent="-15119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187" indent="-14759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8">
          <p15:clr>
            <a:srgbClr val="5ACBF0"/>
          </p15:clr>
        </p15:guide>
        <p15:guide id="3" orient="horz" pos="3912">
          <p15:clr>
            <a:srgbClr val="5ACBF0"/>
          </p15:clr>
        </p15:guide>
        <p15:guide id="4" orient="horz" pos="890">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A4CD9-AE34-45C5-B9BA-F7E0015CA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A75E63-9124-4E12-AD96-BA6FD474D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CC626-5188-4D1F-8D29-DCE421532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4CA6A-29DA-4542-98B6-CCC8985110CE}" type="datetime1">
              <a:rPr lang="en-US" smtClean="0"/>
              <a:t>10/17/2024</a:t>
            </a:fld>
            <a:endParaRPr lang="en-US"/>
          </a:p>
        </p:txBody>
      </p:sp>
      <p:sp>
        <p:nvSpPr>
          <p:cNvPr id="5" name="Footer Placeholder 4">
            <a:extLst>
              <a:ext uri="{FF2B5EF4-FFF2-40B4-BE49-F238E27FC236}">
                <a16:creationId xmlns:a16="http://schemas.microsoft.com/office/drawing/2014/main" id="{12358298-C6CF-4209-957B-AF03B4200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C6CBA7-C83D-43A7-870E-09FB14715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C22DC-E76D-48D9-A9CA-FB60968932A9}" type="slidenum">
              <a:rPr lang="en-US" smtClean="0"/>
              <a:t>‹#›</a:t>
            </a:fld>
            <a:endParaRPr lang="en-US"/>
          </a:p>
        </p:txBody>
      </p:sp>
    </p:spTree>
    <p:extLst>
      <p:ext uri="{BB962C8B-B14F-4D97-AF65-F5344CB8AC3E}">
        <p14:creationId xmlns:p14="http://schemas.microsoft.com/office/powerpoint/2010/main" val="86970161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6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slideLayout" Target="../slideLayouts/slideLayout27.xml"/><Relationship Id="rId1" Type="http://schemas.openxmlformats.org/officeDocument/2006/relationships/tags" Target="../tags/tag12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2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hyperlink" Target="https://quizlet.com/287736405/southeast-asia-diagram/" TargetMode="Externa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0.jpe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A7F7F1-40EC-4D4C-A3A4-1E10259C7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6858000"/>
          </a:xfrm>
          <a:prstGeom prst="rect">
            <a:avLst/>
          </a:prstGeom>
          <a:gradFill flip="none" rotWithShape="1">
            <a:gsLst>
              <a:gs pos="0">
                <a:srgbClr val="331D78"/>
              </a:gs>
              <a:gs pos="40000">
                <a:srgbClr val="331D78">
                  <a:alpha val="70000"/>
                </a:srgbClr>
              </a:gs>
              <a:gs pos="100000">
                <a:srgbClr val="002060">
                  <a:tint val="23500"/>
                  <a:satMod val="160000"/>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p:cNvPicPr>
            <a:picLocks noChangeAspect="1"/>
          </p:cNvPicPr>
          <p:nvPr/>
        </p:nvPicPr>
        <p:blipFill>
          <a:blip r:embed="rId3"/>
          <a:srcRect/>
          <a:stretch>
            <a:fillRect/>
          </a:stretch>
        </p:blipFill>
        <p:spPr>
          <a:xfrm rot="-10800000">
            <a:off x="-421255" y="-555540"/>
            <a:ext cx="2801285" cy="2887923"/>
          </a:xfrm>
          <a:prstGeom prst="rect">
            <a:avLst/>
          </a:prstGeom>
        </p:spPr>
      </p:pic>
      <p:grpSp>
        <p:nvGrpSpPr>
          <p:cNvPr id="7" name="Group 6"/>
          <p:cNvGrpSpPr/>
          <p:nvPr/>
        </p:nvGrpSpPr>
        <p:grpSpPr>
          <a:xfrm>
            <a:off x="269087" y="317029"/>
            <a:ext cx="1235067" cy="1222295"/>
            <a:chOff x="3611879" y="372499"/>
            <a:chExt cx="1371600" cy="1371600"/>
          </a:xfrm>
        </p:grpSpPr>
        <p:sp>
          <p:nvSpPr>
            <p:cNvPr id="8" name="Oval 7"/>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0" name="Rectangle 9"/>
          <p:cNvSpPr/>
          <p:nvPr/>
        </p:nvSpPr>
        <p:spPr>
          <a:xfrm>
            <a:off x="240414" y="6426163"/>
            <a:ext cx="4464107" cy="43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panose="020B0604020202020204" pitchFamily="34" charset="0"/>
                <a:cs typeface="Arial" panose="020B0604020202020204" pitchFamily="34" charset="0"/>
              </a:rPr>
              <a:t>Single Buyer  |  www.singlebuyer.com.my</a:t>
            </a:r>
          </a:p>
        </p:txBody>
      </p:sp>
      <p:sp>
        <p:nvSpPr>
          <p:cNvPr id="11" name="Rectangle 10"/>
          <p:cNvSpPr/>
          <p:nvPr/>
        </p:nvSpPr>
        <p:spPr>
          <a:xfrm>
            <a:off x="269087" y="3240250"/>
            <a:ext cx="10451922" cy="3099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rial" panose="020B0604020202020204" pitchFamily="34" charset="0"/>
                <a:cs typeface="Arial" panose="020B0604020202020204" pitchFamily="34" charset="0"/>
              </a:rPr>
              <a:t>ASEAN power grid and integration</a:t>
            </a:r>
          </a:p>
          <a:p>
            <a:r>
              <a:rPr lang="en-US" sz="2400" b="1" i="1" dirty="0">
                <a:latin typeface="Arial" panose="020B0604020202020204" pitchFamily="34" charset="0"/>
                <a:cs typeface="Arial" panose="020B0604020202020204" pitchFamily="34" charset="0"/>
              </a:rPr>
              <a:t>Peninsular Malaysia perspective</a:t>
            </a:r>
          </a:p>
          <a:p>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p>
            <a:r>
              <a:rPr lang="en-MY" dirty="0">
                <a:effectLst/>
                <a:latin typeface="Arial" panose="020B0604020202020204" pitchFamily="34" charset="0"/>
                <a:ea typeface="Times New Roman" panose="02020603050405020304" pitchFamily="18" charset="0"/>
                <a:cs typeface="Arial" panose="020B0604020202020204" pitchFamily="34" charset="0"/>
              </a:rPr>
              <a:t>CSIRO G-PST Workshop, Melbourne</a:t>
            </a:r>
          </a:p>
          <a:p>
            <a:r>
              <a:rPr lang="en-US" sz="2000" b="1" dirty="0">
                <a:solidFill>
                  <a:schemeClr val="accent4"/>
                </a:solidFill>
                <a:latin typeface="Arial" panose="020B0604020202020204" pitchFamily="34" charset="0"/>
                <a:cs typeface="Arial" panose="020B0604020202020204" pitchFamily="34" charset="0"/>
              </a:rPr>
              <a:t>17 October 2024</a:t>
            </a:r>
            <a:endParaRPr lang="en-US"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51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04642" y="6492875"/>
            <a:ext cx="46291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449944" y="120360"/>
            <a:ext cx="11661876" cy="73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Interconnection offers several benefits but also challenges</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Benefits and Challenges</a:t>
            </a:r>
            <a:endPar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 name="TextBox 2">
            <a:extLst>
              <a:ext uri="{FF2B5EF4-FFF2-40B4-BE49-F238E27FC236}">
                <a16:creationId xmlns:a16="http://schemas.microsoft.com/office/drawing/2014/main" id="{6A59AA7E-760C-6611-A1D8-E35D6887F1C0}"/>
              </a:ext>
            </a:extLst>
          </p:cNvPr>
          <p:cNvSpPr txBox="1"/>
          <p:nvPr/>
        </p:nvSpPr>
        <p:spPr>
          <a:xfrm>
            <a:off x="313412" y="956587"/>
            <a:ext cx="11391229" cy="5601533"/>
          </a:xfrm>
          <a:prstGeom prst="rect">
            <a:avLst/>
          </a:prstGeom>
          <a:noFill/>
        </p:spPr>
        <p:txBody>
          <a:bodyPr wrap="square">
            <a:spAutoFit/>
          </a:bodyPr>
          <a:lstStyle/>
          <a:p>
            <a:pPr algn="l">
              <a:spcAft>
                <a:spcPts val="600"/>
              </a:spcAft>
            </a:pPr>
            <a:r>
              <a:rPr lang="en-US" b="1" i="0" dirty="0">
                <a:effectLst/>
                <a:latin typeface="+mj-lt"/>
              </a:rPr>
              <a:t>Benefits </a:t>
            </a:r>
          </a:p>
          <a:p>
            <a:pPr marL="285750" indent="-285750" algn="l">
              <a:spcAft>
                <a:spcPts val="600"/>
              </a:spcAft>
              <a:buFont typeface="Arial" panose="020B0604020202020204" pitchFamily="34" charset="0"/>
              <a:buChar char="•"/>
            </a:pPr>
            <a:r>
              <a:rPr lang="en-US" b="0" i="0" dirty="0">
                <a:solidFill>
                  <a:srgbClr val="333333"/>
                </a:solidFill>
                <a:effectLst/>
                <a:latin typeface="+mj-lt"/>
              </a:rPr>
              <a:t>Enhanced reliability – sharing of resources to balance supply and demand more effectively</a:t>
            </a:r>
          </a:p>
          <a:p>
            <a:pPr marL="285750" indent="-285750" algn="l">
              <a:spcAft>
                <a:spcPts val="600"/>
              </a:spcAft>
              <a:buFont typeface="Arial" panose="020B0604020202020204" pitchFamily="34" charset="0"/>
              <a:buChar char="•"/>
            </a:pPr>
            <a:r>
              <a:rPr lang="en-US" b="0" i="0" dirty="0">
                <a:solidFill>
                  <a:srgbClr val="333333"/>
                </a:solidFill>
                <a:effectLst/>
                <a:latin typeface="+mj-lt"/>
              </a:rPr>
              <a:t>Provides diversification of energy resources</a:t>
            </a:r>
          </a:p>
          <a:p>
            <a:pPr marL="285750" indent="-285750" algn="l">
              <a:spcAft>
                <a:spcPts val="600"/>
              </a:spcAft>
              <a:buFont typeface="Arial" panose="020B0604020202020204" pitchFamily="34" charset="0"/>
              <a:buChar char="•"/>
            </a:pPr>
            <a:r>
              <a:rPr lang="en-US" dirty="0">
                <a:solidFill>
                  <a:srgbClr val="333333"/>
                </a:solidFill>
                <a:latin typeface="+mj-lt"/>
              </a:rPr>
              <a:t>Supports higher amounts of </a:t>
            </a:r>
            <a:r>
              <a:rPr lang="en-US" dirty="0" err="1">
                <a:solidFill>
                  <a:srgbClr val="333333"/>
                </a:solidFill>
                <a:latin typeface="+mj-lt"/>
              </a:rPr>
              <a:t>vRE</a:t>
            </a:r>
            <a:r>
              <a:rPr lang="en-US" dirty="0">
                <a:solidFill>
                  <a:srgbClr val="333333"/>
                </a:solidFill>
                <a:latin typeface="+mj-lt"/>
              </a:rPr>
              <a:t>  – manage variability by transferring surplus renewable energy from one country to another</a:t>
            </a:r>
          </a:p>
          <a:p>
            <a:pPr marL="285750" indent="-285750" algn="l">
              <a:spcAft>
                <a:spcPts val="600"/>
              </a:spcAft>
              <a:buFont typeface="Arial" panose="020B0604020202020204" pitchFamily="34" charset="0"/>
              <a:buChar char="•"/>
            </a:pPr>
            <a:r>
              <a:rPr lang="en-US" dirty="0">
                <a:solidFill>
                  <a:srgbClr val="333333"/>
                </a:solidFill>
                <a:latin typeface="+mj-lt"/>
              </a:rPr>
              <a:t>Cost efficiency – through sharing of resources</a:t>
            </a:r>
          </a:p>
          <a:p>
            <a:pPr marL="285750" indent="-285750" algn="l">
              <a:spcAft>
                <a:spcPts val="600"/>
              </a:spcAft>
              <a:buFont typeface="Arial" panose="020B0604020202020204" pitchFamily="34" charset="0"/>
              <a:buChar char="•"/>
            </a:pPr>
            <a:endParaRPr lang="en-US" b="0" i="0" dirty="0">
              <a:solidFill>
                <a:srgbClr val="333333"/>
              </a:solidFill>
              <a:effectLst/>
              <a:latin typeface="+mj-lt"/>
            </a:endParaRPr>
          </a:p>
          <a:p>
            <a:pPr algn="l">
              <a:spcAft>
                <a:spcPts val="600"/>
              </a:spcAft>
            </a:pPr>
            <a:r>
              <a:rPr lang="en-US" b="1" dirty="0">
                <a:latin typeface="+mj-lt"/>
              </a:rPr>
              <a:t>Challenges</a:t>
            </a:r>
          </a:p>
          <a:p>
            <a:pPr marL="285750" indent="-285750" algn="l">
              <a:spcAft>
                <a:spcPts val="600"/>
              </a:spcAft>
              <a:buFont typeface="Arial" panose="020B0604020202020204" pitchFamily="34" charset="0"/>
              <a:buChar char="•"/>
            </a:pPr>
            <a:r>
              <a:rPr lang="en-US" b="0" i="0" dirty="0">
                <a:solidFill>
                  <a:srgbClr val="333333"/>
                </a:solidFill>
                <a:effectLst/>
                <a:latin typeface="+mj-lt"/>
              </a:rPr>
              <a:t>Requires strong commitment from all parties involved</a:t>
            </a:r>
          </a:p>
          <a:p>
            <a:pPr marL="285750" indent="-285750" algn="l">
              <a:spcAft>
                <a:spcPts val="6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L</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lead time for interconnection projects (5-9 years)</a:t>
            </a:r>
          </a:p>
          <a:p>
            <a:pPr marL="285750" indent="-285750">
              <a:spcAft>
                <a:spcPts val="600"/>
              </a:spcAft>
              <a:buFont typeface="Arial" panose="020B0604020202020204" pitchFamily="34" charset="0"/>
              <a:buChar char="•"/>
            </a:pPr>
            <a:r>
              <a:rPr lang="en-US" b="0" i="0" dirty="0">
                <a:solidFill>
                  <a:srgbClr val="333333"/>
                </a:solidFill>
                <a:effectLst/>
                <a:latin typeface="+mj-lt"/>
              </a:rPr>
              <a:t>High capital costs</a:t>
            </a:r>
          </a:p>
          <a:p>
            <a:pPr marL="285750" indent="-285750" algn="l">
              <a:spcAft>
                <a:spcPts val="6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Uncertainties/ risks when incorporated in power system planning</a:t>
            </a:r>
          </a:p>
          <a:p>
            <a:pPr marL="285750" indent="-285750" algn="l">
              <a:spcAft>
                <a:spcPts val="600"/>
              </a:spcAft>
              <a:buFont typeface="Arial" panose="020B0604020202020204" pitchFamily="34" charset="0"/>
              <a:buChar char="•"/>
            </a:pPr>
            <a:r>
              <a:rPr lang="en-US" b="0" i="0" dirty="0">
                <a:solidFill>
                  <a:prstClr val="black"/>
                </a:solidFill>
                <a:effectLst/>
                <a:latin typeface="Arial" panose="020B0604020202020204" pitchFamily="34" charset="0"/>
                <a:cs typeface="Arial" panose="020B0604020202020204" pitchFamily="34" charset="0"/>
              </a:rPr>
              <a:t>Quantification of cross border RECs</a:t>
            </a:r>
          </a:p>
          <a:p>
            <a:pPr marL="285750" indent="-285750" algn="l">
              <a:spcAft>
                <a:spcPts val="600"/>
              </a:spcAft>
              <a:buFont typeface="Arial" panose="020B0604020202020204" pitchFamily="34" charset="0"/>
              <a:buChar char="•"/>
            </a:pPr>
            <a:r>
              <a:rPr lang="en-US" b="0" i="0" dirty="0">
                <a:solidFill>
                  <a:prstClr val="black"/>
                </a:solidFill>
                <a:effectLst/>
                <a:latin typeface="Arial" panose="020B0604020202020204" pitchFamily="34" charset="0"/>
                <a:cs typeface="Arial" panose="020B0604020202020204" pitchFamily="34" charset="0"/>
              </a:rPr>
              <a:t>Operation </a:t>
            </a:r>
            <a:r>
              <a:rPr lang="en-US" dirty="0">
                <a:solidFill>
                  <a:prstClr val="black"/>
                </a:solidFill>
                <a:latin typeface="Arial" panose="020B0604020202020204" pitchFamily="34" charset="0"/>
                <a:cs typeface="Arial" panose="020B0604020202020204" pitchFamily="34" charset="0"/>
              </a:rPr>
              <a:t>c</a:t>
            </a:r>
            <a:r>
              <a:rPr lang="en-US" b="0" i="0" dirty="0">
                <a:solidFill>
                  <a:prstClr val="black"/>
                </a:solidFill>
                <a:effectLst/>
                <a:latin typeface="Arial" panose="020B0604020202020204" pitchFamily="34" charset="0"/>
                <a:cs typeface="Arial" panose="020B0604020202020204" pitchFamily="34" charset="0"/>
              </a:rPr>
              <a:t>oordination</a:t>
            </a:r>
          </a:p>
          <a:p>
            <a:pPr marL="285750" indent="-285750" algn="l">
              <a:spcAft>
                <a:spcPts val="600"/>
              </a:spcAft>
              <a:buFont typeface="Arial" panose="020B0604020202020204" pitchFamily="34" charset="0"/>
              <a:buChar char="•"/>
            </a:pPr>
            <a:r>
              <a:rPr lang="en-US" b="0" i="0" dirty="0">
                <a:solidFill>
                  <a:prstClr val="black"/>
                </a:solidFill>
                <a:effectLst/>
                <a:latin typeface="Arial" panose="020B0604020202020204" pitchFamily="34" charset="0"/>
                <a:cs typeface="Arial" panose="020B0604020202020204" pitchFamily="34" charset="0"/>
              </a:rPr>
              <a:t>Cascade failures</a:t>
            </a:r>
            <a:endParaRPr lang="en-US" b="0" i="0" dirty="0">
              <a:solidFill>
                <a:srgbClr val="333333"/>
              </a:solidFill>
              <a:effectLst/>
              <a:latin typeface="+mj-lt"/>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2E3558"/>
              </a:solidFill>
              <a:effectLst/>
              <a:uLnTx/>
              <a:uFillTx/>
              <a:latin typeface="Arial" panose="020B0604020202020204"/>
              <a:ea typeface="+mn-ea"/>
              <a:cs typeface="Calibri" panose="020F0502020204030204" pitchFamily="34" charset="0"/>
            </a:endParaRPr>
          </a:p>
        </p:txBody>
      </p:sp>
    </p:spTree>
    <p:extLst>
      <p:ext uri="{BB962C8B-B14F-4D97-AF65-F5344CB8AC3E}">
        <p14:creationId xmlns:p14="http://schemas.microsoft.com/office/powerpoint/2010/main" val="396506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Curved building">
            <a:extLst>
              <a:ext uri="{FF2B5EF4-FFF2-40B4-BE49-F238E27FC236}">
                <a16:creationId xmlns:a16="http://schemas.microsoft.com/office/drawing/2014/main" id="{A06E1CE8-E28F-4156-93D6-D4B064BAC9AE}"/>
              </a:ext>
            </a:extLst>
          </p:cNvPr>
          <p:cNvPicPr>
            <a:picLocks noChangeAspect="1"/>
          </p:cNvPicPr>
          <p:nvPr/>
        </p:nvPicPr>
        <p:blipFill rotWithShape="1">
          <a:blip r:embed="rId2">
            <a:extLst>
              <a:ext uri="{28A0092B-C50C-407E-A947-70E740481C1C}">
                <a14:useLocalDpi xmlns:a14="http://schemas.microsoft.com/office/drawing/2010/main" val="0"/>
              </a:ext>
            </a:extLst>
          </a:blip>
          <a:srcRect l="187" t="9091" r="2311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966FF21F-9A80-44FC-8099-94970A6E4AAA}"/>
              </a:ext>
            </a:extLst>
          </p:cNvPr>
          <p:cNvSpPr txBox="1"/>
          <p:nvPr/>
        </p:nvSpPr>
        <p:spPr>
          <a:xfrm>
            <a:off x="452581" y="1122363"/>
            <a:ext cx="4023360" cy="140349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a:ea typeface="+mn-ea"/>
                <a:cs typeface="+mn-cs"/>
              </a:rPr>
              <a:t>Thank You</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13AE61E-7456-42DE-9F1A-66C744EF81E0}"/>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75C22DC-E76D-48D9-A9CA-FB60968932A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Rectangle 4">
            <a:extLst>
              <a:ext uri="{FF2B5EF4-FFF2-40B4-BE49-F238E27FC236}">
                <a16:creationId xmlns:a16="http://schemas.microsoft.com/office/drawing/2014/main" id="{147DDC84-5B66-43F9-87E8-EE58BD371D7A}"/>
              </a:ext>
            </a:extLst>
          </p:cNvPr>
          <p:cNvSpPr/>
          <p:nvPr/>
        </p:nvSpPr>
        <p:spPr>
          <a:xfrm>
            <a:off x="368300" y="345889"/>
            <a:ext cx="1197770" cy="982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24AFF994-AF86-494B-B11F-AD6D3E04ABDF}"/>
              </a:ext>
            </a:extLst>
          </p:cNvPr>
          <p:cNvGrpSpPr/>
          <p:nvPr/>
        </p:nvGrpSpPr>
        <p:grpSpPr>
          <a:xfrm>
            <a:off x="452581" y="271358"/>
            <a:ext cx="1413607" cy="1202573"/>
            <a:chOff x="10673618" y="328562"/>
            <a:chExt cx="1413607" cy="1202573"/>
          </a:xfrm>
        </p:grpSpPr>
        <p:pic>
          <p:nvPicPr>
            <p:cNvPr id="14" name="Picture 13" descr="A white squares on a black background&#10;&#10;Description automatically generated">
              <a:extLst>
                <a:ext uri="{FF2B5EF4-FFF2-40B4-BE49-F238E27FC236}">
                  <a16:creationId xmlns:a16="http://schemas.microsoft.com/office/drawing/2014/main" id="{5DD8282E-E1B1-4A98-9F3B-770648FFB007}"/>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10936976" y="328562"/>
              <a:ext cx="891684" cy="799441"/>
            </a:xfrm>
            <a:prstGeom prst="rect">
              <a:avLst/>
            </a:prstGeom>
          </p:spPr>
        </p:pic>
        <p:sp>
          <p:nvSpPr>
            <p:cNvPr id="16" name="Subtitle 2">
              <a:extLst>
                <a:ext uri="{FF2B5EF4-FFF2-40B4-BE49-F238E27FC236}">
                  <a16:creationId xmlns:a16="http://schemas.microsoft.com/office/drawing/2014/main" id="{51904F0A-ACC4-4CAC-AD61-E24E96829B3B}"/>
                </a:ext>
              </a:extLst>
            </p:cNvPr>
            <p:cNvSpPr txBox="1">
              <a:spLocks/>
            </p:cNvSpPr>
            <p:nvPr/>
          </p:nvSpPr>
          <p:spPr>
            <a:xfrm>
              <a:off x="10673618" y="1113890"/>
              <a:ext cx="1413607" cy="4172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Roboto" panose="02000000000000000000" pitchFamily="2" charset="0"/>
                  <a:cs typeface="+mn-cs"/>
                </a:rPr>
                <a:t>Single Buyer</a:t>
              </a:r>
            </a:p>
          </p:txBody>
        </p:sp>
      </p:grpSp>
      <p:sp>
        <p:nvSpPr>
          <p:cNvPr id="18" name="Rectangle 17">
            <a:extLst>
              <a:ext uri="{FF2B5EF4-FFF2-40B4-BE49-F238E27FC236}">
                <a16:creationId xmlns:a16="http://schemas.microsoft.com/office/drawing/2014/main" id="{922BCC01-6829-4C3C-AA2B-C7761700617D}"/>
              </a:ext>
            </a:extLst>
          </p:cNvPr>
          <p:cNvSpPr/>
          <p:nvPr/>
        </p:nvSpPr>
        <p:spPr>
          <a:xfrm>
            <a:off x="394804" y="3469375"/>
            <a:ext cx="5723065" cy="43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F51B5"/>
                </a:solidFill>
                <a:effectLst/>
                <a:uLnTx/>
                <a:uFillTx/>
                <a:latin typeface="Arial" panose="020B0604020202020204" pitchFamily="34" charset="0"/>
                <a:ea typeface="+mn-ea"/>
                <a:cs typeface="Arial" panose="020B0604020202020204" pitchFamily="34" charset="0"/>
              </a:rPr>
              <a:t>Single Buyer 2024</a:t>
            </a:r>
          </a:p>
        </p:txBody>
      </p:sp>
      <p:sp>
        <p:nvSpPr>
          <p:cNvPr id="19" name="Rectangle 18">
            <a:extLst>
              <a:ext uri="{FF2B5EF4-FFF2-40B4-BE49-F238E27FC236}">
                <a16:creationId xmlns:a16="http://schemas.microsoft.com/office/drawing/2014/main" id="{DA0A88F3-3BDB-4E20-A305-86C859B814D2}"/>
              </a:ext>
            </a:extLst>
          </p:cNvPr>
          <p:cNvSpPr/>
          <p:nvPr/>
        </p:nvSpPr>
        <p:spPr>
          <a:xfrm>
            <a:off x="394804" y="4247330"/>
            <a:ext cx="4106537"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Disclaimer Clause for Single Buyer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2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12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All information contained herein are solely for the purpose of this presentation and for general information purposes only. For the avoidance of doubt, Single Buyer reserves the right to modify, delete or replace any information from time to time and at any time, without notice in the absolute discretion of Single Buyer. Single Buyer shall not be liable for any claims, demands, cost, action on any losses or damages suffered by any party arising from or in connection with the use of and reliance of the information contained herein. </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87B723D7-E00B-41CF-BC5E-813ABF72539E}"/>
              </a:ext>
            </a:extLst>
          </p:cNvPr>
          <p:cNvSpPr/>
          <p:nvPr/>
        </p:nvSpPr>
        <p:spPr>
          <a:xfrm>
            <a:off x="368300" y="3791224"/>
            <a:ext cx="5723065" cy="43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www.singlebuyer.com.my</a:t>
            </a:r>
          </a:p>
        </p:txBody>
      </p:sp>
    </p:spTree>
    <p:extLst>
      <p:ext uri="{BB962C8B-B14F-4D97-AF65-F5344CB8AC3E}">
        <p14:creationId xmlns:p14="http://schemas.microsoft.com/office/powerpoint/2010/main" val="139989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71876" y="6567714"/>
            <a:ext cx="46291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0000" y="655561"/>
            <a:ext cx="11661876" cy="20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Single Buyer is a ring-fenced entity </a:t>
            </a:r>
            <a:r>
              <a:rPr kumimoji="0" lang="en-US" sz="1800" b="1" i="0" u="none" strike="noStrike" kern="1200" cap="none" spc="0" normalizeH="0" baseline="0" noProof="0" dirty="0" err="1">
                <a:ln>
                  <a:noFill/>
                </a:ln>
                <a:solidFill>
                  <a:srgbClr val="352079"/>
                </a:solidFill>
                <a:effectLst/>
                <a:uLnTx/>
                <a:uFillTx/>
                <a:latin typeface="Arial" panose="020B0604020202020204" pitchFamily="34" charset="0"/>
                <a:ea typeface="+mn-ea"/>
                <a:cs typeface="Arial" panose="020B0604020202020204" pitchFamily="34" charset="0"/>
              </a:rPr>
              <a:t>authorised</a:t>
            </a: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 by the Minister pursuant to the Electricity Supply Act (ESA) 1990 to conduct electricity planning and manage electricity procurement services for Peninsular Malaysia</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Single Buyer Peninsular Malaysia </a:t>
            </a: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9" name="Rectangle 8">
            <a:extLst>
              <a:ext uri="{FF2B5EF4-FFF2-40B4-BE49-F238E27FC236}">
                <a16:creationId xmlns:a16="http://schemas.microsoft.com/office/drawing/2014/main" id="{A41F5989-C982-5C0F-90C7-5C7B2D74FF61}"/>
              </a:ext>
            </a:extLst>
          </p:cNvPr>
          <p:cNvSpPr/>
          <p:nvPr/>
        </p:nvSpPr>
        <p:spPr>
          <a:xfrm>
            <a:off x="7836045" y="2330814"/>
            <a:ext cx="4018479" cy="4294012"/>
          </a:xfrm>
          <a:prstGeom prst="rect">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9D3EEDBC-32ED-A202-072B-BC8B9E06771F}"/>
              </a:ext>
            </a:extLst>
          </p:cNvPr>
          <p:cNvSpPr txBox="1">
            <a:spLocks/>
          </p:cNvSpPr>
          <p:nvPr/>
        </p:nvSpPr>
        <p:spPr>
          <a:xfrm>
            <a:off x="8069055" y="1874248"/>
            <a:ext cx="3694475" cy="4616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1200" cap="none" spc="0" normalizeH="0" baseline="0" noProof="0" dirty="0">
                <a:ln>
                  <a:noFill/>
                </a:ln>
                <a:solidFill>
                  <a:srgbClr val="2E3457"/>
                </a:solidFill>
                <a:effectLst/>
                <a:uLnTx/>
                <a:uFillTx/>
                <a:latin typeface="Arial"/>
                <a:ea typeface="+mn-ea"/>
                <a:cs typeface="Arial" panose="020B0604020202020204" pitchFamily="34" charset="0"/>
              </a:rPr>
              <a:t>Main characteristics of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1200" cap="none" spc="0" normalizeH="0" baseline="0" noProof="0" dirty="0">
                <a:ln>
                  <a:noFill/>
                </a:ln>
                <a:solidFill>
                  <a:srgbClr val="2E3457"/>
                </a:solidFill>
                <a:effectLst/>
                <a:uLnTx/>
                <a:uFillTx/>
                <a:latin typeface="Arial"/>
                <a:ea typeface="+mn-ea"/>
                <a:cs typeface="Arial" panose="020B0604020202020204" pitchFamily="34" charset="0"/>
              </a:rPr>
              <a:t>Malaysian Single Buyer Model</a:t>
            </a:r>
          </a:p>
        </p:txBody>
      </p:sp>
      <p:sp>
        <p:nvSpPr>
          <p:cNvPr id="12" name="Isosceles Triangle 11">
            <a:extLst>
              <a:ext uri="{FF2B5EF4-FFF2-40B4-BE49-F238E27FC236}">
                <a16:creationId xmlns:a16="http://schemas.microsoft.com/office/drawing/2014/main" id="{5697AE79-1FCE-4BC3-BA70-B5136957C525}"/>
              </a:ext>
            </a:extLst>
          </p:cNvPr>
          <p:cNvSpPr/>
          <p:nvPr/>
        </p:nvSpPr>
        <p:spPr>
          <a:xfrm rot="16200000" flipH="1">
            <a:off x="5559367" y="4348150"/>
            <a:ext cx="4294012" cy="259339"/>
          </a:xfrm>
          <a:prstGeom prst="triangle">
            <a:avLst>
              <a:gd name="adj" fmla="val 46172"/>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48DCD441-ECD3-1B58-EC93-6BFEFD7A75A5}"/>
              </a:ext>
            </a:extLst>
          </p:cNvPr>
          <p:cNvSpPr/>
          <p:nvPr/>
        </p:nvSpPr>
        <p:spPr>
          <a:xfrm>
            <a:off x="848855" y="1533245"/>
            <a:ext cx="5995287" cy="398199"/>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Ministry of Energy Transition &amp; Water Transformation (PETRA)</a:t>
            </a:r>
          </a:p>
        </p:txBody>
      </p:sp>
      <p:sp>
        <p:nvSpPr>
          <p:cNvPr id="14" name="Rectangle 13">
            <a:extLst>
              <a:ext uri="{FF2B5EF4-FFF2-40B4-BE49-F238E27FC236}">
                <a16:creationId xmlns:a16="http://schemas.microsoft.com/office/drawing/2014/main" id="{299BD9D0-BE67-6ED6-6E70-F05FB963F07C}"/>
              </a:ext>
            </a:extLst>
          </p:cNvPr>
          <p:cNvSpPr/>
          <p:nvPr/>
        </p:nvSpPr>
        <p:spPr>
          <a:xfrm>
            <a:off x="848851" y="2195161"/>
            <a:ext cx="5995286" cy="397438"/>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Energy Commission (EC)</a:t>
            </a:r>
          </a:p>
        </p:txBody>
      </p:sp>
      <p:sp>
        <p:nvSpPr>
          <p:cNvPr id="15" name="Rectangle 14">
            <a:extLst>
              <a:ext uri="{FF2B5EF4-FFF2-40B4-BE49-F238E27FC236}">
                <a16:creationId xmlns:a16="http://schemas.microsoft.com/office/drawing/2014/main" id="{78AF7FA1-5FCE-9672-7C0E-3340573FED90}"/>
              </a:ext>
            </a:extLst>
          </p:cNvPr>
          <p:cNvSpPr/>
          <p:nvPr/>
        </p:nvSpPr>
        <p:spPr>
          <a:xfrm>
            <a:off x="3086901" y="2994026"/>
            <a:ext cx="1333300" cy="527434"/>
          </a:xfrm>
          <a:prstGeom prst="rect">
            <a:avLst/>
          </a:prstGeom>
          <a:solidFill>
            <a:srgbClr val="333399"/>
          </a:solidFill>
          <a:ln w="12700" cap="flat" cmpd="sng" algn="ctr">
            <a:solidFill>
              <a:srgbClr val="333399"/>
            </a:solidFill>
            <a:prstDash val="solid"/>
            <a:miter lim="800000"/>
          </a:ln>
          <a:effectLst/>
        </p:spPr>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6" name="Rectangle 15">
            <a:extLst>
              <a:ext uri="{FF2B5EF4-FFF2-40B4-BE49-F238E27FC236}">
                <a16:creationId xmlns:a16="http://schemas.microsoft.com/office/drawing/2014/main" id="{EABAF7E7-8AEC-D2F3-90BC-B65A6D3ECFB4}"/>
              </a:ext>
            </a:extLst>
          </p:cNvPr>
          <p:cNvSpPr/>
          <p:nvPr/>
        </p:nvSpPr>
        <p:spPr>
          <a:xfrm>
            <a:off x="3086900" y="3566575"/>
            <a:ext cx="1333300" cy="527434"/>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8" name="Rectangle 17">
            <a:extLst>
              <a:ext uri="{FF2B5EF4-FFF2-40B4-BE49-F238E27FC236}">
                <a16:creationId xmlns:a16="http://schemas.microsoft.com/office/drawing/2014/main" id="{EA5AC91D-C591-5352-E0DE-61F0B6E6039C}"/>
              </a:ext>
            </a:extLst>
          </p:cNvPr>
          <p:cNvSpPr/>
          <p:nvPr/>
        </p:nvSpPr>
        <p:spPr>
          <a:xfrm>
            <a:off x="3086898" y="4805322"/>
            <a:ext cx="1333300" cy="29798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TNB Grid</a:t>
            </a:r>
          </a:p>
        </p:txBody>
      </p:sp>
      <p:sp>
        <p:nvSpPr>
          <p:cNvPr id="19" name="Rectangle 18">
            <a:extLst>
              <a:ext uri="{FF2B5EF4-FFF2-40B4-BE49-F238E27FC236}">
                <a16:creationId xmlns:a16="http://schemas.microsoft.com/office/drawing/2014/main" id="{39155B3E-AB31-2924-4098-C24B371FECBF}"/>
              </a:ext>
            </a:extLst>
          </p:cNvPr>
          <p:cNvSpPr/>
          <p:nvPr/>
        </p:nvSpPr>
        <p:spPr>
          <a:xfrm>
            <a:off x="3086898" y="6081899"/>
            <a:ext cx="1333300" cy="29798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Consumer</a:t>
            </a:r>
          </a:p>
        </p:txBody>
      </p:sp>
      <p:sp>
        <p:nvSpPr>
          <p:cNvPr id="20" name="Rectangle 19">
            <a:extLst>
              <a:ext uri="{FF2B5EF4-FFF2-40B4-BE49-F238E27FC236}">
                <a16:creationId xmlns:a16="http://schemas.microsoft.com/office/drawing/2014/main" id="{EA747597-683C-BD66-C42C-F933C97F85EA}"/>
              </a:ext>
            </a:extLst>
          </p:cNvPr>
          <p:cNvSpPr/>
          <p:nvPr/>
        </p:nvSpPr>
        <p:spPr>
          <a:xfrm>
            <a:off x="689350" y="2869759"/>
            <a:ext cx="1462460" cy="41155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Generators with PPA</a:t>
            </a:r>
            <a:r>
              <a:rPr kumimoji="0" lang="en-US" sz="1200" b="0" i="0" u="none" strike="noStrike" kern="0" cap="none" spc="0" normalizeH="0" baseline="30000" noProof="0" dirty="0">
                <a:ln>
                  <a:noFill/>
                </a:ln>
                <a:solidFill>
                  <a:srgbClr val="000000"/>
                </a:solidFill>
                <a:effectLst/>
                <a:uLnTx/>
                <a:uFillTx/>
                <a:latin typeface="Arial"/>
                <a:ea typeface="+mn-ea"/>
                <a:cs typeface="Arial" panose="020B0604020202020204" pitchFamily="34" charset="0"/>
              </a:rPr>
              <a:t>1</a:t>
            </a: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/SLA</a:t>
            </a:r>
            <a:r>
              <a:rPr kumimoji="0" lang="en-US" sz="1200" b="0" i="0" u="none" strike="noStrike" kern="0" cap="none" spc="0" normalizeH="0" baseline="30000" noProof="0" dirty="0">
                <a:ln>
                  <a:noFill/>
                </a:ln>
                <a:solidFill>
                  <a:srgbClr val="000000"/>
                </a:solidFill>
                <a:effectLst/>
                <a:uLnTx/>
                <a:uFillTx/>
                <a:latin typeface="Arial"/>
                <a:ea typeface="+mn-ea"/>
                <a:cs typeface="Arial" panose="020B0604020202020204" pitchFamily="34" charset="0"/>
              </a:rPr>
              <a:t>2</a:t>
            </a:r>
            <a:endParaRPr kumimoji="0" lang="en-US" sz="1200" b="1"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1" name="Rectangle 20">
            <a:extLst>
              <a:ext uri="{FF2B5EF4-FFF2-40B4-BE49-F238E27FC236}">
                <a16:creationId xmlns:a16="http://schemas.microsoft.com/office/drawing/2014/main" id="{5C7BB0F0-63B3-2B3D-9850-D48A95B277CC}"/>
              </a:ext>
            </a:extLst>
          </p:cNvPr>
          <p:cNvSpPr/>
          <p:nvPr/>
        </p:nvSpPr>
        <p:spPr>
          <a:xfrm>
            <a:off x="689349" y="3348997"/>
            <a:ext cx="1462460" cy="41155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NEDA Participants</a:t>
            </a:r>
          </a:p>
        </p:txBody>
      </p:sp>
      <p:sp>
        <p:nvSpPr>
          <p:cNvPr id="22" name="Rectangle 21">
            <a:extLst>
              <a:ext uri="{FF2B5EF4-FFF2-40B4-BE49-F238E27FC236}">
                <a16:creationId xmlns:a16="http://schemas.microsoft.com/office/drawing/2014/main" id="{175A48C5-8609-DBC9-D7F2-9A026AFADB2A}"/>
              </a:ext>
            </a:extLst>
          </p:cNvPr>
          <p:cNvSpPr/>
          <p:nvPr/>
        </p:nvSpPr>
        <p:spPr>
          <a:xfrm>
            <a:off x="689348" y="3828236"/>
            <a:ext cx="1462460" cy="41155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Interconnections</a:t>
            </a:r>
          </a:p>
        </p:txBody>
      </p:sp>
      <p:sp>
        <p:nvSpPr>
          <p:cNvPr id="23" name="Rectangle 22">
            <a:extLst>
              <a:ext uri="{FF2B5EF4-FFF2-40B4-BE49-F238E27FC236}">
                <a16:creationId xmlns:a16="http://schemas.microsoft.com/office/drawing/2014/main" id="{F9FBCE5E-7A9B-55BD-715B-023DA0FC44BE}"/>
              </a:ext>
            </a:extLst>
          </p:cNvPr>
          <p:cNvSpPr/>
          <p:nvPr/>
        </p:nvSpPr>
        <p:spPr>
          <a:xfrm>
            <a:off x="2842099" y="2878147"/>
            <a:ext cx="1858793" cy="1650716"/>
          </a:xfrm>
          <a:prstGeom prst="rect">
            <a:avLst/>
          </a:prstGeom>
          <a:noFill/>
          <a:ln w="12700" cap="flat" cmpd="sng" algn="ctr">
            <a:solidFill>
              <a:srgbClr val="0033CC"/>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4" name="Rectangle 23">
            <a:extLst>
              <a:ext uri="{FF2B5EF4-FFF2-40B4-BE49-F238E27FC236}">
                <a16:creationId xmlns:a16="http://schemas.microsoft.com/office/drawing/2014/main" id="{98D0C2C6-166F-20EC-A2F7-D2135B201CBE}"/>
              </a:ext>
            </a:extLst>
          </p:cNvPr>
          <p:cNvSpPr/>
          <p:nvPr/>
        </p:nvSpPr>
        <p:spPr>
          <a:xfrm>
            <a:off x="5225555" y="3191695"/>
            <a:ext cx="1462460" cy="731743"/>
          </a:xfrm>
          <a:prstGeom prst="rect">
            <a:avLst/>
          </a:prstGeom>
          <a:solidFill>
            <a:sysClr val="window" lastClr="FFFFFF">
              <a:lumMod val="85000"/>
            </a:sys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Calibri" panose="020F0502020204030204" pitchFamily="34" charset="0"/>
              </a:rPr>
              <a:t>Oversight Panel</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Chaired by ST</a:t>
            </a:r>
          </a:p>
        </p:txBody>
      </p:sp>
      <p:cxnSp>
        <p:nvCxnSpPr>
          <p:cNvPr id="25" name="Straight Arrow Connector 24">
            <a:extLst>
              <a:ext uri="{FF2B5EF4-FFF2-40B4-BE49-F238E27FC236}">
                <a16:creationId xmlns:a16="http://schemas.microsoft.com/office/drawing/2014/main" id="{3D8F7932-FECE-30EF-FF74-EEDF22582517}"/>
              </a:ext>
            </a:extLst>
          </p:cNvPr>
          <p:cNvCxnSpPr>
            <a:cxnSpLocks/>
            <a:stCxn id="13" idx="2"/>
            <a:endCxn id="14" idx="0"/>
          </p:cNvCxnSpPr>
          <p:nvPr/>
        </p:nvCxnSpPr>
        <p:spPr>
          <a:xfrm flipH="1">
            <a:off x="3846494" y="1931444"/>
            <a:ext cx="5" cy="263717"/>
          </a:xfrm>
          <a:prstGeom prst="straightConnector1">
            <a:avLst/>
          </a:prstGeom>
          <a:noFill/>
          <a:ln w="28575" cap="flat" cmpd="sng" algn="ctr">
            <a:solidFill>
              <a:sysClr val="windowText" lastClr="000000"/>
            </a:solidFill>
            <a:prstDash val="solid"/>
            <a:miter lim="800000"/>
            <a:tailEnd type="triangle"/>
          </a:ln>
          <a:effectLst/>
        </p:spPr>
      </p:cxnSp>
      <p:cxnSp>
        <p:nvCxnSpPr>
          <p:cNvPr id="26" name="Straight Arrow Connector 25">
            <a:extLst>
              <a:ext uri="{FF2B5EF4-FFF2-40B4-BE49-F238E27FC236}">
                <a16:creationId xmlns:a16="http://schemas.microsoft.com/office/drawing/2014/main" id="{23F6F719-978D-5C21-305B-CEE6E4B9B2D8}"/>
              </a:ext>
            </a:extLst>
          </p:cNvPr>
          <p:cNvCxnSpPr>
            <a:cxnSpLocks/>
            <a:stCxn id="14" idx="2"/>
          </p:cNvCxnSpPr>
          <p:nvPr/>
        </p:nvCxnSpPr>
        <p:spPr>
          <a:xfrm>
            <a:off x="3846494" y="2592599"/>
            <a:ext cx="0" cy="275077"/>
          </a:xfrm>
          <a:prstGeom prst="straightConnector1">
            <a:avLst/>
          </a:prstGeom>
          <a:noFill/>
          <a:ln w="28575" cap="flat" cmpd="sng" algn="ctr">
            <a:solidFill>
              <a:sysClr val="windowText" lastClr="000000"/>
            </a:solidFill>
            <a:prstDash val="solid"/>
            <a:miter lim="800000"/>
            <a:tailEnd type="triangle"/>
          </a:ln>
          <a:effectLst/>
        </p:spPr>
      </p:cxnSp>
      <p:cxnSp>
        <p:nvCxnSpPr>
          <p:cNvPr id="27" name="Straight Arrow Connector 26">
            <a:extLst>
              <a:ext uri="{FF2B5EF4-FFF2-40B4-BE49-F238E27FC236}">
                <a16:creationId xmlns:a16="http://schemas.microsoft.com/office/drawing/2014/main" id="{0B1CDEF5-9D70-7445-3799-E8B7B9C95C27}"/>
              </a:ext>
            </a:extLst>
          </p:cNvPr>
          <p:cNvCxnSpPr>
            <a:cxnSpLocks/>
            <a:endCxn id="18" idx="0"/>
          </p:cNvCxnSpPr>
          <p:nvPr/>
        </p:nvCxnSpPr>
        <p:spPr>
          <a:xfrm>
            <a:off x="3749178" y="4528865"/>
            <a:ext cx="4370" cy="276457"/>
          </a:xfrm>
          <a:prstGeom prst="straightConnector1">
            <a:avLst/>
          </a:prstGeom>
          <a:noFill/>
          <a:ln w="28575" cap="flat" cmpd="sng" algn="ctr">
            <a:solidFill>
              <a:sysClr val="windowText" lastClr="000000">
                <a:lumMod val="75000"/>
                <a:lumOff val="25000"/>
              </a:sysClr>
            </a:solidFill>
            <a:prstDash val="solid"/>
            <a:miter lim="800000"/>
            <a:tailEnd type="triangle"/>
          </a:ln>
          <a:effectLst/>
        </p:spPr>
      </p:cxnSp>
      <p:cxnSp>
        <p:nvCxnSpPr>
          <p:cNvPr id="28" name="Straight Arrow Connector 27">
            <a:extLst>
              <a:ext uri="{FF2B5EF4-FFF2-40B4-BE49-F238E27FC236}">
                <a16:creationId xmlns:a16="http://schemas.microsoft.com/office/drawing/2014/main" id="{54884483-DA62-62BF-9A56-4A5DC51AEF49}"/>
              </a:ext>
            </a:extLst>
          </p:cNvPr>
          <p:cNvCxnSpPr>
            <a:cxnSpLocks/>
            <a:endCxn id="15" idx="3"/>
          </p:cNvCxnSpPr>
          <p:nvPr/>
        </p:nvCxnSpPr>
        <p:spPr>
          <a:xfrm flipH="1">
            <a:off x="4420201" y="3257743"/>
            <a:ext cx="805077" cy="0"/>
          </a:xfrm>
          <a:prstGeom prst="straightConnector1">
            <a:avLst/>
          </a:prstGeom>
          <a:noFill/>
          <a:ln w="28575" cap="flat" cmpd="sng" algn="ctr">
            <a:solidFill>
              <a:sysClr val="windowText" lastClr="000000"/>
            </a:solidFill>
            <a:prstDash val="solid"/>
            <a:miter lim="800000"/>
            <a:tailEnd type="triangle"/>
          </a:ln>
          <a:effectLst/>
        </p:spPr>
      </p:cxnSp>
      <p:cxnSp>
        <p:nvCxnSpPr>
          <p:cNvPr id="29" name="Straight Arrow Connector 28">
            <a:extLst>
              <a:ext uri="{FF2B5EF4-FFF2-40B4-BE49-F238E27FC236}">
                <a16:creationId xmlns:a16="http://schemas.microsoft.com/office/drawing/2014/main" id="{22F7CAF3-957E-D4E2-5D86-110EF2565C28}"/>
              </a:ext>
            </a:extLst>
          </p:cNvPr>
          <p:cNvCxnSpPr>
            <a:cxnSpLocks/>
          </p:cNvCxnSpPr>
          <p:nvPr/>
        </p:nvCxnSpPr>
        <p:spPr>
          <a:xfrm flipH="1">
            <a:off x="4420201" y="3833873"/>
            <a:ext cx="805077" cy="0"/>
          </a:xfrm>
          <a:prstGeom prst="straightConnector1">
            <a:avLst/>
          </a:prstGeom>
          <a:noFill/>
          <a:ln w="28575" cap="flat" cmpd="sng" algn="ctr">
            <a:solidFill>
              <a:sysClr val="windowText" lastClr="000000"/>
            </a:solidFill>
            <a:prstDash val="solid"/>
            <a:miter lim="800000"/>
            <a:tailEnd type="triangle"/>
          </a:ln>
          <a:effectLst/>
        </p:spPr>
      </p:cxnSp>
      <p:cxnSp>
        <p:nvCxnSpPr>
          <p:cNvPr id="30" name="Straight Connector 29">
            <a:extLst>
              <a:ext uri="{FF2B5EF4-FFF2-40B4-BE49-F238E27FC236}">
                <a16:creationId xmlns:a16="http://schemas.microsoft.com/office/drawing/2014/main" id="{81764EAC-89DB-C0DC-EFC3-31ECF33AF49B}"/>
              </a:ext>
            </a:extLst>
          </p:cNvPr>
          <p:cNvCxnSpPr>
            <a:cxnSpLocks/>
          </p:cNvCxnSpPr>
          <p:nvPr/>
        </p:nvCxnSpPr>
        <p:spPr>
          <a:xfrm>
            <a:off x="2151808" y="3110883"/>
            <a:ext cx="345147" cy="0"/>
          </a:xfrm>
          <a:prstGeom prst="line">
            <a:avLst/>
          </a:prstGeom>
          <a:noFill/>
          <a:ln w="28575" cap="flat" cmpd="sng" algn="ctr">
            <a:solidFill>
              <a:sysClr val="windowText" lastClr="000000">
                <a:lumMod val="75000"/>
                <a:lumOff val="25000"/>
              </a:sysClr>
            </a:solidFill>
            <a:prstDash val="solid"/>
            <a:miter lim="800000"/>
            <a:tailEnd type="none"/>
          </a:ln>
          <a:effectLst/>
        </p:spPr>
      </p:cxnSp>
      <p:cxnSp>
        <p:nvCxnSpPr>
          <p:cNvPr id="31" name="Straight Connector 30">
            <a:extLst>
              <a:ext uri="{FF2B5EF4-FFF2-40B4-BE49-F238E27FC236}">
                <a16:creationId xmlns:a16="http://schemas.microsoft.com/office/drawing/2014/main" id="{27601655-98E6-7147-02E4-DEAE6336C7B0}"/>
              </a:ext>
            </a:extLst>
          </p:cNvPr>
          <p:cNvCxnSpPr>
            <a:cxnSpLocks/>
          </p:cNvCxnSpPr>
          <p:nvPr/>
        </p:nvCxnSpPr>
        <p:spPr>
          <a:xfrm>
            <a:off x="2151808" y="3553340"/>
            <a:ext cx="345147" cy="0"/>
          </a:xfrm>
          <a:prstGeom prst="line">
            <a:avLst/>
          </a:prstGeom>
          <a:noFill/>
          <a:ln w="28575" cap="flat" cmpd="sng" algn="ctr">
            <a:solidFill>
              <a:sysClr val="windowText" lastClr="000000">
                <a:lumMod val="75000"/>
                <a:lumOff val="25000"/>
              </a:sysClr>
            </a:solidFill>
            <a:prstDash val="solid"/>
            <a:miter lim="800000"/>
            <a:tailEnd type="none"/>
          </a:ln>
          <a:effectLst/>
        </p:spPr>
      </p:cxnSp>
      <p:cxnSp>
        <p:nvCxnSpPr>
          <p:cNvPr id="32" name="Straight Connector 31">
            <a:extLst>
              <a:ext uri="{FF2B5EF4-FFF2-40B4-BE49-F238E27FC236}">
                <a16:creationId xmlns:a16="http://schemas.microsoft.com/office/drawing/2014/main" id="{BBF10B32-D1F2-553E-E838-39CB7C68772F}"/>
              </a:ext>
            </a:extLst>
          </p:cNvPr>
          <p:cNvCxnSpPr>
            <a:cxnSpLocks/>
          </p:cNvCxnSpPr>
          <p:nvPr/>
        </p:nvCxnSpPr>
        <p:spPr>
          <a:xfrm>
            <a:off x="2151808" y="4034583"/>
            <a:ext cx="345147" cy="0"/>
          </a:xfrm>
          <a:prstGeom prst="line">
            <a:avLst/>
          </a:prstGeom>
          <a:noFill/>
          <a:ln w="28575" cap="flat" cmpd="sng" algn="ctr">
            <a:solidFill>
              <a:sysClr val="windowText" lastClr="000000">
                <a:lumMod val="75000"/>
                <a:lumOff val="25000"/>
              </a:sysClr>
            </a:solidFill>
            <a:prstDash val="solid"/>
            <a:miter lim="800000"/>
            <a:tailEnd type="none"/>
          </a:ln>
          <a:effectLst/>
        </p:spPr>
      </p:cxnSp>
      <p:cxnSp>
        <p:nvCxnSpPr>
          <p:cNvPr id="33" name="Straight Connector 32">
            <a:extLst>
              <a:ext uri="{FF2B5EF4-FFF2-40B4-BE49-F238E27FC236}">
                <a16:creationId xmlns:a16="http://schemas.microsoft.com/office/drawing/2014/main" id="{476FDB90-DEA6-1FB7-57B2-E70C9DD221F3}"/>
              </a:ext>
            </a:extLst>
          </p:cNvPr>
          <p:cNvCxnSpPr>
            <a:cxnSpLocks/>
          </p:cNvCxnSpPr>
          <p:nvPr/>
        </p:nvCxnSpPr>
        <p:spPr>
          <a:xfrm flipV="1">
            <a:off x="2496956" y="3099586"/>
            <a:ext cx="0" cy="953676"/>
          </a:xfrm>
          <a:prstGeom prst="line">
            <a:avLst/>
          </a:prstGeom>
          <a:noFill/>
          <a:ln w="28575" cap="flat" cmpd="sng" algn="ctr">
            <a:solidFill>
              <a:sysClr val="windowText" lastClr="000000">
                <a:lumMod val="75000"/>
                <a:lumOff val="25000"/>
              </a:sysClr>
            </a:solidFill>
            <a:prstDash val="solid"/>
            <a:miter lim="800000"/>
            <a:tailEnd type="none"/>
          </a:ln>
          <a:effectLst/>
        </p:spPr>
      </p:cxnSp>
      <p:cxnSp>
        <p:nvCxnSpPr>
          <p:cNvPr id="34" name="Straight Arrow Connector 33">
            <a:extLst>
              <a:ext uri="{FF2B5EF4-FFF2-40B4-BE49-F238E27FC236}">
                <a16:creationId xmlns:a16="http://schemas.microsoft.com/office/drawing/2014/main" id="{D65F285A-DB1A-D817-E3AC-44BD895CC43E}"/>
              </a:ext>
            </a:extLst>
          </p:cNvPr>
          <p:cNvCxnSpPr>
            <a:cxnSpLocks/>
            <a:endCxn id="15" idx="1"/>
          </p:cNvCxnSpPr>
          <p:nvPr/>
        </p:nvCxnSpPr>
        <p:spPr>
          <a:xfrm flipV="1">
            <a:off x="2496954" y="3257743"/>
            <a:ext cx="589947" cy="0"/>
          </a:xfrm>
          <a:prstGeom prst="straightConnector1">
            <a:avLst/>
          </a:prstGeom>
          <a:noFill/>
          <a:ln w="28575" cap="flat" cmpd="sng" algn="ctr">
            <a:solidFill>
              <a:sysClr val="windowText" lastClr="000000">
                <a:lumMod val="75000"/>
                <a:lumOff val="25000"/>
              </a:sysClr>
            </a:solidFill>
            <a:prstDash val="solid"/>
            <a:miter lim="800000"/>
            <a:tailEnd type="triangle"/>
          </a:ln>
          <a:effectLst/>
        </p:spPr>
      </p:cxnSp>
      <p:sp>
        <p:nvSpPr>
          <p:cNvPr id="37" name="TextBox 36">
            <a:extLst>
              <a:ext uri="{FF2B5EF4-FFF2-40B4-BE49-F238E27FC236}">
                <a16:creationId xmlns:a16="http://schemas.microsoft.com/office/drawing/2014/main" id="{AB9CDD8C-EECD-2E36-33C6-F252CB45C5DB}"/>
              </a:ext>
            </a:extLst>
          </p:cNvPr>
          <p:cNvSpPr txBox="1"/>
          <p:nvPr/>
        </p:nvSpPr>
        <p:spPr>
          <a:xfrm>
            <a:off x="2591774" y="4133528"/>
            <a:ext cx="2057086" cy="369332"/>
          </a:xfrm>
          <a:prstGeom prst="rect">
            <a:avLst/>
          </a:prstGeom>
          <a:noFill/>
          <a:effectLst/>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900" b="0" i="1" u="none" strike="noStrike" kern="1200" cap="none" spc="0" normalizeH="0" baseline="0" noProof="0" dirty="0">
                <a:ln>
                  <a:noFill/>
                </a:ln>
                <a:solidFill>
                  <a:schemeClr val="accent5"/>
                </a:solidFill>
                <a:effectLst/>
                <a:uLnTx/>
                <a:uFillTx/>
                <a:latin typeface="Arial"/>
                <a:ea typeface="+mn-ea"/>
                <a:cs typeface="Arial" panose="020B0604020202020204" pitchFamily="34" charset="0"/>
              </a:rPr>
              <a:t>Ring-fenced departments within Tenaga Nasional </a:t>
            </a:r>
            <a:r>
              <a:rPr kumimoji="0" lang="en-US" sz="900" b="0" i="1" u="none" strike="noStrike" kern="1200" cap="none" spc="0" normalizeH="0" baseline="0" noProof="0" dirty="0" err="1">
                <a:ln>
                  <a:noFill/>
                </a:ln>
                <a:solidFill>
                  <a:schemeClr val="accent5"/>
                </a:solidFill>
                <a:effectLst/>
                <a:uLnTx/>
                <a:uFillTx/>
                <a:latin typeface="Arial"/>
                <a:ea typeface="+mn-ea"/>
                <a:cs typeface="Arial" panose="020B0604020202020204" pitchFamily="34" charset="0"/>
              </a:rPr>
              <a:t>Berhad</a:t>
            </a:r>
            <a:r>
              <a:rPr kumimoji="0" lang="en-US" sz="900" b="0" i="1" u="none" strike="noStrike" kern="1200" cap="none" spc="0" normalizeH="0" baseline="0" noProof="0" dirty="0">
                <a:ln>
                  <a:noFill/>
                </a:ln>
                <a:solidFill>
                  <a:schemeClr val="accent5"/>
                </a:solidFill>
                <a:effectLst/>
                <a:uLnTx/>
                <a:uFillTx/>
                <a:latin typeface="Arial"/>
                <a:ea typeface="+mn-ea"/>
                <a:cs typeface="Arial" panose="020B0604020202020204" pitchFamily="34" charset="0"/>
              </a:rPr>
              <a:t> (TNB)</a:t>
            </a:r>
          </a:p>
        </p:txBody>
      </p:sp>
      <p:pic>
        <p:nvPicPr>
          <p:cNvPr id="39" name="Picture 38">
            <a:extLst>
              <a:ext uri="{FF2B5EF4-FFF2-40B4-BE49-F238E27FC236}">
                <a16:creationId xmlns:a16="http://schemas.microsoft.com/office/drawing/2014/main" id="{3E3110B1-F700-264B-585B-A3A631992225}"/>
              </a:ext>
            </a:extLst>
          </p:cNvPr>
          <p:cNvPicPr>
            <a:picLocks noChangeAspect="1"/>
          </p:cNvPicPr>
          <p:nvPr/>
        </p:nvPicPr>
        <p:blipFill rotWithShape="1">
          <a:blip r:embed="rId4"/>
          <a:srcRect l="-8096" r="-8096"/>
          <a:stretch/>
        </p:blipFill>
        <p:spPr>
          <a:xfrm>
            <a:off x="6268199" y="1586259"/>
            <a:ext cx="436429" cy="343061"/>
          </a:xfrm>
          <a:prstGeom prst="rect">
            <a:avLst/>
          </a:prstGeom>
          <a:effectLst/>
        </p:spPr>
      </p:pic>
      <p:pic>
        <p:nvPicPr>
          <p:cNvPr id="41" name="Picture 40">
            <a:extLst>
              <a:ext uri="{FF2B5EF4-FFF2-40B4-BE49-F238E27FC236}">
                <a16:creationId xmlns:a16="http://schemas.microsoft.com/office/drawing/2014/main" id="{5E63269C-BC92-C1D8-3900-94B7AD46D54E}"/>
              </a:ext>
            </a:extLst>
          </p:cNvPr>
          <p:cNvPicPr>
            <a:picLocks noChangeAspect="1"/>
          </p:cNvPicPr>
          <p:nvPr/>
        </p:nvPicPr>
        <p:blipFill rotWithShape="1">
          <a:blip r:embed="rId5"/>
          <a:srcRect t="9091" b="4843"/>
          <a:stretch/>
        </p:blipFill>
        <p:spPr>
          <a:xfrm>
            <a:off x="5032953" y="2233749"/>
            <a:ext cx="1487919" cy="294535"/>
          </a:xfrm>
          <a:prstGeom prst="rect">
            <a:avLst/>
          </a:prstGeom>
          <a:effectLst/>
        </p:spPr>
      </p:pic>
      <p:cxnSp>
        <p:nvCxnSpPr>
          <p:cNvPr id="50" name="Connector: Elbow 49">
            <a:extLst>
              <a:ext uri="{FF2B5EF4-FFF2-40B4-BE49-F238E27FC236}">
                <a16:creationId xmlns:a16="http://schemas.microsoft.com/office/drawing/2014/main" id="{25F13414-9B6A-3ED4-B297-D3412E15E2AE}"/>
              </a:ext>
            </a:extLst>
          </p:cNvPr>
          <p:cNvCxnSpPr>
            <a:stCxn id="18" idx="2"/>
            <a:endCxn id="55" idx="0"/>
          </p:cNvCxnSpPr>
          <p:nvPr/>
        </p:nvCxnSpPr>
        <p:spPr>
          <a:xfrm rot="16200000" flipH="1">
            <a:off x="3978622" y="4878234"/>
            <a:ext cx="283517" cy="733664"/>
          </a:xfrm>
          <a:prstGeom prst="bentConnector3">
            <a:avLst/>
          </a:prstGeom>
          <a:noFill/>
          <a:ln w="28575" cap="flat" cmpd="sng" algn="ctr">
            <a:solidFill>
              <a:sysClr val="windowText" lastClr="000000"/>
            </a:solidFill>
            <a:prstDash val="solid"/>
            <a:miter lim="800000"/>
            <a:tailEnd type="triangle"/>
          </a:ln>
          <a:effectLst/>
        </p:spPr>
      </p:cxnSp>
      <p:cxnSp>
        <p:nvCxnSpPr>
          <p:cNvPr id="51" name="Connector: Elbow 50">
            <a:extLst>
              <a:ext uri="{FF2B5EF4-FFF2-40B4-BE49-F238E27FC236}">
                <a16:creationId xmlns:a16="http://schemas.microsoft.com/office/drawing/2014/main" id="{08BF69E9-1A08-1F3E-9A7E-D17B8B308A1A}"/>
              </a:ext>
            </a:extLst>
          </p:cNvPr>
          <p:cNvCxnSpPr>
            <a:cxnSpLocks/>
            <a:stCxn id="18" idx="2"/>
            <a:endCxn id="54" idx="0"/>
          </p:cNvCxnSpPr>
          <p:nvPr/>
        </p:nvCxnSpPr>
        <p:spPr>
          <a:xfrm rot="5400000">
            <a:off x="3244959" y="4878235"/>
            <a:ext cx="283517" cy="733663"/>
          </a:xfrm>
          <a:prstGeom prst="bentConnector3">
            <a:avLst>
              <a:gd name="adj1" fmla="val 50000"/>
            </a:avLst>
          </a:prstGeom>
          <a:noFill/>
          <a:ln w="28575" cap="flat" cmpd="sng" algn="ctr">
            <a:solidFill>
              <a:sysClr val="windowText" lastClr="000000"/>
            </a:solidFill>
            <a:prstDash val="solid"/>
            <a:miter lim="800000"/>
            <a:tailEnd type="triangle"/>
          </a:ln>
          <a:effectLst/>
        </p:spPr>
      </p:cxnSp>
      <p:cxnSp>
        <p:nvCxnSpPr>
          <p:cNvPr id="52" name="Connector: Elbow 51">
            <a:extLst>
              <a:ext uri="{FF2B5EF4-FFF2-40B4-BE49-F238E27FC236}">
                <a16:creationId xmlns:a16="http://schemas.microsoft.com/office/drawing/2014/main" id="{0ACD938F-88FC-D328-916A-020596ED42A2}"/>
              </a:ext>
            </a:extLst>
          </p:cNvPr>
          <p:cNvCxnSpPr>
            <a:cxnSpLocks/>
            <a:stCxn id="54" idx="2"/>
            <a:endCxn id="19" idx="0"/>
          </p:cNvCxnSpPr>
          <p:nvPr/>
        </p:nvCxnSpPr>
        <p:spPr>
          <a:xfrm rot="16200000" flipH="1">
            <a:off x="3244957" y="5573308"/>
            <a:ext cx="283518" cy="733663"/>
          </a:xfrm>
          <a:prstGeom prst="bentConnector3">
            <a:avLst>
              <a:gd name="adj1" fmla="val 50000"/>
            </a:avLst>
          </a:prstGeom>
          <a:noFill/>
          <a:ln w="28575" cap="flat" cmpd="sng" algn="ctr">
            <a:solidFill>
              <a:sysClr val="windowText" lastClr="000000"/>
            </a:solidFill>
            <a:prstDash val="solid"/>
            <a:miter lim="800000"/>
            <a:tailEnd type="triangle"/>
          </a:ln>
          <a:effectLst/>
        </p:spPr>
      </p:cxnSp>
      <p:sp>
        <p:nvSpPr>
          <p:cNvPr id="54" name="Rectangle 53">
            <a:extLst>
              <a:ext uri="{FF2B5EF4-FFF2-40B4-BE49-F238E27FC236}">
                <a16:creationId xmlns:a16="http://schemas.microsoft.com/office/drawing/2014/main" id="{9B6ED095-CF42-C724-08B9-34AD9DB2F604}"/>
              </a:ext>
            </a:extLst>
          </p:cNvPr>
          <p:cNvSpPr>
            <a:spLocks/>
          </p:cNvSpPr>
          <p:nvPr/>
        </p:nvSpPr>
        <p:spPr>
          <a:xfrm>
            <a:off x="2353235" y="5386825"/>
            <a:ext cx="1333300" cy="41155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Franchised Distributors</a:t>
            </a:r>
          </a:p>
        </p:txBody>
      </p:sp>
      <p:sp>
        <p:nvSpPr>
          <p:cNvPr id="55" name="Rectangle 54">
            <a:extLst>
              <a:ext uri="{FF2B5EF4-FFF2-40B4-BE49-F238E27FC236}">
                <a16:creationId xmlns:a16="http://schemas.microsoft.com/office/drawing/2014/main" id="{79916485-B389-858F-0170-A1A662C6E3F1}"/>
              </a:ext>
            </a:extLst>
          </p:cNvPr>
          <p:cNvSpPr>
            <a:spLocks/>
          </p:cNvSpPr>
          <p:nvPr/>
        </p:nvSpPr>
        <p:spPr>
          <a:xfrm>
            <a:off x="3820562" y="5386825"/>
            <a:ext cx="1333300" cy="411556"/>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2E3457"/>
                </a:solidFill>
                <a:effectLst/>
                <a:uLnTx/>
                <a:uFillTx/>
                <a:latin typeface="Arial"/>
                <a:ea typeface="+mn-ea"/>
                <a:cs typeface="Arial" panose="020B0604020202020204" pitchFamily="34" charset="0"/>
              </a:rPr>
              <a:t>TNB Retail</a:t>
            </a:r>
          </a:p>
        </p:txBody>
      </p:sp>
      <p:pic>
        <p:nvPicPr>
          <p:cNvPr id="74" name="Picture 73">
            <a:extLst>
              <a:ext uri="{FF2B5EF4-FFF2-40B4-BE49-F238E27FC236}">
                <a16:creationId xmlns:a16="http://schemas.microsoft.com/office/drawing/2014/main" id="{FEABFAF0-0560-BF45-8C1C-123D1E4E16D8}"/>
              </a:ext>
            </a:extLst>
          </p:cNvPr>
          <p:cNvPicPr>
            <a:picLocks noChangeAspect="1"/>
          </p:cNvPicPr>
          <p:nvPr/>
        </p:nvPicPr>
        <p:blipFill rotWithShape="1">
          <a:blip r:embed="rId6"/>
          <a:srcRect l="6006" r="7216" b="9236"/>
          <a:stretch/>
        </p:blipFill>
        <p:spPr>
          <a:xfrm>
            <a:off x="3490423" y="3022854"/>
            <a:ext cx="526257" cy="469778"/>
          </a:xfrm>
          <a:prstGeom prst="rect">
            <a:avLst/>
          </a:prstGeom>
        </p:spPr>
      </p:pic>
      <p:pic>
        <p:nvPicPr>
          <p:cNvPr id="88" name="Picture 87">
            <a:extLst>
              <a:ext uri="{FF2B5EF4-FFF2-40B4-BE49-F238E27FC236}">
                <a16:creationId xmlns:a16="http://schemas.microsoft.com/office/drawing/2014/main" id="{68D566F0-E8A5-3362-8AD3-64E078177077}"/>
              </a:ext>
            </a:extLst>
          </p:cNvPr>
          <p:cNvPicPr>
            <a:picLocks noChangeAspect="1"/>
          </p:cNvPicPr>
          <p:nvPr/>
        </p:nvPicPr>
        <p:blipFill rotWithShape="1">
          <a:blip r:embed="rId7"/>
          <a:srcRect l="1543" r="1543"/>
          <a:stretch/>
        </p:blipFill>
        <p:spPr>
          <a:xfrm>
            <a:off x="3318922" y="3618067"/>
            <a:ext cx="869256" cy="424450"/>
          </a:xfrm>
          <a:prstGeom prst="rect">
            <a:avLst/>
          </a:prstGeom>
        </p:spPr>
      </p:pic>
      <p:sp>
        <p:nvSpPr>
          <p:cNvPr id="89" name="4. Footnote">
            <a:extLst>
              <a:ext uri="{FF2B5EF4-FFF2-40B4-BE49-F238E27FC236}">
                <a16:creationId xmlns:a16="http://schemas.microsoft.com/office/drawing/2014/main" id="{C15B095A-7578-B0C0-AAE6-9BB33356375F}"/>
              </a:ext>
            </a:extLst>
          </p:cNvPr>
          <p:cNvSpPr txBox="1"/>
          <p:nvPr>
            <p:custDataLst>
              <p:tags r:id="rId1"/>
            </p:custDataLst>
          </p:nvPr>
        </p:nvSpPr>
        <p:spPr>
          <a:xfrm>
            <a:off x="523095" y="6470896"/>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    Power Purchase Agreement</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2.    Service Level Agreement</a:t>
            </a:r>
          </a:p>
        </p:txBody>
      </p:sp>
      <p:sp>
        <p:nvSpPr>
          <p:cNvPr id="90" name="TextBox 89">
            <a:extLst>
              <a:ext uri="{FF2B5EF4-FFF2-40B4-BE49-F238E27FC236}">
                <a16:creationId xmlns:a16="http://schemas.microsoft.com/office/drawing/2014/main" id="{E7489F70-71C3-8E7D-F2CF-4B251F7AD328}"/>
              </a:ext>
            </a:extLst>
          </p:cNvPr>
          <p:cNvSpPr txBox="1"/>
          <p:nvPr/>
        </p:nvSpPr>
        <p:spPr>
          <a:xfrm>
            <a:off x="5252600" y="3962083"/>
            <a:ext cx="1740228" cy="10387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1" u="none" strike="noStrike" kern="1200" cap="none" spc="0" normalizeH="0" baseline="0" noProof="0" dirty="0">
                <a:ln>
                  <a:noFill/>
                </a:ln>
                <a:solidFill>
                  <a:schemeClr val="accent5"/>
                </a:solidFill>
                <a:effectLst/>
                <a:uLnTx/>
                <a:uFillTx/>
                <a:latin typeface="Arial"/>
                <a:ea typeface="+mn-ea"/>
                <a:cs typeface="Arial" panose="020B0604020202020204" pitchFamily="34" charset="0"/>
              </a:rPr>
              <a:t>Members:</a:t>
            </a:r>
          </a:p>
          <a:p>
            <a:pPr marL="230396" marR="0" lvl="1" indent="-226796"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000" b="0" i="1" u="none" strike="noStrike" kern="1200" cap="none" spc="0" normalizeH="0" baseline="0" noProof="0" dirty="0">
                <a:ln>
                  <a:noFill/>
                </a:ln>
                <a:solidFill>
                  <a:schemeClr val="accent5"/>
                </a:solidFill>
                <a:effectLst/>
                <a:uLnTx/>
                <a:uFillTx/>
                <a:latin typeface="Arial"/>
                <a:ea typeface="+mn-ea"/>
                <a:cs typeface="+mn-cs"/>
              </a:rPr>
              <a:t>Suruhanjaya Tenaga (ST)</a:t>
            </a:r>
          </a:p>
          <a:p>
            <a:pPr marL="230396" marR="0" lvl="1" indent="-226796"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000" b="0" i="1" u="none" strike="noStrike" kern="1200" cap="none" spc="0" normalizeH="0" baseline="0" noProof="0" dirty="0">
                <a:ln>
                  <a:noFill/>
                </a:ln>
                <a:solidFill>
                  <a:schemeClr val="accent5"/>
                </a:solidFill>
                <a:effectLst/>
                <a:uLnTx/>
                <a:uFillTx/>
                <a:latin typeface="Arial"/>
                <a:ea typeface="+mn-ea"/>
                <a:cs typeface="+mn-cs"/>
              </a:rPr>
              <a:t>Representative from PETRA</a:t>
            </a:r>
          </a:p>
          <a:p>
            <a:pPr marL="230396" marR="0" lvl="1" indent="-226796"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000" b="0" i="1" u="none" strike="noStrike" kern="1200" cap="none" spc="0" normalizeH="0" baseline="0" noProof="0" dirty="0">
                <a:ln>
                  <a:noFill/>
                </a:ln>
                <a:solidFill>
                  <a:schemeClr val="accent5"/>
                </a:solidFill>
                <a:effectLst/>
                <a:uLnTx/>
                <a:uFillTx/>
                <a:latin typeface="Arial"/>
                <a:ea typeface="+mn-ea"/>
                <a:cs typeface="+mn-cs"/>
              </a:rPr>
              <a:t>Industry experts appointed by ST</a:t>
            </a:r>
          </a:p>
        </p:txBody>
      </p:sp>
      <p:sp>
        <p:nvSpPr>
          <p:cNvPr id="91" name="TextBox 90">
            <a:extLst>
              <a:ext uri="{FF2B5EF4-FFF2-40B4-BE49-F238E27FC236}">
                <a16:creationId xmlns:a16="http://schemas.microsoft.com/office/drawing/2014/main" id="{2B94B5C0-CA4B-634F-9917-56AB71A03843}"/>
              </a:ext>
            </a:extLst>
          </p:cNvPr>
          <p:cNvSpPr txBox="1"/>
          <p:nvPr/>
        </p:nvSpPr>
        <p:spPr>
          <a:xfrm>
            <a:off x="6896168" y="2319313"/>
            <a:ext cx="62850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1100" i="1" u="none" strike="noStrike" kern="1200" cap="none" spc="0" normalizeH="0" baseline="0" noProof="0" dirty="0">
                <a:ln>
                  <a:noFill/>
                </a:ln>
                <a:solidFill>
                  <a:schemeClr val="accent5"/>
                </a:solidFill>
                <a:effectLst/>
                <a:uLnTx/>
                <a:uFillTx/>
                <a:latin typeface="Arial"/>
                <a:ea typeface="+mn-ea"/>
                <a:cs typeface="Arial" panose="020B0604020202020204" pitchFamily="34" charset="0"/>
              </a:rPr>
              <a:t>Regulator</a:t>
            </a:r>
          </a:p>
        </p:txBody>
      </p:sp>
      <p:sp>
        <p:nvSpPr>
          <p:cNvPr id="92" name="TextBox 91">
            <a:extLst>
              <a:ext uri="{FF2B5EF4-FFF2-40B4-BE49-F238E27FC236}">
                <a16:creationId xmlns:a16="http://schemas.microsoft.com/office/drawing/2014/main" id="{1FAB4342-33F3-3134-C3E8-072DDA686FAB}"/>
              </a:ext>
            </a:extLst>
          </p:cNvPr>
          <p:cNvSpPr txBox="1">
            <a:spLocks/>
          </p:cNvSpPr>
          <p:nvPr/>
        </p:nvSpPr>
        <p:spPr>
          <a:xfrm>
            <a:off x="7986837" y="2491204"/>
            <a:ext cx="3694475" cy="338554"/>
          </a:xfrm>
          <a:prstGeom prst="rect">
            <a:avLst/>
          </a:prstGeom>
          <a:solidFill>
            <a:schemeClr val="bg1"/>
          </a:solidFill>
        </p:spPr>
        <p:txBody>
          <a:bodyPr vert="horz" wrap="square" lIns="76200" tIns="76200" rIns="76200" bIns="762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MESI operates in a single buyer model.</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93" name="TextBox 92">
            <a:extLst>
              <a:ext uri="{FF2B5EF4-FFF2-40B4-BE49-F238E27FC236}">
                <a16:creationId xmlns:a16="http://schemas.microsoft.com/office/drawing/2014/main" id="{1ADEA92E-04C7-C4BB-6DA6-3865DD690A81}"/>
              </a:ext>
            </a:extLst>
          </p:cNvPr>
          <p:cNvSpPr txBox="1"/>
          <p:nvPr/>
        </p:nvSpPr>
        <p:spPr>
          <a:xfrm>
            <a:off x="7986837" y="2955521"/>
            <a:ext cx="3694475" cy="1192634"/>
          </a:xfrm>
          <a:prstGeom prst="rect">
            <a:avLst/>
          </a:prstGeom>
          <a:solidFill>
            <a:schemeClr val="bg1"/>
          </a:solidFill>
        </p:spPr>
        <p:txBody>
          <a:bodyPr vert="horz" wrap="square" lIns="76200" tIns="76200" rIns="76200" bIns="762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Ring-fenced Single Buyer (SB) procures electricity in Peninsular Malaysia for TNB:</a:t>
            </a:r>
          </a:p>
          <a:p>
            <a:pPr marL="230396" marR="0" lvl="1" indent="-226796" algn="l" defTabSz="914400" rtl="0" eaLnBrk="1" fontAlgn="auto" latinLnBrk="0" hangingPunct="1">
              <a:lnSpc>
                <a:spcPct val="100000"/>
              </a:lnSpc>
              <a:spcBef>
                <a:spcPts val="0"/>
              </a:spcBef>
              <a:spcAft>
                <a:spcPts val="300"/>
              </a:spcAft>
              <a:buClr>
                <a:srgbClr val="2E3457"/>
              </a:buClr>
              <a:buSzPct val="110000"/>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based on </a:t>
            </a:r>
            <a:r>
              <a:rPr kumimoji="0" lang="en-US" sz="1200" b="1" i="0" u="none" strike="noStrike" kern="1200" cap="none" spc="0" normalizeH="0" baseline="0" noProof="0" dirty="0">
                <a:ln>
                  <a:noFill/>
                </a:ln>
                <a:solidFill>
                  <a:srgbClr val="2E3457"/>
                </a:solidFill>
                <a:effectLst/>
                <a:uLnTx/>
                <a:uFillTx/>
                <a:latin typeface="Arial"/>
                <a:ea typeface="+mn-ea"/>
                <a:cs typeface="+mn-cs"/>
              </a:rPr>
              <a:t>PPA/SLA</a:t>
            </a:r>
          </a:p>
          <a:p>
            <a:pPr marL="230396" marR="0" lvl="1" indent="-226796" algn="l" defTabSz="914400" rtl="0" eaLnBrk="1" fontAlgn="auto" latinLnBrk="0" hangingPunct="1">
              <a:lnSpc>
                <a:spcPct val="100000"/>
              </a:lnSpc>
              <a:spcBef>
                <a:spcPts val="0"/>
              </a:spcBef>
              <a:spcAft>
                <a:spcPts val="300"/>
              </a:spcAft>
              <a:buClr>
                <a:srgbClr val="2E3457"/>
              </a:buClr>
              <a:buSzPct val="110000"/>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Via </a:t>
            </a:r>
            <a:r>
              <a:rPr kumimoji="0" lang="en-US" sz="1200" b="1" i="0" u="none" strike="noStrike" kern="1200" cap="none" spc="0" normalizeH="0" baseline="0" noProof="0" dirty="0">
                <a:ln>
                  <a:noFill/>
                </a:ln>
                <a:solidFill>
                  <a:srgbClr val="2E3457"/>
                </a:solidFill>
                <a:effectLst/>
                <a:uLnTx/>
                <a:uFillTx/>
                <a:latin typeface="Arial"/>
                <a:ea typeface="+mn-ea"/>
                <a:cs typeface="+mn-cs"/>
              </a:rPr>
              <a:t>NEDA</a:t>
            </a:r>
            <a:r>
              <a:rPr kumimoji="0" lang="en-US" sz="1200" b="0" i="0" u="none" strike="noStrike" kern="1200" cap="none" spc="0" normalizeH="0" baseline="0" noProof="0" dirty="0">
                <a:ln>
                  <a:noFill/>
                </a:ln>
                <a:solidFill>
                  <a:srgbClr val="000000"/>
                </a:solidFill>
                <a:effectLst/>
                <a:uLnTx/>
                <a:uFillTx/>
                <a:latin typeface="Arial"/>
                <a:ea typeface="+mn-ea"/>
                <a:cs typeface="+mn-cs"/>
              </a:rPr>
              <a:t> arrangement</a:t>
            </a:r>
          </a:p>
          <a:p>
            <a:pPr marL="230396" marR="0" lvl="1" indent="-226796" algn="l" defTabSz="914400" rtl="0" eaLnBrk="1" fontAlgn="auto" latinLnBrk="0" hangingPunct="1">
              <a:lnSpc>
                <a:spcPct val="100000"/>
              </a:lnSpc>
              <a:spcBef>
                <a:spcPts val="0"/>
              </a:spcBef>
              <a:spcAft>
                <a:spcPts val="300"/>
              </a:spcAft>
              <a:buClr>
                <a:srgbClr val="2E3457"/>
              </a:buClr>
              <a:buSzPct val="110000"/>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Through interconnections</a:t>
            </a:r>
          </a:p>
        </p:txBody>
      </p:sp>
      <p:sp>
        <p:nvSpPr>
          <p:cNvPr id="94" name="TextBox 93">
            <a:extLst>
              <a:ext uri="{FF2B5EF4-FFF2-40B4-BE49-F238E27FC236}">
                <a16:creationId xmlns:a16="http://schemas.microsoft.com/office/drawing/2014/main" id="{F07500AE-996A-F996-1EB2-DC29BE77FB13}"/>
              </a:ext>
            </a:extLst>
          </p:cNvPr>
          <p:cNvSpPr txBox="1"/>
          <p:nvPr/>
        </p:nvSpPr>
        <p:spPr>
          <a:xfrm>
            <a:off x="7986837" y="4273918"/>
            <a:ext cx="3694475" cy="892552"/>
          </a:xfrm>
          <a:prstGeom prst="rect">
            <a:avLst/>
          </a:prstGeom>
          <a:solidFill>
            <a:schemeClr val="bg1"/>
          </a:solidFill>
        </p:spPr>
        <p:txBody>
          <a:bodyPr vert="horz" wrap="square" lIns="76200" tIns="76200" rIns="76200" bIns="762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2E3457"/>
                </a:solidFill>
                <a:effectLst/>
                <a:uLnTx/>
                <a:uFillTx/>
                <a:latin typeface="Arial"/>
                <a:ea typeface="+mn-ea"/>
                <a:cs typeface="Arial" panose="020B0604020202020204" pitchFamily="34" charset="0"/>
              </a:rPr>
              <a:t>New Enhanced Dispatch Arrangement (NEDA)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is a platform launched in 2017 for generators to sell their energy to the system without the need for long term contracts</a:t>
            </a:r>
          </a:p>
        </p:txBody>
      </p:sp>
      <p:sp>
        <p:nvSpPr>
          <p:cNvPr id="95" name="TextBox 94">
            <a:extLst>
              <a:ext uri="{FF2B5EF4-FFF2-40B4-BE49-F238E27FC236}">
                <a16:creationId xmlns:a16="http://schemas.microsoft.com/office/drawing/2014/main" id="{C5E22196-F9F7-FD3C-EB71-6D7C7250F3C7}"/>
              </a:ext>
            </a:extLst>
          </p:cNvPr>
          <p:cNvSpPr txBox="1"/>
          <p:nvPr/>
        </p:nvSpPr>
        <p:spPr>
          <a:xfrm>
            <a:off x="7986837" y="5292233"/>
            <a:ext cx="3694475" cy="523220"/>
          </a:xfrm>
          <a:prstGeom prst="rect">
            <a:avLst/>
          </a:prstGeom>
          <a:solidFill>
            <a:schemeClr val="bg1"/>
          </a:solidFill>
        </p:spPr>
        <p:txBody>
          <a:bodyPr vert="horz" wrap="square" lIns="76200" tIns="76200" rIns="76200" bIns="762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SB operation is strictly governed by </a:t>
            </a:r>
            <a:r>
              <a:rPr kumimoji="0" lang="en-US" sz="1200" b="1" i="0" u="none" strike="noStrike" kern="1200" cap="none" spc="0" normalizeH="0" baseline="0" noProof="0" dirty="0">
                <a:ln>
                  <a:noFill/>
                </a:ln>
                <a:solidFill>
                  <a:srgbClr val="2E3457"/>
                </a:solidFill>
                <a:effectLst/>
                <a:uLnTx/>
                <a:uFillTx/>
                <a:latin typeface="Arial"/>
                <a:ea typeface="+mn-ea"/>
                <a:cs typeface="Arial" panose="020B0604020202020204" pitchFamily="34" charset="0"/>
              </a:rPr>
              <a:t>Guidelines for SB Market &amp; Guidelines to NEDA</a:t>
            </a:r>
          </a:p>
        </p:txBody>
      </p:sp>
      <p:sp>
        <p:nvSpPr>
          <p:cNvPr id="96" name="TextBox 95">
            <a:extLst>
              <a:ext uri="{FF2B5EF4-FFF2-40B4-BE49-F238E27FC236}">
                <a16:creationId xmlns:a16="http://schemas.microsoft.com/office/drawing/2014/main" id="{7FEE0A74-710C-27B0-A1AA-5B3E270E3BD3}"/>
              </a:ext>
            </a:extLst>
          </p:cNvPr>
          <p:cNvSpPr txBox="1"/>
          <p:nvPr/>
        </p:nvSpPr>
        <p:spPr>
          <a:xfrm>
            <a:off x="7986837" y="5941215"/>
            <a:ext cx="3694475" cy="523220"/>
          </a:xfrm>
          <a:prstGeom prst="rect">
            <a:avLst/>
          </a:prstGeom>
          <a:solidFill>
            <a:schemeClr val="bg1"/>
          </a:solidFill>
        </p:spPr>
        <p:txBody>
          <a:bodyPr vert="horz" wrap="square" lIns="76200" tIns="76200" rIns="76200" bIns="762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2E3457"/>
                </a:solidFill>
                <a:effectLst/>
                <a:uLnTx/>
                <a:uFillTx/>
                <a:latin typeface="Arial"/>
                <a:ea typeface="+mn-ea"/>
                <a:cs typeface="Arial" panose="020B0604020202020204" pitchFamily="34" charset="0"/>
              </a:rPr>
              <a:t>Oversight Panel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chaired by ST </a:t>
            </a:r>
            <a:r>
              <a:rPr kumimoji="0" lang="en-US" sz="1200" b="1" i="0" u="none" strike="noStrike" kern="1200" cap="none" spc="0" normalizeH="0" baseline="0" noProof="0" dirty="0">
                <a:ln>
                  <a:noFill/>
                </a:ln>
                <a:solidFill>
                  <a:srgbClr val="2E3457"/>
                </a:solidFill>
                <a:effectLst/>
                <a:uLnTx/>
                <a:uFillTx/>
                <a:latin typeface="Arial"/>
                <a:ea typeface="+mn-ea"/>
                <a:cs typeface="Arial" panose="020B0604020202020204" pitchFamily="34" charset="0"/>
              </a:rPr>
              <a:t>oversees compliance of SB to the Guidelines</a:t>
            </a:r>
          </a:p>
        </p:txBody>
      </p:sp>
      <p:cxnSp>
        <p:nvCxnSpPr>
          <p:cNvPr id="97" name="Connector: Elbow 96">
            <a:extLst>
              <a:ext uri="{FF2B5EF4-FFF2-40B4-BE49-F238E27FC236}">
                <a16:creationId xmlns:a16="http://schemas.microsoft.com/office/drawing/2014/main" id="{4B7B579A-FCA1-2940-432C-E9ED1DE98C58}"/>
              </a:ext>
            </a:extLst>
          </p:cNvPr>
          <p:cNvCxnSpPr>
            <a:cxnSpLocks/>
            <a:stCxn id="55" idx="2"/>
            <a:endCxn id="19" idx="0"/>
          </p:cNvCxnSpPr>
          <p:nvPr/>
        </p:nvCxnSpPr>
        <p:spPr>
          <a:xfrm rot="5400000">
            <a:off x="3978621" y="5573308"/>
            <a:ext cx="283518" cy="733664"/>
          </a:xfrm>
          <a:prstGeom prst="bentConnector3">
            <a:avLst>
              <a:gd name="adj1" fmla="val 50000"/>
            </a:avLst>
          </a:prstGeom>
          <a:noFill/>
          <a:ln w="28575" cap="flat" cmpd="sng" algn="ctr">
            <a:solidFill>
              <a:sysClr val="windowText" lastClr="000000"/>
            </a:solidFill>
            <a:prstDash val="solid"/>
            <a:miter lim="800000"/>
            <a:tailEnd type="triangle"/>
          </a:ln>
          <a:effectLst/>
        </p:spPr>
      </p:cxnSp>
      <p:sp>
        <p:nvSpPr>
          <p:cNvPr id="101" name="Rectangle 100">
            <a:extLst>
              <a:ext uri="{FF2B5EF4-FFF2-40B4-BE49-F238E27FC236}">
                <a16:creationId xmlns:a16="http://schemas.microsoft.com/office/drawing/2014/main" id="{222E09CB-140A-2EE8-DF0E-9DA9F8825B86}"/>
              </a:ext>
            </a:extLst>
          </p:cNvPr>
          <p:cNvSpPr/>
          <p:nvPr/>
        </p:nvSpPr>
        <p:spPr>
          <a:xfrm>
            <a:off x="249382" y="1391187"/>
            <a:ext cx="11730182" cy="5359089"/>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4F2AD595-5E3A-894A-CC1F-CC440FB6918F}"/>
              </a:ext>
            </a:extLst>
          </p:cNvPr>
          <p:cNvSpPr txBox="1"/>
          <p:nvPr/>
        </p:nvSpPr>
        <p:spPr>
          <a:xfrm>
            <a:off x="6896168" y="1658431"/>
            <a:ext cx="869111"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1100" i="1" u="none" strike="noStrike" kern="1200" cap="none" spc="0" normalizeH="0" baseline="0" noProof="0" dirty="0">
                <a:ln>
                  <a:noFill/>
                </a:ln>
                <a:solidFill>
                  <a:schemeClr val="accent5"/>
                </a:solidFill>
                <a:effectLst/>
                <a:uLnTx/>
                <a:uFillTx/>
                <a:latin typeface="Arial"/>
                <a:ea typeface="+mn-ea"/>
                <a:cs typeface="Arial" panose="020B0604020202020204" pitchFamily="34" charset="0"/>
              </a:rPr>
              <a:t>Policy maker</a:t>
            </a:r>
          </a:p>
        </p:txBody>
      </p:sp>
    </p:spTree>
    <p:extLst>
      <p:ext uri="{BB962C8B-B14F-4D97-AF65-F5344CB8AC3E}">
        <p14:creationId xmlns:p14="http://schemas.microsoft.com/office/powerpoint/2010/main" val="3945273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3386F2C2-EAF6-4037-BAEE-886519594761}"/>
              </a:ext>
            </a:extLst>
          </p:cNvPr>
          <p:cNvSpPr/>
          <p:nvPr/>
        </p:nvSpPr>
        <p:spPr>
          <a:xfrm>
            <a:off x="285870" y="1715284"/>
            <a:ext cx="2847493" cy="2197704"/>
          </a:xfrm>
          <a:prstGeom prst="rect">
            <a:avLst/>
          </a:prstGeom>
          <a:solidFill>
            <a:schemeClr val="accent4">
              <a:lumMod val="20000"/>
              <a:lumOff val="80000"/>
            </a:schemeClr>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25523" y="282118"/>
            <a:ext cx="11661876" cy="73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Single Buyer is responsible for the planning of generation capacity and the management of electricity procurement in Peninsular Malaysia</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Single Buyer Peninsular Malaysia</a:t>
            </a: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5" name="Rounded Rectangle 73">
            <a:extLst>
              <a:ext uri="{FF2B5EF4-FFF2-40B4-BE49-F238E27FC236}">
                <a16:creationId xmlns:a16="http://schemas.microsoft.com/office/drawing/2014/main" id="{CDF69948-9600-4738-A75A-A9F635CB2836}"/>
              </a:ext>
            </a:extLst>
          </p:cNvPr>
          <p:cNvSpPr/>
          <p:nvPr/>
        </p:nvSpPr>
        <p:spPr>
          <a:xfrm>
            <a:off x="9079473" y="1856257"/>
            <a:ext cx="2508142" cy="1506895"/>
          </a:xfrm>
          <a:prstGeom prst="rect">
            <a:avLst/>
          </a:prstGeom>
          <a:noFill/>
          <a:ln w="12700" cap="flat" cmpd="sng" algn="ctr">
            <a:no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Settlement &amp;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 PPAs/SLAs </a:t>
            </a:r>
            <a:r>
              <a:rPr kumimoji="0" lang="en-MY" sz="1300" b="0"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billing and settlement</a:t>
            </a: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 Generation </a:t>
            </a:r>
            <a:r>
              <a:rPr kumimoji="0" lang="en-MY"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Costs, SB Operation </a:t>
            </a: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Costs, ICPT</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Settlement &amp; Clearance</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Finance &amp; Reporting</a:t>
            </a:r>
          </a:p>
        </p:txBody>
      </p:sp>
      <p:sp>
        <p:nvSpPr>
          <p:cNvPr id="36" name="Rounded Rectangle 89">
            <a:extLst>
              <a:ext uri="{FF2B5EF4-FFF2-40B4-BE49-F238E27FC236}">
                <a16:creationId xmlns:a16="http://schemas.microsoft.com/office/drawing/2014/main" id="{19937507-FA5A-427F-A06A-DF5535505B82}"/>
              </a:ext>
            </a:extLst>
          </p:cNvPr>
          <p:cNvSpPr/>
          <p:nvPr/>
        </p:nvSpPr>
        <p:spPr>
          <a:xfrm>
            <a:off x="368560" y="1926082"/>
            <a:ext cx="2682112" cy="475740"/>
          </a:xfrm>
          <a:prstGeom prst="rect">
            <a:avLst/>
          </a:prstGeom>
          <a:noFill/>
          <a:ln w="12700" cap="flat" cmpd="sng" algn="ctr">
            <a:no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System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a:t>
            </a:r>
            <a:r>
              <a:rPr kumimoji="0" lang="en-MY" sz="1400" b="0"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long-term</a:t>
            </a:r>
            <a:r>
              <a:rPr kumimoji="0" lang="en-MY"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demand </a:t>
            </a: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forecast and capacity expansion </a:t>
            </a:r>
            <a:r>
              <a:rPr kumimoji="0" lang="en-MY" sz="1300" b="0"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planning</a:t>
            </a: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Peninsular Malaysia</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Load Forecast</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Planning</a:t>
            </a:r>
          </a:p>
        </p:txBody>
      </p:sp>
      <p:sp>
        <p:nvSpPr>
          <p:cNvPr id="38" name="Rounded Rectangle 90">
            <a:extLst>
              <a:ext uri="{FF2B5EF4-FFF2-40B4-BE49-F238E27FC236}">
                <a16:creationId xmlns:a16="http://schemas.microsoft.com/office/drawing/2014/main" id="{F531BB99-42A0-448D-A829-8B6524D588BF}"/>
              </a:ext>
            </a:extLst>
          </p:cNvPr>
          <p:cNvSpPr/>
          <p:nvPr/>
        </p:nvSpPr>
        <p:spPr>
          <a:xfrm>
            <a:off x="6252641" y="1867363"/>
            <a:ext cx="2743625" cy="1655636"/>
          </a:xfrm>
          <a:prstGeom prst="rect">
            <a:avLst/>
          </a:prstGeom>
          <a:noFill/>
          <a:ln w="12700" cap="flat" cmpd="sng" algn="ctr">
            <a:no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Market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day-ahead generation </a:t>
            </a:r>
            <a:r>
              <a:rPr kumimoji="0" lang="en-MY" sz="1300" b="0"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scheduling</a:t>
            </a: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medium-term scheduling for fuel and generation planning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 Term Scheduling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Medium Term Scheduling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NEDA Management</a:t>
            </a:r>
          </a:p>
        </p:txBody>
      </p:sp>
      <p:sp>
        <p:nvSpPr>
          <p:cNvPr id="40" name="Rounded Rectangle 92">
            <a:extLst>
              <a:ext uri="{FF2B5EF4-FFF2-40B4-BE49-F238E27FC236}">
                <a16:creationId xmlns:a16="http://schemas.microsoft.com/office/drawing/2014/main" id="{78A95583-FFAF-4526-AFD0-34790F1B873E}"/>
              </a:ext>
            </a:extLst>
          </p:cNvPr>
          <p:cNvSpPr/>
          <p:nvPr/>
        </p:nvSpPr>
        <p:spPr>
          <a:xfrm>
            <a:off x="6496248" y="4475338"/>
            <a:ext cx="5480997" cy="698199"/>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Technical Advisory &amp; Industry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t>
            </a:r>
            <a:r>
              <a:rPr kumimoji="0" lang="en-MY" sz="1300" b="0"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independent advice </a:t>
            </a: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technical and industry related matters </a:t>
            </a:r>
          </a:p>
        </p:txBody>
      </p:sp>
      <p:sp>
        <p:nvSpPr>
          <p:cNvPr id="42" name="Rounded Rectangle 93">
            <a:extLst>
              <a:ext uri="{FF2B5EF4-FFF2-40B4-BE49-F238E27FC236}">
                <a16:creationId xmlns:a16="http://schemas.microsoft.com/office/drawing/2014/main" id="{5798CDD2-2C35-46CA-9CA6-31D3D15BDC20}"/>
              </a:ext>
            </a:extLst>
          </p:cNvPr>
          <p:cNvSpPr/>
          <p:nvPr/>
        </p:nvSpPr>
        <p:spPr>
          <a:xfrm>
            <a:off x="368560" y="4475516"/>
            <a:ext cx="4738747" cy="618523"/>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Legal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Formulate strategy and provide legal assists and input for SB</a:t>
            </a:r>
          </a:p>
        </p:txBody>
      </p:sp>
      <p:sp>
        <p:nvSpPr>
          <p:cNvPr id="43" name="Rounded Rectangle 91">
            <a:extLst>
              <a:ext uri="{FF2B5EF4-FFF2-40B4-BE49-F238E27FC236}">
                <a16:creationId xmlns:a16="http://schemas.microsoft.com/office/drawing/2014/main" id="{F287E25A-FD2D-4AEA-A9A0-BDBDBA65F38B}"/>
              </a:ext>
            </a:extLst>
          </p:cNvPr>
          <p:cNvSpPr/>
          <p:nvPr/>
        </p:nvSpPr>
        <p:spPr>
          <a:xfrm>
            <a:off x="3242688" y="1867363"/>
            <a:ext cx="2993912" cy="1329394"/>
          </a:xfrm>
          <a:prstGeom prst="rect">
            <a:avLst/>
          </a:prstGeom>
          <a:noFill/>
          <a:ln w="12700" cap="flat" cmpd="sng" algn="ctr">
            <a:no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PPA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
            </a: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velop, </a:t>
            </a:r>
            <a:r>
              <a:rPr kumimoji="0" lang="en-MY" sz="1300" b="0"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negotiate and manage PPAs/SLAs </a:t>
            </a: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interconnection and fuel agreements &amp; management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Energy (pre-COD)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 Performance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Fuel Management</a:t>
            </a:r>
          </a:p>
          <a:p>
            <a:pPr marL="177800" marR="0" lvl="0" indent="0" algn="l" defTabSz="914400" rtl="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Rounded Rectangle 48">
            <a:extLst>
              <a:ext uri="{FF2B5EF4-FFF2-40B4-BE49-F238E27FC236}">
                <a16:creationId xmlns:a16="http://schemas.microsoft.com/office/drawing/2014/main" id="{EA823E03-2A6B-45CB-A819-8C4C5D26E521}"/>
              </a:ext>
            </a:extLst>
          </p:cNvPr>
          <p:cNvSpPr/>
          <p:nvPr/>
        </p:nvSpPr>
        <p:spPr>
          <a:xfrm>
            <a:off x="3973984" y="6116778"/>
            <a:ext cx="4109531" cy="60118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Enterprise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3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functions (Compliance, ICT, HR, Risk)</a:t>
            </a:r>
          </a:p>
        </p:txBody>
      </p:sp>
      <p:pic>
        <p:nvPicPr>
          <p:cNvPr id="57" name="Picture 56" descr="Shape&#10;&#10;Description automatically generated with low confidence">
            <a:extLst>
              <a:ext uri="{FF2B5EF4-FFF2-40B4-BE49-F238E27FC236}">
                <a16:creationId xmlns:a16="http://schemas.microsoft.com/office/drawing/2014/main" id="{48590CAC-0871-41BA-BE75-B7F9E9958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097" y="1791529"/>
            <a:ext cx="406442" cy="475699"/>
          </a:xfrm>
          <a:prstGeom prst="rect">
            <a:avLst/>
          </a:prstGeom>
        </p:spPr>
      </p:pic>
      <p:sp>
        <p:nvSpPr>
          <p:cNvPr id="56" name="TextBox 55">
            <a:extLst>
              <a:ext uri="{FF2B5EF4-FFF2-40B4-BE49-F238E27FC236}">
                <a16:creationId xmlns:a16="http://schemas.microsoft.com/office/drawing/2014/main" id="{4EAE6EC9-C060-415F-A35A-6ED2E404D991}"/>
              </a:ext>
            </a:extLst>
          </p:cNvPr>
          <p:cNvSpPr txBox="1"/>
          <p:nvPr/>
        </p:nvSpPr>
        <p:spPr>
          <a:xfrm>
            <a:off x="277480" y="5317085"/>
            <a:ext cx="11639011" cy="338554"/>
          </a:xfrm>
          <a:prstGeom prst="rect">
            <a:avLst/>
          </a:prstGeom>
          <a:solidFill>
            <a:srgbClr val="17B899"/>
          </a:solidFill>
        </p:spPr>
        <p:txBody>
          <a:bodyPr wrap="square" rtlCol="0">
            <a:spAutoFit/>
          </a:bodyPr>
          <a:lstStyle>
            <a:defPPr>
              <a:defRPr lang="en-US"/>
            </a:defPPr>
            <a:lvl1pPr algn="ctr">
              <a:defRPr sz="14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Internal support</a:t>
            </a:r>
          </a:p>
        </p:txBody>
      </p:sp>
      <p:pic>
        <p:nvPicPr>
          <p:cNvPr id="58" name="Picture 57" descr="Shape&#10;&#10;Description automatically generated with low confidence">
            <a:extLst>
              <a:ext uri="{FF2B5EF4-FFF2-40B4-BE49-F238E27FC236}">
                <a16:creationId xmlns:a16="http://schemas.microsoft.com/office/drawing/2014/main" id="{C347A2A9-799B-4D32-8DEA-4024FADF6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829" y="1863225"/>
            <a:ext cx="457200" cy="457200"/>
          </a:xfrm>
          <a:prstGeom prst="rect">
            <a:avLst/>
          </a:prstGeom>
        </p:spPr>
      </p:pic>
      <p:grpSp>
        <p:nvGrpSpPr>
          <p:cNvPr id="59" name="Group 58">
            <a:extLst>
              <a:ext uri="{FF2B5EF4-FFF2-40B4-BE49-F238E27FC236}">
                <a16:creationId xmlns:a16="http://schemas.microsoft.com/office/drawing/2014/main" id="{C92C682A-8275-4DC3-BD17-499CA612476A}"/>
              </a:ext>
            </a:extLst>
          </p:cNvPr>
          <p:cNvGrpSpPr/>
          <p:nvPr/>
        </p:nvGrpSpPr>
        <p:grpSpPr>
          <a:xfrm>
            <a:off x="5203057" y="1858652"/>
            <a:ext cx="616274" cy="386836"/>
            <a:chOff x="4341771" y="1458068"/>
            <a:chExt cx="737254" cy="414378"/>
          </a:xfrm>
        </p:grpSpPr>
        <p:pic>
          <p:nvPicPr>
            <p:cNvPr id="60" name="Picture 59" descr="Shape&#10;&#10;Description automatically generated with low confidence">
              <a:extLst>
                <a:ext uri="{FF2B5EF4-FFF2-40B4-BE49-F238E27FC236}">
                  <a16:creationId xmlns:a16="http://schemas.microsoft.com/office/drawing/2014/main" id="{8C40A57C-FA2D-4CEB-B030-FFCBC374D0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771" y="1458068"/>
              <a:ext cx="414378" cy="414378"/>
            </a:xfrm>
            <a:prstGeom prst="rect">
              <a:avLst/>
            </a:prstGeom>
          </p:spPr>
        </p:pic>
        <p:pic>
          <p:nvPicPr>
            <p:cNvPr id="61" name="Picture 60" descr="Shape&#10;&#10;Description automatically generated with low confidence">
              <a:extLst>
                <a:ext uri="{FF2B5EF4-FFF2-40B4-BE49-F238E27FC236}">
                  <a16:creationId xmlns:a16="http://schemas.microsoft.com/office/drawing/2014/main" id="{DB649B3B-C2A4-4A33-A6C0-A7CA1EBAD7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3208" y="1535264"/>
              <a:ext cx="315817" cy="315817"/>
            </a:xfrm>
            <a:prstGeom prst="rect">
              <a:avLst/>
            </a:prstGeom>
          </p:spPr>
        </p:pic>
      </p:grpSp>
      <p:pic>
        <p:nvPicPr>
          <p:cNvPr id="62" name="Picture 61" descr="Shape&#10;&#10;Description automatically generated with low confidence">
            <a:extLst>
              <a:ext uri="{FF2B5EF4-FFF2-40B4-BE49-F238E27FC236}">
                <a16:creationId xmlns:a16="http://schemas.microsoft.com/office/drawing/2014/main" id="{987E342D-74A8-48A2-844A-EB1F52C5F9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3824" y="1851780"/>
            <a:ext cx="453000" cy="453000"/>
          </a:xfrm>
          <a:prstGeom prst="rect">
            <a:avLst/>
          </a:prstGeom>
        </p:spPr>
      </p:pic>
      <p:pic>
        <p:nvPicPr>
          <p:cNvPr id="63" name="Picture 62" descr="Shape&#10;&#10;Description automatically generated with low confidence">
            <a:extLst>
              <a:ext uri="{FF2B5EF4-FFF2-40B4-BE49-F238E27FC236}">
                <a16:creationId xmlns:a16="http://schemas.microsoft.com/office/drawing/2014/main" id="{81992C5B-3959-4F32-826D-B6D3BB4D5D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4845" y="4563779"/>
            <a:ext cx="451403" cy="451403"/>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B3AD3251-AB49-470D-8598-CEA188B577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5139932" y="4559366"/>
            <a:ext cx="534673" cy="534673"/>
          </a:xfrm>
          <a:prstGeom prst="rect">
            <a:avLst/>
          </a:prstGeom>
        </p:spPr>
      </p:pic>
      <p:pic>
        <p:nvPicPr>
          <p:cNvPr id="65" name="Picture 64" descr="Shape&#10;&#10;Description automatically generated with low confidence">
            <a:extLst>
              <a:ext uri="{FF2B5EF4-FFF2-40B4-BE49-F238E27FC236}">
                <a16:creationId xmlns:a16="http://schemas.microsoft.com/office/drawing/2014/main" id="{7AC00775-65F3-4159-809E-35DB71B042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7866" y="5752387"/>
            <a:ext cx="394613" cy="394613"/>
          </a:xfrm>
          <a:prstGeom prst="rect">
            <a:avLst/>
          </a:prstGeom>
        </p:spPr>
      </p:pic>
      <p:pic>
        <p:nvPicPr>
          <p:cNvPr id="66" name="Picture 65" descr="Shape&#10;&#10;Description automatically generated with low confidence">
            <a:extLst>
              <a:ext uri="{FF2B5EF4-FFF2-40B4-BE49-F238E27FC236}">
                <a16:creationId xmlns:a16="http://schemas.microsoft.com/office/drawing/2014/main" id="{ADA38FB8-CED6-4265-8701-5EDB41FEA8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27909" y="5711723"/>
            <a:ext cx="433756" cy="433756"/>
          </a:xfrm>
          <a:prstGeom prst="rect">
            <a:avLst/>
          </a:prstGeom>
        </p:spPr>
      </p:pic>
      <p:pic>
        <p:nvPicPr>
          <p:cNvPr id="67" name="Picture 66" descr="Shape&#10;&#10;Description automatically generated with low confidence">
            <a:extLst>
              <a:ext uri="{FF2B5EF4-FFF2-40B4-BE49-F238E27FC236}">
                <a16:creationId xmlns:a16="http://schemas.microsoft.com/office/drawing/2014/main" id="{76AF5D59-5C49-4092-BB6A-84B990791F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78342" y="5732550"/>
            <a:ext cx="382169" cy="382169"/>
          </a:xfrm>
          <a:prstGeom prst="rect">
            <a:avLst/>
          </a:prstGeom>
        </p:spPr>
      </p:pic>
      <p:sp>
        <p:nvSpPr>
          <p:cNvPr id="69" name="Rectangle 68">
            <a:extLst>
              <a:ext uri="{FF2B5EF4-FFF2-40B4-BE49-F238E27FC236}">
                <a16:creationId xmlns:a16="http://schemas.microsoft.com/office/drawing/2014/main" id="{04C8CFDE-E765-415B-9168-F3373475DA27}"/>
              </a:ext>
            </a:extLst>
          </p:cNvPr>
          <p:cNvSpPr/>
          <p:nvPr/>
        </p:nvSpPr>
        <p:spPr>
          <a:xfrm>
            <a:off x="3225833" y="1690143"/>
            <a:ext cx="2847493" cy="2222845"/>
          </a:xfrm>
          <a:prstGeom prst="rect">
            <a:avLst/>
          </a:prstGeom>
          <a:no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Rectangle 69">
            <a:extLst>
              <a:ext uri="{FF2B5EF4-FFF2-40B4-BE49-F238E27FC236}">
                <a16:creationId xmlns:a16="http://schemas.microsoft.com/office/drawing/2014/main" id="{68F0146E-1579-4703-AF57-730DE17011D2}"/>
              </a:ext>
            </a:extLst>
          </p:cNvPr>
          <p:cNvSpPr/>
          <p:nvPr/>
        </p:nvSpPr>
        <p:spPr>
          <a:xfrm>
            <a:off x="6138076" y="1685356"/>
            <a:ext cx="2847493" cy="2227632"/>
          </a:xfrm>
          <a:prstGeom prst="rect">
            <a:avLst/>
          </a:prstGeom>
          <a:no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Rectangle 70">
            <a:extLst>
              <a:ext uri="{FF2B5EF4-FFF2-40B4-BE49-F238E27FC236}">
                <a16:creationId xmlns:a16="http://schemas.microsoft.com/office/drawing/2014/main" id="{741D987F-E742-431B-B1C5-0BC4EA5B2A4A}"/>
              </a:ext>
            </a:extLst>
          </p:cNvPr>
          <p:cNvSpPr/>
          <p:nvPr/>
        </p:nvSpPr>
        <p:spPr>
          <a:xfrm>
            <a:off x="9068776" y="1685356"/>
            <a:ext cx="2864316" cy="2222845"/>
          </a:xfrm>
          <a:prstGeom prst="rect">
            <a:avLst/>
          </a:prstGeom>
          <a:no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1" name="Rectangle 80">
            <a:extLst>
              <a:ext uri="{FF2B5EF4-FFF2-40B4-BE49-F238E27FC236}">
                <a16:creationId xmlns:a16="http://schemas.microsoft.com/office/drawing/2014/main" id="{D6FF39E5-96E1-4B5F-9145-17295B701A68}"/>
              </a:ext>
            </a:extLst>
          </p:cNvPr>
          <p:cNvSpPr/>
          <p:nvPr/>
        </p:nvSpPr>
        <p:spPr>
          <a:xfrm>
            <a:off x="285870" y="4357103"/>
            <a:ext cx="5523231" cy="832891"/>
          </a:xfrm>
          <a:prstGeom prst="rect">
            <a:avLst/>
          </a:prstGeom>
          <a:noFill/>
          <a:ln w="1270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Rectangle 85">
            <a:extLst>
              <a:ext uri="{FF2B5EF4-FFF2-40B4-BE49-F238E27FC236}">
                <a16:creationId xmlns:a16="http://schemas.microsoft.com/office/drawing/2014/main" id="{16903334-6E38-468B-8DE6-8AD81056ABAA}"/>
              </a:ext>
            </a:extLst>
          </p:cNvPr>
          <p:cNvSpPr/>
          <p:nvPr/>
        </p:nvSpPr>
        <p:spPr>
          <a:xfrm>
            <a:off x="5891791" y="4300249"/>
            <a:ext cx="6019120" cy="898314"/>
          </a:xfrm>
          <a:prstGeom prst="rect">
            <a:avLst/>
          </a:prstGeom>
          <a:noFill/>
          <a:ln w="1270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7" name="Rectangle 86">
            <a:extLst>
              <a:ext uri="{FF2B5EF4-FFF2-40B4-BE49-F238E27FC236}">
                <a16:creationId xmlns:a16="http://schemas.microsoft.com/office/drawing/2014/main" id="{96097274-45C8-483F-ACA2-56EE450C474E}"/>
              </a:ext>
            </a:extLst>
          </p:cNvPr>
          <p:cNvSpPr/>
          <p:nvPr/>
        </p:nvSpPr>
        <p:spPr>
          <a:xfrm>
            <a:off x="285869" y="5578589"/>
            <a:ext cx="11620260" cy="1164728"/>
          </a:xfrm>
          <a:prstGeom prst="rect">
            <a:avLst/>
          </a:prstGeom>
          <a:noFill/>
          <a:ln w="12700" cap="flat" cmpd="sng" algn="ctr">
            <a:solidFill>
              <a:srgbClr val="17B89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F340C4E1-05DE-4AF0-BF54-582B14146943}"/>
              </a:ext>
            </a:extLst>
          </p:cNvPr>
          <p:cNvSpPr txBox="1"/>
          <p:nvPr/>
        </p:nvSpPr>
        <p:spPr>
          <a:xfrm>
            <a:off x="269092" y="4037063"/>
            <a:ext cx="11664000" cy="338554"/>
          </a:xfrm>
          <a:prstGeom prst="rect">
            <a:avLst/>
          </a:prstGeom>
          <a:solidFill>
            <a:srgbClr val="4472C4">
              <a:lumMod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Advisory</a:t>
            </a:r>
          </a:p>
        </p:txBody>
      </p:sp>
      <p:sp>
        <p:nvSpPr>
          <p:cNvPr id="44" name="TextBox 43">
            <a:extLst>
              <a:ext uri="{FF2B5EF4-FFF2-40B4-BE49-F238E27FC236}">
                <a16:creationId xmlns:a16="http://schemas.microsoft.com/office/drawing/2014/main" id="{98369E14-C9ED-4E03-B879-0A47DC1E73F8}"/>
              </a:ext>
            </a:extLst>
          </p:cNvPr>
          <p:cNvSpPr txBox="1"/>
          <p:nvPr/>
        </p:nvSpPr>
        <p:spPr>
          <a:xfrm>
            <a:off x="285870" y="1399467"/>
            <a:ext cx="2834640" cy="338554"/>
          </a:xfrm>
          <a:prstGeom prst="rect">
            <a:avLst/>
          </a:prstGeom>
          <a:solidFill>
            <a:srgbClr val="3333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Long-term planning</a:t>
            </a:r>
          </a:p>
        </p:txBody>
      </p:sp>
      <p:sp>
        <p:nvSpPr>
          <p:cNvPr id="45" name="TextBox 44">
            <a:extLst>
              <a:ext uri="{FF2B5EF4-FFF2-40B4-BE49-F238E27FC236}">
                <a16:creationId xmlns:a16="http://schemas.microsoft.com/office/drawing/2014/main" id="{1ADA23EE-E38F-46DB-AAA9-D7BCCBDFF50A}"/>
              </a:ext>
            </a:extLst>
          </p:cNvPr>
          <p:cNvSpPr txBox="1"/>
          <p:nvPr/>
        </p:nvSpPr>
        <p:spPr>
          <a:xfrm>
            <a:off x="3157310" y="1399467"/>
            <a:ext cx="2834640" cy="338554"/>
          </a:xfrm>
          <a:prstGeom prst="rect">
            <a:avLst/>
          </a:prstGeom>
          <a:solidFill>
            <a:srgbClr val="3333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Electricity procurement</a:t>
            </a:r>
          </a:p>
        </p:txBody>
      </p:sp>
      <p:sp>
        <p:nvSpPr>
          <p:cNvPr id="46" name="TextBox 45">
            <a:extLst>
              <a:ext uri="{FF2B5EF4-FFF2-40B4-BE49-F238E27FC236}">
                <a16:creationId xmlns:a16="http://schemas.microsoft.com/office/drawing/2014/main" id="{F5D7DDEB-C4E6-4F78-B259-6A7A4B4B1C0A}"/>
              </a:ext>
            </a:extLst>
          </p:cNvPr>
          <p:cNvSpPr txBox="1"/>
          <p:nvPr/>
        </p:nvSpPr>
        <p:spPr>
          <a:xfrm>
            <a:off x="6028750" y="1399467"/>
            <a:ext cx="2834640" cy="338554"/>
          </a:xfrm>
          <a:prstGeom prst="rect">
            <a:avLst/>
          </a:prstGeom>
          <a:solidFill>
            <a:srgbClr val="3333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Operations</a:t>
            </a:r>
          </a:p>
        </p:txBody>
      </p:sp>
      <p:sp>
        <p:nvSpPr>
          <p:cNvPr id="47" name="TextBox 46">
            <a:extLst>
              <a:ext uri="{FF2B5EF4-FFF2-40B4-BE49-F238E27FC236}">
                <a16:creationId xmlns:a16="http://schemas.microsoft.com/office/drawing/2014/main" id="{CE35091E-7A92-49D6-AE99-02EDE4CA7232}"/>
              </a:ext>
            </a:extLst>
          </p:cNvPr>
          <p:cNvSpPr txBox="1"/>
          <p:nvPr/>
        </p:nvSpPr>
        <p:spPr>
          <a:xfrm>
            <a:off x="8900190" y="1399467"/>
            <a:ext cx="3057865" cy="338554"/>
          </a:xfrm>
          <a:prstGeom prst="rect">
            <a:avLst/>
          </a:prstGeom>
          <a:solidFill>
            <a:srgbClr val="3333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Settlement</a:t>
            </a:r>
          </a:p>
        </p:txBody>
      </p:sp>
      <p:sp>
        <p:nvSpPr>
          <p:cNvPr id="10" name="TextBox 9">
            <a:extLst>
              <a:ext uri="{FF2B5EF4-FFF2-40B4-BE49-F238E27FC236}">
                <a16:creationId xmlns:a16="http://schemas.microsoft.com/office/drawing/2014/main" id="{2E4918A8-CD50-B08F-986A-95824AC7E989}"/>
              </a:ext>
            </a:extLst>
          </p:cNvPr>
          <p:cNvSpPr txBox="1"/>
          <p:nvPr/>
        </p:nvSpPr>
        <p:spPr>
          <a:xfrm>
            <a:off x="295696" y="1050070"/>
            <a:ext cx="11664000" cy="338554"/>
          </a:xfrm>
          <a:prstGeom prst="rect">
            <a:avLst/>
          </a:prstGeom>
          <a:solidFill>
            <a:srgbClr val="3333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Planning &amp; Operation</a:t>
            </a:r>
          </a:p>
        </p:txBody>
      </p:sp>
      <p:grpSp>
        <p:nvGrpSpPr>
          <p:cNvPr id="77" name="Group 76">
            <a:extLst>
              <a:ext uri="{FF2B5EF4-FFF2-40B4-BE49-F238E27FC236}">
                <a16:creationId xmlns:a16="http://schemas.microsoft.com/office/drawing/2014/main" id="{D1674DB0-0BB0-49D3-ACDA-415E277A71EA}"/>
              </a:ext>
            </a:extLst>
          </p:cNvPr>
          <p:cNvGrpSpPr/>
          <p:nvPr/>
        </p:nvGrpSpPr>
        <p:grpSpPr>
          <a:xfrm flipH="1">
            <a:off x="8665375" y="1334329"/>
            <a:ext cx="457200" cy="457200"/>
            <a:chOff x="7399629" y="3460955"/>
            <a:chExt cx="457200" cy="457200"/>
          </a:xfrm>
        </p:grpSpPr>
        <p:sp>
          <p:nvSpPr>
            <p:cNvPr id="78" name="Oval 77">
              <a:extLst>
                <a:ext uri="{FF2B5EF4-FFF2-40B4-BE49-F238E27FC236}">
                  <a16:creationId xmlns:a16="http://schemas.microsoft.com/office/drawing/2014/main" id="{0CCC7D71-0232-49A7-9693-EACDEF125EC5}"/>
                </a:ext>
              </a:extLst>
            </p:cNvPr>
            <p:cNvSpPr/>
            <p:nvPr/>
          </p:nvSpPr>
          <p:spPr>
            <a:xfrm>
              <a:off x="7399629" y="3460955"/>
              <a:ext cx="457200" cy="457200"/>
            </a:xfrm>
            <a:prstGeom prst="ellipse">
              <a:avLst/>
            </a:prstGeom>
            <a:solidFill>
              <a:sysClr val="window" lastClr="FFFFFF"/>
            </a:solidFill>
            <a:ln w="12700" cap="flat" cmpd="sng" algn="ctr">
              <a:solidFill>
                <a:srgbClr val="0033C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9" name="Arrow: Chevron 78">
              <a:extLst>
                <a:ext uri="{FF2B5EF4-FFF2-40B4-BE49-F238E27FC236}">
                  <a16:creationId xmlns:a16="http://schemas.microsoft.com/office/drawing/2014/main" id="{7ADEBDAA-46EB-47F1-8AE0-70238B7576B3}"/>
                </a:ext>
              </a:extLst>
            </p:cNvPr>
            <p:cNvSpPr/>
            <p:nvPr/>
          </p:nvSpPr>
          <p:spPr>
            <a:xfrm flipH="1">
              <a:off x="7497176" y="3549819"/>
              <a:ext cx="172792" cy="279471"/>
            </a:xfrm>
            <a:prstGeom prst="chevron">
              <a:avLst/>
            </a:prstGeom>
            <a:solidFill>
              <a:srgbClr val="0033C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0" name="Arrow: Chevron 79">
              <a:extLst>
                <a:ext uri="{FF2B5EF4-FFF2-40B4-BE49-F238E27FC236}">
                  <a16:creationId xmlns:a16="http://schemas.microsoft.com/office/drawing/2014/main" id="{D10F4944-9154-4ACF-925D-A0CE072BE6C5}"/>
                </a:ext>
              </a:extLst>
            </p:cNvPr>
            <p:cNvSpPr/>
            <p:nvPr/>
          </p:nvSpPr>
          <p:spPr>
            <a:xfrm flipH="1">
              <a:off x="7624248" y="3598114"/>
              <a:ext cx="118872" cy="182880"/>
            </a:xfrm>
            <a:prstGeom prst="chevron">
              <a:avLst>
                <a:gd name="adj" fmla="val 46083"/>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2" name="Group 71">
            <a:extLst>
              <a:ext uri="{FF2B5EF4-FFF2-40B4-BE49-F238E27FC236}">
                <a16:creationId xmlns:a16="http://schemas.microsoft.com/office/drawing/2014/main" id="{54719468-ED2B-4B8E-A7CA-B54C482D051C}"/>
              </a:ext>
            </a:extLst>
          </p:cNvPr>
          <p:cNvGrpSpPr/>
          <p:nvPr/>
        </p:nvGrpSpPr>
        <p:grpSpPr>
          <a:xfrm flipH="1">
            <a:off x="5783316" y="1334329"/>
            <a:ext cx="457200" cy="457200"/>
            <a:chOff x="7399629" y="3460955"/>
            <a:chExt cx="457200" cy="457200"/>
          </a:xfrm>
        </p:grpSpPr>
        <p:sp>
          <p:nvSpPr>
            <p:cNvPr id="73" name="Oval 72">
              <a:extLst>
                <a:ext uri="{FF2B5EF4-FFF2-40B4-BE49-F238E27FC236}">
                  <a16:creationId xmlns:a16="http://schemas.microsoft.com/office/drawing/2014/main" id="{5B6A1212-AC51-43A6-AA1B-905F04ED77A8}"/>
                </a:ext>
              </a:extLst>
            </p:cNvPr>
            <p:cNvSpPr/>
            <p:nvPr/>
          </p:nvSpPr>
          <p:spPr>
            <a:xfrm>
              <a:off x="7399629" y="3460955"/>
              <a:ext cx="457200" cy="457200"/>
            </a:xfrm>
            <a:prstGeom prst="ellipse">
              <a:avLst/>
            </a:prstGeom>
            <a:solidFill>
              <a:sysClr val="window" lastClr="FFFFFF"/>
            </a:solidFill>
            <a:ln w="12700" cap="flat" cmpd="sng" algn="ctr">
              <a:solidFill>
                <a:srgbClr val="0033C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Arrow: Chevron 74">
              <a:extLst>
                <a:ext uri="{FF2B5EF4-FFF2-40B4-BE49-F238E27FC236}">
                  <a16:creationId xmlns:a16="http://schemas.microsoft.com/office/drawing/2014/main" id="{8CAE3FEF-82C3-40EB-9D60-88ADD4198C0D}"/>
                </a:ext>
              </a:extLst>
            </p:cNvPr>
            <p:cNvSpPr/>
            <p:nvPr/>
          </p:nvSpPr>
          <p:spPr>
            <a:xfrm flipH="1">
              <a:off x="7497176" y="3549819"/>
              <a:ext cx="172792" cy="279471"/>
            </a:xfrm>
            <a:prstGeom prst="chevron">
              <a:avLst/>
            </a:prstGeom>
            <a:solidFill>
              <a:srgbClr val="0033C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 name="Arrow: Chevron 75">
              <a:extLst>
                <a:ext uri="{FF2B5EF4-FFF2-40B4-BE49-F238E27FC236}">
                  <a16:creationId xmlns:a16="http://schemas.microsoft.com/office/drawing/2014/main" id="{0CFBECB8-9AB8-45EB-BE30-B65748B68F6E}"/>
                </a:ext>
              </a:extLst>
            </p:cNvPr>
            <p:cNvSpPr/>
            <p:nvPr/>
          </p:nvSpPr>
          <p:spPr>
            <a:xfrm flipH="1">
              <a:off x="7624248" y="3598114"/>
              <a:ext cx="118872" cy="182880"/>
            </a:xfrm>
            <a:prstGeom prst="chevron">
              <a:avLst>
                <a:gd name="adj" fmla="val 46083"/>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2" name="Group 81">
            <a:extLst>
              <a:ext uri="{FF2B5EF4-FFF2-40B4-BE49-F238E27FC236}">
                <a16:creationId xmlns:a16="http://schemas.microsoft.com/office/drawing/2014/main" id="{95D7FB6B-3491-4CCB-A517-2E6383115DBD}"/>
              </a:ext>
            </a:extLst>
          </p:cNvPr>
          <p:cNvGrpSpPr/>
          <p:nvPr/>
        </p:nvGrpSpPr>
        <p:grpSpPr>
          <a:xfrm flipH="1">
            <a:off x="2891911" y="1334329"/>
            <a:ext cx="457200" cy="457200"/>
            <a:chOff x="7399629" y="3460955"/>
            <a:chExt cx="457200" cy="457200"/>
          </a:xfrm>
        </p:grpSpPr>
        <p:sp>
          <p:nvSpPr>
            <p:cNvPr id="83" name="Oval 82">
              <a:extLst>
                <a:ext uri="{FF2B5EF4-FFF2-40B4-BE49-F238E27FC236}">
                  <a16:creationId xmlns:a16="http://schemas.microsoft.com/office/drawing/2014/main" id="{630CC764-894D-40C8-A36C-469EDA1D723C}"/>
                </a:ext>
              </a:extLst>
            </p:cNvPr>
            <p:cNvSpPr/>
            <p:nvPr/>
          </p:nvSpPr>
          <p:spPr>
            <a:xfrm>
              <a:off x="7399629" y="3460955"/>
              <a:ext cx="457200" cy="457200"/>
            </a:xfrm>
            <a:prstGeom prst="ellipse">
              <a:avLst/>
            </a:prstGeom>
            <a:solidFill>
              <a:sysClr val="window" lastClr="FFFFFF"/>
            </a:solidFill>
            <a:ln w="12700" cap="flat" cmpd="sng" algn="ctr">
              <a:solidFill>
                <a:srgbClr val="0033C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4" name="Arrow: Chevron 83">
              <a:extLst>
                <a:ext uri="{FF2B5EF4-FFF2-40B4-BE49-F238E27FC236}">
                  <a16:creationId xmlns:a16="http://schemas.microsoft.com/office/drawing/2014/main" id="{1E0D8151-0B68-4F81-AC9C-9A37663F3DE0}"/>
                </a:ext>
              </a:extLst>
            </p:cNvPr>
            <p:cNvSpPr/>
            <p:nvPr/>
          </p:nvSpPr>
          <p:spPr>
            <a:xfrm flipH="1">
              <a:off x="7497176" y="3549819"/>
              <a:ext cx="172792" cy="279471"/>
            </a:xfrm>
            <a:prstGeom prst="chevron">
              <a:avLst/>
            </a:prstGeom>
            <a:solidFill>
              <a:srgbClr val="0033C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 name="Arrow: Chevron 84">
              <a:extLst>
                <a:ext uri="{FF2B5EF4-FFF2-40B4-BE49-F238E27FC236}">
                  <a16:creationId xmlns:a16="http://schemas.microsoft.com/office/drawing/2014/main" id="{B549CC76-1B83-4486-88BD-89611CBBF9EB}"/>
                </a:ext>
              </a:extLst>
            </p:cNvPr>
            <p:cNvSpPr/>
            <p:nvPr/>
          </p:nvSpPr>
          <p:spPr>
            <a:xfrm flipH="1">
              <a:off x="7624248" y="3598114"/>
              <a:ext cx="118872" cy="182880"/>
            </a:xfrm>
            <a:prstGeom prst="chevron">
              <a:avLst>
                <a:gd name="adj" fmla="val 46083"/>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 name="Rectangle 2">
            <a:extLst>
              <a:ext uri="{FF2B5EF4-FFF2-40B4-BE49-F238E27FC236}">
                <a16:creationId xmlns:a16="http://schemas.microsoft.com/office/drawing/2014/main" id="{E171FBE3-F4B6-E21E-F9D7-25057E813B11}"/>
              </a:ext>
            </a:extLst>
          </p:cNvPr>
          <p:cNvSpPr/>
          <p:nvPr/>
        </p:nvSpPr>
        <p:spPr>
          <a:xfrm>
            <a:off x="210283" y="1338922"/>
            <a:ext cx="2971802" cy="2616745"/>
          </a:xfrm>
          <a:prstGeom prst="rect">
            <a:avLst/>
          </a:prstGeom>
          <a:noFill/>
          <a:ln w="28575">
            <a:solidFill>
              <a:schemeClr val="accent2"/>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352079"/>
              </a:solidFill>
              <a:effectLst/>
              <a:uLnTx/>
              <a:uFillTx/>
              <a:latin typeface="Arial"/>
              <a:ea typeface="+mn-ea"/>
              <a:cs typeface="Arial"/>
            </a:endParaRPr>
          </a:p>
        </p:txBody>
      </p:sp>
    </p:spTree>
    <p:extLst>
      <p:ext uri="{BB962C8B-B14F-4D97-AF65-F5344CB8AC3E}">
        <p14:creationId xmlns:p14="http://schemas.microsoft.com/office/powerpoint/2010/main" val="143699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40" y="6489587"/>
            <a:ext cx="46291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296179" y="672144"/>
            <a:ext cx="11661876" cy="48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Peninsular Malaysia is currently embarking on its first ISP. The ISP process spans across 2 years, involving 5 major activities and 2 key deliverables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 </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Integrated System Planning</a:t>
            </a: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9" name="Down Arrow 2">
            <a:extLst>
              <a:ext uri="{FF2B5EF4-FFF2-40B4-BE49-F238E27FC236}">
                <a16:creationId xmlns:a16="http://schemas.microsoft.com/office/drawing/2014/main" id="{745004C1-37D0-D36B-51C0-3286FA58C055}"/>
              </a:ext>
            </a:extLst>
          </p:cNvPr>
          <p:cNvSpPr/>
          <p:nvPr/>
        </p:nvSpPr>
        <p:spPr>
          <a:xfrm>
            <a:off x="2632884" y="5343810"/>
            <a:ext cx="221969" cy="432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white"/>
              </a:solidFill>
              <a:effectLst/>
              <a:uLnTx/>
              <a:uFillTx/>
              <a:latin typeface="Arial"/>
              <a:ea typeface="+mn-ea"/>
              <a:cs typeface="Arial"/>
            </a:endParaRPr>
          </a:p>
        </p:txBody>
      </p:sp>
      <p:sp>
        <p:nvSpPr>
          <p:cNvPr id="11" name="Arrow: Up 10">
            <a:extLst>
              <a:ext uri="{FF2B5EF4-FFF2-40B4-BE49-F238E27FC236}">
                <a16:creationId xmlns:a16="http://schemas.microsoft.com/office/drawing/2014/main" id="{B3D2FD2B-019E-F9AE-B111-08CE46C7428B}"/>
              </a:ext>
            </a:extLst>
          </p:cNvPr>
          <p:cNvSpPr/>
          <p:nvPr/>
        </p:nvSpPr>
        <p:spPr>
          <a:xfrm rot="10800000">
            <a:off x="8171739" y="5136133"/>
            <a:ext cx="221968" cy="648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Rectangle 11">
            <a:extLst>
              <a:ext uri="{FF2B5EF4-FFF2-40B4-BE49-F238E27FC236}">
                <a16:creationId xmlns:a16="http://schemas.microsoft.com/office/drawing/2014/main" id="{BD3B2D1A-B12E-F98E-719E-43539117600A}"/>
              </a:ext>
            </a:extLst>
          </p:cNvPr>
          <p:cNvSpPr/>
          <p:nvPr/>
        </p:nvSpPr>
        <p:spPr>
          <a:xfrm>
            <a:off x="4154738" y="3472978"/>
            <a:ext cx="2706690" cy="2007134"/>
          </a:xfrm>
          <a:prstGeom prst="rect">
            <a:avLst/>
          </a:pr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Arial"/>
            </a:endParaRPr>
          </a:p>
        </p:txBody>
      </p:sp>
      <p:sp>
        <p:nvSpPr>
          <p:cNvPr id="13" name="Rectangle: Rounded Corners 15">
            <a:extLst>
              <a:ext uri="{FF2B5EF4-FFF2-40B4-BE49-F238E27FC236}">
                <a16:creationId xmlns:a16="http://schemas.microsoft.com/office/drawing/2014/main" id="{ABBD2053-1CE5-1699-612A-01B51AC65D9E}"/>
              </a:ext>
            </a:extLst>
          </p:cNvPr>
          <p:cNvSpPr/>
          <p:nvPr/>
        </p:nvSpPr>
        <p:spPr>
          <a:xfrm>
            <a:off x="7448114" y="4458421"/>
            <a:ext cx="2001034" cy="71793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lumMod val="10000"/>
                  </a:schemeClr>
                </a:solidFill>
                <a:effectLst/>
                <a:uLnTx/>
                <a:uFillTx/>
                <a:latin typeface="Arial"/>
                <a:ea typeface="+mn-ea"/>
                <a:cs typeface="Arial"/>
              </a:rPr>
              <a:t>Annual Transmission Development Plan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lumMod val="10000"/>
                  </a:schemeClr>
                </a:solidFill>
                <a:effectLst/>
                <a:uLnTx/>
                <a:uFillTx/>
                <a:latin typeface="Arial"/>
                <a:ea typeface="+mn-ea"/>
                <a:cs typeface="Arial"/>
              </a:rPr>
              <a:t>(ATDP)</a:t>
            </a:r>
          </a:p>
        </p:txBody>
      </p:sp>
      <p:sp>
        <p:nvSpPr>
          <p:cNvPr id="14" name="Rectangle: Rounded Corners 15">
            <a:extLst>
              <a:ext uri="{FF2B5EF4-FFF2-40B4-BE49-F238E27FC236}">
                <a16:creationId xmlns:a16="http://schemas.microsoft.com/office/drawing/2014/main" id="{C9343083-01E5-B420-CF67-D463D93A1E13}"/>
              </a:ext>
            </a:extLst>
          </p:cNvPr>
          <p:cNvSpPr/>
          <p:nvPr/>
        </p:nvSpPr>
        <p:spPr>
          <a:xfrm>
            <a:off x="1711519" y="5802434"/>
            <a:ext cx="7371797" cy="330911"/>
          </a:xfrm>
          <a:prstGeom prst="roundRect">
            <a:avLst/>
          </a:prstGeom>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E6E6">
                    <a:lumMod val="10000"/>
                  </a:srgbClr>
                </a:solidFill>
                <a:effectLst/>
                <a:uLnTx/>
                <a:uFillTx/>
                <a:latin typeface="Arial"/>
                <a:ea typeface="+mn-ea"/>
                <a:cs typeface="Arial"/>
              </a:rPr>
              <a:t>System Development Plan (SDP)</a:t>
            </a:r>
          </a:p>
        </p:txBody>
      </p:sp>
      <p:sp>
        <p:nvSpPr>
          <p:cNvPr id="15" name="Rectangle: Rounded Corners 38">
            <a:extLst>
              <a:ext uri="{FF2B5EF4-FFF2-40B4-BE49-F238E27FC236}">
                <a16:creationId xmlns:a16="http://schemas.microsoft.com/office/drawing/2014/main" id="{E4D4CBDC-9414-D4FD-30D4-3CD4627D58AA}"/>
              </a:ext>
            </a:extLst>
          </p:cNvPr>
          <p:cNvSpPr/>
          <p:nvPr/>
        </p:nvSpPr>
        <p:spPr>
          <a:xfrm>
            <a:off x="1711519" y="6417814"/>
            <a:ext cx="7378859" cy="330911"/>
          </a:xfrm>
          <a:prstGeom prst="roundRect">
            <a:avLst/>
          </a:prstGeom>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E6E6">
                    <a:lumMod val="10000"/>
                  </a:srgbClr>
                </a:solidFill>
                <a:effectLst/>
                <a:uLnTx/>
                <a:uFillTx/>
                <a:latin typeface="Arial"/>
                <a:ea typeface="+mn-ea"/>
                <a:cs typeface="Arial"/>
              </a:rPr>
              <a:t>System Development Statement (SDS)</a:t>
            </a:r>
          </a:p>
        </p:txBody>
      </p:sp>
      <p:sp>
        <p:nvSpPr>
          <p:cNvPr id="16" name="Rectangle: Rounded Corners 15">
            <a:extLst>
              <a:ext uri="{FF2B5EF4-FFF2-40B4-BE49-F238E27FC236}">
                <a16:creationId xmlns:a16="http://schemas.microsoft.com/office/drawing/2014/main" id="{52DE4D30-60DA-29B9-F819-AA1C754903E1}"/>
              </a:ext>
            </a:extLst>
          </p:cNvPr>
          <p:cNvSpPr/>
          <p:nvPr/>
        </p:nvSpPr>
        <p:spPr>
          <a:xfrm>
            <a:off x="1632345" y="3504994"/>
            <a:ext cx="2332951" cy="75213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52079">
                    <a:lumMod val="50000"/>
                  </a:srgbClr>
                </a:solidFill>
                <a:effectLst/>
                <a:uLnTx/>
                <a:uFillTx/>
                <a:latin typeface="Arial"/>
                <a:ea typeface="+mn-ea"/>
                <a:cs typeface="Arial"/>
              </a:rPr>
              <a:t>JPPPET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(Scenarios + Gen. Capacities) </a:t>
            </a:r>
          </a:p>
        </p:txBody>
      </p:sp>
      <p:sp>
        <p:nvSpPr>
          <p:cNvPr id="18" name="Rectangle: Rounded Corners 15">
            <a:extLst>
              <a:ext uri="{FF2B5EF4-FFF2-40B4-BE49-F238E27FC236}">
                <a16:creationId xmlns:a16="http://schemas.microsoft.com/office/drawing/2014/main" id="{EBA5F1C6-8D0A-15E7-96EA-04C20C44866C}"/>
              </a:ext>
            </a:extLst>
          </p:cNvPr>
          <p:cNvSpPr/>
          <p:nvPr/>
        </p:nvSpPr>
        <p:spPr>
          <a:xfrm>
            <a:off x="1603504" y="4609239"/>
            <a:ext cx="2378891" cy="79873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52079">
                    <a:lumMod val="50000"/>
                  </a:srgbClr>
                </a:solidFill>
                <a:effectLst/>
                <a:uLnTx/>
                <a:uFillTx/>
                <a:latin typeface="Arial"/>
                <a:ea typeface="+mn-ea"/>
                <a:cs typeface="Arial"/>
              </a:rPr>
              <a:t>JPPPET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(Scenarios + Gen. Capacities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 Gen. Locations) </a:t>
            </a:r>
          </a:p>
        </p:txBody>
      </p:sp>
      <p:sp>
        <p:nvSpPr>
          <p:cNvPr id="19" name="Down Arrow 2">
            <a:extLst>
              <a:ext uri="{FF2B5EF4-FFF2-40B4-BE49-F238E27FC236}">
                <a16:creationId xmlns:a16="http://schemas.microsoft.com/office/drawing/2014/main" id="{BE5EE67F-C731-60FD-FDB4-6BEB49E4812D}"/>
              </a:ext>
            </a:extLst>
          </p:cNvPr>
          <p:cNvSpPr/>
          <p:nvPr/>
        </p:nvSpPr>
        <p:spPr>
          <a:xfrm>
            <a:off x="5317161" y="6138403"/>
            <a:ext cx="209268" cy="288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white"/>
              </a:solidFill>
              <a:effectLst/>
              <a:uLnTx/>
              <a:uFillTx/>
              <a:latin typeface="Arial"/>
              <a:ea typeface="+mn-ea"/>
              <a:cs typeface="Arial"/>
            </a:endParaRPr>
          </a:p>
        </p:txBody>
      </p:sp>
      <p:sp>
        <p:nvSpPr>
          <p:cNvPr id="20" name="Down Arrow 2">
            <a:extLst>
              <a:ext uri="{FF2B5EF4-FFF2-40B4-BE49-F238E27FC236}">
                <a16:creationId xmlns:a16="http://schemas.microsoft.com/office/drawing/2014/main" id="{995E8687-1A19-EF79-4B82-767AB1551F1A}"/>
              </a:ext>
            </a:extLst>
          </p:cNvPr>
          <p:cNvSpPr/>
          <p:nvPr/>
        </p:nvSpPr>
        <p:spPr>
          <a:xfrm rot="5400000">
            <a:off x="3994047" y="3754574"/>
            <a:ext cx="232324" cy="33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white"/>
              </a:solidFill>
              <a:effectLst/>
              <a:uLnTx/>
              <a:uFillTx/>
              <a:latin typeface="Arial"/>
              <a:ea typeface="+mn-ea"/>
              <a:cs typeface="Arial"/>
            </a:endParaRPr>
          </a:p>
        </p:txBody>
      </p:sp>
      <p:sp>
        <p:nvSpPr>
          <p:cNvPr id="21" name="Down Arrow 2">
            <a:extLst>
              <a:ext uri="{FF2B5EF4-FFF2-40B4-BE49-F238E27FC236}">
                <a16:creationId xmlns:a16="http://schemas.microsoft.com/office/drawing/2014/main" id="{BEFDDC23-C1BF-5986-613E-741F24E2A113}"/>
              </a:ext>
            </a:extLst>
          </p:cNvPr>
          <p:cNvSpPr/>
          <p:nvPr/>
        </p:nvSpPr>
        <p:spPr>
          <a:xfrm rot="5400000">
            <a:off x="3984992" y="4803031"/>
            <a:ext cx="232323" cy="3205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white"/>
              </a:solidFill>
              <a:effectLst/>
              <a:uLnTx/>
              <a:uFillTx/>
              <a:latin typeface="Arial"/>
              <a:ea typeface="+mn-ea"/>
              <a:cs typeface="Arial"/>
            </a:endParaRPr>
          </a:p>
        </p:txBody>
      </p:sp>
      <p:sp>
        <p:nvSpPr>
          <p:cNvPr id="22" name="Down Arrow 2">
            <a:extLst>
              <a:ext uri="{FF2B5EF4-FFF2-40B4-BE49-F238E27FC236}">
                <a16:creationId xmlns:a16="http://schemas.microsoft.com/office/drawing/2014/main" id="{7D32FD3F-9EF9-5D01-16A8-076D95AA15F7}"/>
              </a:ext>
            </a:extLst>
          </p:cNvPr>
          <p:cNvSpPr/>
          <p:nvPr/>
        </p:nvSpPr>
        <p:spPr>
          <a:xfrm>
            <a:off x="5304581" y="3218378"/>
            <a:ext cx="209268" cy="2527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white"/>
              </a:solidFill>
              <a:effectLst/>
              <a:uLnTx/>
              <a:uFillTx/>
              <a:latin typeface="Arial"/>
              <a:ea typeface="+mn-ea"/>
              <a:cs typeface="Arial"/>
            </a:endParaRPr>
          </a:p>
        </p:txBody>
      </p:sp>
      <p:sp>
        <p:nvSpPr>
          <p:cNvPr id="23" name="Down Arrow 2">
            <a:extLst>
              <a:ext uri="{FF2B5EF4-FFF2-40B4-BE49-F238E27FC236}">
                <a16:creationId xmlns:a16="http://schemas.microsoft.com/office/drawing/2014/main" id="{DBEDF0E0-98CA-414F-19EA-426A9BE5A0C3}"/>
              </a:ext>
            </a:extLst>
          </p:cNvPr>
          <p:cNvSpPr/>
          <p:nvPr/>
        </p:nvSpPr>
        <p:spPr>
          <a:xfrm>
            <a:off x="5304581" y="2192937"/>
            <a:ext cx="209268" cy="2527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Arial"/>
            </a:endParaRPr>
          </a:p>
        </p:txBody>
      </p:sp>
      <p:sp>
        <p:nvSpPr>
          <p:cNvPr id="24" name="Rectangle: Rounded Corners 15">
            <a:extLst>
              <a:ext uri="{FF2B5EF4-FFF2-40B4-BE49-F238E27FC236}">
                <a16:creationId xmlns:a16="http://schemas.microsoft.com/office/drawing/2014/main" id="{7EA93978-0EC1-813C-7A60-A0599270FAD4}"/>
              </a:ext>
            </a:extLst>
          </p:cNvPr>
          <p:cNvSpPr/>
          <p:nvPr/>
        </p:nvSpPr>
        <p:spPr>
          <a:xfrm>
            <a:off x="4241502" y="3634298"/>
            <a:ext cx="2511218" cy="7375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Arial"/>
              </a:rPr>
              <a:t>Generation Development Plan  </a:t>
            </a:r>
            <a:endParaRPr kumimoji="0" lang="en-US" sz="1000" b="1" i="0" u="none" strike="noStrike" kern="1200" cap="none" spc="0" normalizeH="0" baseline="0" noProof="0">
              <a:ln>
                <a:noFill/>
              </a:ln>
              <a:solidFill>
                <a:schemeClr val="tx1"/>
              </a:solidFill>
              <a:effectLst/>
              <a:uLnTx/>
              <a:uFillTx/>
              <a:latin typeface="Arial"/>
              <a:ea typeface="+mn-ea"/>
              <a:cs typeface="Arial"/>
            </a:endParaRPr>
          </a:p>
          <a:p>
            <a:pPr algn="ctr" defTabSz="457200">
              <a:defRPr/>
            </a:pPr>
            <a:r>
              <a:rPr lang="en-US" sz="1200">
                <a:solidFill>
                  <a:schemeClr val="bg2">
                    <a:lumMod val="10000"/>
                  </a:schemeClr>
                </a:solidFill>
                <a:latin typeface="Arial"/>
                <a:cs typeface="Arial"/>
              </a:rPr>
              <a:t>Generation optimization (PLEXOS)</a:t>
            </a:r>
          </a:p>
        </p:txBody>
      </p:sp>
      <p:sp>
        <p:nvSpPr>
          <p:cNvPr id="25" name="Rectangle: Rounded Corners 15">
            <a:extLst>
              <a:ext uri="{FF2B5EF4-FFF2-40B4-BE49-F238E27FC236}">
                <a16:creationId xmlns:a16="http://schemas.microsoft.com/office/drawing/2014/main" id="{56CF1D97-5E27-4EEA-FFBA-CC27A8CA6383}"/>
              </a:ext>
            </a:extLst>
          </p:cNvPr>
          <p:cNvSpPr/>
          <p:nvPr/>
        </p:nvSpPr>
        <p:spPr>
          <a:xfrm>
            <a:off x="4279557" y="4595963"/>
            <a:ext cx="2511219" cy="7375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Arial"/>
              </a:rPr>
              <a:t>Grid Integration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2">
                    <a:lumMod val="10000"/>
                  </a:schemeClr>
                </a:solidFill>
                <a:latin typeface="Arial"/>
                <a:cs typeface="Arial"/>
              </a:rPr>
              <a:t>Nodal assessment and power system analysis (PSS/E)</a:t>
            </a:r>
          </a:p>
        </p:txBody>
      </p:sp>
      <p:sp>
        <p:nvSpPr>
          <p:cNvPr id="26" name="Rectangle: Rounded Corners 15">
            <a:extLst>
              <a:ext uri="{FF2B5EF4-FFF2-40B4-BE49-F238E27FC236}">
                <a16:creationId xmlns:a16="http://schemas.microsoft.com/office/drawing/2014/main" id="{7EADB2BC-5738-411F-AF60-DE5352971D81}"/>
              </a:ext>
            </a:extLst>
          </p:cNvPr>
          <p:cNvSpPr/>
          <p:nvPr/>
        </p:nvSpPr>
        <p:spPr>
          <a:xfrm>
            <a:off x="4268128" y="2483701"/>
            <a:ext cx="2282175" cy="70916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Arial"/>
              </a:rPr>
              <a:t>Load Forecasting</a:t>
            </a:r>
            <a:endParaRPr kumimoji="0" lang="en-US" sz="1200" b="0" i="0" u="none" strike="noStrike" kern="1200" cap="none" spc="0" normalizeH="0" baseline="0" noProof="0">
              <a:ln>
                <a:noFill/>
              </a:ln>
              <a:solidFill>
                <a:schemeClr val="tx1"/>
              </a:solidFill>
              <a:effectLst/>
              <a:uLnTx/>
              <a:uFillTx/>
              <a:latin typeface="Arial"/>
              <a:ea typeface="+mn-ea"/>
              <a:cs typeface="Arial"/>
            </a:endParaRPr>
          </a:p>
          <a:p>
            <a:pPr algn="ctr" defTabSz="457200">
              <a:defRPr/>
            </a:pPr>
            <a:r>
              <a:rPr lang="en-US" sz="1200">
                <a:solidFill>
                  <a:schemeClr val="bg2">
                    <a:lumMod val="10000"/>
                  </a:schemeClr>
                </a:solidFill>
                <a:latin typeface="Arial"/>
                <a:cs typeface="Arial"/>
              </a:rPr>
              <a:t>Aggregate and regional load forecasting</a:t>
            </a:r>
          </a:p>
        </p:txBody>
      </p:sp>
      <p:sp>
        <p:nvSpPr>
          <p:cNvPr id="27" name="Rectangle: Rounded Corners 15">
            <a:extLst>
              <a:ext uri="{FF2B5EF4-FFF2-40B4-BE49-F238E27FC236}">
                <a16:creationId xmlns:a16="http://schemas.microsoft.com/office/drawing/2014/main" id="{E93F1EB5-EECA-1040-B782-7FD6CA7612F8}"/>
              </a:ext>
            </a:extLst>
          </p:cNvPr>
          <p:cNvSpPr/>
          <p:nvPr/>
        </p:nvSpPr>
        <p:spPr>
          <a:xfrm>
            <a:off x="4279557" y="1464074"/>
            <a:ext cx="2282175" cy="70916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Arial"/>
              </a:rPr>
              <a:t>Scenario Planning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2">
                    <a:lumMod val="10000"/>
                  </a:schemeClr>
                </a:solidFill>
                <a:effectLst/>
                <a:uLnTx/>
                <a:uFillTx/>
                <a:latin typeface="Arial"/>
                <a:ea typeface="+mn-ea"/>
                <a:cs typeface="Arial"/>
              </a:rPr>
              <a:t>Scenario design, input and assumption</a:t>
            </a:r>
          </a:p>
        </p:txBody>
      </p:sp>
      <p:sp>
        <p:nvSpPr>
          <p:cNvPr id="28" name="Down Arrow 2">
            <a:extLst>
              <a:ext uri="{FF2B5EF4-FFF2-40B4-BE49-F238E27FC236}">
                <a16:creationId xmlns:a16="http://schemas.microsoft.com/office/drawing/2014/main" id="{9FE7E14F-040D-B5F2-4FB4-738F5873C63A}"/>
              </a:ext>
            </a:extLst>
          </p:cNvPr>
          <p:cNvSpPr/>
          <p:nvPr/>
        </p:nvSpPr>
        <p:spPr>
          <a:xfrm rot="5400000">
            <a:off x="7041595" y="4601444"/>
            <a:ext cx="216000" cy="468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white"/>
              </a:solidFill>
              <a:effectLst/>
              <a:uLnTx/>
              <a:uFillTx/>
              <a:latin typeface="Arial"/>
              <a:ea typeface="+mn-ea"/>
              <a:cs typeface="Arial"/>
            </a:endParaRPr>
          </a:p>
        </p:txBody>
      </p:sp>
      <p:sp>
        <p:nvSpPr>
          <p:cNvPr id="29" name="TextBox 28">
            <a:extLst>
              <a:ext uri="{FF2B5EF4-FFF2-40B4-BE49-F238E27FC236}">
                <a16:creationId xmlns:a16="http://schemas.microsoft.com/office/drawing/2014/main" id="{B615E20B-B57E-D79B-0213-71BA566CA34F}"/>
              </a:ext>
            </a:extLst>
          </p:cNvPr>
          <p:cNvSpPr txBox="1"/>
          <p:nvPr/>
        </p:nvSpPr>
        <p:spPr>
          <a:xfrm>
            <a:off x="357786" y="949655"/>
            <a:ext cx="11091109" cy="338554"/>
          </a:xfrm>
          <a:prstGeom prst="rect">
            <a:avLst/>
          </a:prstGeom>
          <a:solidFill>
            <a:srgbClr val="1F497D"/>
          </a:solidFill>
        </p:spPr>
        <p:txBody>
          <a:bodyPr wrap="square" rtlCol="0">
            <a:spAutoFit/>
          </a:bodyPr>
          <a:lstStyle>
            <a:defPPr>
              <a:defRPr lang="en-US"/>
            </a:defPPr>
            <a:lvl1pPr marR="0" lvl="0" indent="0" algn="just" fontAlgn="auto">
              <a:lnSpc>
                <a:spcPct val="100000"/>
              </a:lnSpc>
              <a:spcBef>
                <a:spcPts val="0"/>
              </a:spcBef>
              <a:spcAft>
                <a:spcPts val="0"/>
              </a:spcAft>
              <a:buClrTx/>
              <a:buSzTx/>
              <a:buFontTx/>
              <a:buNone/>
              <a:tabLst/>
              <a:defRPr kumimoji="0" sz="16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ISP Process and Responsibilities </a:t>
            </a:r>
          </a:p>
        </p:txBody>
      </p:sp>
      <p:sp>
        <p:nvSpPr>
          <p:cNvPr id="30" name="Down Arrow 2">
            <a:extLst>
              <a:ext uri="{FF2B5EF4-FFF2-40B4-BE49-F238E27FC236}">
                <a16:creationId xmlns:a16="http://schemas.microsoft.com/office/drawing/2014/main" id="{02AAC382-D0EB-EB77-0649-620C64C0B775}"/>
              </a:ext>
            </a:extLst>
          </p:cNvPr>
          <p:cNvSpPr/>
          <p:nvPr/>
        </p:nvSpPr>
        <p:spPr>
          <a:xfrm rot="10800000">
            <a:off x="5316010" y="4307071"/>
            <a:ext cx="209268" cy="2527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Arial"/>
            </a:endParaRPr>
          </a:p>
        </p:txBody>
      </p:sp>
      <p:sp>
        <p:nvSpPr>
          <p:cNvPr id="31" name="Down Arrow 2">
            <a:extLst>
              <a:ext uri="{FF2B5EF4-FFF2-40B4-BE49-F238E27FC236}">
                <a16:creationId xmlns:a16="http://schemas.microsoft.com/office/drawing/2014/main" id="{5921321F-3EC4-5A9C-D32C-DBC20634288B}"/>
              </a:ext>
            </a:extLst>
          </p:cNvPr>
          <p:cNvSpPr/>
          <p:nvPr/>
        </p:nvSpPr>
        <p:spPr>
          <a:xfrm>
            <a:off x="5316009" y="4405733"/>
            <a:ext cx="209268" cy="2527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Arial"/>
            </a:endParaRPr>
          </a:p>
        </p:txBody>
      </p:sp>
      <p:sp>
        <p:nvSpPr>
          <p:cNvPr id="32" name="TextBox 31">
            <a:extLst>
              <a:ext uri="{FF2B5EF4-FFF2-40B4-BE49-F238E27FC236}">
                <a16:creationId xmlns:a16="http://schemas.microsoft.com/office/drawing/2014/main" id="{BA2B407D-B951-4A88-91F4-ECC557E0ACD5}"/>
              </a:ext>
            </a:extLst>
          </p:cNvPr>
          <p:cNvSpPr txBox="1"/>
          <p:nvPr/>
        </p:nvSpPr>
        <p:spPr>
          <a:xfrm rot="16200000" flipH="1">
            <a:off x="-617559" y="2667523"/>
            <a:ext cx="2880000" cy="338554"/>
          </a:xfrm>
          <a:prstGeom prst="rect">
            <a:avLst/>
          </a:prstGeom>
          <a:solidFill>
            <a:schemeClr val="bg2"/>
          </a:solidFill>
        </p:spPr>
        <p:txBody>
          <a:bodyPr wrap="square" rtlCol="0" anchor="ctr">
            <a:spAutoFit/>
          </a:bodyPr>
          <a:lstStyle/>
          <a:p>
            <a:pPr algn="ctr" defTabSz="742950">
              <a:defRPr/>
            </a:pPr>
            <a:r>
              <a:rPr lang="en-US" sz="1600" b="1">
                <a:solidFill>
                  <a:prstClr val="black"/>
                </a:solidFill>
                <a:latin typeface="Arial" panose="020B0604020202020204" pitchFamily="34" charset="0"/>
                <a:cs typeface="Arial" panose="020B0604020202020204" pitchFamily="34" charset="0"/>
              </a:rPr>
              <a:t>ISP YEAR 1 </a:t>
            </a:r>
          </a:p>
        </p:txBody>
      </p:sp>
      <p:sp>
        <p:nvSpPr>
          <p:cNvPr id="33" name="TextBox 32">
            <a:extLst>
              <a:ext uri="{FF2B5EF4-FFF2-40B4-BE49-F238E27FC236}">
                <a16:creationId xmlns:a16="http://schemas.microsoft.com/office/drawing/2014/main" id="{1B910249-E187-E82B-DBF8-90CF6B6950F6}"/>
              </a:ext>
            </a:extLst>
          </p:cNvPr>
          <p:cNvSpPr txBox="1"/>
          <p:nvPr/>
        </p:nvSpPr>
        <p:spPr>
          <a:xfrm rot="16200000" flipH="1">
            <a:off x="-439961" y="5398887"/>
            <a:ext cx="2524807" cy="338554"/>
          </a:xfrm>
          <a:prstGeom prst="rect">
            <a:avLst/>
          </a:prstGeom>
          <a:solidFill>
            <a:schemeClr val="accent3">
              <a:lumMod val="60000"/>
              <a:lumOff val="40000"/>
            </a:schemeClr>
          </a:solidFill>
        </p:spPr>
        <p:txBody>
          <a:bodyPr wrap="square" rtlCol="0" anchor="ctr">
            <a:spAutoFit/>
          </a:bodyPr>
          <a:lstStyle/>
          <a:p>
            <a:pPr algn="ctr" defTabSz="742950">
              <a:defRPr/>
            </a:pPr>
            <a:r>
              <a:rPr lang="en-US" sz="1600" b="1">
                <a:solidFill>
                  <a:prstClr val="black"/>
                </a:solidFill>
                <a:latin typeface="Arial" panose="020B0604020202020204" pitchFamily="34" charset="0"/>
                <a:cs typeface="Arial" panose="020B0604020202020204" pitchFamily="34" charset="0"/>
              </a:rPr>
              <a:t>ISP YEAR 2 </a:t>
            </a:r>
          </a:p>
        </p:txBody>
      </p:sp>
      <p:pic>
        <p:nvPicPr>
          <p:cNvPr id="34" name="Picture 2" descr="Brainstorming icon">
            <a:extLst>
              <a:ext uri="{FF2B5EF4-FFF2-40B4-BE49-F238E27FC236}">
                <a16:creationId xmlns:a16="http://schemas.microsoft.com/office/drawing/2014/main" id="{28F518B2-DD81-39D6-D171-4686A26A9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735" y="1622639"/>
            <a:ext cx="420481" cy="4204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Brainstorming icon">
            <a:extLst>
              <a:ext uri="{FF2B5EF4-FFF2-40B4-BE49-F238E27FC236}">
                <a16:creationId xmlns:a16="http://schemas.microsoft.com/office/drawing/2014/main" id="{D012D3B3-F450-CAF7-CA15-5629AD0EF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535" y="2630698"/>
            <a:ext cx="420481" cy="42048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Brainstorming icon">
            <a:extLst>
              <a:ext uri="{FF2B5EF4-FFF2-40B4-BE49-F238E27FC236}">
                <a16:creationId xmlns:a16="http://schemas.microsoft.com/office/drawing/2014/main" id="{C9A5712D-4BE0-397F-FFD8-873F91547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981" y="4297898"/>
            <a:ext cx="420481" cy="42048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Brainstorming icon">
            <a:extLst>
              <a:ext uri="{FF2B5EF4-FFF2-40B4-BE49-F238E27FC236}">
                <a16:creationId xmlns:a16="http://schemas.microsoft.com/office/drawing/2014/main" id="{D5B4D1C8-595A-6FFF-B4C3-90A8A800A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023" y="3663538"/>
            <a:ext cx="420481" cy="42048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Brainstorming icon">
            <a:extLst>
              <a:ext uri="{FF2B5EF4-FFF2-40B4-BE49-F238E27FC236}">
                <a16:creationId xmlns:a16="http://schemas.microsoft.com/office/drawing/2014/main" id="{A9DBFCF8-EFAE-1628-5C8B-CEC1CC3B3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536" y="4883115"/>
            <a:ext cx="420481" cy="42048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B7631DB8-4930-C7AB-9A2E-E768FE2A9F0E}"/>
              </a:ext>
            </a:extLst>
          </p:cNvPr>
          <p:cNvSpPr/>
          <p:nvPr/>
        </p:nvSpPr>
        <p:spPr>
          <a:xfrm>
            <a:off x="357788" y="949104"/>
            <a:ext cx="11091110" cy="5908896"/>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463"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nvGrpSpPr>
          <p:cNvPr id="51" name="Group 50">
            <a:extLst>
              <a:ext uri="{FF2B5EF4-FFF2-40B4-BE49-F238E27FC236}">
                <a16:creationId xmlns:a16="http://schemas.microsoft.com/office/drawing/2014/main" id="{5D3D02A6-BE66-8ADF-E246-0FA84F3D612A}"/>
              </a:ext>
            </a:extLst>
          </p:cNvPr>
          <p:cNvGrpSpPr/>
          <p:nvPr/>
        </p:nvGrpSpPr>
        <p:grpSpPr>
          <a:xfrm>
            <a:off x="9848551" y="1562156"/>
            <a:ext cx="1476498" cy="934832"/>
            <a:chOff x="159685" y="4196543"/>
            <a:chExt cx="1398263" cy="1150564"/>
          </a:xfrm>
        </p:grpSpPr>
        <p:sp>
          <p:nvSpPr>
            <p:cNvPr id="52" name="Rectangle: Rounded Corners 13">
              <a:extLst>
                <a:ext uri="{FF2B5EF4-FFF2-40B4-BE49-F238E27FC236}">
                  <a16:creationId xmlns:a16="http://schemas.microsoft.com/office/drawing/2014/main" id="{5B59FDCF-1FC6-DEFA-7B20-EE513DCE3DCE}"/>
                </a:ext>
              </a:extLst>
            </p:cNvPr>
            <p:cNvSpPr/>
            <p:nvPr/>
          </p:nvSpPr>
          <p:spPr>
            <a:xfrm>
              <a:off x="159685" y="4196543"/>
              <a:ext cx="1373160" cy="34887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2">
                      <a:lumMod val="10000"/>
                    </a:schemeClr>
                  </a:solidFill>
                  <a:effectLst/>
                  <a:uLnTx/>
                  <a:uFillTx/>
                  <a:latin typeface="Arial"/>
                  <a:ea typeface="+mn-ea"/>
                  <a:cs typeface="Arial"/>
                </a:rPr>
                <a:t>Single Buyer</a:t>
              </a:r>
            </a:p>
          </p:txBody>
        </p:sp>
        <p:sp>
          <p:nvSpPr>
            <p:cNvPr id="54" name="Rectangle: Rounded Corners 13">
              <a:extLst>
                <a:ext uri="{FF2B5EF4-FFF2-40B4-BE49-F238E27FC236}">
                  <a16:creationId xmlns:a16="http://schemas.microsoft.com/office/drawing/2014/main" id="{82321679-E447-D964-490E-ED625710BBE1}"/>
                </a:ext>
              </a:extLst>
            </p:cNvPr>
            <p:cNvSpPr/>
            <p:nvPr/>
          </p:nvSpPr>
          <p:spPr>
            <a:xfrm>
              <a:off x="159685" y="4632360"/>
              <a:ext cx="1373161" cy="32198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2">
                      <a:lumMod val="10000"/>
                    </a:schemeClr>
                  </a:solidFill>
                  <a:effectLst/>
                  <a:uLnTx/>
                  <a:uFillTx/>
                  <a:latin typeface="Arial"/>
                  <a:ea typeface="+mn-ea"/>
                  <a:cs typeface="Arial"/>
                </a:rPr>
                <a:t>Grid Owner</a:t>
              </a:r>
            </a:p>
          </p:txBody>
        </p:sp>
        <p:sp>
          <p:nvSpPr>
            <p:cNvPr id="55" name="Rectangle: Rounded Corners 13">
              <a:extLst>
                <a:ext uri="{FF2B5EF4-FFF2-40B4-BE49-F238E27FC236}">
                  <a16:creationId xmlns:a16="http://schemas.microsoft.com/office/drawing/2014/main" id="{120CF5B5-E329-47B8-79D5-4772011E5EAD}"/>
                </a:ext>
              </a:extLst>
            </p:cNvPr>
            <p:cNvSpPr/>
            <p:nvPr/>
          </p:nvSpPr>
          <p:spPr>
            <a:xfrm>
              <a:off x="184787" y="5025125"/>
              <a:ext cx="1373161" cy="321982"/>
            </a:xfrm>
            <a:prstGeom prst="roundRect">
              <a:avLst/>
            </a:prstGeom>
            <a:solidFill>
              <a:srgbClr val="6CD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2">
                      <a:lumMod val="10000"/>
                    </a:schemeClr>
                  </a:solidFill>
                  <a:effectLst/>
                  <a:uLnTx/>
                  <a:uFillTx/>
                  <a:latin typeface="Arial"/>
                  <a:ea typeface="+mn-ea"/>
                  <a:cs typeface="Arial"/>
                </a:rPr>
                <a:t>Petronas</a:t>
              </a:r>
            </a:p>
          </p:txBody>
        </p:sp>
      </p:grpSp>
      <p:sp>
        <p:nvSpPr>
          <p:cNvPr id="74" name="TextBox 73">
            <a:extLst>
              <a:ext uri="{FF2B5EF4-FFF2-40B4-BE49-F238E27FC236}">
                <a16:creationId xmlns:a16="http://schemas.microsoft.com/office/drawing/2014/main" id="{E8C1988C-0B57-1227-9DB6-50A942ECCA4C}"/>
              </a:ext>
            </a:extLst>
          </p:cNvPr>
          <p:cNvSpPr txBox="1"/>
          <p:nvPr/>
        </p:nvSpPr>
        <p:spPr>
          <a:xfrm>
            <a:off x="9585110" y="1295148"/>
            <a:ext cx="1935068" cy="261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a:ea typeface="+mn-ea"/>
                <a:cs typeface="Arial"/>
              </a:rPr>
              <a:t>Responsibility of:</a:t>
            </a:r>
            <a:endParaRPr kumimoji="0" lang="en-MY" sz="1100" b="1" i="0" u="none" strike="noStrike" kern="1200" cap="none" spc="0" normalizeH="0" baseline="0" noProof="0">
              <a:ln>
                <a:noFill/>
              </a:ln>
              <a:solidFill>
                <a:prstClr val="black"/>
              </a:solidFill>
              <a:effectLst/>
              <a:uLnTx/>
              <a:uFillTx/>
              <a:latin typeface="Arial"/>
              <a:ea typeface="+mn-ea"/>
              <a:cs typeface="Arial"/>
            </a:endParaRPr>
          </a:p>
        </p:txBody>
      </p:sp>
      <p:sp>
        <p:nvSpPr>
          <p:cNvPr id="88" name="Rectangle: Rounded Corners 15">
            <a:extLst>
              <a:ext uri="{FF2B5EF4-FFF2-40B4-BE49-F238E27FC236}">
                <a16:creationId xmlns:a16="http://schemas.microsoft.com/office/drawing/2014/main" id="{5E43A71F-16F4-A04B-59CC-9B1EE90C7F64}"/>
              </a:ext>
            </a:extLst>
          </p:cNvPr>
          <p:cNvSpPr/>
          <p:nvPr/>
        </p:nvSpPr>
        <p:spPr>
          <a:xfrm>
            <a:off x="9848550" y="2576691"/>
            <a:ext cx="1476499" cy="70916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Ministry of Energy Transition &amp; Water Transformation (PETRA)</a:t>
            </a:r>
          </a:p>
        </p:txBody>
      </p:sp>
      <p:sp>
        <p:nvSpPr>
          <p:cNvPr id="89" name="Rectangle: Rounded Corners 38">
            <a:extLst>
              <a:ext uri="{FF2B5EF4-FFF2-40B4-BE49-F238E27FC236}">
                <a16:creationId xmlns:a16="http://schemas.microsoft.com/office/drawing/2014/main" id="{299EDC97-FF7A-E378-3A78-79DBF7AD16FA}"/>
              </a:ext>
            </a:extLst>
          </p:cNvPr>
          <p:cNvSpPr/>
          <p:nvPr/>
        </p:nvSpPr>
        <p:spPr>
          <a:xfrm>
            <a:off x="9853104" y="3323099"/>
            <a:ext cx="1471945" cy="401952"/>
          </a:xfrm>
          <a:prstGeom prst="roundRect">
            <a:avLst/>
          </a:prstGeom>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7E6E6">
                    <a:lumMod val="10000"/>
                  </a:srgbClr>
                </a:solidFill>
                <a:effectLst/>
                <a:uLnTx/>
                <a:uFillTx/>
                <a:latin typeface="Arial"/>
                <a:ea typeface="+mn-ea"/>
                <a:cs typeface="Arial"/>
              </a:rPr>
              <a:t>Single Buyer &amp; Energy Commission</a:t>
            </a:r>
          </a:p>
        </p:txBody>
      </p:sp>
      <p:pic>
        <p:nvPicPr>
          <p:cNvPr id="90" name="Picture 2" descr="Brainstorming icon">
            <a:extLst>
              <a:ext uri="{FF2B5EF4-FFF2-40B4-BE49-F238E27FC236}">
                <a16:creationId xmlns:a16="http://schemas.microsoft.com/office/drawing/2014/main" id="{C4CB6FF9-7280-ADCE-6838-7886B2C24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018" y="3827450"/>
            <a:ext cx="336720" cy="336720"/>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FAB7F796-33A1-5349-6656-A16FDC8E91E5}"/>
              </a:ext>
            </a:extLst>
          </p:cNvPr>
          <p:cNvSpPr txBox="1"/>
          <p:nvPr/>
        </p:nvSpPr>
        <p:spPr>
          <a:xfrm>
            <a:off x="10279808" y="3811317"/>
            <a:ext cx="981789" cy="400110"/>
          </a:xfrm>
          <a:prstGeom prst="rect">
            <a:avLst/>
          </a:prstGeom>
          <a:noFill/>
        </p:spPr>
        <p:txBody>
          <a:bodyPr wrap="square" rtlCol="0">
            <a:spAutoFit/>
          </a:bodyPr>
          <a:lstStyle/>
          <a:p>
            <a:r>
              <a:rPr lang="en-MY" sz="1000" b="1" dirty="0">
                <a:solidFill>
                  <a:schemeClr val="bg2">
                    <a:lumMod val="10000"/>
                  </a:schemeClr>
                </a:solidFill>
              </a:rPr>
              <a:t>Stakeholder consultation</a:t>
            </a:r>
            <a:endParaRPr lang="en-GB" sz="1000" b="1" dirty="0">
              <a:solidFill>
                <a:schemeClr val="bg2">
                  <a:lumMod val="10000"/>
                </a:schemeClr>
              </a:solidFill>
            </a:endParaRPr>
          </a:p>
        </p:txBody>
      </p:sp>
      <p:sp>
        <p:nvSpPr>
          <p:cNvPr id="92" name="Rectangle: Rounded Corners 15">
            <a:extLst>
              <a:ext uri="{FF2B5EF4-FFF2-40B4-BE49-F238E27FC236}">
                <a16:creationId xmlns:a16="http://schemas.microsoft.com/office/drawing/2014/main" id="{72BDDDBD-7DB4-113C-9AA1-434D6029D859}"/>
              </a:ext>
            </a:extLst>
          </p:cNvPr>
          <p:cNvSpPr/>
          <p:nvPr/>
        </p:nvSpPr>
        <p:spPr>
          <a:xfrm>
            <a:off x="7405678" y="3490461"/>
            <a:ext cx="2001034" cy="717933"/>
          </a:xfrm>
          <a:prstGeom prst="roundRect">
            <a:avLst/>
          </a:prstGeom>
          <a:solidFill>
            <a:srgbClr val="6CD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10000"/>
                  </a:schemeClr>
                </a:solidFill>
                <a:effectLst/>
                <a:uLnTx/>
                <a:uFillTx/>
                <a:latin typeface="Arial"/>
                <a:ea typeface="+mn-ea"/>
                <a:cs typeface="Arial"/>
              </a:rPr>
              <a:t>Inputs on </a:t>
            </a:r>
            <a:r>
              <a:rPr lang="en-US" sz="1200" b="1" dirty="0">
                <a:solidFill>
                  <a:schemeClr val="bg2">
                    <a:lumMod val="10000"/>
                  </a:schemeClr>
                </a:solidFill>
                <a:latin typeface="Arial"/>
                <a:cs typeface="Arial"/>
              </a:rPr>
              <a:t>g</a:t>
            </a:r>
            <a:r>
              <a:rPr kumimoji="0" lang="en-US" sz="1200" b="1" i="0" u="none" strike="noStrike" kern="1200" cap="none" spc="0" normalizeH="0" baseline="0" noProof="0" dirty="0">
                <a:ln>
                  <a:noFill/>
                </a:ln>
                <a:solidFill>
                  <a:schemeClr val="bg2">
                    <a:lumMod val="10000"/>
                  </a:schemeClr>
                </a:solidFill>
                <a:effectLst/>
                <a:uLnTx/>
                <a:uFillTx/>
                <a:latin typeface="Arial"/>
                <a:ea typeface="+mn-ea"/>
                <a:cs typeface="Arial"/>
              </a:rPr>
              <a:t>as </a:t>
            </a:r>
            <a:r>
              <a:rPr lang="en-US" sz="1200" b="1" dirty="0">
                <a:solidFill>
                  <a:schemeClr val="bg2">
                    <a:lumMod val="10000"/>
                  </a:schemeClr>
                </a:solidFill>
                <a:latin typeface="Arial"/>
                <a:cs typeface="Arial"/>
              </a:rPr>
              <a:t>related information</a:t>
            </a:r>
            <a:endParaRPr kumimoji="0" lang="en-US" sz="1200" b="1" i="0" u="none" strike="noStrike" kern="1200" cap="none" spc="0" normalizeH="0" baseline="0" noProof="0" dirty="0">
              <a:ln>
                <a:noFill/>
              </a:ln>
              <a:solidFill>
                <a:schemeClr val="bg2">
                  <a:lumMod val="10000"/>
                </a:schemeClr>
              </a:solidFill>
              <a:effectLst/>
              <a:uLnTx/>
              <a:uFillTx/>
              <a:latin typeface="Arial"/>
              <a:ea typeface="+mn-ea"/>
              <a:cs typeface="Arial"/>
            </a:endParaRPr>
          </a:p>
        </p:txBody>
      </p:sp>
      <p:sp>
        <p:nvSpPr>
          <p:cNvPr id="93" name="Down Arrow 2">
            <a:extLst>
              <a:ext uri="{FF2B5EF4-FFF2-40B4-BE49-F238E27FC236}">
                <a16:creationId xmlns:a16="http://schemas.microsoft.com/office/drawing/2014/main" id="{A276A578-4C8B-696A-5850-3C1C3F1B4CB6}"/>
              </a:ext>
            </a:extLst>
          </p:cNvPr>
          <p:cNvSpPr/>
          <p:nvPr/>
        </p:nvSpPr>
        <p:spPr>
          <a:xfrm rot="5400000">
            <a:off x="7025553" y="3673150"/>
            <a:ext cx="216000" cy="468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white"/>
              </a:solidFill>
              <a:effectLst/>
              <a:uLnTx/>
              <a:uFillTx/>
              <a:latin typeface="Arial"/>
              <a:ea typeface="+mn-ea"/>
              <a:cs typeface="Arial"/>
            </a:endParaRPr>
          </a:p>
        </p:txBody>
      </p:sp>
      <p:pic>
        <p:nvPicPr>
          <p:cNvPr id="94" name="Picture 2" descr="Brainstorming icon">
            <a:extLst>
              <a:ext uri="{FF2B5EF4-FFF2-40B4-BE49-F238E27FC236}">
                <a16:creationId xmlns:a16="http://schemas.microsoft.com/office/drawing/2014/main" id="{1FC268D2-BBA9-9F40-706A-B244B5BAC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114" y="3378669"/>
            <a:ext cx="420481" cy="42048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Brainstorming icon">
            <a:extLst>
              <a:ext uri="{FF2B5EF4-FFF2-40B4-BE49-F238E27FC236}">
                <a16:creationId xmlns:a16="http://schemas.microsoft.com/office/drawing/2014/main" id="{B109C234-C47D-79D7-7EC2-34E046B9E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426" y="5712864"/>
            <a:ext cx="420481" cy="4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92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296179" y="309231"/>
            <a:ext cx="11661876" cy="73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Interconnection between Peninsular Malaysia-Thailand and Peninsular Malaysia-Singapore began as early as the 1980s</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Peninsular </a:t>
            </a:r>
            <a:r>
              <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Malaysia – Existing Interconnections</a:t>
            </a: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 name="Oval 2">
            <a:extLst>
              <a:ext uri="{FF2B5EF4-FFF2-40B4-BE49-F238E27FC236}">
                <a16:creationId xmlns:a16="http://schemas.microsoft.com/office/drawing/2014/main" id="{17038944-726F-5B19-FCB6-FA61F739B004}"/>
              </a:ext>
            </a:extLst>
          </p:cNvPr>
          <p:cNvSpPr/>
          <p:nvPr/>
        </p:nvSpPr>
        <p:spPr>
          <a:xfrm>
            <a:off x="5540151" y="2218944"/>
            <a:ext cx="365760" cy="365760"/>
          </a:xfrm>
          <a:prstGeom prst="ellipse">
            <a:avLst/>
          </a:prstGeom>
          <a:solidFill>
            <a:srgbClr val="3F51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1</a:t>
            </a:r>
          </a:p>
        </p:txBody>
      </p:sp>
      <p:sp>
        <p:nvSpPr>
          <p:cNvPr id="9" name="Oval 8">
            <a:extLst>
              <a:ext uri="{FF2B5EF4-FFF2-40B4-BE49-F238E27FC236}">
                <a16:creationId xmlns:a16="http://schemas.microsoft.com/office/drawing/2014/main" id="{6EB5A542-F89A-B1F7-14AD-D22277CFD3C1}"/>
              </a:ext>
            </a:extLst>
          </p:cNvPr>
          <p:cNvSpPr/>
          <p:nvPr/>
        </p:nvSpPr>
        <p:spPr>
          <a:xfrm>
            <a:off x="5540151" y="3722654"/>
            <a:ext cx="365760" cy="365760"/>
          </a:xfrm>
          <a:prstGeom prst="ellipse">
            <a:avLst/>
          </a:prstGeom>
          <a:solidFill>
            <a:srgbClr val="3F51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2</a:t>
            </a:r>
          </a:p>
        </p:txBody>
      </p:sp>
      <p:sp>
        <p:nvSpPr>
          <p:cNvPr id="10" name="TextBox 9">
            <a:extLst>
              <a:ext uri="{FF2B5EF4-FFF2-40B4-BE49-F238E27FC236}">
                <a16:creationId xmlns:a16="http://schemas.microsoft.com/office/drawing/2014/main" id="{5EEC01CA-4363-E2FD-23C1-A5D16292566A}"/>
              </a:ext>
            </a:extLst>
          </p:cNvPr>
          <p:cNvSpPr txBox="1"/>
          <p:nvPr/>
        </p:nvSpPr>
        <p:spPr>
          <a:xfrm>
            <a:off x="5986516" y="2232547"/>
            <a:ext cx="50108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Malaysia – Thailand</a:t>
            </a:r>
          </a:p>
        </p:txBody>
      </p:sp>
      <p:sp>
        <p:nvSpPr>
          <p:cNvPr id="11" name="TextBox 10">
            <a:extLst>
              <a:ext uri="{FF2B5EF4-FFF2-40B4-BE49-F238E27FC236}">
                <a16:creationId xmlns:a16="http://schemas.microsoft.com/office/drawing/2014/main" id="{8FAB7739-E416-A7AC-1EC0-77799D6FC2B5}"/>
              </a:ext>
            </a:extLst>
          </p:cNvPr>
          <p:cNvSpPr txBox="1"/>
          <p:nvPr/>
        </p:nvSpPr>
        <p:spPr>
          <a:xfrm>
            <a:off x="5981404" y="2601074"/>
            <a:ext cx="5760652" cy="648896"/>
          </a:xfrm>
          <a:prstGeom prst="rect">
            <a:avLst/>
          </a:prstGeom>
          <a:noFill/>
        </p:spPr>
        <p:txBody>
          <a:bodyPr wrap="square">
            <a:spAutoFit/>
          </a:bodyPr>
          <a:lstStyle/>
          <a:p>
            <a:pPr marL="165100" marR="0" lvl="0" indent="-165100" algn="l" defTabSz="914400" rtl="0" eaLnBrk="1" fontAlgn="auto" latinLnBrk="0" hangingPunct="1">
              <a:lnSpc>
                <a:spcPct val="100000"/>
              </a:lnSpc>
              <a:spcBef>
                <a:spcPts val="0"/>
              </a:spcBef>
              <a:spcAft>
                <a:spcPts val="500"/>
              </a:spcAft>
              <a:buClr>
                <a:srgbClr val="003399"/>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132kV HVAC </a:t>
            </a:r>
            <a:r>
              <a:rPr kumimoji="0" lang="en-US" sz="1600" b="0" i="0" u="none" strike="noStrike" kern="1200" cap="none" spc="0" normalizeH="0" baseline="0" noProof="0" dirty="0" err="1">
                <a:ln>
                  <a:noFill/>
                </a:ln>
                <a:solidFill>
                  <a:prstClr val="black">
                    <a:lumMod val="85000"/>
                    <a:lumOff val="15000"/>
                  </a:prstClr>
                </a:solidFill>
                <a:effectLst/>
                <a:uLnTx/>
                <a:uFillTx/>
                <a:latin typeface="Arial" panose="020B0604020202020204"/>
                <a:ea typeface="+mn-ea"/>
                <a:cs typeface="Arial" panose="020B0604020202020204" pitchFamily="34" charset="0"/>
              </a:rPr>
              <a:t>Chuping</a:t>
            </a: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 – </a:t>
            </a:r>
            <a:r>
              <a:rPr kumimoji="0" lang="en-US" sz="1600" b="0" i="0" u="none" strike="noStrike" kern="1200" cap="none" spc="0" normalizeH="0" baseline="0" noProof="0" dirty="0" err="1">
                <a:ln>
                  <a:noFill/>
                </a:ln>
                <a:solidFill>
                  <a:prstClr val="black">
                    <a:lumMod val="85000"/>
                    <a:lumOff val="15000"/>
                  </a:prstClr>
                </a:solidFill>
                <a:effectLst/>
                <a:uLnTx/>
                <a:uFillTx/>
                <a:latin typeface="Arial" panose="020B0604020202020204"/>
                <a:ea typeface="+mn-ea"/>
                <a:cs typeface="Arial" panose="020B0604020202020204" pitchFamily="34" charset="0"/>
              </a:rPr>
              <a:t>Sadao</a:t>
            </a: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 (86MW)</a:t>
            </a:r>
          </a:p>
          <a:p>
            <a:pPr marL="165100" marR="0" lvl="0" indent="-165100" algn="l" defTabSz="914400" rtl="0" eaLnBrk="1" fontAlgn="auto" latinLnBrk="0" hangingPunct="1">
              <a:lnSpc>
                <a:spcPct val="100000"/>
              </a:lnSpc>
              <a:spcBef>
                <a:spcPts val="0"/>
              </a:spcBef>
              <a:spcAft>
                <a:spcPts val="500"/>
              </a:spcAft>
              <a:buClr>
                <a:srgbClr val="003399"/>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300kV HVDC </a:t>
            </a:r>
            <a:r>
              <a:rPr kumimoji="0" lang="en-US" sz="1600" b="0" i="0" u="none" strike="noStrike" kern="1200" cap="none" spc="0" normalizeH="0" baseline="0" noProof="0" dirty="0" err="1">
                <a:ln>
                  <a:noFill/>
                </a:ln>
                <a:solidFill>
                  <a:prstClr val="black">
                    <a:lumMod val="85000"/>
                    <a:lumOff val="15000"/>
                  </a:prstClr>
                </a:solidFill>
                <a:effectLst/>
                <a:uLnTx/>
                <a:uFillTx/>
                <a:latin typeface="Arial" panose="020B0604020202020204"/>
                <a:ea typeface="+mn-ea"/>
                <a:cs typeface="Arial" panose="020B0604020202020204" pitchFamily="34" charset="0"/>
              </a:rPr>
              <a:t>Gurun</a:t>
            </a: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 – Khlong </a:t>
            </a:r>
            <a:r>
              <a:rPr kumimoji="0" lang="en-US" sz="1600" b="0" i="0" u="none" strike="noStrike" kern="1200" cap="none" spc="0" normalizeH="0" baseline="0" noProof="0" dirty="0" err="1">
                <a:ln>
                  <a:noFill/>
                </a:ln>
                <a:solidFill>
                  <a:prstClr val="black">
                    <a:lumMod val="85000"/>
                    <a:lumOff val="15000"/>
                  </a:prstClr>
                </a:solidFill>
                <a:effectLst/>
                <a:uLnTx/>
                <a:uFillTx/>
                <a:latin typeface="Arial" panose="020B0604020202020204"/>
                <a:ea typeface="+mn-ea"/>
                <a:cs typeface="Arial" panose="020B0604020202020204" pitchFamily="34" charset="0"/>
              </a:rPr>
              <a:t>Ngae</a:t>
            </a: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 (300MW)</a:t>
            </a:r>
          </a:p>
        </p:txBody>
      </p:sp>
      <p:sp>
        <p:nvSpPr>
          <p:cNvPr id="12" name="TextBox 11">
            <a:extLst>
              <a:ext uri="{FF2B5EF4-FFF2-40B4-BE49-F238E27FC236}">
                <a16:creationId xmlns:a16="http://schemas.microsoft.com/office/drawing/2014/main" id="{08D5FA7D-F7D7-3B8D-EAED-B58182CA6BBE}"/>
              </a:ext>
            </a:extLst>
          </p:cNvPr>
          <p:cNvSpPr txBox="1"/>
          <p:nvPr/>
        </p:nvSpPr>
        <p:spPr>
          <a:xfrm>
            <a:off x="5981404" y="3736257"/>
            <a:ext cx="51610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Malaysia – Singapore</a:t>
            </a:r>
            <a:endParaRPr kumimoji="0" lang="en-US" sz="16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panose="020B0604020202020204" pitchFamily="34" charset="0"/>
            </a:endParaRPr>
          </a:p>
        </p:txBody>
      </p:sp>
      <p:sp>
        <p:nvSpPr>
          <p:cNvPr id="13" name="TextBox 12">
            <a:extLst>
              <a:ext uri="{FF2B5EF4-FFF2-40B4-BE49-F238E27FC236}">
                <a16:creationId xmlns:a16="http://schemas.microsoft.com/office/drawing/2014/main" id="{C55E2DCB-E28A-AEA8-6892-526B2DE9D68C}"/>
              </a:ext>
            </a:extLst>
          </p:cNvPr>
          <p:cNvSpPr txBox="1"/>
          <p:nvPr/>
        </p:nvSpPr>
        <p:spPr>
          <a:xfrm>
            <a:off x="5981404" y="4097522"/>
            <a:ext cx="5760652"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500"/>
              </a:spcAft>
              <a:buClr>
                <a:srgbClr val="003399"/>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275kV HVAC </a:t>
            </a:r>
            <a:r>
              <a:rPr kumimoji="0" lang="en-US" sz="1600" b="0" i="0" u="none" strike="noStrike" kern="1200" cap="none" spc="0" normalizeH="0" baseline="0" noProof="0" dirty="0" err="1">
                <a:ln>
                  <a:noFill/>
                </a:ln>
                <a:solidFill>
                  <a:prstClr val="black">
                    <a:lumMod val="85000"/>
                    <a:lumOff val="15000"/>
                  </a:prstClr>
                </a:solidFill>
                <a:effectLst/>
                <a:uLnTx/>
                <a:uFillTx/>
                <a:latin typeface="Arial" panose="020B0604020202020204"/>
                <a:ea typeface="+mn-ea"/>
                <a:cs typeface="Arial" panose="020B0604020202020204" pitchFamily="34" charset="0"/>
              </a:rPr>
              <a:t>Plentong</a:t>
            </a: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Arial" panose="020B0604020202020204" pitchFamily="34" charset="0"/>
              </a:rPr>
              <a:t> – Woodlands (1,000MW)</a:t>
            </a:r>
          </a:p>
        </p:txBody>
      </p:sp>
      <p:sp>
        <p:nvSpPr>
          <p:cNvPr id="14" name="TextBox 13">
            <a:extLst>
              <a:ext uri="{FF2B5EF4-FFF2-40B4-BE49-F238E27FC236}">
                <a16:creationId xmlns:a16="http://schemas.microsoft.com/office/drawing/2014/main" id="{C18F7933-3280-A6A8-BBC5-A1C541EE8900}"/>
              </a:ext>
            </a:extLst>
          </p:cNvPr>
          <p:cNvSpPr txBox="1"/>
          <p:nvPr/>
        </p:nvSpPr>
        <p:spPr>
          <a:xfrm>
            <a:off x="5540151" y="1338721"/>
            <a:ext cx="30828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a:ea typeface="+mn-ea"/>
                <a:cs typeface="+mn-cs"/>
              </a:rPr>
              <a:t>Existing interconnections:</a:t>
            </a:r>
          </a:p>
        </p:txBody>
      </p:sp>
      <p:cxnSp>
        <p:nvCxnSpPr>
          <p:cNvPr id="15" name="Straight Connector 14">
            <a:extLst>
              <a:ext uri="{FF2B5EF4-FFF2-40B4-BE49-F238E27FC236}">
                <a16:creationId xmlns:a16="http://schemas.microsoft.com/office/drawing/2014/main" id="{B4C6C897-4E8D-EC44-1E6B-487815B2AD6A}"/>
              </a:ext>
            </a:extLst>
          </p:cNvPr>
          <p:cNvCxnSpPr/>
          <p:nvPr/>
        </p:nvCxnSpPr>
        <p:spPr>
          <a:xfrm flipV="1">
            <a:off x="5540151" y="1721954"/>
            <a:ext cx="5457175" cy="0"/>
          </a:xfrm>
          <a:prstGeom prst="line">
            <a:avLst/>
          </a:prstGeom>
          <a:noFill/>
          <a:ln w="6350" cap="flat" cmpd="sng" algn="ctr">
            <a:solidFill>
              <a:srgbClr val="5B9BD5"/>
            </a:solidFill>
            <a:prstDash val="solid"/>
            <a:miter lim="800000"/>
          </a:ln>
          <a:effectLst/>
        </p:spPr>
      </p:cxnSp>
      <p:grpSp>
        <p:nvGrpSpPr>
          <p:cNvPr id="16" name="Group 15">
            <a:extLst>
              <a:ext uri="{FF2B5EF4-FFF2-40B4-BE49-F238E27FC236}">
                <a16:creationId xmlns:a16="http://schemas.microsoft.com/office/drawing/2014/main" id="{474FE212-F6AD-37FC-765E-255AA0ED6262}"/>
              </a:ext>
            </a:extLst>
          </p:cNvPr>
          <p:cNvGrpSpPr/>
          <p:nvPr/>
        </p:nvGrpSpPr>
        <p:grpSpPr>
          <a:xfrm>
            <a:off x="643552" y="1156565"/>
            <a:ext cx="4652370" cy="5426787"/>
            <a:chOff x="7389480" y="987030"/>
            <a:chExt cx="4652370" cy="5426787"/>
          </a:xfrm>
        </p:grpSpPr>
        <p:pic>
          <p:nvPicPr>
            <p:cNvPr id="18" name="Picture 17">
              <a:extLst>
                <a:ext uri="{FF2B5EF4-FFF2-40B4-BE49-F238E27FC236}">
                  <a16:creationId xmlns:a16="http://schemas.microsoft.com/office/drawing/2014/main" id="{B152DAAE-CF53-6137-C6F6-C712D076B743}"/>
                </a:ext>
              </a:extLst>
            </p:cNvPr>
            <p:cNvPicPr>
              <a:picLocks noChangeAspect="1"/>
            </p:cNvPicPr>
            <p:nvPr/>
          </p:nvPicPr>
          <p:blipFill rotWithShape="1">
            <a:blip r:embed="rId4"/>
            <a:srcRect t="683"/>
            <a:stretch/>
          </p:blipFill>
          <p:spPr>
            <a:xfrm>
              <a:off x="7389480" y="987030"/>
              <a:ext cx="4652370" cy="5426787"/>
            </a:xfrm>
            <a:prstGeom prst="rect">
              <a:avLst/>
            </a:prstGeom>
          </p:spPr>
        </p:pic>
        <p:sp>
          <p:nvSpPr>
            <p:cNvPr id="19" name="Rectangle 18">
              <a:extLst>
                <a:ext uri="{FF2B5EF4-FFF2-40B4-BE49-F238E27FC236}">
                  <a16:creationId xmlns:a16="http://schemas.microsoft.com/office/drawing/2014/main" id="{3DD320CF-4ABC-6043-D44A-2ECAAE337719}"/>
                </a:ext>
              </a:extLst>
            </p:cNvPr>
            <p:cNvSpPr/>
            <p:nvPr/>
          </p:nvSpPr>
          <p:spPr>
            <a:xfrm>
              <a:off x="7389480" y="4011142"/>
              <a:ext cx="1259030" cy="2402675"/>
            </a:xfrm>
            <a:prstGeom prst="rect">
              <a:avLst/>
            </a:prstGeom>
            <a:solidFill>
              <a:srgbClr val="8AB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0EB0F57D-B2DC-A7FB-A5C2-7612C1B23D71}"/>
                </a:ext>
              </a:extLst>
            </p:cNvPr>
            <p:cNvSpPr/>
            <p:nvPr/>
          </p:nvSpPr>
          <p:spPr>
            <a:xfrm>
              <a:off x="8504657" y="4913953"/>
              <a:ext cx="834183" cy="1499863"/>
            </a:xfrm>
            <a:prstGeom prst="rect">
              <a:avLst/>
            </a:prstGeom>
            <a:solidFill>
              <a:srgbClr val="8AB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387FC1A9-620A-8365-EBD9-B1CDDE46B91E}"/>
                </a:ext>
              </a:extLst>
            </p:cNvPr>
            <p:cNvSpPr/>
            <p:nvPr/>
          </p:nvSpPr>
          <p:spPr>
            <a:xfrm>
              <a:off x="9298574" y="5150878"/>
              <a:ext cx="267924" cy="1262937"/>
            </a:xfrm>
            <a:prstGeom prst="rect">
              <a:avLst/>
            </a:prstGeom>
            <a:solidFill>
              <a:srgbClr val="8AB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05C47FAA-3006-384E-76EB-85D2B4F279A0}"/>
                </a:ext>
              </a:extLst>
            </p:cNvPr>
            <p:cNvSpPr/>
            <p:nvPr/>
          </p:nvSpPr>
          <p:spPr>
            <a:xfrm>
              <a:off x="9566498" y="5464870"/>
              <a:ext cx="690330" cy="948944"/>
            </a:xfrm>
            <a:prstGeom prst="rect">
              <a:avLst/>
            </a:prstGeom>
            <a:solidFill>
              <a:srgbClr val="8AB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1EDB3220-C197-611D-5668-67437AAE6B60}"/>
                </a:ext>
              </a:extLst>
            </p:cNvPr>
            <p:cNvSpPr/>
            <p:nvPr/>
          </p:nvSpPr>
          <p:spPr>
            <a:xfrm>
              <a:off x="10187989" y="5909230"/>
              <a:ext cx="1739503" cy="504580"/>
            </a:xfrm>
            <a:prstGeom prst="rect">
              <a:avLst/>
            </a:prstGeom>
            <a:solidFill>
              <a:srgbClr val="8AB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B0ED8BA9-8F65-4768-6142-CCD3DDC8139D}"/>
                </a:ext>
              </a:extLst>
            </p:cNvPr>
            <p:cNvSpPr/>
            <p:nvPr/>
          </p:nvSpPr>
          <p:spPr>
            <a:xfrm>
              <a:off x="11129265" y="5830630"/>
              <a:ext cx="540651" cy="579392"/>
            </a:xfrm>
            <a:prstGeom prst="rect">
              <a:avLst/>
            </a:prstGeom>
            <a:solidFill>
              <a:srgbClr val="8AB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66B4CCEF-F508-0DA4-B1AB-F7F5218C9EEE}"/>
                </a:ext>
              </a:extLst>
            </p:cNvPr>
            <p:cNvSpPr/>
            <p:nvPr/>
          </p:nvSpPr>
          <p:spPr>
            <a:xfrm>
              <a:off x="11474735" y="4676516"/>
              <a:ext cx="540651" cy="925416"/>
            </a:xfrm>
            <a:prstGeom prst="rect">
              <a:avLst/>
            </a:prstGeom>
            <a:solidFill>
              <a:srgbClr val="8AB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6" name="Oval 25">
            <a:extLst>
              <a:ext uri="{FF2B5EF4-FFF2-40B4-BE49-F238E27FC236}">
                <a16:creationId xmlns:a16="http://schemas.microsoft.com/office/drawing/2014/main" id="{09AF66BA-CE42-4444-252A-906838F6E40B}"/>
              </a:ext>
            </a:extLst>
          </p:cNvPr>
          <p:cNvSpPr/>
          <p:nvPr/>
        </p:nvSpPr>
        <p:spPr>
          <a:xfrm>
            <a:off x="3831305" y="5712998"/>
            <a:ext cx="365760" cy="365760"/>
          </a:xfrm>
          <a:prstGeom prst="ellipse">
            <a:avLst/>
          </a:prstGeom>
          <a:solidFill>
            <a:srgbClr val="3F51B5"/>
          </a:solidFill>
          <a:ln w="28575"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2</a:t>
            </a:r>
          </a:p>
        </p:txBody>
      </p:sp>
      <p:sp>
        <p:nvSpPr>
          <p:cNvPr id="27" name="Oval 26">
            <a:extLst>
              <a:ext uri="{FF2B5EF4-FFF2-40B4-BE49-F238E27FC236}">
                <a16:creationId xmlns:a16="http://schemas.microsoft.com/office/drawing/2014/main" id="{98574189-07B9-3049-0C22-70663EF2FF33}"/>
              </a:ext>
            </a:extLst>
          </p:cNvPr>
          <p:cNvSpPr/>
          <p:nvPr/>
        </p:nvSpPr>
        <p:spPr>
          <a:xfrm>
            <a:off x="1992940" y="1648316"/>
            <a:ext cx="365760" cy="365760"/>
          </a:xfrm>
          <a:prstGeom prst="ellipse">
            <a:avLst/>
          </a:prstGeom>
          <a:solidFill>
            <a:srgbClr val="3F51B5"/>
          </a:solidFill>
          <a:ln w="28575"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1</a:t>
            </a:r>
          </a:p>
        </p:txBody>
      </p:sp>
      <p:sp>
        <p:nvSpPr>
          <p:cNvPr id="28" name="Freeform: Shape 27">
            <a:extLst>
              <a:ext uri="{FF2B5EF4-FFF2-40B4-BE49-F238E27FC236}">
                <a16:creationId xmlns:a16="http://schemas.microsoft.com/office/drawing/2014/main" id="{C76E1CD4-9293-4E9B-55B8-CD09BCD33F56}"/>
              </a:ext>
            </a:extLst>
          </p:cNvPr>
          <p:cNvSpPr/>
          <p:nvPr/>
        </p:nvSpPr>
        <p:spPr>
          <a:xfrm>
            <a:off x="1734671" y="1842247"/>
            <a:ext cx="220538" cy="699247"/>
          </a:xfrm>
          <a:custGeom>
            <a:avLst/>
            <a:gdLst>
              <a:gd name="connsiteX0" fmla="*/ 134470 w 220538"/>
              <a:gd name="connsiteY0" fmla="*/ 0 h 699247"/>
              <a:gd name="connsiteX1" fmla="*/ 215153 w 220538"/>
              <a:gd name="connsiteY1" fmla="*/ 322729 h 699247"/>
              <a:gd name="connsiteX2" fmla="*/ 0 w 220538"/>
              <a:gd name="connsiteY2" fmla="*/ 699247 h 699247"/>
            </a:gdLst>
            <a:ahLst/>
            <a:cxnLst>
              <a:cxn ang="0">
                <a:pos x="connsiteX0" y="connsiteY0"/>
              </a:cxn>
              <a:cxn ang="0">
                <a:pos x="connsiteX1" y="connsiteY1"/>
              </a:cxn>
              <a:cxn ang="0">
                <a:pos x="connsiteX2" y="connsiteY2"/>
              </a:cxn>
            </a:cxnLst>
            <a:rect l="l" t="t" r="r" b="b"/>
            <a:pathLst>
              <a:path w="220538" h="699247">
                <a:moveTo>
                  <a:pt x="134470" y="0"/>
                </a:moveTo>
                <a:cubicBezTo>
                  <a:pt x="186017" y="103094"/>
                  <a:pt x="237565" y="206188"/>
                  <a:pt x="215153" y="322729"/>
                </a:cubicBezTo>
                <a:cubicBezTo>
                  <a:pt x="192741" y="439270"/>
                  <a:pt x="40341" y="618565"/>
                  <a:pt x="0" y="699247"/>
                </a:cubicBezTo>
              </a:path>
            </a:pathLst>
          </a:custGeom>
          <a:noFill/>
          <a:ln w="38100">
            <a:solidFill>
              <a:srgbClr val="FF0000"/>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C5A189AC-3C5C-8954-4987-5514F33D82C1}"/>
              </a:ext>
            </a:extLst>
          </p:cNvPr>
          <p:cNvSpPr/>
          <p:nvPr/>
        </p:nvSpPr>
        <p:spPr>
          <a:xfrm>
            <a:off x="4276165" y="5634318"/>
            <a:ext cx="66905" cy="275370"/>
          </a:xfrm>
          <a:custGeom>
            <a:avLst/>
            <a:gdLst>
              <a:gd name="connsiteX0" fmla="*/ 0 w 81027"/>
              <a:gd name="connsiteY0" fmla="*/ 0 h 319486"/>
              <a:gd name="connsiteX1" fmla="*/ 80682 w 81027"/>
              <a:gd name="connsiteY1" fmla="*/ 188258 h 319486"/>
              <a:gd name="connsiteX2" fmla="*/ 40341 w 81027"/>
              <a:gd name="connsiteY2" fmla="*/ 309282 h 319486"/>
            </a:gdLst>
            <a:ahLst/>
            <a:cxnLst>
              <a:cxn ang="0">
                <a:pos x="connsiteX0" y="connsiteY0"/>
              </a:cxn>
              <a:cxn ang="0">
                <a:pos x="connsiteX1" y="connsiteY1"/>
              </a:cxn>
              <a:cxn ang="0">
                <a:pos x="connsiteX2" y="connsiteY2"/>
              </a:cxn>
            </a:cxnLst>
            <a:rect l="l" t="t" r="r" b="b"/>
            <a:pathLst>
              <a:path w="81027" h="319486">
                <a:moveTo>
                  <a:pt x="0" y="0"/>
                </a:moveTo>
                <a:cubicBezTo>
                  <a:pt x="36979" y="68355"/>
                  <a:pt x="73959" y="136711"/>
                  <a:pt x="80682" y="188258"/>
                </a:cubicBezTo>
                <a:cubicBezTo>
                  <a:pt x="87405" y="239805"/>
                  <a:pt x="-6723" y="354105"/>
                  <a:pt x="40341" y="309282"/>
                </a:cubicBezTo>
              </a:path>
            </a:pathLst>
          </a:custGeom>
          <a:noFill/>
          <a:ln w="38100">
            <a:solidFill>
              <a:srgbClr val="FF0000"/>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0" name="Picture 29" descr="A flag with a yellow sun and a blue and red stripe&#10;&#10;Description automatically generated">
            <a:extLst>
              <a:ext uri="{FF2B5EF4-FFF2-40B4-BE49-F238E27FC236}">
                <a16:creationId xmlns:a16="http://schemas.microsoft.com/office/drawing/2014/main" id="{43C5A15C-89B2-4872-9886-73368FE50F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6196" y="3900563"/>
            <a:ext cx="731520" cy="731520"/>
          </a:xfrm>
          <a:prstGeom prst="rect">
            <a:avLst/>
          </a:prstGeom>
        </p:spPr>
      </p:pic>
      <p:pic>
        <p:nvPicPr>
          <p:cNvPr id="31" name="Picture 30" descr="A flag with a crescent moon and stars&#10;&#10;Description automatically generated">
            <a:extLst>
              <a:ext uri="{FF2B5EF4-FFF2-40B4-BE49-F238E27FC236}">
                <a16:creationId xmlns:a16="http://schemas.microsoft.com/office/drawing/2014/main" id="{143E2030-5EF7-A050-E389-10A87DEDD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236" y="5909688"/>
            <a:ext cx="731520" cy="731520"/>
          </a:xfrm>
          <a:prstGeom prst="rect">
            <a:avLst/>
          </a:prstGeom>
        </p:spPr>
      </p:pic>
      <p:pic>
        <p:nvPicPr>
          <p:cNvPr id="32" name="Picture 31" descr="A red white and blue flag&#10;&#10;Description automatically generated">
            <a:extLst>
              <a:ext uri="{FF2B5EF4-FFF2-40B4-BE49-F238E27FC236}">
                <a16:creationId xmlns:a16="http://schemas.microsoft.com/office/drawing/2014/main" id="{10B3F30E-AA55-5F4C-FCF5-6707251B00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6" y="1110727"/>
            <a:ext cx="731520" cy="731520"/>
          </a:xfrm>
          <a:prstGeom prst="rect">
            <a:avLst/>
          </a:prstGeom>
        </p:spPr>
      </p:pic>
    </p:spTree>
    <p:extLst>
      <p:ext uri="{BB962C8B-B14F-4D97-AF65-F5344CB8AC3E}">
        <p14:creationId xmlns:p14="http://schemas.microsoft.com/office/powerpoint/2010/main" val="212905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449944" y="262493"/>
            <a:ext cx="11661876" cy="427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Several new future interconnection projects are under consideration</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Peninsular </a:t>
            </a:r>
            <a:r>
              <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Malaysia – Existing and Future Interconnections</a:t>
            </a: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pic>
        <p:nvPicPr>
          <p:cNvPr id="33" name="Content Placeholder 5" descr="A map of asia with black lines&#10;&#10;Description automatically generated">
            <a:extLst>
              <a:ext uri="{FF2B5EF4-FFF2-40B4-BE49-F238E27FC236}">
                <a16:creationId xmlns:a16="http://schemas.microsoft.com/office/drawing/2014/main" id="{9CA472AB-8BA5-088F-3D8A-3C199BC28D5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2824" t="40838" r="19899" b="16416"/>
          <a:stretch/>
        </p:blipFill>
        <p:spPr>
          <a:xfrm>
            <a:off x="450573" y="1334329"/>
            <a:ext cx="11048748" cy="5068881"/>
          </a:xfrm>
          <a:prstGeom prst="rect">
            <a:avLst/>
          </a:prstGeom>
        </p:spPr>
      </p:pic>
      <p:sp>
        <p:nvSpPr>
          <p:cNvPr id="34" name="Oval 33">
            <a:extLst>
              <a:ext uri="{FF2B5EF4-FFF2-40B4-BE49-F238E27FC236}">
                <a16:creationId xmlns:a16="http://schemas.microsoft.com/office/drawing/2014/main" id="{8C109C9C-C52D-AE0E-B614-32654098FA56}"/>
              </a:ext>
            </a:extLst>
          </p:cNvPr>
          <p:cNvSpPr/>
          <p:nvPr/>
        </p:nvSpPr>
        <p:spPr>
          <a:xfrm>
            <a:off x="3348769" y="3644037"/>
            <a:ext cx="180000" cy="180000"/>
          </a:xfrm>
          <a:prstGeom prst="ellipse">
            <a:avLst/>
          </a:prstGeom>
          <a:solidFill>
            <a:schemeClr val="bg2">
              <a:lumMod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8AA5EBC-8E61-EBDC-A10E-1BFDE6B1597C}"/>
              </a:ext>
            </a:extLst>
          </p:cNvPr>
          <p:cNvSpPr/>
          <p:nvPr/>
        </p:nvSpPr>
        <p:spPr>
          <a:xfrm>
            <a:off x="7155750" y="4225821"/>
            <a:ext cx="180000" cy="180000"/>
          </a:xfrm>
          <a:prstGeom prst="ellipse">
            <a:avLst/>
          </a:prstGeom>
          <a:solidFill>
            <a:srgbClr val="00B050"/>
          </a:solidFill>
          <a:ln w="12700" cap="flat" cmpd="sng" algn="ctr">
            <a:solidFill>
              <a:srgbClr val="00B05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093113BB-38FB-F8C0-2A8C-747480B6A0BF}"/>
              </a:ext>
            </a:extLst>
          </p:cNvPr>
          <p:cNvSpPr/>
          <p:nvPr/>
        </p:nvSpPr>
        <p:spPr>
          <a:xfrm>
            <a:off x="4490217" y="1853637"/>
            <a:ext cx="180000" cy="180000"/>
          </a:xfrm>
          <a:prstGeom prst="ellipse">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5EE6121A-EF5E-C333-9535-DD5724EC1D59}"/>
              </a:ext>
            </a:extLst>
          </p:cNvPr>
          <p:cNvSpPr/>
          <p:nvPr/>
        </p:nvSpPr>
        <p:spPr>
          <a:xfrm>
            <a:off x="2765094" y="4530171"/>
            <a:ext cx="180000" cy="180000"/>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E00A310F-590B-6C43-12FC-4434B5207EED}"/>
              </a:ext>
            </a:extLst>
          </p:cNvPr>
          <p:cNvSpPr/>
          <p:nvPr/>
        </p:nvSpPr>
        <p:spPr>
          <a:xfrm>
            <a:off x="2452689" y="2625151"/>
            <a:ext cx="180000" cy="18000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F50BF953-E1DF-31C6-6495-5D1CF717AEC9}"/>
              </a:ext>
            </a:extLst>
          </p:cNvPr>
          <p:cNvCxnSpPr>
            <a:cxnSpLocks/>
            <a:stCxn id="34" idx="6"/>
            <a:endCxn id="35" idx="2"/>
          </p:cNvCxnSpPr>
          <p:nvPr/>
        </p:nvCxnSpPr>
        <p:spPr>
          <a:xfrm>
            <a:off x="3528769" y="3734037"/>
            <a:ext cx="3626981" cy="581784"/>
          </a:xfrm>
          <a:prstGeom prst="line">
            <a:avLst/>
          </a:prstGeom>
          <a:noFill/>
          <a:ln w="28575" cap="flat" cmpd="sng" algn="ctr">
            <a:solidFill>
              <a:srgbClr val="00B050"/>
            </a:solidFill>
            <a:prstDash val="sysDash"/>
            <a:miter lim="800000"/>
          </a:ln>
          <a:effectLst/>
        </p:spPr>
      </p:cxnSp>
      <p:cxnSp>
        <p:nvCxnSpPr>
          <p:cNvPr id="40" name="Straight Connector 39">
            <a:extLst>
              <a:ext uri="{FF2B5EF4-FFF2-40B4-BE49-F238E27FC236}">
                <a16:creationId xmlns:a16="http://schemas.microsoft.com/office/drawing/2014/main" id="{9C1DC936-DC89-1538-B6FB-1E233F5F6FCA}"/>
              </a:ext>
            </a:extLst>
          </p:cNvPr>
          <p:cNvCxnSpPr>
            <a:cxnSpLocks/>
            <a:stCxn id="34" idx="0"/>
            <a:endCxn id="36" idx="3"/>
          </p:cNvCxnSpPr>
          <p:nvPr/>
        </p:nvCxnSpPr>
        <p:spPr>
          <a:xfrm flipV="1">
            <a:off x="3438769" y="2007277"/>
            <a:ext cx="1077808" cy="1636760"/>
          </a:xfrm>
          <a:prstGeom prst="line">
            <a:avLst/>
          </a:prstGeom>
          <a:noFill/>
          <a:ln w="28575" cap="flat" cmpd="sng" algn="ctr">
            <a:solidFill>
              <a:schemeClr val="accent4"/>
            </a:solidFill>
            <a:prstDash val="sysDash"/>
            <a:miter lim="800000"/>
          </a:ln>
          <a:effectLst/>
        </p:spPr>
      </p:cxnSp>
      <p:cxnSp>
        <p:nvCxnSpPr>
          <p:cNvPr id="41" name="Straight Connector 40">
            <a:extLst>
              <a:ext uri="{FF2B5EF4-FFF2-40B4-BE49-F238E27FC236}">
                <a16:creationId xmlns:a16="http://schemas.microsoft.com/office/drawing/2014/main" id="{337AC4F4-C167-9A8D-2248-0A9C6FA3C2B6}"/>
              </a:ext>
            </a:extLst>
          </p:cNvPr>
          <p:cNvCxnSpPr>
            <a:cxnSpLocks/>
            <a:stCxn id="34" idx="1"/>
          </p:cNvCxnSpPr>
          <p:nvPr/>
        </p:nvCxnSpPr>
        <p:spPr>
          <a:xfrm flipH="1" flipV="1">
            <a:off x="2570476" y="2777611"/>
            <a:ext cx="804653" cy="892786"/>
          </a:xfrm>
          <a:prstGeom prst="line">
            <a:avLst/>
          </a:prstGeom>
          <a:noFill/>
          <a:ln w="38100" cap="flat" cmpd="sng" algn="ctr">
            <a:solidFill>
              <a:schemeClr val="accent2"/>
            </a:solidFill>
            <a:prstDash val="sysDash"/>
            <a:miter lim="800000"/>
          </a:ln>
          <a:effectLst/>
        </p:spPr>
      </p:cxnSp>
      <p:cxnSp>
        <p:nvCxnSpPr>
          <p:cNvPr id="42" name="Straight Connector 41">
            <a:extLst>
              <a:ext uri="{FF2B5EF4-FFF2-40B4-BE49-F238E27FC236}">
                <a16:creationId xmlns:a16="http://schemas.microsoft.com/office/drawing/2014/main" id="{B711B9F4-0185-8D75-84B3-C1A9900BBFBB}"/>
              </a:ext>
            </a:extLst>
          </p:cNvPr>
          <p:cNvCxnSpPr>
            <a:cxnSpLocks/>
            <a:stCxn id="37" idx="0"/>
            <a:endCxn id="34" idx="3"/>
          </p:cNvCxnSpPr>
          <p:nvPr/>
        </p:nvCxnSpPr>
        <p:spPr>
          <a:xfrm flipV="1">
            <a:off x="2855094" y="3797677"/>
            <a:ext cx="520035" cy="732494"/>
          </a:xfrm>
          <a:prstGeom prst="line">
            <a:avLst/>
          </a:prstGeom>
          <a:noFill/>
          <a:ln w="28575" cap="flat" cmpd="sng" algn="ctr">
            <a:solidFill>
              <a:srgbClr val="4472C4"/>
            </a:solidFill>
            <a:prstDash val="sysDash"/>
            <a:miter lim="800000"/>
          </a:ln>
          <a:effectLst/>
        </p:spPr>
      </p:cxnSp>
      <p:sp>
        <p:nvSpPr>
          <p:cNvPr id="43" name="TextBox 42">
            <a:extLst>
              <a:ext uri="{FF2B5EF4-FFF2-40B4-BE49-F238E27FC236}">
                <a16:creationId xmlns:a16="http://schemas.microsoft.com/office/drawing/2014/main" id="{A016FDB5-612E-A160-84D2-151B2ABB3868}"/>
              </a:ext>
            </a:extLst>
          </p:cNvPr>
          <p:cNvSpPr txBox="1"/>
          <p:nvPr/>
        </p:nvSpPr>
        <p:spPr>
          <a:xfrm>
            <a:off x="1654123" y="2303351"/>
            <a:ext cx="1597132" cy="276999"/>
          </a:xfrm>
          <a:prstGeom prst="rect">
            <a:avLst/>
          </a:prstGeom>
          <a:solidFill>
            <a:schemeClr val="accent2"/>
          </a:solidFill>
        </p:spPr>
        <p:txBody>
          <a:bodyPr wrap="square" rtlCol="0">
            <a:spAutoFit/>
          </a:bodyPr>
          <a:lstStyle/>
          <a:p>
            <a:pPr algn="ctr"/>
            <a:r>
              <a:rPr lang="en-MY" sz="1200" b="1" dirty="0">
                <a:solidFill>
                  <a:schemeClr val="bg1"/>
                </a:solidFill>
              </a:rPr>
              <a:t>P. </a:t>
            </a:r>
            <a:r>
              <a:rPr lang="en-MY" sz="1200" b="1" dirty="0" err="1">
                <a:solidFill>
                  <a:schemeClr val="bg1"/>
                </a:solidFill>
              </a:rPr>
              <a:t>M’sia</a:t>
            </a:r>
            <a:r>
              <a:rPr lang="en-MY" sz="1200" b="1" dirty="0">
                <a:solidFill>
                  <a:schemeClr val="bg1"/>
                </a:solidFill>
              </a:rPr>
              <a:t> – Thailand</a:t>
            </a:r>
          </a:p>
        </p:txBody>
      </p:sp>
      <p:sp>
        <p:nvSpPr>
          <p:cNvPr id="44" name="TextBox 43">
            <a:extLst>
              <a:ext uri="{FF2B5EF4-FFF2-40B4-BE49-F238E27FC236}">
                <a16:creationId xmlns:a16="http://schemas.microsoft.com/office/drawing/2014/main" id="{60BA5F08-30BA-0F93-6F4D-6DDF185C6742}"/>
              </a:ext>
            </a:extLst>
          </p:cNvPr>
          <p:cNvSpPr txBox="1"/>
          <p:nvPr/>
        </p:nvSpPr>
        <p:spPr>
          <a:xfrm>
            <a:off x="1725074" y="4789678"/>
            <a:ext cx="1854679" cy="276999"/>
          </a:xfrm>
          <a:prstGeom prst="rect">
            <a:avLst/>
          </a:prstGeom>
          <a:solidFill>
            <a:schemeClr val="accent1"/>
          </a:solidFill>
        </p:spPr>
        <p:txBody>
          <a:bodyPr wrap="square" rtlCol="0">
            <a:spAutoFit/>
          </a:bodyPr>
          <a:lstStyle/>
          <a:p>
            <a:pPr algn="ctr"/>
            <a:r>
              <a:rPr lang="en-MY" sz="1200" b="1" dirty="0">
                <a:solidFill>
                  <a:schemeClr val="bg1"/>
                </a:solidFill>
              </a:rPr>
              <a:t>P. </a:t>
            </a:r>
            <a:r>
              <a:rPr lang="en-MY" sz="1200" b="1" dirty="0" err="1">
                <a:solidFill>
                  <a:schemeClr val="bg1"/>
                </a:solidFill>
              </a:rPr>
              <a:t>M’sia</a:t>
            </a:r>
            <a:r>
              <a:rPr lang="en-MY" sz="1200" b="1" dirty="0">
                <a:solidFill>
                  <a:schemeClr val="bg1"/>
                </a:solidFill>
              </a:rPr>
              <a:t> – Sumatera</a:t>
            </a:r>
          </a:p>
        </p:txBody>
      </p:sp>
      <p:sp>
        <p:nvSpPr>
          <p:cNvPr id="45" name="TextBox 44">
            <a:extLst>
              <a:ext uri="{FF2B5EF4-FFF2-40B4-BE49-F238E27FC236}">
                <a16:creationId xmlns:a16="http://schemas.microsoft.com/office/drawing/2014/main" id="{2257E0A9-DC87-37CD-6D4F-6BE41763BF3C}"/>
              </a:ext>
            </a:extLst>
          </p:cNvPr>
          <p:cNvSpPr txBox="1"/>
          <p:nvPr/>
        </p:nvSpPr>
        <p:spPr>
          <a:xfrm>
            <a:off x="4745104" y="1841686"/>
            <a:ext cx="1597132" cy="276999"/>
          </a:xfrm>
          <a:prstGeom prst="rect">
            <a:avLst/>
          </a:prstGeom>
          <a:solidFill>
            <a:schemeClr val="accent4"/>
          </a:solidFill>
          <a:ln>
            <a:solidFill>
              <a:schemeClr val="accent4"/>
            </a:solidFill>
          </a:ln>
        </p:spPr>
        <p:txBody>
          <a:bodyPr wrap="square" rtlCol="0">
            <a:spAutoFit/>
          </a:bodyPr>
          <a:lstStyle/>
          <a:p>
            <a:pPr algn="ctr"/>
            <a:r>
              <a:rPr lang="en-MY" sz="1200" b="1" dirty="0">
                <a:solidFill>
                  <a:schemeClr val="bg1"/>
                </a:solidFill>
              </a:rPr>
              <a:t>P. </a:t>
            </a:r>
            <a:r>
              <a:rPr lang="en-MY" sz="1200" b="1" dirty="0" err="1">
                <a:solidFill>
                  <a:schemeClr val="bg1"/>
                </a:solidFill>
              </a:rPr>
              <a:t>M’sia</a:t>
            </a:r>
            <a:r>
              <a:rPr lang="en-MY" sz="1200" b="1" dirty="0">
                <a:solidFill>
                  <a:schemeClr val="bg1"/>
                </a:solidFill>
              </a:rPr>
              <a:t> – Vietnam</a:t>
            </a:r>
          </a:p>
        </p:txBody>
      </p:sp>
      <p:sp>
        <p:nvSpPr>
          <p:cNvPr id="46" name="TextBox 45">
            <a:extLst>
              <a:ext uri="{FF2B5EF4-FFF2-40B4-BE49-F238E27FC236}">
                <a16:creationId xmlns:a16="http://schemas.microsoft.com/office/drawing/2014/main" id="{C76E2325-C337-451F-9974-3843CC4B8757}"/>
              </a:ext>
            </a:extLst>
          </p:cNvPr>
          <p:cNvSpPr txBox="1"/>
          <p:nvPr/>
        </p:nvSpPr>
        <p:spPr>
          <a:xfrm>
            <a:off x="7155750" y="4443327"/>
            <a:ext cx="1597132" cy="276999"/>
          </a:xfrm>
          <a:prstGeom prst="rect">
            <a:avLst/>
          </a:prstGeom>
          <a:solidFill>
            <a:srgbClr val="00B050"/>
          </a:solidFill>
          <a:ln>
            <a:solidFill>
              <a:srgbClr val="00B050"/>
            </a:solidFill>
          </a:ln>
        </p:spPr>
        <p:txBody>
          <a:bodyPr wrap="square" rtlCol="0">
            <a:spAutoFit/>
          </a:bodyPr>
          <a:lstStyle/>
          <a:p>
            <a:pPr algn="ctr"/>
            <a:r>
              <a:rPr lang="en-MY" sz="1200" b="1" dirty="0">
                <a:solidFill>
                  <a:schemeClr val="bg1"/>
                </a:solidFill>
              </a:rPr>
              <a:t>P. </a:t>
            </a:r>
            <a:r>
              <a:rPr lang="en-MY" sz="1200" b="1" dirty="0" err="1">
                <a:solidFill>
                  <a:schemeClr val="bg1"/>
                </a:solidFill>
              </a:rPr>
              <a:t>M’sia</a:t>
            </a:r>
            <a:r>
              <a:rPr lang="en-MY" sz="1200" b="1" dirty="0">
                <a:solidFill>
                  <a:schemeClr val="bg1"/>
                </a:solidFill>
              </a:rPr>
              <a:t> – Sarawak</a:t>
            </a:r>
          </a:p>
        </p:txBody>
      </p:sp>
      <p:sp>
        <p:nvSpPr>
          <p:cNvPr id="47" name="Oval 46">
            <a:extLst>
              <a:ext uri="{FF2B5EF4-FFF2-40B4-BE49-F238E27FC236}">
                <a16:creationId xmlns:a16="http://schemas.microsoft.com/office/drawing/2014/main" id="{45862335-8730-A383-EE39-31055D580DA4}"/>
              </a:ext>
            </a:extLst>
          </p:cNvPr>
          <p:cNvSpPr/>
          <p:nvPr/>
        </p:nvSpPr>
        <p:spPr>
          <a:xfrm>
            <a:off x="4118285" y="4478425"/>
            <a:ext cx="180000" cy="180000"/>
          </a:xfrm>
          <a:prstGeom prst="ellipse">
            <a:avLst/>
          </a:pr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rgbClr val="7030A0"/>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2BEFB4C8-43A1-8062-0228-CF5DD21E4D20}"/>
              </a:ext>
            </a:extLst>
          </p:cNvPr>
          <p:cNvCxnSpPr>
            <a:cxnSpLocks/>
            <a:stCxn id="47" idx="1"/>
          </p:cNvCxnSpPr>
          <p:nvPr/>
        </p:nvCxnSpPr>
        <p:spPr>
          <a:xfrm flipH="1" flipV="1">
            <a:off x="3528769" y="3806641"/>
            <a:ext cx="615876" cy="698144"/>
          </a:xfrm>
          <a:prstGeom prst="line">
            <a:avLst/>
          </a:prstGeom>
          <a:noFill/>
          <a:ln w="38100" cap="flat" cmpd="sng" algn="ctr">
            <a:solidFill>
              <a:schemeClr val="tx1">
                <a:lumMod val="60000"/>
                <a:lumOff val="40000"/>
              </a:schemeClr>
            </a:solidFill>
            <a:prstDash val="sysDash"/>
            <a:miter lim="800000"/>
          </a:ln>
          <a:effectLst/>
        </p:spPr>
      </p:cxnSp>
      <p:sp>
        <p:nvSpPr>
          <p:cNvPr id="3" name="TextBox 2">
            <a:extLst>
              <a:ext uri="{FF2B5EF4-FFF2-40B4-BE49-F238E27FC236}">
                <a16:creationId xmlns:a16="http://schemas.microsoft.com/office/drawing/2014/main" id="{763DC021-9EC8-D76D-1FDD-57E3E9EB18C8}"/>
              </a:ext>
            </a:extLst>
          </p:cNvPr>
          <p:cNvSpPr txBox="1"/>
          <p:nvPr/>
        </p:nvSpPr>
        <p:spPr>
          <a:xfrm>
            <a:off x="4298286" y="4403214"/>
            <a:ext cx="1657914" cy="276999"/>
          </a:xfrm>
          <a:prstGeom prst="rect">
            <a:avLst/>
          </a:prstGeom>
          <a:solidFill>
            <a:schemeClr val="tx1">
              <a:lumMod val="40000"/>
              <a:lumOff val="60000"/>
            </a:schemeClr>
          </a:solidFill>
        </p:spPr>
        <p:txBody>
          <a:bodyPr wrap="square" rtlCol="0">
            <a:spAutoFit/>
          </a:bodyPr>
          <a:lstStyle/>
          <a:p>
            <a:pPr algn="ctr"/>
            <a:r>
              <a:rPr lang="en-MY" sz="1200" b="1" dirty="0">
                <a:solidFill>
                  <a:schemeClr val="bg1"/>
                </a:solidFill>
              </a:rPr>
              <a:t>P. </a:t>
            </a:r>
            <a:r>
              <a:rPr lang="en-MY" sz="1200" b="1" dirty="0" err="1">
                <a:solidFill>
                  <a:schemeClr val="bg1"/>
                </a:solidFill>
              </a:rPr>
              <a:t>M’sia</a:t>
            </a:r>
            <a:r>
              <a:rPr lang="en-MY" sz="1200" b="1" dirty="0">
                <a:solidFill>
                  <a:schemeClr val="bg1"/>
                </a:solidFill>
              </a:rPr>
              <a:t> – Singapore</a:t>
            </a:r>
          </a:p>
        </p:txBody>
      </p:sp>
    </p:spTree>
    <p:extLst>
      <p:ext uri="{BB962C8B-B14F-4D97-AF65-F5344CB8AC3E}">
        <p14:creationId xmlns:p14="http://schemas.microsoft.com/office/powerpoint/2010/main" val="1864340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449944" y="120360"/>
            <a:ext cx="11661876" cy="73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Cross-border trade initiatives in Peninsular Malaysia uses existing interconnection facilities </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Cross border trade</a:t>
            </a:r>
            <a:endPar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aphicFrame>
        <p:nvGraphicFramePr>
          <p:cNvPr id="71" name="Table 70">
            <a:extLst>
              <a:ext uri="{FF2B5EF4-FFF2-40B4-BE49-F238E27FC236}">
                <a16:creationId xmlns:a16="http://schemas.microsoft.com/office/drawing/2014/main" id="{0B8E0A61-66AA-0676-9E5D-E74D3B5B61BA}"/>
              </a:ext>
            </a:extLst>
          </p:cNvPr>
          <p:cNvGraphicFramePr>
            <a:graphicFrameLocks noGrp="1"/>
          </p:cNvGraphicFramePr>
          <p:nvPr>
            <p:extLst>
              <p:ext uri="{D42A27DB-BD31-4B8C-83A1-F6EECF244321}">
                <p14:modId xmlns:p14="http://schemas.microsoft.com/office/powerpoint/2010/main" val="143412592"/>
              </p:ext>
            </p:extLst>
          </p:nvPr>
        </p:nvGraphicFramePr>
        <p:xfrm>
          <a:off x="549014" y="4053321"/>
          <a:ext cx="11337482" cy="2953701"/>
        </p:xfrm>
        <a:graphic>
          <a:graphicData uri="http://schemas.openxmlformats.org/drawingml/2006/table">
            <a:tbl>
              <a:tblPr firstRow="1" bandRow="1"/>
              <a:tblGrid>
                <a:gridCol w="214154">
                  <a:extLst>
                    <a:ext uri="{9D8B030D-6E8A-4147-A177-3AD203B41FA5}">
                      <a16:colId xmlns:a16="http://schemas.microsoft.com/office/drawing/2014/main" val="2377360369"/>
                    </a:ext>
                  </a:extLst>
                </a:gridCol>
                <a:gridCol w="1259104">
                  <a:extLst>
                    <a:ext uri="{9D8B030D-6E8A-4147-A177-3AD203B41FA5}">
                      <a16:colId xmlns:a16="http://schemas.microsoft.com/office/drawing/2014/main" val="3786884360"/>
                    </a:ext>
                  </a:extLst>
                </a:gridCol>
                <a:gridCol w="3549882">
                  <a:extLst>
                    <a:ext uri="{9D8B030D-6E8A-4147-A177-3AD203B41FA5}">
                      <a16:colId xmlns:a16="http://schemas.microsoft.com/office/drawing/2014/main" val="3013110435"/>
                    </a:ext>
                  </a:extLst>
                </a:gridCol>
                <a:gridCol w="3278907">
                  <a:extLst>
                    <a:ext uri="{9D8B030D-6E8A-4147-A177-3AD203B41FA5}">
                      <a16:colId xmlns:a16="http://schemas.microsoft.com/office/drawing/2014/main" val="3231171535"/>
                    </a:ext>
                  </a:extLst>
                </a:gridCol>
                <a:gridCol w="3035435">
                  <a:extLst>
                    <a:ext uri="{9D8B030D-6E8A-4147-A177-3AD203B41FA5}">
                      <a16:colId xmlns:a16="http://schemas.microsoft.com/office/drawing/2014/main" val="2938638069"/>
                    </a:ext>
                  </a:extLst>
                </a:gridCol>
              </a:tblGrid>
              <a:tr h="8570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200" b="0" dirty="0">
                        <a:solidFill>
                          <a:schemeClr val="tx1">
                            <a:lumMod val="85000"/>
                            <a:lumOff val="15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r>
                        <a:rPr lang="en-US" sz="1200" dirty="0">
                          <a:solidFill>
                            <a:schemeClr val="bg2">
                              <a:lumMod val="10000"/>
                            </a:schemeClr>
                          </a:solidFill>
                          <a:latin typeface="Arial" panose="020B0604020202020204" pitchFamily="34" charset="0"/>
                          <a:cs typeface="Arial" panose="020B0604020202020204" pitchFamily="34" charset="0"/>
                        </a:rPr>
                        <a:t>Framework</a:t>
                      </a:r>
                      <a:endParaRPr lang="en-US" sz="1200" b="1" dirty="0">
                        <a:solidFill>
                          <a:schemeClr val="bg2">
                            <a:lumMod val="10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MY" sz="1200" dirty="0">
                          <a:solidFill>
                            <a:schemeClr val="bg2">
                              <a:lumMod val="10000"/>
                            </a:schemeClr>
                          </a:solidFill>
                          <a:latin typeface="Arial" panose="020B0604020202020204" pitchFamily="34" charset="0"/>
                          <a:cs typeface="Arial" panose="020B0604020202020204" pitchFamily="34" charset="0"/>
                        </a:rPr>
                        <a:t>Laos as seller &amp; Malaysia as buyer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MY" sz="1200" dirty="0">
                          <a:solidFill>
                            <a:schemeClr val="bg2">
                              <a:lumMod val="10000"/>
                            </a:schemeClr>
                          </a:solidFill>
                          <a:latin typeface="Arial" panose="020B0604020202020204" pitchFamily="34" charset="0"/>
                          <a:cs typeface="Arial" panose="020B0604020202020204" pitchFamily="34" charset="0"/>
                        </a:rPr>
                        <a:t>Thailand as wheeler</a:t>
                      </a:r>
                    </a:p>
                    <a:p>
                      <a:pPr marL="171450" indent="-171450" algn="l">
                        <a:buFont typeface="Wingdings" panose="05000000000000000000" pitchFamily="2" charset="2"/>
                        <a:buChar char="§"/>
                      </a:pPr>
                      <a:r>
                        <a:rPr lang="en-MY" sz="1200" b="0" dirty="0">
                          <a:solidFill>
                            <a:schemeClr val="bg2">
                              <a:lumMod val="10000"/>
                            </a:schemeClr>
                          </a:solidFill>
                          <a:latin typeface="Arial" panose="020B0604020202020204" pitchFamily="34" charset="0"/>
                          <a:cs typeface="Arial" panose="020B0604020202020204" pitchFamily="34" charset="0"/>
                        </a:rPr>
                        <a:t>Energy sales and purchase is based on a </a:t>
                      </a:r>
                      <a:r>
                        <a:rPr lang="en-MY" sz="1200" b="1" dirty="0">
                          <a:solidFill>
                            <a:schemeClr val="bg2">
                              <a:lumMod val="10000"/>
                            </a:schemeClr>
                          </a:solidFill>
                          <a:latin typeface="Arial" panose="020B0604020202020204" pitchFamily="34" charset="0"/>
                          <a:cs typeface="Arial" panose="020B0604020202020204" pitchFamily="34" charset="0"/>
                        </a:rPr>
                        <a:t>non-firm basis</a:t>
                      </a:r>
                      <a:r>
                        <a:rPr lang="en-MY" sz="1200" b="0" dirty="0">
                          <a:solidFill>
                            <a:schemeClr val="bg2">
                              <a:lumMod val="10000"/>
                            </a:schemeClr>
                          </a:solidFill>
                          <a:latin typeface="Arial" panose="020B0604020202020204" pitchFamily="34" charset="0"/>
                          <a:cs typeface="Arial" panose="020B0604020202020204" pitchFamily="34" charset="0"/>
                        </a:rPr>
                        <a:t> (only if available)</a:t>
                      </a:r>
                    </a:p>
                    <a:p>
                      <a:pPr marL="0" indent="0" algn="l">
                        <a:buFont typeface="Wingdings" panose="05000000000000000000" pitchFamily="2" charset="2"/>
                        <a:buNone/>
                      </a:pPr>
                      <a:endParaRPr lang="en-MY" sz="1200" b="0" dirty="0">
                        <a:solidFill>
                          <a:schemeClr val="bg2">
                            <a:lumMod val="10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71450" indent="-171450" algn="l" defTabSz="914400" rtl="0" eaLnBrk="1" latinLnBrk="0" hangingPunct="1">
                        <a:buFont typeface="Wingdings" panose="05000000000000000000" pitchFamily="2" charset="2"/>
                        <a:buChar char="§"/>
                      </a:pPr>
                      <a:r>
                        <a:rPr lang="en-US" sz="1200" kern="1200" noProof="0" dirty="0">
                          <a:solidFill>
                            <a:schemeClr val="bg2">
                              <a:lumMod val="10000"/>
                            </a:schemeClr>
                          </a:solidFill>
                          <a:latin typeface="Arial" panose="020B0604020202020204" pitchFamily="34" charset="0"/>
                          <a:ea typeface="+mn-ea"/>
                          <a:cs typeface="Arial" panose="020B0604020202020204" pitchFamily="34" charset="0"/>
                        </a:rPr>
                        <a:t>Multi lateral power trade </a:t>
                      </a:r>
                    </a:p>
                    <a:p>
                      <a:pPr marL="171450" indent="-171450" algn="l" defTabSz="914400" rtl="0" eaLnBrk="1" latinLnBrk="0" hangingPunct="1">
                        <a:buFont typeface="Wingdings" panose="05000000000000000000" pitchFamily="2" charset="2"/>
                        <a:buChar char="§"/>
                      </a:pPr>
                      <a:r>
                        <a:rPr lang="en-US" sz="1200" kern="1200" noProof="0" dirty="0">
                          <a:solidFill>
                            <a:schemeClr val="bg2">
                              <a:lumMod val="10000"/>
                            </a:schemeClr>
                          </a:solidFill>
                          <a:latin typeface="Arial" panose="020B0604020202020204" pitchFamily="34" charset="0"/>
                          <a:ea typeface="+mn-ea"/>
                          <a:cs typeface="Arial" panose="020B0604020202020204" pitchFamily="34" charset="0"/>
                        </a:rPr>
                        <a:t>Laos as seller, Singapore as buyer. </a:t>
                      </a:r>
                      <a:r>
                        <a:rPr lang="en-MY" sz="1200" kern="1200" dirty="0">
                          <a:solidFill>
                            <a:schemeClr val="bg2">
                              <a:lumMod val="10000"/>
                            </a:schemeClr>
                          </a:solidFill>
                          <a:latin typeface="Arial" panose="020B0604020202020204" pitchFamily="34" charset="0"/>
                          <a:ea typeface="+mn-ea"/>
                          <a:cs typeface="Arial" panose="020B0604020202020204" pitchFamily="34" charset="0"/>
                        </a:rPr>
                        <a:t>Thailand and Malaysia as </a:t>
                      </a:r>
                      <a:r>
                        <a:rPr lang="en-MY" sz="1200" i="0" kern="1200" dirty="0">
                          <a:solidFill>
                            <a:schemeClr val="bg2">
                              <a:lumMod val="10000"/>
                            </a:schemeClr>
                          </a:solidFill>
                          <a:latin typeface="Arial" panose="020B0604020202020204" pitchFamily="34" charset="0"/>
                          <a:ea typeface="+mn-ea"/>
                          <a:cs typeface="Arial" panose="020B0604020202020204" pitchFamily="34" charset="0"/>
                        </a:rPr>
                        <a:t>wheeler</a:t>
                      </a:r>
                    </a:p>
                    <a:p>
                      <a:pPr marL="171450" indent="-171450" algn="l" defTabSz="914400" rtl="0" eaLnBrk="1" latinLnBrk="0" hangingPunct="1">
                        <a:buFont typeface="Wingdings" panose="05000000000000000000" pitchFamily="2" charset="2"/>
                        <a:buChar char="§"/>
                      </a:pPr>
                      <a:r>
                        <a:rPr lang="en-MY" sz="1200" i="0" kern="1200" dirty="0">
                          <a:solidFill>
                            <a:schemeClr val="bg2">
                              <a:lumMod val="10000"/>
                            </a:schemeClr>
                          </a:solidFill>
                          <a:latin typeface="Arial" panose="020B0604020202020204" pitchFamily="34" charset="0"/>
                          <a:ea typeface="+mn-ea"/>
                          <a:cs typeface="Arial" panose="020B0604020202020204" pitchFamily="34" charset="0"/>
                        </a:rPr>
                        <a:t>Malaysia as seller, Singapore as buyer</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71450" indent="-171450" algn="l">
                        <a:buFont typeface="Wingdings" panose="05000000000000000000" pitchFamily="2" charset="2"/>
                        <a:buChar char="§"/>
                      </a:pPr>
                      <a:r>
                        <a:rPr lang="en-MY" sz="1200" dirty="0">
                          <a:solidFill>
                            <a:schemeClr val="bg2">
                              <a:lumMod val="10000"/>
                            </a:schemeClr>
                          </a:solidFill>
                          <a:latin typeface="Arial" panose="020B0604020202020204" pitchFamily="34" charset="0"/>
                          <a:cs typeface="Arial" panose="020B0604020202020204" pitchFamily="34" charset="0"/>
                        </a:rPr>
                        <a:t>CBES (Non-RE) from dedicated plant</a:t>
                      </a:r>
                    </a:p>
                    <a:p>
                      <a:pPr marL="171450" indent="-171450" algn="l">
                        <a:buFont typeface="Wingdings" panose="05000000000000000000" pitchFamily="2" charset="2"/>
                        <a:buChar char="§"/>
                      </a:pPr>
                      <a:r>
                        <a:rPr lang="en-MY" sz="1200" dirty="0">
                          <a:solidFill>
                            <a:schemeClr val="bg2">
                              <a:lumMod val="10000"/>
                            </a:schemeClr>
                          </a:solidFill>
                          <a:latin typeface="Arial" panose="020B0604020202020204" pitchFamily="34" charset="0"/>
                          <a:cs typeface="Arial" panose="020B0604020202020204" pitchFamily="34" charset="0"/>
                        </a:rPr>
                        <a:t>CBES (RE) from system (primarily from large scale solar and/or large hydro registered with I-REC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854419"/>
                  </a:ext>
                </a:extLst>
              </a:tr>
              <a:tr h="13244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200" b="0" dirty="0">
                        <a:solidFill>
                          <a:schemeClr val="tx1">
                            <a:lumMod val="85000"/>
                            <a:lumOff val="15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r>
                        <a:rPr lang="en-US" sz="1200" dirty="0">
                          <a:solidFill>
                            <a:schemeClr val="bg2">
                              <a:lumMod val="10000"/>
                            </a:schemeClr>
                          </a:solidFill>
                          <a:latin typeface="Arial" panose="020B0604020202020204" pitchFamily="34" charset="0"/>
                          <a:cs typeface="Arial" panose="020B0604020202020204" pitchFamily="34" charset="0"/>
                        </a:rPr>
                        <a:t>Key highlights</a:t>
                      </a:r>
                      <a:endParaRPr lang="en-US" sz="1200" b="1" dirty="0">
                        <a:solidFill>
                          <a:schemeClr val="bg2">
                            <a:lumMod val="10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71450" indent="-171450" algn="l">
                        <a:buFont typeface="Wingdings" panose="05000000000000000000" pitchFamily="2" charset="2"/>
                        <a:buChar char="§"/>
                      </a:pPr>
                      <a:r>
                        <a:rPr lang="en-US" sz="1200" dirty="0">
                          <a:solidFill>
                            <a:schemeClr val="bg2">
                              <a:lumMod val="10000"/>
                            </a:schemeClr>
                          </a:solidFill>
                          <a:latin typeface="Arial" panose="020B0604020202020204" pitchFamily="34" charset="0"/>
                          <a:cs typeface="Arial" panose="020B0604020202020204" pitchFamily="34" charset="0"/>
                        </a:rPr>
                        <a:t>LTM 1.0 : 2018 – 2019, up to 100MW</a:t>
                      </a:r>
                    </a:p>
                    <a:p>
                      <a:pPr marL="171450" indent="-171450" algn="l">
                        <a:buFont typeface="Wingdings" panose="05000000000000000000" pitchFamily="2" charset="2"/>
                        <a:buChar char="§"/>
                      </a:pPr>
                      <a:r>
                        <a:rPr lang="en-US" sz="1200" kern="1200" dirty="0">
                          <a:solidFill>
                            <a:schemeClr val="bg2">
                              <a:lumMod val="10000"/>
                            </a:schemeClr>
                          </a:solidFill>
                          <a:latin typeface="Arial" panose="020B0604020202020204" pitchFamily="34" charset="0"/>
                          <a:ea typeface="+mn-ea"/>
                          <a:cs typeface="Arial" panose="020B0604020202020204" pitchFamily="34" charset="0"/>
                        </a:rPr>
                        <a:t>LTM 2.0 : 2020 – 2021, up to 300MW</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71450" indent="-171450" algn="l">
                        <a:buFont typeface="Wingdings" panose="05000000000000000000" pitchFamily="2" charset="2"/>
                        <a:buChar char="§"/>
                      </a:pPr>
                      <a:r>
                        <a:rPr lang="en-US" sz="1200" dirty="0">
                          <a:solidFill>
                            <a:schemeClr val="bg2">
                              <a:lumMod val="10000"/>
                            </a:schemeClr>
                          </a:solidFill>
                          <a:latin typeface="Arial" panose="020B0604020202020204" pitchFamily="34" charset="0"/>
                          <a:cs typeface="Arial" panose="020B0604020202020204" pitchFamily="34" charset="0"/>
                        </a:rPr>
                        <a:t>LTMS – PIP Phase 1: 2022 – 2024, up to 100MW</a:t>
                      </a:r>
                    </a:p>
                    <a:p>
                      <a:pPr marL="171450" indent="-171450" algn="l">
                        <a:buFont typeface="Wingdings" panose="05000000000000000000" pitchFamily="2" charset="2"/>
                        <a:buChar char="§"/>
                      </a:pPr>
                      <a:r>
                        <a:rPr lang="en-US" sz="1200" dirty="0">
                          <a:solidFill>
                            <a:schemeClr val="bg2">
                              <a:lumMod val="10000"/>
                            </a:schemeClr>
                          </a:solidFill>
                          <a:latin typeface="Arial" panose="020B0604020202020204" pitchFamily="34" charset="0"/>
                          <a:cs typeface="Arial" panose="020B0604020202020204" pitchFamily="34" charset="0"/>
                        </a:rPr>
                        <a:t>LTMS – PIP Phase 2: 2024 – 2026, up to 200MW</a:t>
                      </a:r>
                    </a:p>
                    <a:p>
                      <a:pPr marL="171450" indent="-171450" algn="l">
                        <a:buFont typeface="Wingdings" panose="05000000000000000000" pitchFamily="2" charset="2"/>
                        <a:buChar char="§"/>
                      </a:pPr>
                      <a:endParaRPr lang="en-US" sz="1200" dirty="0">
                        <a:solidFill>
                          <a:schemeClr val="bg2">
                            <a:lumMod val="10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71450" indent="-171450" algn="l">
                        <a:buFont typeface="Arial" panose="020B0604020202020204" pitchFamily="34" charset="0"/>
                        <a:buChar char="•"/>
                      </a:pPr>
                      <a:r>
                        <a:rPr lang="en-US" sz="1200" kern="1200" dirty="0">
                          <a:solidFill>
                            <a:schemeClr val="bg2">
                              <a:lumMod val="10000"/>
                            </a:schemeClr>
                          </a:solidFill>
                          <a:latin typeface="Arial" panose="020B0604020202020204" pitchFamily="34" charset="0"/>
                          <a:ea typeface="+mn-ea"/>
                          <a:cs typeface="Arial" panose="020B0604020202020204" pitchFamily="34" charset="0"/>
                        </a:rPr>
                        <a:t>CBES Guide first issued by the Energy Commission on 31 Dec 2020 to facilitate CBES between Pen. Malaysia and Singapore or Thailand. </a:t>
                      </a:r>
                    </a:p>
                    <a:p>
                      <a:pPr marL="171450" indent="-171450" algn="l">
                        <a:buFont typeface="Arial" panose="020B0604020202020204" pitchFamily="34" charset="0"/>
                        <a:buChar char="•"/>
                      </a:pPr>
                      <a:r>
                        <a:rPr lang="en-US" sz="1200" kern="1200" dirty="0">
                          <a:solidFill>
                            <a:schemeClr val="bg2">
                              <a:lumMod val="10000"/>
                            </a:schemeClr>
                          </a:solidFill>
                          <a:latin typeface="Arial" panose="020B0604020202020204" pitchFamily="34" charset="0"/>
                          <a:ea typeface="+mn-ea"/>
                          <a:cs typeface="Arial" panose="020B0604020202020204" pitchFamily="34" charset="0"/>
                        </a:rPr>
                        <a:t>CBES Guide revision on 15 Apr 2024 addresses cross-border renewable energy sales mechanism (CBES-RE) </a:t>
                      </a:r>
                    </a:p>
                    <a:p>
                      <a:pPr marL="171450" indent="-171450" algn="l">
                        <a:buFont typeface="Arial" panose="020B0604020202020204" pitchFamily="34" charset="0"/>
                        <a:buChar char="•"/>
                      </a:pPr>
                      <a:endParaRPr lang="en-US" sz="120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739993"/>
                  </a:ext>
                </a:extLst>
              </a:tr>
              <a:tr h="39338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200" b="0" dirty="0">
                        <a:solidFill>
                          <a:schemeClr val="tx1">
                            <a:lumMod val="85000"/>
                            <a:lumOff val="15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endParaRPr lang="en-US" sz="1200" b="1" dirty="0">
                        <a:solidFill>
                          <a:schemeClr val="bg2">
                            <a:lumMod val="10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l">
                        <a:buFont typeface="Wingdings" panose="05000000000000000000" pitchFamily="2" charset="2"/>
                        <a:buNone/>
                      </a:pPr>
                      <a:endParaRPr lang="en-US" sz="1200" b="0" dirty="0">
                        <a:solidFill>
                          <a:schemeClr val="bg2">
                            <a:lumMod val="10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l">
                        <a:buFont typeface="Wingdings" panose="05000000000000000000" pitchFamily="2" charset="2"/>
                        <a:buNone/>
                      </a:pPr>
                      <a:endParaRPr lang="en-US" sz="1200" b="0" dirty="0">
                        <a:solidFill>
                          <a:schemeClr val="bg2">
                            <a:lumMod val="10000"/>
                          </a:schemeClr>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l">
                        <a:buFont typeface="Wingdings" panose="05000000000000000000" pitchFamily="2" charset="2"/>
                        <a:buNone/>
                      </a:pPr>
                      <a:endParaRPr lang="en-US" sz="1200" b="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6289890"/>
                  </a:ext>
                </a:extLst>
              </a:tr>
            </a:tbl>
          </a:graphicData>
        </a:graphic>
      </p:graphicFrame>
      <p:sp>
        <p:nvSpPr>
          <p:cNvPr id="72" name="TextBox 71">
            <a:extLst>
              <a:ext uri="{FF2B5EF4-FFF2-40B4-BE49-F238E27FC236}">
                <a16:creationId xmlns:a16="http://schemas.microsoft.com/office/drawing/2014/main" id="{B813A6D0-96B6-DCA9-EAC6-4E227BFF2FDC}"/>
              </a:ext>
            </a:extLst>
          </p:cNvPr>
          <p:cNvSpPr txBox="1"/>
          <p:nvPr/>
        </p:nvSpPr>
        <p:spPr>
          <a:xfrm>
            <a:off x="8987946" y="950796"/>
            <a:ext cx="2100972"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lumMod val="10000"/>
                  </a:schemeClr>
                </a:solidFill>
                <a:effectLst/>
                <a:uLnTx/>
                <a:uFillTx/>
              </a:rPr>
              <a:t>CBES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2">
                    <a:lumMod val="10000"/>
                  </a:schemeClr>
                </a:solidFill>
                <a:effectLst/>
                <a:uLnTx/>
                <a:uFillTx/>
              </a:rPr>
              <a:t>Cross-Border Electricity Sales</a:t>
            </a:r>
          </a:p>
        </p:txBody>
      </p:sp>
      <p:sp>
        <p:nvSpPr>
          <p:cNvPr id="73" name="TextBox 72">
            <a:extLst>
              <a:ext uri="{FF2B5EF4-FFF2-40B4-BE49-F238E27FC236}">
                <a16:creationId xmlns:a16="http://schemas.microsoft.com/office/drawing/2014/main" id="{2F5B8D48-81FF-87C4-D83F-8DAAEACE1965}"/>
              </a:ext>
            </a:extLst>
          </p:cNvPr>
          <p:cNvSpPr txBox="1"/>
          <p:nvPr/>
        </p:nvSpPr>
        <p:spPr>
          <a:xfrm>
            <a:off x="2304596" y="920979"/>
            <a:ext cx="27755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lumMod val="10000"/>
                  </a:schemeClr>
                </a:solidFill>
                <a:effectLst/>
                <a:uLnTx/>
                <a:uFillTx/>
              </a:rPr>
              <a:t>LTM 1.0 &amp; 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2">
                    <a:lumMod val="10000"/>
                  </a:schemeClr>
                </a:solidFill>
                <a:effectLst/>
                <a:uLnTx/>
                <a:uFillTx/>
              </a:rPr>
              <a:t>Laos–Thailand-Malaysia</a:t>
            </a:r>
            <a:endParaRPr kumimoji="0" lang="en-US" sz="1600" b="1" i="0" u="none" strike="noStrike" kern="0" cap="none" spc="0" normalizeH="0" baseline="0" noProof="0" dirty="0">
              <a:ln>
                <a:noFill/>
              </a:ln>
              <a:solidFill>
                <a:schemeClr val="bg2">
                  <a:lumMod val="10000"/>
                </a:schemeClr>
              </a:solidFill>
              <a:effectLst/>
              <a:uLnTx/>
              <a:uFillTx/>
            </a:endParaRPr>
          </a:p>
        </p:txBody>
      </p:sp>
      <p:sp>
        <p:nvSpPr>
          <p:cNvPr id="74" name="Rectangle 73">
            <a:extLst>
              <a:ext uri="{FF2B5EF4-FFF2-40B4-BE49-F238E27FC236}">
                <a16:creationId xmlns:a16="http://schemas.microsoft.com/office/drawing/2014/main" id="{27EDDB3E-19E7-B9FA-C6A4-773152E3AFFE}"/>
              </a:ext>
            </a:extLst>
          </p:cNvPr>
          <p:cNvSpPr/>
          <p:nvPr/>
        </p:nvSpPr>
        <p:spPr>
          <a:xfrm>
            <a:off x="9821837" y="2609483"/>
            <a:ext cx="954888" cy="526014"/>
          </a:xfrm>
          <a:prstGeom prst="rect">
            <a:avLst/>
          </a:prstGeom>
          <a:no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Malaysia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27CD0E15-9873-1859-52B8-35BFD600A9F0}"/>
              </a:ext>
            </a:extLst>
          </p:cNvPr>
          <p:cNvSpPr/>
          <p:nvPr/>
        </p:nvSpPr>
        <p:spPr>
          <a:xfrm>
            <a:off x="9821837" y="1732192"/>
            <a:ext cx="954889" cy="62556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Dedicated Generator</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13400752-731D-596B-AAB5-AA42B71A66BF}"/>
              </a:ext>
            </a:extLst>
          </p:cNvPr>
          <p:cNvSpPr txBox="1"/>
          <p:nvPr/>
        </p:nvSpPr>
        <p:spPr>
          <a:xfrm>
            <a:off x="5837720" y="930433"/>
            <a:ext cx="2627728"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lumMod val="10000"/>
                  </a:schemeClr>
                </a:solidFill>
                <a:effectLst/>
                <a:uLnTx/>
                <a:uFillTx/>
              </a:rPr>
              <a:t>LTMS - PIP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2">
                    <a:lumMod val="10000"/>
                  </a:schemeClr>
                </a:solidFill>
                <a:effectLst/>
                <a:uLnTx/>
                <a:uFillTx/>
              </a:rPr>
              <a:t>Laos–Thailand-Malaysia-Singapore Power Integration Project</a:t>
            </a:r>
          </a:p>
        </p:txBody>
      </p:sp>
      <p:sp>
        <p:nvSpPr>
          <p:cNvPr id="77" name="Rectangle 76">
            <a:extLst>
              <a:ext uri="{FF2B5EF4-FFF2-40B4-BE49-F238E27FC236}">
                <a16:creationId xmlns:a16="http://schemas.microsoft.com/office/drawing/2014/main" id="{E12715CA-8E2A-465F-F3FD-4B82C6AAA324}"/>
              </a:ext>
            </a:extLst>
          </p:cNvPr>
          <p:cNvSpPr/>
          <p:nvPr/>
        </p:nvSpPr>
        <p:spPr>
          <a:xfrm>
            <a:off x="6310168" y="1851863"/>
            <a:ext cx="1091534" cy="274321"/>
          </a:xfrm>
          <a:prstGeom prst="rect">
            <a:avLst/>
          </a:prstGeom>
          <a:noFill/>
          <a:ln w="63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Lao PDR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1EF045C4-2CD7-707F-97CC-7C8403A66264}"/>
              </a:ext>
            </a:extLst>
          </p:cNvPr>
          <p:cNvSpPr/>
          <p:nvPr/>
        </p:nvSpPr>
        <p:spPr>
          <a:xfrm>
            <a:off x="6310168" y="2393162"/>
            <a:ext cx="1091534" cy="314981"/>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Thailand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F41416FA-5FD9-C49E-AB9F-1DB4C63BF2CF}"/>
              </a:ext>
            </a:extLst>
          </p:cNvPr>
          <p:cNvSpPr/>
          <p:nvPr/>
        </p:nvSpPr>
        <p:spPr>
          <a:xfrm>
            <a:off x="6309878" y="2975121"/>
            <a:ext cx="1091534" cy="311141"/>
          </a:xfrm>
          <a:prstGeom prst="rect">
            <a:avLst/>
          </a:prstGeom>
          <a:no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Malaysia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819C7779-1247-359E-7F3C-51FF05354F0C}"/>
              </a:ext>
            </a:extLst>
          </p:cNvPr>
          <p:cNvSpPr/>
          <p:nvPr/>
        </p:nvSpPr>
        <p:spPr>
          <a:xfrm>
            <a:off x="6109621" y="3560532"/>
            <a:ext cx="1497162" cy="274321"/>
          </a:xfrm>
          <a:prstGeom prst="rect">
            <a:avLst/>
          </a:prstGeom>
          <a:noFill/>
          <a:ln w="63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Singapore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0026D0C4-6F81-DB5C-28C0-3F235D6885CE}"/>
              </a:ext>
            </a:extLst>
          </p:cNvPr>
          <p:cNvSpPr/>
          <p:nvPr/>
        </p:nvSpPr>
        <p:spPr>
          <a:xfrm>
            <a:off x="5449305" y="853644"/>
            <a:ext cx="3228771" cy="5573005"/>
          </a:xfrm>
          <a:prstGeom prst="rect">
            <a:avLst/>
          </a:prstGeom>
          <a:no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lumMod val="10000"/>
                </a:schemeClr>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CAF9FC04-733F-B9E4-420C-9DBF743C8201}"/>
              </a:ext>
            </a:extLst>
          </p:cNvPr>
          <p:cNvSpPr/>
          <p:nvPr/>
        </p:nvSpPr>
        <p:spPr>
          <a:xfrm>
            <a:off x="8678077" y="853645"/>
            <a:ext cx="3335939" cy="5573004"/>
          </a:xfrm>
          <a:prstGeom prst="rect">
            <a:avLst/>
          </a:prstGeom>
          <a:no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lumMod val="10000"/>
                </a:schemeClr>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AA469DC0-D15E-0C2B-EDF5-50130B946773}"/>
              </a:ext>
            </a:extLst>
          </p:cNvPr>
          <p:cNvSpPr/>
          <p:nvPr/>
        </p:nvSpPr>
        <p:spPr>
          <a:xfrm>
            <a:off x="1947624" y="853645"/>
            <a:ext cx="3506532" cy="5573005"/>
          </a:xfrm>
          <a:prstGeom prst="rect">
            <a:avLst/>
          </a:prstGeom>
          <a:no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lumMod val="10000"/>
                </a:schemeClr>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9ABAD1FF-F8BD-D781-6C6F-9A01C7BBD0F1}"/>
              </a:ext>
            </a:extLst>
          </p:cNvPr>
          <p:cNvSpPr/>
          <p:nvPr/>
        </p:nvSpPr>
        <p:spPr>
          <a:xfrm>
            <a:off x="5553097" y="954940"/>
            <a:ext cx="274320" cy="274320"/>
          </a:xfrm>
          <a:prstGeom prst="ellipse">
            <a:avLst/>
          </a:prstGeom>
          <a:solidFill>
            <a:srgbClr val="3520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panose="020B0604020202020204"/>
                <a:ea typeface="+mn-ea"/>
                <a:cs typeface="+mn-cs"/>
              </a:rPr>
              <a:t>2</a:t>
            </a:r>
          </a:p>
        </p:txBody>
      </p:sp>
      <p:sp>
        <p:nvSpPr>
          <p:cNvPr id="103" name="Oval 102">
            <a:extLst>
              <a:ext uri="{FF2B5EF4-FFF2-40B4-BE49-F238E27FC236}">
                <a16:creationId xmlns:a16="http://schemas.microsoft.com/office/drawing/2014/main" id="{05BA6EAF-213B-0DF9-12BC-0B4C967A83F6}"/>
              </a:ext>
            </a:extLst>
          </p:cNvPr>
          <p:cNvSpPr/>
          <p:nvPr/>
        </p:nvSpPr>
        <p:spPr>
          <a:xfrm>
            <a:off x="8687075" y="969557"/>
            <a:ext cx="274320" cy="274320"/>
          </a:xfrm>
          <a:prstGeom prst="ellipse">
            <a:avLst/>
          </a:prstGeom>
          <a:solidFill>
            <a:srgbClr val="3520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panose="020B0604020202020204"/>
                <a:ea typeface="+mn-ea"/>
                <a:cs typeface="+mn-cs"/>
              </a:rPr>
              <a:t>3</a:t>
            </a:r>
          </a:p>
        </p:txBody>
      </p:sp>
      <p:sp>
        <p:nvSpPr>
          <p:cNvPr id="110" name="Oval 109">
            <a:extLst>
              <a:ext uri="{FF2B5EF4-FFF2-40B4-BE49-F238E27FC236}">
                <a16:creationId xmlns:a16="http://schemas.microsoft.com/office/drawing/2014/main" id="{80EAF1D1-F13B-EB20-FEA8-65F708D69E32}"/>
              </a:ext>
            </a:extLst>
          </p:cNvPr>
          <p:cNvSpPr/>
          <p:nvPr/>
        </p:nvSpPr>
        <p:spPr>
          <a:xfrm>
            <a:off x="2053182" y="950796"/>
            <a:ext cx="274320" cy="274320"/>
          </a:xfrm>
          <a:prstGeom prst="ellipse">
            <a:avLst/>
          </a:prstGeom>
          <a:solidFill>
            <a:srgbClr val="3520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panose="020B0604020202020204"/>
                <a:ea typeface="+mn-ea"/>
                <a:cs typeface="+mn-cs"/>
              </a:rPr>
              <a:t>1</a:t>
            </a:r>
          </a:p>
        </p:txBody>
      </p:sp>
      <p:pic>
        <p:nvPicPr>
          <p:cNvPr id="111" name="Picture 110">
            <a:extLst>
              <a:ext uri="{FF2B5EF4-FFF2-40B4-BE49-F238E27FC236}">
                <a16:creationId xmlns:a16="http://schemas.microsoft.com/office/drawing/2014/main" id="{72C09A6A-1DD3-A0D0-C229-84BEDC015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08" y="5577288"/>
            <a:ext cx="298927" cy="298927"/>
          </a:xfrm>
          <a:prstGeom prst="rect">
            <a:avLst/>
          </a:prstGeom>
        </p:spPr>
      </p:pic>
      <p:pic>
        <p:nvPicPr>
          <p:cNvPr id="113" name="Picture 112">
            <a:extLst>
              <a:ext uri="{FF2B5EF4-FFF2-40B4-BE49-F238E27FC236}">
                <a16:creationId xmlns:a16="http://schemas.microsoft.com/office/drawing/2014/main" id="{A2409A35-BB45-18AB-5A59-929B38A2C7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05" y="4197468"/>
            <a:ext cx="319395" cy="319395"/>
          </a:xfrm>
          <a:prstGeom prst="rect">
            <a:avLst/>
          </a:prstGeom>
        </p:spPr>
      </p:pic>
      <p:pic>
        <p:nvPicPr>
          <p:cNvPr id="114" name="Picture 113">
            <a:extLst>
              <a:ext uri="{FF2B5EF4-FFF2-40B4-BE49-F238E27FC236}">
                <a16:creationId xmlns:a16="http://schemas.microsoft.com/office/drawing/2014/main" id="{687DAE58-AA6E-87DF-D5BF-BC43865B6D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6929" y="920209"/>
            <a:ext cx="274320" cy="274320"/>
          </a:xfrm>
          <a:prstGeom prst="rect">
            <a:avLst/>
          </a:prstGeom>
        </p:spPr>
      </p:pic>
      <p:pic>
        <p:nvPicPr>
          <p:cNvPr id="115" name="Picture 114">
            <a:extLst>
              <a:ext uri="{FF2B5EF4-FFF2-40B4-BE49-F238E27FC236}">
                <a16:creationId xmlns:a16="http://schemas.microsoft.com/office/drawing/2014/main" id="{BACB7DC6-84D7-DAF3-E90A-46B49FAB1D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8144" y="920209"/>
            <a:ext cx="274320" cy="274320"/>
          </a:xfrm>
          <a:prstGeom prst="rect">
            <a:avLst/>
          </a:prstGeom>
        </p:spPr>
      </p:pic>
      <p:pic>
        <p:nvPicPr>
          <p:cNvPr id="116" name="Picture 115">
            <a:extLst>
              <a:ext uri="{FF2B5EF4-FFF2-40B4-BE49-F238E27FC236}">
                <a16:creationId xmlns:a16="http://schemas.microsoft.com/office/drawing/2014/main" id="{7F9752CB-F608-633F-BF34-7AEED6A0CE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9001" y="920209"/>
            <a:ext cx="274320" cy="274320"/>
          </a:xfrm>
          <a:prstGeom prst="rect">
            <a:avLst/>
          </a:prstGeom>
        </p:spPr>
      </p:pic>
      <p:pic>
        <p:nvPicPr>
          <p:cNvPr id="117" name="Picture 116">
            <a:extLst>
              <a:ext uri="{FF2B5EF4-FFF2-40B4-BE49-F238E27FC236}">
                <a16:creationId xmlns:a16="http://schemas.microsoft.com/office/drawing/2014/main" id="{118BE8E6-0841-9293-CB01-283985E73A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6783" y="920209"/>
            <a:ext cx="274320" cy="274320"/>
          </a:xfrm>
          <a:prstGeom prst="rect">
            <a:avLst/>
          </a:prstGeom>
        </p:spPr>
      </p:pic>
      <p:pic>
        <p:nvPicPr>
          <p:cNvPr id="118" name="Picture 117">
            <a:extLst>
              <a:ext uri="{FF2B5EF4-FFF2-40B4-BE49-F238E27FC236}">
                <a16:creationId xmlns:a16="http://schemas.microsoft.com/office/drawing/2014/main" id="{A156E10C-F63B-D23F-4313-473A6D38FB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5892" y="920209"/>
            <a:ext cx="274320" cy="274320"/>
          </a:xfrm>
          <a:prstGeom prst="rect">
            <a:avLst/>
          </a:prstGeom>
        </p:spPr>
      </p:pic>
      <p:pic>
        <p:nvPicPr>
          <p:cNvPr id="119" name="Picture 118">
            <a:extLst>
              <a:ext uri="{FF2B5EF4-FFF2-40B4-BE49-F238E27FC236}">
                <a16:creationId xmlns:a16="http://schemas.microsoft.com/office/drawing/2014/main" id="{98A6204D-2759-6427-FAC2-7B44C02CC6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87964" y="920209"/>
            <a:ext cx="274320" cy="274320"/>
          </a:xfrm>
          <a:prstGeom prst="rect">
            <a:avLst/>
          </a:prstGeom>
        </p:spPr>
      </p:pic>
      <p:cxnSp>
        <p:nvCxnSpPr>
          <p:cNvPr id="120" name="Straight Connector 119">
            <a:extLst>
              <a:ext uri="{FF2B5EF4-FFF2-40B4-BE49-F238E27FC236}">
                <a16:creationId xmlns:a16="http://schemas.microsoft.com/office/drawing/2014/main" id="{95BB746F-4D8E-DC5E-426F-48706AAB1EDF}"/>
              </a:ext>
            </a:extLst>
          </p:cNvPr>
          <p:cNvCxnSpPr>
            <a:cxnSpLocks/>
          </p:cNvCxnSpPr>
          <p:nvPr/>
        </p:nvCxnSpPr>
        <p:spPr>
          <a:xfrm>
            <a:off x="204997" y="3977461"/>
            <a:ext cx="11521440" cy="0"/>
          </a:xfrm>
          <a:prstGeom prst="line">
            <a:avLst/>
          </a:prstGeom>
          <a:noFill/>
          <a:ln w="6350" cap="flat" cmpd="sng" algn="ctr">
            <a:solidFill>
              <a:sysClr val="window" lastClr="FFFFFF">
                <a:lumMod val="85000"/>
              </a:sysClr>
            </a:solidFill>
            <a:prstDash val="solid"/>
            <a:miter lim="800000"/>
          </a:ln>
          <a:effectLst/>
        </p:spPr>
      </p:cxnSp>
      <p:cxnSp>
        <p:nvCxnSpPr>
          <p:cNvPr id="121" name="Straight Connector 120">
            <a:extLst>
              <a:ext uri="{FF2B5EF4-FFF2-40B4-BE49-F238E27FC236}">
                <a16:creationId xmlns:a16="http://schemas.microsoft.com/office/drawing/2014/main" id="{5EF1A81C-32A4-0C9A-8AD6-E8A046258900}"/>
              </a:ext>
            </a:extLst>
          </p:cNvPr>
          <p:cNvCxnSpPr>
            <a:cxnSpLocks/>
          </p:cNvCxnSpPr>
          <p:nvPr/>
        </p:nvCxnSpPr>
        <p:spPr>
          <a:xfrm>
            <a:off x="243534" y="3977461"/>
            <a:ext cx="0" cy="2468880"/>
          </a:xfrm>
          <a:prstGeom prst="line">
            <a:avLst/>
          </a:prstGeom>
          <a:noFill/>
          <a:ln w="6350" cap="flat" cmpd="sng" algn="ctr">
            <a:solidFill>
              <a:sysClr val="window" lastClr="FFFFFF">
                <a:lumMod val="85000"/>
              </a:sysClr>
            </a:solidFill>
            <a:prstDash val="solid"/>
            <a:miter lim="800000"/>
          </a:ln>
          <a:effectLst/>
        </p:spPr>
      </p:cxnSp>
      <p:pic>
        <p:nvPicPr>
          <p:cNvPr id="126" name="Picture 125">
            <a:extLst>
              <a:ext uri="{FF2B5EF4-FFF2-40B4-BE49-F238E27FC236}">
                <a16:creationId xmlns:a16="http://schemas.microsoft.com/office/drawing/2014/main" id="{D6A4944B-98DF-1828-E1F4-864E170AF1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7622" y="920209"/>
            <a:ext cx="274320" cy="274320"/>
          </a:xfrm>
          <a:prstGeom prst="rect">
            <a:avLst/>
          </a:prstGeom>
        </p:spPr>
      </p:pic>
      <p:pic>
        <p:nvPicPr>
          <p:cNvPr id="127" name="Picture 126">
            <a:extLst>
              <a:ext uri="{FF2B5EF4-FFF2-40B4-BE49-F238E27FC236}">
                <a16:creationId xmlns:a16="http://schemas.microsoft.com/office/drawing/2014/main" id="{68FC6632-7390-08DF-0CE9-85E9F450C8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8479" y="920209"/>
            <a:ext cx="274320" cy="274320"/>
          </a:xfrm>
          <a:prstGeom prst="rect">
            <a:avLst/>
          </a:prstGeom>
        </p:spPr>
      </p:pic>
      <p:pic>
        <p:nvPicPr>
          <p:cNvPr id="128" name="Picture 127">
            <a:extLst>
              <a:ext uri="{FF2B5EF4-FFF2-40B4-BE49-F238E27FC236}">
                <a16:creationId xmlns:a16="http://schemas.microsoft.com/office/drawing/2014/main" id="{71DDA25E-4EE9-1517-868D-D5EFF88D07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6261" y="920209"/>
            <a:ext cx="274320" cy="274320"/>
          </a:xfrm>
          <a:prstGeom prst="rect">
            <a:avLst/>
          </a:prstGeom>
        </p:spPr>
      </p:pic>
      <p:cxnSp>
        <p:nvCxnSpPr>
          <p:cNvPr id="129" name="Straight Connector 128">
            <a:extLst>
              <a:ext uri="{FF2B5EF4-FFF2-40B4-BE49-F238E27FC236}">
                <a16:creationId xmlns:a16="http://schemas.microsoft.com/office/drawing/2014/main" id="{2E281898-325E-A53F-519E-1007F82DA4BA}"/>
              </a:ext>
            </a:extLst>
          </p:cNvPr>
          <p:cNvCxnSpPr>
            <a:cxnSpLocks/>
          </p:cNvCxnSpPr>
          <p:nvPr/>
        </p:nvCxnSpPr>
        <p:spPr>
          <a:xfrm>
            <a:off x="254287" y="6436472"/>
            <a:ext cx="11521440" cy="0"/>
          </a:xfrm>
          <a:prstGeom prst="line">
            <a:avLst/>
          </a:prstGeom>
          <a:noFill/>
          <a:ln w="6350" cap="flat" cmpd="sng" algn="ctr">
            <a:solidFill>
              <a:sysClr val="window" lastClr="FFFFFF">
                <a:lumMod val="85000"/>
              </a:sysClr>
            </a:solidFill>
            <a:prstDash val="solid"/>
            <a:miter lim="800000"/>
          </a:ln>
          <a:effectLst/>
        </p:spPr>
      </p:cxnSp>
      <p:cxnSp>
        <p:nvCxnSpPr>
          <p:cNvPr id="130" name="Straight Connector 129">
            <a:extLst>
              <a:ext uri="{FF2B5EF4-FFF2-40B4-BE49-F238E27FC236}">
                <a16:creationId xmlns:a16="http://schemas.microsoft.com/office/drawing/2014/main" id="{E7AEDB76-A6E1-1A74-D5C2-240114A9EE31}"/>
              </a:ext>
            </a:extLst>
          </p:cNvPr>
          <p:cNvCxnSpPr>
            <a:cxnSpLocks/>
          </p:cNvCxnSpPr>
          <p:nvPr/>
        </p:nvCxnSpPr>
        <p:spPr>
          <a:xfrm>
            <a:off x="329846" y="4926838"/>
            <a:ext cx="11521440" cy="0"/>
          </a:xfrm>
          <a:prstGeom prst="line">
            <a:avLst/>
          </a:prstGeom>
          <a:noFill/>
          <a:ln w="6350" cap="flat" cmpd="sng" algn="ctr">
            <a:solidFill>
              <a:sysClr val="window" lastClr="FFFFFF">
                <a:lumMod val="85000"/>
              </a:sysClr>
            </a:solidFill>
            <a:prstDash val="solid"/>
            <a:miter lim="800000"/>
          </a:ln>
          <a:effectLst/>
        </p:spPr>
      </p:cxnSp>
      <p:sp>
        <p:nvSpPr>
          <p:cNvPr id="132" name="Rectangle 131">
            <a:extLst>
              <a:ext uri="{FF2B5EF4-FFF2-40B4-BE49-F238E27FC236}">
                <a16:creationId xmlns:a16="http://schemas.microsoft.com/office/drawing/2014/main" id="{6A904333-5EE6-0050-7600-0B586F1C4C5F}"/>
              </a:ext>
            </a:extLst>
          </p:cNvPr>
          <p:cNvSpPr/>
          <p:nvPr/>
        </p:nvSpPr>
        <p:spPr>
          <a:xfrm>
            <a:off x="3008678" y="1911742"/>
            <a:ext cx="1091534" cy="274321"/>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Lao PDR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cxnSp>
        <p:nvCxnSpPr>
          <p:cNvPr id="133" name="Straight Arrow Connector 132">
            <a:extLst>
              <a:ext uri="{FF2B5EF4-FFF2-40B4-BE49-F238E27FC236}">
                <a16:creationId xmlns:a16="http://schemas.microsoft.com/office/drawing/2014/main" id="{D57693A0-4D09-9B3A-4C4C-84E99D83D1E3}"/>
              </a:ext>
            </a:extLst>
          </p:cNvPr>
          <p:cNvCxnSpPr>
            <a:cxnSpLocks/>
            <a:stCxn id="132" idx="2"/>
            <a:endCxn id="134" idx="0"/>
          </p:cNvCxnSpPr>
          <p:nvPr/>
        </p:nvCxnSpPr>
        <p:spPr>
          <a:xfrm>
            <a:off x="3554445" y="2186063"/>
            <a:ext cx="0" cy="381609"/>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sp>
        <p:nvSpPr>
          <p:cNvPr id="134" name="Rectangle 133">
            <a:extLst>
              <a:ext uri="{FF2B5EF4-FFF2-40B4-BE49-F238E27FC236}">
                <a16:creationId xmlns:a16="http://schemas.microsoft.com/office/drawing/2014/main" id="{BA0DB038-AECB-F557-DDA9-BE818DDD9F2C}"/>
              </a:ext>
            </a:extLst>
          </p:cNvPr>
          <p:cNvSpPr/>
          <p:nvPr/>
        </p:nvSpPr>
        <p:spPr>
          <a:xfrm>
            <a:off x="3008678" y="2567672"/>
            <a:ext cx="1091534" cy="314981"/>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Thailand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cxnSp>
        <p:nvCxnSpPr>
          <p:cNvPr id="135" name="Straight Arrow Connector 134">
            <a:extLst>
              <a:ext uri="{FF2B5EF4-FFF2-40B4-BE49-F238E27FC236}">
                <a16:creationId xmlns:a16="http://schemas.microsoft.com/office/drawing/2014/main" id="{A0F80D1F-63E9-8EB1-5FE6-BE10ACC852E7}"/>
              </a:ext>
            </a:extLst>
          </p:cNvPr>
          <p:cNvCxnSpPr>
            <a:cxnSpLocks/>
            <a:stCxn id="134" idx="2"/>
            <a:endCxn id="136" idx="0"/>
          </p:cNvCxnSpPr>
          <p:nvPr/>
        </p:nvCxnSpPr>
        <p:spPr>
          <a:xfrm>
            <a:off x="3554445" y="2882653"/>
            <a:ext cx="1299" cy="381609"/>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sp>
        <p:nvSpPr>
          <p:cNvPr id="136" name="Rectangle 135">
            <a:extLst>
              <a:ext uri="{FF2B5EF4-FFF2-40B4-BE49-F238E27FC236}">
                <a16:creationId xmlns:a16="http://schemas.microsoft.com/office/drawing/2014/main" id="{C9A72A16-DC25-E9D2-3F5E-DB417A7FC2FA}"/>
              </a:ext>
            </a:extLst>
          </p:cNvPr>
          <p:cNvSpPr/>
          <p:nvPr/>
        </p:nvSpPr>
        <p:spPr>
          <a:xfrm>
            <a:off x="3009977" y="3264262"/>
            <a:ext cx="1091534" cy="311141"/>
          </a:xfrm>
          <a:prstGeom prst="rect">
            <a:avLst/>
          </a:prstGeom>
          <a:no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Malaysia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cxnSp>
        <p:nvCxnSpPr>
          <p:cNvPr id="140" name="Straight Arrow Connector 139">
            <a:extLst>
              <a:ext uri="{FF2B5EF4-FFF2-40B4-BE49-F238E27FC236}">
                <a16:creationId xmlns:a16="http://schemas.microsoft.com/office/drawing/2014/main" id="{465AFB4E-73E6-B426-1E04-0F7B30BC4765}"/>
              </a:ext>
            </a:extLst>
          </p:cNvPr>
          <p:cNvCxnSpPr>
            <a:cxnSpLocks/>
            <a:stCxn id="78" idx="2"/>
            <a:endCxn id="79" idx="0"/>
          </p:cNvCxnSpPr>
          <p:nvPr/>
        </p:nvCxnSpPr>
        <p:spPr>
          <a:xfrm flipH="1">
            <a:off x="6855645" y="2708143"/>
            <a:ext cx="290" cy="266978"/>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cxnSp>
        <p:nvCxnSpPr>
          <p:cNvPr id="141" name="Straight Arrow Connector 140">
            <a:extLst>
              <a:ext uri="{FF2B5EF4-FFF2-40B4-BE49-F238E27FC236}">
                <a16:creationId xmlns:a16="http://schemas.microsoft.com/office/drawing/2014/main" id="{A0C27E22-2363-F360-948C-2865F73AB684}"/>
              </a:ext>
            </a:extLst>
          </p:cNvPr>
          <p:cNvCxnSpPr>
            <a:cxnSpLocks/>
            <a:stCxn id="77" idx="2"/>
            <a:endCxn id="78" idx="0"/>
          </p:cNvCxnSpPr>
          <p:nvPr/>
        </p:nvCxnSpPr>
        <p:spPr>
          <a:xfrm>
            <a:off x="6855935" y="2126184"/>
            <a:ext cx="0" cy="266978"/>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cxnSp>
        <p:nvCxnSpPr>
          <p:cNvPr id="142" name="Straight Arrow Connector 141">
            <a:extLst>
              <a:ext uri="{FF2B5EF4-FFF2-40B4-BE49-F238E27FC236}">
                <a16:creationId xmlns:a16="http://schemas.microsoft.com/office/drawing/2014/main" id="{23666A11-C742-9142-CDF9-395E871CBCCA}"/>
              </a:ext>
            </a:extLst>
          </p:cNvPr>
          <p:cNvCxnSpPr>
            <a:cxnSpLocks/>
            <a:stCxn id="79" idx="2"/>
            <a:endCxn id="80" idx="0"/>
          </p:cNvCxnSpPr>
          <p:nvPr/>
        </p:nvCxnSpPr>
        <p:spPr>
          <a:xfrm>
            <a:off x="6855645" y="3286262"/>
            <a:ext cx="2557" cy="274270"/>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cxnSp>
        <p:nvCxnSpPr>
          <p:cNvPr id="145" name="Straight Arrow Connector 144">
            <a:extLst>
              <a:ext uri="{FF2B5EF4-FFF2-40B4-BE49-F238E27FC236}">
                <a16:creationId xmlns:a16="http://schemas.microsoft.com/office/drawing/2014/main" id="{6973B161-351F-EA95-5C22-502CB3E4C28C}"/>
              </a:ext>
            </a:extLst>
          </p:cNvPr>
          <p:cNvCxnSpPr>
            <a:cxnSpLocks/>
            <a:stCxn id="75" idx="2"/>
            <a:endCxn id="74" idx="0"/>
          </p:cNvCxnSpPr>
          <p:nvPr/>
        </p:nvCxnSpPr>
        <p:spPr>
          <a:xfrm flipH="1">
            <a:off x="10299281" y="2357754"/>
            <a:ext cx="1" cy="251729"/>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cxnSp>
        <p:nvCxnSpPr>
          <p:cNvPr id="146" name="Straight Arrow Connector 145">
            <a:extLst>
              <a:ext uri="{FF2B5EF4-FFF2-40B4-BE49-F238E27FC236}">
                <a16:creationId xmlns:a16="http://schemas.microsoft.com/office/drawing/2014/main" id="{F9E11697-693B-6CD7-4CD3-A6F8B31050E8}"/>
              </a:ext>
            </a:extLst>
          </p:cNvPr>
          <p:cNvCxnSpPr>
            <a:cxnSpLocks/>
            <a:stCxn id="74" idx="2"/>
            <a:endCxn id="147" idx="0"/>
          </p:cNvCxnSpPr>
          <p:nvPr/>
        </p:nvCxnSpPr>
        <p:spPr>
          <a:xfrm flipH="1">
            <a:off x="10297489" y="3135497"/>
            <a:ext cx="1792" cy="368872"/>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sp>
        <p:nvSpPr>
          <p:cNvPr id="147" name="Rectangle 146">
            <a:extLst>
              <a:ext uri="{FF2B5EF4-FFF2-40B4-BE49-F238E27FC236}">
                <a16:creationId xmlns:a16="http://schemas.microsoft.com/office/drawing/2014/main" id="{21BBF3CA-51F5-C093-75FB-65BFA2550009}"/>
              </a:ext>
            </a:extLst>
          </p:cNvPr>
          <p:cNvSpPr/>
          <p:nvPr/>
        </p:nvSpPr>
        <p:spPr>
          <a:xfrm>
            <a:off x="9548908" y="3504369"/>
            <a:ext cx="1497162" cy="366470"/>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rPr>
              <a:t>Singapore Grid</a:t>
            </a:r>
            <a:endParaRPr kumimoji="0" lang="en-MY" sz="1000" b="0" i="0" u="none" strike="noStrike" kern="0" cap="none" spc="0" normalizeH="0" baseline="0" noProof="0" dirty="0">
              <a:ln>
                <a:noFill/>
              </a:ln>
              <a:solidFill>
                <a:schemeClr val="bg2">
                  <a:lumMod val="10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1431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EE24C7-9BE8-9867-0353-C01CB1DC4671}"/>
              </a:ext>
            </a:extLst>
          </p:cNvPr>
          <p:cNvPicPr>
            <a:picLocks noChangeAspect="1"/>
          </p:cNvPicPr>
          <p:nvPr/>
        </p:nvPicPr>
        <p:blipFill>
          <a:blip r:embed="rId3"/>
          <a:stretch>
            <a:fillRect/>
          </a:stretch>
        </p:blipFill>
        <p:spPr>
          <a:xfrm>
            <a:off x="2469633" y="3788126"/>
            <a:ext cx="6508219" cy="2981598"/>
          </a:xfrm>
          <a:prstGeom prst="rect">
            <a:avLst/>
          </a:prstGeom>
          <a:ln>
            <a:solidFill>
              <a:schemeClr val="accent3"/>
            </a:solidFill>
          </a:ln>
        </p:spPr>
      </p:pic>
      <p:sp>
        <p:nvSpPr>
          <p:cNvPr id="2" name="Slide Number Placeholder 1"/>
          <p:cNvSpPr>
            <a:spLocks noGrp="1"/>
          </p:cNvSpPr>
          <p:nvPr>
            <p:ph type="sldNum" sz="quarter" idx="12"/>
          </p:nvPr>
        </p:nvSpPr>
        <p:spPr>
          <a:xfrm>
            <a:off x="11704642" y="6492875"/>
            <a:ext cx="46291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449944" y="120360"/>
            <a:ext cx="11661876" cy="73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Energy Exchange Malaysia (ENEGEM) and the CBES RE Scheme</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Cross border trade</a:t>
            </a:r>
            <a:endPar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6" name="TextBox 15">
            <a:extLst>
              <a:ext uri="{FF2B5EF4-FFF2-40B4-BE49-F238E27FC236}">
                <a16:creationId xmlns:a16="http://schemas.microsoft.com/office/drawing/2014/main" id="{82B3DC38-4C09-9849-42A6-29BFBDD23438}"/>
              </a:ext>
            </a:extLst>
          </p:cNvPr>
          <p:cNvSpPr txBox="1"/>
          <p:nvPr/>
        </p:nvSpPr>
        <p:spPr>
          <a:xfrm>
            <a:off x="125750" y="755832"/>
            <a:ext cx="11940500" cy="3108543"/>
          </a:xfrm>
          <a:prstGeom prst="rect">
            <a:avLst/>
          </a:prstGeom>
          <a:noFill/>
          <a:ln>
            <a:noFill/>
          </a:ln>
        </p:spPr>
        <p:txBody>
          <a:bodyPr wrap="square">
            <a:spAutoFit/>
          </a:bodyPr>
          <a:lstStyle/>
          <a:p>
            <a:pPr marL="285750" indent="-285750" algn="l">
              <a:spcBef>
                <a:spcPts val="600"/>
              </a:spcBef>
              <a:buFont typeface="Arial" panose="020B0604020202020204" pitchFamily="34" charset="0"/>
              <a:buChar char="•"/>
            </a:pPr>
            <a:r>
              <a:rPr lang="en-US" sz="1250" b="0" i="0" dirty="0">
                <a:solidFill>
                  <a:srgbClr val="333333"/>
                </a:solidFill>
                <a:effectLst/>
              </a:rPr>
              <a:t>CBES RE Scheme will be carried out through </a:t>
            </a:r>
            <a:r>
              <a:rPr lang="en-US" sz="1250" b="1" i="0" dirty="0">
                <a:solidFill>
                  <a:srgbClr val="333333"/>
                </a:solidFill>
                <a:effectLst/>
              </a:rPr>
              <a:t>a platform known as the Energy Exchange Malaysia </a:t>
            </a:r>
            <a:r>
              <a:rPr lang="en-US" sz="1250" b="0" i="0" dirty="0">
                <a:solidFill>
                  <a:srgbClr val="333333"/>
                </a:solidFill>
                <a:effectLst/>
              </a:rPr>
              <a:t>("</a:t>
            </a:r>
            <a:r>
              <a:rPr lang="en-US" sz="1250" b="1" i="0" dirty="0">
                <a:solidFill>
                  <a:srgbClr val="333333"/>
                </a:solidFill>
                <a:effectLst/>
              </a:rPr>
              <a:t>ENEGEM</a:t>
            </a:r>
            <a:r>
              <a:rPr lang="en-US" sz="1250" b="0" i="0" dirty="0">
                <a:solidFill>
                  <a:srgbClr val="333333"/>
                </a:solidFill>
                <a:effectLst/>
              </a:rPr>
              <a:t>"), which acts as the </a:t>
            </a:r>
            <a:r>
              <a:rPr lang="en-US" sz="1250" b="1" i="0" dirty="0">
                <a:solidFill>
                  <a:srgbClr val="333333"/>
                </a:solidFill>
                <a:effectLst/>
              </a:rPr>
              <a:t>marketplace to sell Green Electricity through a bidding mechanism operated by Single Buyer</a:t>
            </a:r>
            <a:r>
              <a:rPr lang="en-US" sz="1250" b="0" i="0" dirty="0">
                <a:solidFill>
                  <a:srgbClr val="333333"/>
                </a:solidFill>
                <a:effectLst/>
              </a:rPr>
              <a:t>. </a:t>
            </a:r>
          </a:p>
          <a:p>
            <a:pPr marL="285750" indent="-285750" algn="l">
              <a:spcBef>
                <a:spcPts val="600"/>
              </a:spcBef>
              <a:buFont typeface="Arial" panose="020B0604020202020204" pitchFamily="34" charset="0"/>
              <a:buChar char="•"/>
            </a:pPr>
            <a:r>
              <a:rPr lang="en-US" sz="1250" b="0" i="0" dirty="0">
                <a:solidFill>
                  <a:srgbClr val="333333"/>
                </a:solidFill>
                <a:effectLst/>
              </a:rPr>
              <a:t>Single Buyer (once independent) will </a:t>
            </a:r>
            <a:r>
              <a:rPr lang="en-US" sz="1250" b="1" i="0" dirty="0">
                <a:solidFill>
                  <a:srgbClr val="333333"/>
                </a:solidFill>
                <a:effectLst/>
              </a:rPr>
              <a:t>enter into PPA with the RE power producers</a:t>
            </a:r>
            <a:r>
              <a:rPr lang="en-US" sz="1250" b="0" i="0" dirty="0">
                <a:solidFill>
                  <a:srgbClr val="333333"/>
                </a:solidFill>
                <a:effectLst/>
              </a:rPr>
              <a:t>, and </a:t>
            </a:r>
            <a:r>
              <a:rPr lang="en-US" sz="1250" b="1" i="0" dirty="0">
                <a:solidFill>
                  <a:srgbClr val="333333"/>
                </a:solidFill>
                <a:effectLst/>
              </a:rPr>
              <a:t>RE supply agreements for the sale and purchase of the RE with the RE purchaser(s) </a:t>
            </a:r>
            <a:r>
              <a:rPr lang="en-US" sz="1250" b="0" i="0" dirty="0">
                <a:solidFill>
                  <a:srgbClr val="333333"/>
                </a:solidFill>
                <a:effectLst/>
              </a:rPr>
              <a:t>in Singapore or Thailand. </a:t>
            </a:r>
          </a:p>
          <a:p>
            <a:pPr marL="285750" indent="-285750" algn="l">
              <a:spcBef>
                <a:spcPts val="600"/>
              </a:spcBef>
              <a:buFont typeface="Arial" panose="020B0604020202020204" pitchFamily="34" charset="0"/>
              <a:buChar char="•"/>
            </a:pPr>
            <a:r>
              <a:rPr lang="en-US" sz="1250" b="0" i="0" dirty="0">
                <a:solidFill>
                  <a:srgbClr val="333333"/>
                </a:solidFill>
                <a:effectLst/>
              </a:rPr>
              <a:t>Single Buyer will also be </a:t>
            </a:r>
            <a:r>
              <a:rPr lang="en-US" sz="1250" b="1" i="0" dirty="0">
                <a:solidFill>
                  <a:srgbClr val="333333"/>
                </a:solidFill>
                <a:effectLst/>
              </a:rPr>
              <a:t>responsible for all operations and activities</a:t>
            </a:r>
            <a:r>
              <a:rPr lang="en-US" sz="1250" b="0" i="0" dirty="0">
                <a:solidFill>
                  <a:srgbClr val="333333"/>
                </a:solidFill>
                <a:effectLst/>
              </a:rPr>
              <a:t> associated with the CBES RE Scheme including:</a:t>
            </a:r>
          </a:p>
          <a:p>
            <a:pPr marL="742950" lvl="1" indent="-285750">
              <a:spcBef>
                <a:spcPts val="600"/>
              </a:spcBef>
              <a:buFont typeface="Arial" panose="020B0604020202020204" pitchFamily="34" charset="0"/>
              <a:buChar char="•"/>
            </a:pPr>
            <a:r>
              <a:rPr lang="en-US" sz="1250" b="0" i="0" dirty="0">
                <a:solidFill>
                  <a:srgbClr val="333333"/>
                </a:solidFill>
                <a:effectLst/>
              </a:rPr>
              <a:t>procurement and sale of RE</a:t>
            </a:r>
          </a:p>
          <a:p>
            <a:pPr marL="742950" lvl="1" indent="-285750">
              <a:spcBef>
                <a:spcPts val="600"/>
              </a:spcBef>
              <a:buFont typeface="Arial" panose="020B0604020202020204" pitchFamily="34" charset="0"/>
              <a:buChar char="•"/>
            </a:pPr>
            <a:r>
              <a:rPr lang="en-US" sz="1250" b="0" i="0" dirty="0">
                <a:solidFill>
                  <a:srgbClr val="333333"/>
                </a:solidFill>
                <a:effectLst/>
              </a:rPr>
              <a:t>conducting auction processes</a:t>
            </a:r>
          </a:p>
          <a:p>
            <a:pPr marL="742950" lvl="1" indent="-285750">
              <a:spcBef>
                <a:spcPts val="600"/>
              </a:spcBef>
              <a:buFont typeface="Arial" panose="020B0604020202020204" pitchFamily="34" charset="0"/>
              <a:buChar char="•"/>
            </a:pPr>
            <a:r>
              <a:rPr lang="en-US" sz="1250" b="0" i="0" dirty="0">
                <a:solidFill>
                  <a:srgbClr val="333333"/>
                </a:solidFill>
                <a:effectLst/>
              </a:rPr>
              <a:t>scheduling </a:t>
            </a:r>
          </a:p>
          <a:p>
            <a:pPr marL="742950" lvl="1" indent="-285750">
              <a:spcBef>
                <a:spcPts val="600"/>
              </a:spcBef>
              <a:buFont typeface="Arial" panose="020B0604020202020204" pitchFamily="34" charset="0"/>
              <a:buChar char="•"/>
            </a:pPr>
            <a:r>
              <a:rPr lang="en-US" sz="1250" b="0" i="0" dirty="0">
                <a:solidFill>
                  <a:srgbClr val="333333"/>
                </a:solidFill>
                <a:effectLst/>
              </a:rPr>
              <a:t>settlement</a:t>
            </a:r>
          </a:p>
          <a:p>
            <a:pPr marL="742950" lvl="1" indent="-285750">
              <a:spcBef>
                <a:spcPts val="600"/>
              </a:spcBef>
              <a:buFont typeface="Arial" panose="020B0604020202020204" pitchFamily="34" charset="0"/>
              <a:buChar char="•"/>
            </a:pPr>
            <a:r>
              <a:rPr lang="en-US" sz="1250" b="0" i="0" dirty="0">
                <a:solidFill>
                  <a:srgbClr val="333333"/>
                </a:solidFill>
                <a:effectLst/>
              </a:rPr>
              <a:t>verification </a:t>
            </a:r>
            <a:r>
              <a:rPr lang="en-US" sz="1250" dirty="0">
                <a:solidFill>
                  <a:srgbClr val="333333"/>
                </a:solidFill>
              </a:rPr>
              <a:t>and issuance</a:t>
            </a:r>
            <a:r>
              <a:rPr lang="en-US" sz="1250" b="0" i="0" dirty="0">
                <a:solidFill>
                  <a:srgbClr val="333333"/>
                </a:solidFill>
                <a:effectLst/>
              </a:rPr>
              <a:t> of renewable energy certificates </a:t>
            </a:r>
            <a:r>
              <a:rPr lang="en-US" sz="1250" dirty="0">
                <a:solidFill>
                  <a:srgbClr val="333333"/>
                </a:solidFill>
              </a:rPr>
              <a:t>(REC</a:t>
            </a:r>
            <a:r>
              <a:rPr lang="en-US" sz="1250" b="0" i="0" dirty="0">
                <a:solidFill>
                  <a:srgbClr val="333333"/>
                </a:solidFill>
                <a:effectLst/>
              </a:rPr>
              <a:t>) related to the CBES RE Scheme</a:t>
            </a:r>
          </a:p>
          <a:p>
            <a:pPr marL="285750" indent="-285750" algn="l">
              <a:spcBef>
                <a:spcPts val="600"/>
              </a:spcBef>
              <a:buFont typeface="Arial" panose="020B0604020202020204" pitchFamily="34" charset="0"/>
              <a:buChar char="•"/>
            </a:pPr>
            <a:r>
              <a:rPr lang="en-US" sz="1250" b="0" i="0" dirty="0">
                <a:solidFill>
                  <a:srgbClr val="333333"/>
                </a:solidFill>
                <a:effectLst/>
              </a:rPr>
              <a:t>The CBES RE Scheme will </a:t>
            </a:r>
            <a:r>
              <a:rPr lang="en-US" sz="1250" b="0" i="0" dirty="0" err="1">
                <a:solidFill>
                  <a:srgbClr val="333333"/>
                </a:solidFill>
                <a:effectLst/>
              </a:rPr>
              <a:t>utilise</a:t>
            </a:r>
            <a:r>
              <a:rPr lang="en-US" sz="1250" b="0" i="0" dirty="0">
                <a:solidFill>
                  <a:srgbClr val="333333"/>
                </a:solidFill>
                <a:effectLst/>
              </a:rPr>
              <a:t> the existing interconnection between Peninsular Malaysia and Singapore or Thailand, with a capacity of up to 300 </a:t>
            </a:r>
            <a:r>
              <a:rPr lang="en-US" sz="1250" dirty="0">
                <a:solidFill>
                  <a:srgbClr val="333333"/>
                </a:solidFill>
              </a:rPr>
              <a:t>MW </a:t>
            </a:r>
            <a:r>
              <a:rPr lang="en-US" sz="1250" b="0" i="0" dirty="0">
                <a:solidFill>
                  <a:srgbClr val="333333"/>
                </a:solidFill>
                <a:effectLst/>
              </a:rPr>
              <a:t>allocated for Singapore and subject to availability for Thailand. </a:t>
            </a:r>
          </a:p>
        </p:txBody>
      </p:sp>
    </p:spTree>
    <p:extLst>
      <p:ext uri="{BB962C8B-B14F-4D97-AF65-F5344CB8AC3E}">
        <p14:creationId xmlns:p14="http://schemas.microsoft.com/office/powerpoint/2010/main" val="405884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04642" y="6492875"/>
            <a:ext cx="46291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50DC8-E974-4272-85BE-594700DF4970}" type="slidenum">
              <a:rPr kumimoji="0" lang="en-US" sz="11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449944" y="120360"/>
            <a:ext cx="11661876" cy="73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52079"/>
                </a:solidFill>
                <a:effectLst/>
                <a:uLnTx/>
                <a:uFillTx/>
                <a:latin typeface="Arial" panose="020B0604020202020204" pitchFamily="34" charset="0"/>
                <a:ea typeface="+mn-ea"/>
                <a:cs typeface="Arial" panose="020B0604020202020204" pitchFamily="34" charset="0"/>
              </a:rPr>
              <a:t>Pilot ENEGEM Auction (100MW) of RE Export to Singapore</a:t>
            </a:r>
          </a:p>
        </p:txBody>
      </p:sp>
      <p:sp>
        <p:nvSpPr>
          <p:cNvPr id="5" name="Rectangle 4"/>
          <p:cNvSpPr/>
          <p:nvPr/>
        </p:nvSpPr>
        <p:spPr>
          <a:xfrm>
            <a:off x="450573" y="-69414"/>
            <a:ext cx="11291483" cy="4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solidFill>
                  <a:srgbClr val="ED7D31"/>
                </a:solidFill>
                <a:latin typeface="Arial" panose="020B0604020202020204" pitchFamily="34" charset="0"/>
                <a:cs typeface="Arial" panose="020B0604020202020204" pitchFamily="34" charset="0"/>
              </a:rPr>
              <a:t>Cross border trade</a:t>
            </a:r>
            <a:endParaRPr kumimoji="0" lang="en-US"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grpSp>
        <p:nvGrpSpPr>
          <p:cNvPr id="6" name="Group 5"/>
          <p:cNvGrpSpPr/>
          <p:nvPr/>
        </p:nvGrpSpPr>
        <p:grpSpPr>
          <a:xfrm>
            <a:off x="11605623" y="17418"/>
            <a:ext cx="548640" cy="548640"/>
            <a:chOff x="3611879" y="372499"/>
            <a:chExt cx="1371600" cy="1371600"/>
          </a:xfrm>
        </p:grpSpPr>
        <p:sp>
          <p:nvSpPr>
            <p:cNvPr id="7" name="Oval 6"/>
            <p:cNvSpPr/>
            <p:nvPr/>
          </p:nvSpPr>
          <p:spPr>
            <a:xfrm>
              <a:off x="3611879" y="372499"/>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310" r="15410" b="21280"/>
            <a:stretch/>
          </p:blipFill>
          <p:spPr>
            <a:xfrm>
              <a:off x="3859426" y="598262"/>
              <a:ext cx="863984" cy="921105"/>
            </a:xfrm>
            <a:prstGeom prst="rect">
              <a:avLst/>
            </a:prstGeom>
          </p:spPr>
        </p:pic>
      </p:grpSp>
      <p:sp>
        <p:nvSpPr>
          <p:cNvPr id="17" name="Rectangle 16"/>
          <p:cNvSpPr/>
          <p:nvPr/>
        </p:nvSpPr>
        <p:spPr>
          <a:xfrm>
            <a:off x="176253" y="56797"/>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6" name="TextBox 15">
            <a:extLst>
              <a:ext uri="{FF2B5EF4-FFF2-40B4-BE49-F238E27FC236}">
                <a16:creationId xmlns:a16="http://schemas.microsoft.com/office/drawing/2014/main" id="{82B3DC38-4C09-9849-42A6-29BFBDD23438}"/>
              </a:ext>
            </a:extLst>
          </p:cNvPr>
          <p:cNvSpPr txBox="1"/>
          <p:nvPr/>
        </p:nvSpPr>
        <p:spPr>
          <a:xfrm>
            <a:off x="318017" y="871459"/>
            <a:ext cx="11873983" cy="1184940"/>
          </a:xfrm>
          <a:prstGeom prst="rect">
            <a:avLst/>
          </a:prstGeom>
          <a:noFill/>
          <a:ln>
            <a:noFill/>
          </a:ln>
        </p:spPr>
        <p:txBody>
          <a:bodyPr wrap="square">
            <a:spAutoFit/>
          </a:bodyPr>
          <a:lstStyle/>
          <a:p>
            <a:pPr marL="285750" indent="-285750" algn="l">
              <a:spcBef>
                <a:spcPts val="600"/>
              </a:spcBef>
              <a:buFont typeface="Arial" panose="020B0604020202020204" pitchFamily="34" charset="0"/>
              <a:buChar char="•"/>
            </a:pPr>
            <a:r>
              <a:rPr lang="en-US" sz="1400" b="0" i="0" dirty="0">
                <a:solidFill>
                  <a:srgbClr val="333333"/>
                </a:solidFill>
                <a:effectLst/>
              </a:rPr>
              <a:t>To </a:t>
            </a:r>
            <a:r>
              <a:rPr lang="en-US" sz="1400" b="1" i="0" dirty="0">
                <a:solidFill>
                  <a:srgbClr val="333333"/>
                </a:solidFill>
                <a:effectLst/>
              </a:rPr>
              <a:t>kickstart</a:t>
            </a:r>
            <a:r>
              <a:rPr lang="en-US" sz="1400" b="0" i="0" dirty="0">
                <a:solidFill>
                  <a:srgbClr val="333333"/>
                </a:solidFill>
                <a:effectLst/>
              </a:rPr>
              <a:t> the CBES RE Scheme, a </a:t>
            </a:r>
            <a:r>
              <a:rPr lang="en-US" sz="1400" b="1" i="0" dirty="0">
                <a:solidFill>
                  <a:srgbClr val="333333"/>
                </a:solidFill>
                <a:effectLst/>
              </a:rPr>
              <a:t>pilot auction </a:t>
            </a:r>
            <a:r>
              <a:rPr lang="en-US" sz="1400" b="0" i="0" dirty="0">
                <a:solidFill>
                  <a:srgbClr val="333333"/>
                </a:solidFill>
                <a:effectLst/>
              </a:rPr>
              <a:t>was carried out on 19 June 2024 for the </a:t>
            </a:r>
            <a:r>
              <a:rPr lang="en-US" sz="1400" b="1" i="0" dirty="0">
                <a:solidFill>
                  <a:srgbClr val="333333"/>
                </a:solidFill>
                <a:effectLst/>
              </a:rPr>
              <a:t>export of RE from Malaysia to Singapore</a:t>
            </a:r>
            <a:endParaRPr lang="en-US" sz="1400" b="0" i="0" dirty="0">
              <a:solidFill>
                <a:srgbClr val="333333"/>
              </a:solidFill>
              <a:effectLst/>
            </a:endParaRPr>
          </a:p>
          <a:p>
            <a:pPr marL="285750" indent="-285750" algn="l">
              <a:spcBef>
                <a:spcPts val="600"/>
              </a:spcBef>
              <a:buFont typeface="Arial" panose="020B0604020202020204" pitchFamily="34" charset="0"/>
              <a:buChar char="•"/>
            </a:pPr>
            <a:r>
              <a:rPr lang="en-US" sz="1400" b="0" i="0" dirty="0">
                <a:solidFill>
                  <a:srgbClr val="333333"/>
                </a:solidFill>
                <a:effectLst/>
              </a:rPr>
              <a:t>This pilot auction is </a:t>
            </a:r>
            <a:r>
              <a:rPr lang="en-US" sz="1400" b="1" i="0" dirty="0">
                <a:solidFill>
                  <a:srgbClr val="333333"/>
                </a:solidFill>
                <a:effectLst/>
              </a:rPr>
              <a:t>only open </a:t>
            </a:r>
            <a:r>
              <a:rPr lang="en-US" sz="1400" b="0" i="0" dirty="0">
                <a:solidFill>
                  <a:srgbClr val="333333"/>
                </a:solidFill>
                <a:effectLst/>
              </a:rPr>
              <a:t>to interested </a:t>
            </a:r>
            <a:r>
              <a:rPr lang="en-US" sz="1400" b="1" i="0" dirty="0">
                <a:solidFill>
                  <a:srgbClr val="333333"/>
                </a:solidFill>
                <a:effectLst/>
              </a:rPr>
              <a:t>bidders who holds electricity generation and/or retailer license from Singapore</a:t>
            </a:r>
            <a:r>
              <a:rPr lang="en-US" sz="1400" b="0" i="0" dirty="0">
                <a:solidFill>
                  <a:srgbClr val="333333"/>
                </a:solidFill>
                <a:effectLst/>
              </a:rPr>
              <a:t>. </a:t>
            </a:r>
          </a:p>
          <a:p>
            <a:pPr marL="285750" indent="-285750" algn="l">
              <a:spcBef>
                <a:spcPts val="600"/>
              </a:spcBef>
              <a:buFont typeface="Arial" panose="020B0604020202020204" pitchFamily="34" charset="0"/>
              <a:buChar char="•"/>
            </a:pPr>
            <a:r>
              <a:rPr lang="en-US" sz="1400" b="0" i="0" dirty="0">
                <a:solidFill>
                  <a:srgbClr val="333333"/>
                </a:solidFill>
                <a:effectLst/>
              </a:rPr>
              <a:t>The pilot auction offers a </a:t>
            </a:r>
            <a:r>
              <a:rPr lang="en-US" sz="1400" b="1" i="0" dirty="0">
                <a:solidFill>
                  <a:srgbClr val="333333"/>
                </a:solidFill>
                <a:effectLst/>
              </a:rPr>
              <a:t>RE export capacity of 100MW </a:t>
            </a:r>
            <a:r>
              <a:rPr lang="en-US" sz="1400" b="0" i="0" dirty="0">
                <a:solidFill>
                  <a:srgbClr val="333333"/>
                </a:solidFill>
                <a:effectLst/>
              </a:rPr>
              <a:t>for a duration of one year (1 Sept 2024 – 31 Aug 2025)</a:t>
            </a:r>
          </a:p>
          <a:p>
            <a:pPr marL="285750" indent="-285750" algn="l">
              <a:spcBef>
                <a:spcPts val="600"/>
              </a:spcBef>
              <a:buFont typeface="Arial" panose="020B0604020202020204" pitchFamily="34" charset="0"/>
              <a:buChar char="•"/>
            </a:pPr>
            <a:r>
              <a:rPr lang="en-US" sz="1400" b="0" i="0" dirty="0">
                <a:solidFill>
                  <a:srgbClr val="333333"/>
                </a:solidFill>
                <a:effectLst/>
              </a:rPr>
              <a:t>Green electricity sold during the pilot phase is </a:t>
            </a:r>
            <a:r>
              <a:rPr lang="en-US" sz="1400" b="1" i="0" dirty="0">
                <a:solidFill>
                  <a:srgbClr val="333333"/>
                </a:solidFill>
                <a:effectLst/>
              </a:rPr>
              <a:t>bundled with REC</a:t>
            </a:r>
          </a:p>
        </p:txBody>
      </p:sp>
      <p:pic>
        <p:nvPicPr>
          <p:cNvPr id="13" name="Picture 12">
            <a:extLst>
              <a:ext uri="{FF2B5EF4-FFF2-40B4-BE49-F238E27FC236}">
                <a16:creationId xmlns:a16="http://schemas.microsoft.com/office/drawing/2014/main" id="{6F9D984A-6377-193D-D50A-36F3EEEA3001}"/>
              </a:ext>
            </a:extLst>
          </p:cNvPr>
          <p:cNvPicPr>
            <a:picLocks noChangeAspect="1"/>
          </p:cNvPicPr>
          <p:nvPr/>
        </p:nvPicPr>
        <p:blipFill>
          <a:blip r:embed="rId4"/>
          <a:stretch>
            <a:fillRect/>
          </a:stretch>
        </p:blipFill>
        <p:spPr>
          <a:xfrm>
            <a:off x="3136900" y="2343986"/>
            <a:ext cx="6032500" cy="4021667"/>
          </a:xfrm>
          <a:prstGeom prst="rect">
            <a:avLst/>
          </a:prstGeom>
        </p:spPr>
      </p:pic>
    </p:spTree>
    <p:extLst>
      <p:ext uri="{BB962C8B-B14F-4D97-AF65-F5344CB8AC3E}">
        <p14:creationId xmlns:p14="http://schemas.microsoft.com/office/powerpoint/2010/main" val="204378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Titl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4.xml><?xml version="1.0" encoding="utf-8"?>
<p:tagLst xmlns:a="http://schemas.openxmlformats.org/drawingml/2006/main" xmlns:r="http://schemas.openxmlformats.org/officeDocument/2006/relationships" xmlns:p="http://schemas.openxmlformats.org/presentationml/2006/main">
  <p:tag name="SHAPENAME" val="5. Source"/>
</p:tagLst>
</file>

<file path=ppt/tags/tag1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0.xml><?xml version="1.0" encoding="utf-8"?>
<p:tagLst xmlns:a="http://schemas.openxmlformats.org/drawingml/2006/main" xmlns:r="http://schemas.openxmlformats.org/officeDocument/2006/relationships" xmlns:p="http://schemas.openxmlformats.org/presentationml/2006/main">
  <p:tag name="SHAPENAME" val="5. Source"/>
</p:tagLst>
</file>

<file path=ppt/tags/tag1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SHAPENAME" val="5. Source"/>
</p:tagLst>
</file>

<file path=ppt/tags/tag1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xml><?xml version="1.0" encoding="utf-8"?>
<p:tagLst xmlns:a="http://schemas.openxmlformats.org/drawingml/2006/main" xmlns:r="http://schemas.openxmlformats.org/officeDocument/2006/relationships" xmlns:p="http://schemas.openxmlformats.org/presentationml/2006/main">
  <p:tag name="SHAPENAME" val="5. Source"/>
</p:tagLst>
</file>

<file path=ppt/tags/tag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xml><?xml version="1.0" encoding="utf-8"?>
<p:tagLst xmlns:a="http://schemas.openxmlformats.org/drawingml/2006/main" xmlns:r="http://schemas.openxmlformats.org/officeDocument/2006/relationships" xmlns:p="http://schemas.openxmlformats.org/presentationml/2006/main">
  <p:tag name="SHAPENAME" val="5. Source"/>
</p:tagLst>
</file>

<file path=ppt/tags/tag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xml><?xml version="1.0" encoding="utf-8"?>
<p:tagLst xmlns:a="http://schemas.openxmlformats.org/drawingml/2006/main" xmlns:r="http://schemas.openxmlformats.org/officeDocument/2006/relationships" xmlns:p="http://schemas.openxmlformats.org/presentationml/2006/main">
  <p:tag name="SHAPENAME" val="5. Source"/>
</p:tagLst>
</file>

<file path=ppt/tags/tag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xml><?xml version="1.0" encoding="utf-8"?>
<p:tagLst xmlns:a="http://schemas.openxmlformats.org/drawingml/2006/main" xmlns:r="http://schemas.openxmlformats.org/officeDocument/2006/relationships" xmlns:p="http://schemas.openxmlformats.org/presentationml/2006/main">
  <p:tag name="SHAPENAME" val="5. Source"/>
</p:tagLst>
</file>

<file path=ppt/tags/tag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SHAPENAME" val="Subtitle"/>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
      <a:dk1>
        <a:srgbClr val="352079"/>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1">
      <a:dk1>
        <a:srgbClr val="000000"/>
      </a:dk1>
      <a:lt1>
        <a:srgbClr val="FFFFFF"/>
      </a:lt1>
      <a:dk2>
        <a:srgbClr val="FFFFFF"/>
      </a:dk2>
      <a:lt2>
        <a:srgbClr val="FFFFFF"/>
      </a:lt2>
      <a:accent1>
        <a:srgbClr val="2E3457"/>
      </a:accent1>
      <a:accent2>
        <a:srgbClr val="FFD31A"/>
      </a:accent2>
      <a:accent3>
        <a:srgbClr val="FFE309"/>
      </a:accent3>
      <a:accent4>
        <a:srgbClr val="4EB96F"/>
      </a:accent4>
      <a:accent5>
        <a:srgbClr val="B2B5C8"/>
      </a:accent5>
      <a:accent6>
        <a:srgbClr val="E2E4E6"/>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E3457"/>
        </a:accent1>
        <a:accent2>
          <a:srgbClr val="FFD31A"/>
        </a:accent2>
        <a:accent3>
          <a:srgbClr val="FFE309"/>
        </a:accent3>
        <a:accent4>
          <a:srgbClr val="4EB96F"/>
        </a:accent4>
        <a:accent5>
          <a:srgbClr val="B2B5C8"/>
        </a:accent5>
        <a:accent6>
          <a:srgbClr val="E2E4E6"/>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EN_BASEFORM_16x9_OF_TITLETOP_15052024_FINAL.potx" id="{2E51CD39-3C44-4A0B-8BB5-5A1106F0F261}" vid="{77A11C29-098D-442F-A0B0-B1044F5692E6}"/>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0C86BAF592943B466C3307620DB41" ma:contentTypeVersion="13" ma:contentTypeDescription="Create a new document." ma:contentTypeScope="" ma:versionID="6508934d0d0198e045acf4be8001b266">
  <xsd:schema xmlns:xsd="http://www.w3.org/2001/XMLSchema" xmlns:xs="http://www.w3.org/2001/XMLSchema" xmlns:p="http://schemas.microsoft.com/office/2006/metadata/properties" xmlns:ns2="b5cb6bc7-7dbb-459a-bb2f-c8e7c1024b1e" xmlns:ns3="a102c61c-0b94-4dc7-88be-622bd30b80a1" targetNamespace="http://schemas.microsoft.com/office/2006/metadata/properties" ma:root="true" ma:fieldsID="3ac50b5e66408b9f1966dd598c4130fe" ns2:_="" ns3:_="">
    <xsd:import namespace="b5cb6bc7-7dbb-459a-bb2f-c8e7c1024b1e"/>
    <xsd:import namespace="a102c61c-0b94-4dc7-88be-622bd30b8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b6bc7-7dbb-459a-bb2f-c8e7c1024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2c61c-0b94-4dc7-88be-622bd30b8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4cfdcb6-3e52-441b-a2b0-1e7e9c3cbe55}" ma:internalName="TaxCatchAll" ma:showField="CatchAllData" ma:web="a102c61c-0b94-4dc7-88be-622bd30b8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cb6bc7-7dbb-459a-bb2f-c8e7c1024b1e">
      <Terms xmlns="http://schemas.microsoft.com/office/infopath/2007/PartnerControls"/>
    </lcf76f155ced4ddcb4097134ff3c332f>
    <TaxCatchAll xmlns="a102c61c-0b94-4dc7-88be-622bd30b80a1" xsi:nil="true"/>
  </documentManagement>
</p:properties>
</file>

<file path=customXml/itemProps1.xml><?xml version="1.0" encoding="utf-8"?>
<ds:datastoreItem xmlns:ds="http://schemas.openxmlformats.org/officeDocument/2006/customXml" ds:itemID="{0CFEC4D8-876E-4B45-AA00-56FD470A4201}"/>
</file>

<file path=customXml/itemProps2.xml><?xml version="1.0" encoding="utf-8"?>
<ds:datastoreItem xmlns:ds="http://schemas.openxmlformats.org/officeDocument/2006/customXml" ds:itemID="{86B4D345-BB2F-4177-A76D-979F95F37ECB}">
  <ds:schemaRefs>
    <ds:schemaRef ds:uri="http://schemas.microsoft.com/sharepoint/v3/contenttype/forms"/>
  </ds:schemaRefs>
</ds:datastoreItem>
</file>

<file path=customXml/itemProps3.xml><?xml version="1.0" encoding="utf-8"?>
<ds:datastoreItem xmlns:ds="http://schemas.openxmlformats.org/officeDocument/2006/customXml" ds:itemID="{45041556-069F-4393-94F9-178BCFA18B1E}"/>
</file>

<file path=docProps/app.xml><?xml version="1.0" encoding="utf-8"?>
<Properties xmlns="http://schemas.openxmlformats.org/officeDocument/2006/extended-properties" xmlns:vt="http://schemas.openxmlformats.org/officeDocument/2006/docPropsVTypes">
  <TotalTime>3644</TotalTime>
  <Words>1614</Words>
  <Application>Microsoft Office PowerPoint</Application>
  <PresentationFormat>Widescreen</PresentationFormat>
  <Paragraphs>243</Paragraphs>
  <Slides>11</Slides>
  <Notes>6</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23" baseType="lpstr">
      <vt:lpstr>__HelveticaNeue_489c30</vt:lpstr>
      <vt:lpstr>Arial</vt:lpstr>
      <vt:lpstr>Calibri</vt:lpstr>
      <vt:lpstr>Calibri Light</vt:lpstr>
      <vt:lpstr>OpenSans-regular</vt:lpstr>
      <vt:lpstr>Segoe UI</vt:lpstr>
      <vt:lpstr>Wingdings</vt:lpstr>
      <vt:lpstr>Office Theme</vt:lpstr>
      <vt:lpstr>2_Office Theme</vt:lpstr>
      <vt:lpstr>White</vt:lpstr>
      <vt:lpstr>6_Office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Tenaga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the Development of Malaysia Power System Planning</dc:title>
  <dc:creator>Syazwani Aman</dc:creator>
  <cp:lastModifiedBy>Knight, Chris (Energy, Newcastle)</cp:lastModifiedBy>
  <cp:revision>33</cp:revision>
  <dcterms:created xsi:type="dcterms:W3CDTF">2024-06-10T05:44:04Z</dcterms:created>
  <dcterms:modified xsi:type="dcterms:W3CDTF">2024-10-17T02:52:52Z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0x010100BA30C86BAF592943B466C3307620DB41</vt:lpwstr>
  </property>
</Properties>
</file>