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705" r:id="rId6"/>
  </p:sldMasterIdLst>
  <p:notesMasterIdLst>
    <p:notesMasterId r:id="rId51"/>
  </p:notesMasterIdLst>
  <p:sldIdLst>
    <p:sldId id="2147375866" r:id="rId7"/>
    <p:sldId id="2147375818" r:id="rId8"/>
    <p:sldId id="2147480880" r:id="rId9"/>
    <p:sldId id="261" r:id="rId10"/>
    <p:sldId id="262" r:id="rId11"/>
    <p:sldId id="263" r:id="rId12"/>
    <p:sldId id="265" r:id="rId13"/>
    <p:sldId id="2118500841" r:id="rId14"/>
    <p:sldId id="2147480881" r:id="rId15"/>
    <p:sldId id="2147474227" r:id="rId16"/>
    <p:sldId id="2147375905" r:id="rId17"/>
    <p:sldId id="2147480882" r:id="rId18"/>
    <p:sldId id="4810" r:id="rId19"/>
    <p:sldId id="2149" r:id="rId20"/>
    <p:sldId id="5265" r:id="rId21"/>
    <p:sldId id="2155" r:id="rId22"/>
    <p:sldId id="2147375953" r:id="rId23"/>
    <p:sldId id="2147375960" r:id="rId24"/>
    <p:sldId id="2147375957" r:id="rId25"/>
    <p:sldId id="2147375981" r:id="rId26"/>
    <p:sldId id="2147375958" r:id="rId27"/>
    <p:sldId id="2147375907" r:id="rId28"/>
    <p:sldId id="2147375959" r:id="rId29"/>
    <p:sldId id="2147375968" r:id="rId30"/>
    <p:sldId id="2147474213" r:id="rId31"/>
    <p:sldId id="4743" r:id="rId32"/>
    <p:sldId id="2147474225" r:id="rId33"/>
    <p:sldId id="2147375851" r:id="rId34"/>
    <p:sldId id="2147375852" r:id="rId35"/>
    <p:sldId id="2147375853" r:id="rId36"/>
    <p:sldId id="2147375854" r:id="rId37"/>
    <p:sldId id="2147375855" r:id="rId38"/>
    <p:sldId id="2147375856" r:id="rId39"/>
    <p:sldId id="2147474214" r:id="rId40"/>
    <p:sldId id="5266" r:id="rId41"/>
    <p:sldId id="2147474216" r:id="rId42"/>
    <p:sldId id="2147474217" r:id="rId43"/>
    <p:sldId id="2147474218" r:id="rId44"/>
    <p:sldId id="2147474219" r:id="rId45"/>
    <p:sldId id="2147474220" r:id="rId46"/>
    <p:sldId id="2147474212" r:id="rId47"/>
    <p:sldId id="2147480856" r:id="rId48"/>
    <p:sldId id="2147375948" r:id="rId49"/>
    <p:sldId id="214747422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D4FE4D-6764-47AA-B215-EA49C80EDB99}">
          <p14:sldIdLst>
            <p14:sldId id="2147375866"/>
            <p14:sldId id="2147375818"/>
            <p14:sldId id="2147480880"/>
            <p14:sldId id="261"/>
            <p14:sldId id="262"/>
            <p14:sldId id="263"/>
            <p14:sldId id="265"/>
            <p14:sldId id="2118500841"/>
            <p14:sldId id="2147480881"/>
            <p14:sldId id="2147474227"/>
            <p14:sldId id="2147375905"/>
            <p14:sldId id="2147480882"/>
            <p14:sldId id="4810"/>
            <p14:sldId id="2149"/>
            <p14:sldId id="5265"/>
            <p14:sldId id="2155"/>
            <p14:sldId id="2147375953"/>
            <p14:sldId id="2147375960"/>
            <p14:sldId id="2147375957"/>
            <p14:sldId id="2147375981"/>
            <p14:sldId id="2147375958"/>
            <p14:sldId id="2147375907"/>
            <p14:sldId id="2147375959"/>
            <p14:sldId id="2147375968"/>
            <p14:sldId id="2147474213"/>
            <p14:sldId id="4743"/>
            <p14:sldId id="2147474225"/>
            <p14:sldId id="2147375851"/>
            <p14:sldId id="2147375852"/>
            <p14:sldId id="2147375853"/>
            <p14:sldId id="2147375854"/>
            <p14:sldId id="2147375855"/>
            <p14:sldId id="2147375856"/>
            <p14:sldId id="2147474214"/>
            <p14:sldId id="5266"/>
            <p14:sldId id="2147474216"/>
            <p14:sldId id="2147474217"/>
            <p14:sldId id="2147474218"/>
            <p14:sldId id="2147474219"/>
            <p14:sldId id="2147474220"/>
            <p14:sldId id="2147474212"/>
            <p14:sldId id="2147480856"/>
            <p14:sldId id="2147375948"/>
          </p14:sldIdLst>
        </p14:section>
        <p14:section name="Not Used" id="{F10272C7-5641-4C52-B266-E41E07AEB20B}">
          <p14:sldIdLst>
            <p14:sldId id="21474742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73A368-9D5C-F132-E341-103FA68E5ADD}" name="Mark Paterson" initials="MP" userId="S::mpaterson@energycatalyst.au::42de4a7a-d5a6-466f-93d9-cf843582350f" providerId="AD"/>
  <p188:author id="{F50E3882-4DEC-1B02-AE61-8E610765B3FD}" name="Eric Kotopoulis" initials="EK" userId="S::ekotopoulis@energeia.com.au::96053202-f6e0-47af-8f69-2ae2ee5b66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FAFA"/>
    <a:srgbClr val="8DD1E8"/>
    <a:srgbClr val="067296"/>
    <a:srgbClr val="111111"/>
    <a:srgbClr val="2F2F2F"/>
    <a:srgbClr val="F85C5D"/>
    <a:srgbClr val="4472C4"/>
    <a:srgbClr val="013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22E27-C34B-454A-9D22-13349E43C29E}" v="1" dt="2024-10-17T02:39:24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ight, Chris (Energy, Newcastle)" userId="a5321938-abe5-48d8-849c-dcaf5956fe09" providerId="ADAL" clId="{A4122E27-C34B-454A-9D22-13349E43C29E}"/>
    <pc:docChg chg="custSel modSld">
      <pc:chgData name="Knight, Chris (Energy, Newcastle)" userId="a5321938-abe5-48d8-849c-dcaf5956fe09" providerId="ADAL" clId="{A4122E27-C34B-454A-9D22-13349E43C29E}" dt="2024-10-17T02:39:24.624" v="0" actId="27636"/>
      <pc:docMkLst>
        <pc:docMk/>
      </pc:docMkLst>
      <pc:sldChg chg="modSp mod">
        <pc:chgData name="Knight, Chris (Energy, Newcastle)" userId="a5321938-abe5-48d8-849c-dcaf5956fe09" providerId="ADAL" clId="{A4122E27-C34B-454A-9D22-13349E43C29E}" dt="2024-10-17T02:39:24.624" v="0" actId="27636"/>
        <pc:sldMkLst>
          <pc:docMk/>
          <pc:sldMk cId="1224338516" sldId="2147375866"/>
        </pc:sldMkLst>
        <pc:spChg chg="mod">
          <ac:chgData name="Knight, Chris (Energy, Newcastle)" userId="a5321938-abe5-48d8-849c-dcaf5956fe09" providerId="ADAL" clId="{A4122E27-C34B-454A-9D22-13349E43C29E}" dt="2024-10-17T02:39:24.624" v="0" actId="27636"/>
          <ac:spMkLst>
            <pc:docMk/>
            <pc:sldMk cId="1224338516" sldId="2147375866"/>
            <ac:spMk id="3" creationId="{15306CCE-D897-7134-9B55-05C6ECB7F6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170B5-BDD0-429A-8EB7-AF43193384B1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47640-8308-4062-AD97-79BD97C61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9677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Thanks for the opportunity to update on Stage 3 of Topic 7.</a:t>
            </a:r>
          </a:p>
          <a:p>
            <a:endParaRPr lang="en-GB"/>
          </a:p>
          <a:p>
            <a:r>
              <a:rPr lang="en-GB"/>
              <a:t>Before we dive into the research, it might be useful to start with a bit of context. </a:t>
            </a:r>
          </a:p>
          <a:p>
            <a:endParaRPr lang="en-GB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75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2395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88A92-5B4D-E7E6-4791-135766F99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5B58C-E48A-566F-F731-ABE775653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F5C49-7FF5-FD44-3AE8-F4FEB6BE3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In addition, </a:t>
            </a:r>
            <a:r>
              <a:rPr lang="en-GB" err="1"/>
              <a:t>SysML</a:t>
            </a:r>
            <a:r>
              <a:rPr lang="en-GB"/>
              <a:t> is built to integrate structural and behavioural aspects of a system, which enables system functions to be simulated….</a:t>
            </a:r>
            <a:endParaRPr lang="en-AU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This is an example simulation that maps the behaviour of a function to system structure, showing what interfaces are required and how it propagates through the system – specifically this was developed to model SA’s implementation of EDPVC.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We’ve found that the use of simulation to help with shared understanding of the system function and that it also positions us well to identify sub-optimal routing of information and validate at a high-level design choices.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As mentioned, we hope to apply this to DSO considerations in this coming Stage 4. That’s all from me – I believe Mark will facilitate some discussion now… </a:t>
            </a:r>
            <a:endParaRPr lang="en-AU"/>
          </a:p>
          <a:p>
            <a:endParaRPr lang="en-GB"/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9388E-9BDF-35F9-7B51-92E906897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3112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2189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945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5DC87-612E-4729-8EDE-4307E2E4ECB1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848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47640-8308-4062-AD97-79BD97C6182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48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87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D6D58-6DAA-47DF-B5F9-084C7C427E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1221B-4E59-6257-13BE-2E5DE1671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B21AA-5F00-A8E2-666E-A2831FF7F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E1FA2-A05F-C31C-0C1D-95CBCABCC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D07BF-4F61-95A8-1968-57FDD3EBD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1BD47-A7AD-4879-81DE-7FD87D425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0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630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3096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994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753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47640-8308-4062-AD97-79BD97C61823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668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E4CE8-D7D4-33CE-7936-AB2DE7E2BB3E}"/>
              </a:ext>
            </a:extLst>
          </p:cNvPr>
          <p:cNvSpPr/>
          <p:nvPr userDrawn="1"/>
        </p:nvSpPr>
        <p:spPr>
          <a:xfrm>
            <a:off x="1197204" y="2403835"/>
            <a:ext cx="9803876" cy="1781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EE7F7-E61B-7855-7001-1871DAAE7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FAD4F-81FA-E0A3-E3E8-80F3AA047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8613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29C32-5A3B-D927-567F-63B9DE3F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60689-69A2-5E97-B587-4D04A35E8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1013-DCD9-03D7-C50F-2DEA5A8C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0CB0AD06-F407-5832-4E12-FB340C2F42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288000"/>
            <a:ext cx="2421428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BE930-29FD-EDE6-9A58-706E177C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5643-A204-FDDD-CC74-14AA8E787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74AF9-1D0A-E146-3B1F-6B961E26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C9715-EC33-80C5-AC94-EF6C4824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C64E8-29CC-DEB6-9815-01FEB1E4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9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7BFACD-CC73-F522-941D-071931A80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2D53A-560B-90DD-BC82-89130D4D4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AD3FE-DA1D-2CCB-1DED-542C0D60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F994D-4E37-725D-FB4C-2BE1C146E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E646-3357-167F-5745-70F12426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472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2B04-F504-CD4A-95DB-5482F5610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8285"/>
            <a:ext cx="10515600" cy="914400"/>
          </a:xfrm>
        </p:spPr>
        <p:txBody>
          <a:bodyPr tIns="91440" bIns="91440"/>
          <a:lstStyle>
            <a:lvl1pPr marL="9525" indent="-9525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2B5BF-6056-2D46-BBC7-51579BFF3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38514-AE3E-2042-BFA5-C91FA49FB0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1248" y="1645921"/>
            <a:ext cx="10515600" cy="4172268"/>
          </a:xfrm>
        </p:spPr>
        <p:txBody>
          <a:bodyPr tIns="91440" bIns="91440"/>
          <a:lstStyle>
            <a:lvl1pPr>
              <a:defRPr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4FAB7F-8951-F34F-A78A-6DF17024A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044DEFB-D9E9-DC49-8FCC-150A143A7D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6172200"/>
            <a:ext cx="10515600" cy="254473"/>
          </a:xfrm>
        </p:spPr>
        <p:txBody>
          <a:bodyPr>
            <a:noAutofit/>
          </a:bodyPr>
          <a:lstStyle>
            <a:lvl1pPr marL="9525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 sz="900">
                <a:solidFill>
                  <a:schemeClr val="accent2"/>
                </a:solidFill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pPr>
            <a:r>
              <a:rPr lang="en-US"/>
              <a:t>Source or Footnote: Embed web URL or reference slide location link within text after the colon,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182842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-by-side: with L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A82EA-8A40-5C28-9053-9607C96A7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047" y="1435608"/>
            <a:ext cx="5522976" cy="4544568"/>
          </a:xfrm>
        </p:spPr>
        <p:txBody>
          <a:bodyPr vert="horz" lIns="91440" tIns="91440" rIns="91440" bIns="91440" rtlCol="0">
            <a:noAutofit/>
          </a:bodyPr>
          <a:lstStyle>
            <a:lvl1pPr>
              <a:defRPr lang="en-US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2B7EF-A92B-FBFF-8955-11845AB6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©2024 Energeia Pty Ltd.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85160-900F-F6DD-170D-51735E2E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47DB-5454-5344-B4DC-D7DC253FDB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B572741-F3A2-B1CD-FD42-EEE2EA0B8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9144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D9569FE-EF27-2677-60ED-65D4D920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048" y="1154875"/>
            <a:ext cx="5522976" cy="2743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lIns="91440" tIns="91440" bIns="91440" anchor="ctr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FF4D8C-E790-85ED-8997-784451351D8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4048" y="5998464"/>
            <a:ext cx="5522976" cy="232928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accent5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FAAA02E-6953-C5A3-7FCB-EA4DA61C6088}"/>
              </a:ext>
            </a:extLst>
          </p:cNvPr>
          <p:cNvSpPr>
            <a:spLocks noGrp="1"/>
          </p:cNvSpPr>
          <p:nvPr>
            <p:ph sz="half" idx="32"/>
          </p:nvPr>
        </p:nvSpPr>
        <p:spPr>
          <a:xfrm>
            <a:off x="6291071" y="1139251"/>
            <a:ext cx="5522976" cy="5093208"/>
          </a:xfrm>
        </p:spPr>
        <p:txBody>
          <a:bodyPr vert="horz" lIns="91440" tIns="91440" rIns="91440" bIns="91440" rtlCol="0">
            <a:noAutofit/>
          </a:bodyPr>
          <a:lstStyle>
            <a:lvl1pPr>
              <a:defRPr lang="en-US"/>
            </a:lvl1pPr>
            <a:lvl2pPr>
              <a:defRPr lang="en-US" sz="1200"/>
            </a:lvl2pPr>
            <a:lvl3pPr>
              <a:defRPr lang="en-US" sz="1100"/>
            </a:lvl3pPr>
            <a:lvl4pPr>
              <a:defRPr lang="en-US" sz="1100"/>
            </a:lvl4pPr>
            <a:lvl5pPr>
              <a:defRPr lang="en-US" sz="11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1048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2B04-F504-CD4A-95DB-5482F5610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8285"/>
            <a:ext cx="10515600" cy="914400"/>
          </a:xfrm>
        </p:spPr>
        <p:txBody>
          <a:bodyPr tIns="91440" bIns="91440"/>
          <a:lstStyle>
            <a:lvl1pPr marL="9525" indent="-9525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2B5BF-6056-2D46-BBC7-51579BFF3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38514-AE3E-2042-BFA5-C91FA49FB0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1248" y="1645921"/>
            <a:ext cx="10515600" cy="4172268"/>
          </a:xfrm>
        </p:spPr>
        <p:txBody>
          <a:bodyPr tIns="91440" bIns="91440"/>
          <a:lstStyle>
            <a:lvl1pPr>
              <a:defRPr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4FAB7F-8951-F34F-A78A-6DF17024A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97F734-12E0-A344-97E9-FA08096574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5852160"/>
            <a:ext cx="10515600" cy="365760"/>
          </a:xfrm>
          <a:prstGeom prst="roundRect">
            <a:avLst/>
          </a:prstGeom>
          <a:noFill/>
          <a:ln w="635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marL="9525" indent="0">
              <a:buNone/>
              <a:tabLst/>
              <a:defRPr sz="1600"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Key </a:t>
            </a:r>
            <a:r>
              <a:rPr lang="en-US" err="1"/>
              <a:t>takeway</a:t>
            </a:r>
            <a:r>
              <a:rPr lang="en-US"/>
              <a:t> here in one short sentence, no period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044DEFB-D9E9-DC49-8FCC-150A143A7D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6172200"/>
            <a:ext cx="10515600" cy="254473"/>
          </a:xfrm>
        </p:spPr>
        <p:txBody>
          <a:bodyPr>
            <a:noAutofit/>
          </a:bodyPr>
          <a:lstStyle>
            <a:lvl1pPr marL="9525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 sz="900">
                <a:solidFill>
                  <a:schemeClr val="accent2"/>
                </a:solidFill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pPr>
            <a:r>
              <a:rPr lang="en-US"/>
              <a:t>Source or Footnote: Embed web URL or reference slide location link within text after the colon,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390404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2B04-F504-CD4A-95DB-5482F5610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8285"/>
            <a:ext cx="10515600" cy="914400"/>
          </a:xfrm>
        </p:spPr>
        <p:txBody>
          <a:bodyPr tIns="91440" bIns="91440"/>
          <a:lstStyle>
            <a:lvl1pPr marL="9525" indent="-9525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2B5BF-6056-2D46-BBC7-51579BFF3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38514-AE3E-2042-BFA5-C91FA49FB0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1248" y="1645921"/>
            <a:ext cx="10515600" cy="4172268"/>
          </a:xfrm>
        </p:spPr>
        <p:txBody>
          <a:bodyPr tIns="91440" bIns="91440"/>
          <a:lstStyle>
            <a:lvl1pPr>
              <a:defRPr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4FAB7F-8951-F34F-A78A-6DF17024A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044DEFB-D9E9-DC49-8FCC-150A143A7D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6172200"/>
            <a:ext cx="10515600" cy="254473"/>
          </a:xfrm>
        </p:spPr>
        <p:txBody>
          <a:bodyPr>
            <a:noAutofit/>
          </a:bodyPr>
          <a:lstStyle>
            <a:lvl1pPr marL="9525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 sz="900">
                <a:solidFill>
                  <a:schemeClr val="accent2"/>
                </a:solidFill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pPr>
            <a:r>
              <a:rPr lang="en-US"/>
              <a:t>Source or Footnote: Embed web URL or reference slide location link within text after the colon,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231362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layou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6928"/>
            <a:ext cx="10515600" cy="914400"/>
          </a:xfrm>
        </p:spPr>
        <p:txBody>
          <a:bodyPr tIns="9144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199" y="2377440"/>
            <a:ext cx="10507789" cy="3337560"/>
          </a:xfrm>
          <a:ln w="6350">
            <a:solidFill>
              <a:schemeClr val="accent3"/>
            </a:solidFill>
          </a:ln>
        </p:spPr>
        <p:txBody>
          <a:bodyPr lIns="91440" tIns="91440" bIns="9144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16B12-236E-8049-978F-0DAF167D1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248" y="1645920"/>
            <a:ext cx="1050779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BE6E80-509D-6A49-BA2C-784C72237A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248" y="5852160"/>
            <a:ext cx="10515600" cy="365760"/>
          </a:xfrm>
          <a:prstGeom prst="roundRect">
            <a:avLst/>
          </a:prstGeom>
          <a:noFill/>
          <a:ln w="6350">
            <a:solidFill>
              <a:schemeClr val="accent3"/>
            </a:solidFill>
          </a:ln>
        </p:spPr>
        <p:txBody>
          <a:bodyPr anchor="ctr" anchorCtr="0"/>
          <a:lstStyle>
            <a:lvl1pPr marL="11113" indent="0">
              <a:buNone/>
              <a:tabLst/>
              <a:defRPr sz="1600" b="1" i="0">
                <a:solidFill>
                  <a:schemeClr val="accent2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Key </a:t>
            </a:r>
            <a:r>
              <a:rPr lang="en-US" err="1"/>
              <a:t>takeway</a:t>
            </a:r>
            <a:r>
              <a:rPr lang="en-US"/>
              <a:t> here in one short sentence, no periods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0ED173-50C8-F547-8865-7D1E22B457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2376" y="43891200"/>
            <a:ext cx="3657600" cy="384048"/>
          </a:xfrm>
        </p:spPr>
        <p:txBody>
          <a:bodyPr anchor="t" anchorCtr="0"/>
          <a:lstStyle>
            <a:lvl1pPr>
              <a:lnSpc>
                <a:spcPct val="100000"/>
              </a:lnSpc>
              <a:buNone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8F7D85-285D-F345-82A9-AFFDB146B3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048" y="6172200"/>
            <a:ext cx="10515600" cy="325464"/>
          </a:xfrm>
        </p:spPr>
        <p:txBody>
          <a:bodyPr/>
          <a:lstStyle>
            <a:lvl1pPr marL="9525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 sz="900">
                <a:solidFill>
                  <a:schemeClr val="accent2"/>
                </a:solidFill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pPr>
            <a:r>
              <a:rPr lang="en-US"/>
              <a:t>Source or Footnote: Embed web URL or reference slide location link within text after the colon, if applicable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4669-5491-194C-8D80-182E76F846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9525" indent="-9525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16034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ox layout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6928"/>
            <a:ext cx="10515600" cy="914400"/>
          </a:xfrm>
        </p:spPr>
        <p:txBody>
          <a:bodyPr tIns="9144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2377440"/>
            <a:ext cx="5029200" cy="3381103"/>
          </a:xfrm>
          <a:ln w="6350">
            <a:solidFill>
              <a:schemeClr val="accent3"/>
            </a:solidFill>
          </a:ln>
        </p:spPr>
        <p:txBody>
          <a:bodyPr lIns="91440" tIns="91440" bIns="9144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19838" y="2377440"/>
            <a:ext cx="5029200" cy="3381103"/>
          </a:xfrm>
          <a:ln w="6350">
            <a:solidFill>
              <a:schemeClr val="accent3"/>
            </a:solidFill>
          </a:ln>
        </p:spPr>
        <p:txBody>
          <a:bodyPr tIns="91440" bIns="18288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icon to insert the content here</a:t>
            </a:r>
          </a:p>
          <a:p>
            <a:pPr lvl="4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16B12-236E-8049-978F-0DAF167D1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248" y="1645920"/>
            <a:ext cx="502920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6F1485-B933-B843-B2B9-608318FA9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7648" y="1645920"/>
            <a:ext cx="502920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BE6E80-509D-6A49-BA2C-784C72237A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248" y="5852160"/>
            <a:ext cx="10515600" cy="365760"/>
          </a:xfrm>
          <a:prstGeom prst="roundRect">
            <a:avLst/>
          </a:prstGeom>
          <a:noFill/>
          <a:ln w="6350" cap="rnd">
            <a:solidFill>
              <a:schemeClr val="accent3"/>
            </a:solidFill>
            <a:round/>
          </a:ln>
        </p:spPr>
        <p:txBody>
          <a:bodyPr anchor="ctr" anchorCtr="0">
            <a:noAutofit/>
          </a:bodyPr>
          <a:lstStyle>
            <a:lvl1pPr marL="11113" indent="0">
              <a:buNone/>
              <a:tabLst/>
              <a:defRPr sz="1600" b="1" i="0">
                <a:solidFill>
                  <a:schemeClr val="accent2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Key </a:t>
            </a:r>
            <a:r>
              <a:rPr lang="en-US" err="1"/>
              <a:t>takeway</a:t>
            </a:r>
            <a:r>
              <a:rPr lang="en-US"/>
              <a:t> here in one short sentence, no periods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0ED173-50C8-F547-8865-7D1E22B457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1248" y="438912"/>
            <a:ext cx="3657600" cy="365760"/>
          </a:xfrm>
        </p:spPr>
        <p:txBody>
          <a:bodyPr anchor="t" anchorCtr="0"/>
          <a:lstStyle>
            <a:lvl1pPr marL="9525" indent="0">
              <a:lnSpc>
                <a:spcPct val="100000"/>
              </a:lnSpc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8F7D85-285D-F345-82A9-AFFDB146B3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048" y="6146651"/>
            <a:ext cx="10515600" cy="403257"/>
          </a:xfrm>
        </p:spPr>
        <p:txBody>
          <a:bodyPr/>
          <a:lstStyle>
            <a:lvl1pPr marL="9525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 sz="900">
                <a:solidFill>
                  <a:schemeClr val="accent2"/>
                </a:solidFill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pPr>
            <a:r>
              <a:rPr lang="en-US"/>
              <a:t>Source or Footnote: Embed web URL or reference slide location link within text after the colon,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179002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box layout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6928"/>
            <a:ext cx="10515600" cy="914400"/>
          </a:xfrm>
        </p:spPr>
        <p:txBody>
          <a:bodyPr tIns="9144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645920"/>
            <a:ext cx="5029200" cy="4005526"/>
          </a:xfrm>
          <a:ln w="6350">
            <a:solidFill>
              <a:schemeClr val="accent3"/>
            </a:solidFill>
          </a:ln>
        </p:spPr>
        <p:txBody>
          <a:bodyPr lIns="91440" tIns="91440" bIns="9144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19838" y="1645920"/>
            <a:ext cx="5029200" cy="4005526"/>
          </a:xfrm>
          <a:ln w="6350">
            <a:solidFill>
              <a:schemeClr val="accent3"/>
            </a:solidFill>
          </a:ln>
        </p:spPr>
        <p:txBody>
          <a:bodyPr tIns="91440" bIns="18288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icon to insert the content here</a:t>
            </a:r>
          </a:p>
          <a:p>
            <a:pPr lvl="4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BE6E80-509D-6A49-BA2C-784C72237A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248" y="5852160"/>
            <a:ext cx="10515600" cy="365760"/>
          </a:xfrm>
          <a:prstGeom prst="roundRect">
            <a:avLst/>
          </a:prstGeom>
          <a:noFill/>
          <a:ln w="635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marL="11113" indent="0">
              <a:buNone/>
              <a:tabLst/>
              <a:defRPr sz="1600" b="1" i="0">
                <a:solidFill>
                  <a:schemeClr val="accent2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Key </a:t>
            </a:r>
            <a:r>
              <a:rPr lang="en-US" err="1"/>
              <a:t>takeway</a:t>
            </a:r>
            <a:r>
              <a:rPr lang="en-US"/>
              <a:t> here in one short sentence, no periods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0ED173-50C8-F547-8865-7D1E22B457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1248" y="438912"/>
            <a:ext cx="3657600" cy="365760"/>
          </a:xfrm>
        </p:spPr>
        <p:txBody>
          <a:bodyPr anchor="t" anchorCtr="0"/>
          <a:lstStyle>
            <a:lvl1pPr marL="9525" indent="0">
              <a:lnSpc>
                <a:spcPct val="100000"/>
              </a:lnSpc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8F7D85-285D-F345-82A9-AFFDB146B3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048" y="6146651"/>
            <a:ext cx="10515600" cy="403257"/>
          </a:xfrm>
        </p:spPr>
        <p:txBody>
          <a:bodyPr/>
          <a:lstStyle>
            <a:lvl1pPr marL="9525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 sz="900">
                <a:solidFill>
                  <a:schemeClr val="accent2"/>
                </a:solidFill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pPr>
            <a:r>
              <a:rPr lang="en-US"/>
              <a:t>Source or Footnote: Embed web URL or reference slide location link within text after the colon,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392006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2B04-F504-CD4A-95DB-5482F5610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8285"/>
            <a:ext cx="10515600" cy="914400"/>
          </a:xfrm>
        </p:spPr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2B5BF-6056-2D46-BBC7-51579BFF3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38514-AE3E-2042-BFA5-C91FA49FB0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1248" y="1645921"/>
            <a:ext cx="5073415" cy="4229100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4FAB7F-8951-F34F-A78A-6DF17024A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094F4BB-194C-834D-AE4F-258ADBF3E6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7338" y="1645920"/>
            <a:ext cx="5076461" cy="4229100"/>
          </a:xfrm>
        </p:spPr>
        <p:txBody>
          <a:bodyPr/>
          <a:lstStyle/>
          <a:p>
            <a:r>
              <a:rPr lang="en-US"/>
              <a:t>Select 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29171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EA75-EE77-5BDB-9962-317661F2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96F0E-9E89-95C8-4692-9E0F25CCB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5FB92-557B-6063-37A8-41365AF48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2CD84-B1E8-F031-6006-D9CFAE62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407DA-1B4A-C707-80F4-487AE9DE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7652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2B04-F504-CD4A-95DB-5482F5610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8285"/>
            <a:ext cx="10515600" cy="914400"/>
          </a:xfrm>
        </p:spPr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2B5BF-6056-2D46-BBC7-51579BFF3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38514-AE3E-2042-BFA5-C91FA49FB0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1248" y="1645920"/>
            <a:ext cx="5073415" cy="4217847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4FAB7F-8951-F34F-A78A-6DF17024A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421AB889-2FA5-D94A-BD03-98A7A1B684F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07817" y="1645920"/>
            <a:ext cx="5073415" cy="4217847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/>
              <a:t>Type text or select the icon or type </a:t>
            </a:r>
          </a:p>
        </p:txBody>
      </p:sp>
    </p:spTree>
    <p:extLst>
      <p:ext uri="{BB962C8B-B14F-4D97-AF65-F5344CB8AC3E}">
        <p14:creationId xmlns:p14="http://schemas.microsoft.com/office/powerpoint/2010/main" val="3852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: subtitle, content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6928"/>
            <a:ext cx="10515600" cy="914400"/>
          </a:xfrm>
        </p:spPr>
        <p:txBody>
          <a:bodyPr tIns="9144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2377439"/>
            <a:ext cx="3429000" cy="3383280"/>
          </a:xfrm>
          <a:ln w="6350">
            <a:solidFill>
              <a:schemeClr val="accent3"/>
            </a:solidFill>
          </a:ln>
        </p:spPr>
        <p:txBody>
          <a:bodyPr lIns="91440" tIns="91440" bIns="9144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0038" y="2377440"/>
            <a:ext cx="3429000" cy="3383280"/>
          </a:xfrm>
          <a:ln w="6350">
            <a:solidFill>
              <a:schemeClr val="accent3"/>
            </a:solidFill>
          </a:ln>
        </p:spPr>
        <p:txBody>
          <a:bodyPr tIns="91440" bIns="9144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16B12-236E-8049-978F-0DAF167D1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248" y="1645920"/>
            <a:ext cx="342900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6F1485-B933-B843-B2B9-608318FA9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0038" y="1645920"/>
            <a:ext cx="342900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BE6E80-509D-6A49-BA2C-784C72237A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248" y="5852160"/>
            <a:ext cx="10515600" cy="365760"/>
          </a:xfrm>
          <a:prstGeom prst="roundRect">
            <a:avLst/>
          </a:prstGeom>
          <a:solidFill>
            <a:schemeClr val="bg1">
              <a:alpha val="10000"/>
            </a:schemeClr>
          </a:solidFill>
          <a:ln w="6350">
            <a:solidFill>
              <a:schemeClr val="accent3"/>
            </a:solidFill>
          </a:ln>
        </p:spPr>
        <p:txBody>
          <a:bodyPr anchor="ctr" anchorCtr="0"/>
          <a:lstStyle>
            <a:lvl1pPr marL="11113" indent="0">
              <a:buNone/>
              <a:tabLst/>
              <a:defRPr sz="1800" b="1" i="0">
                <a:solidFill>
                  <a:schemeClr val="accent2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4D6778-D61B-5D4A-B40C-503E637998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79119" y="2377440"/>
            <a:ext cx="3429000" cy="3383280"/>
          </a:xfrm>
          <a:ln w="6350">
            <a:solidFill>
              <a:schemeClr val="accent3"/>
            </a:solidFill>
          </a:ln>
        </p:spPr>
        <p:txBody>
          <a:bodyPr/>
          <a:lstStyle/>
          <a:p>
            <a:pPr lvl="0"/>
            <a:r>
              <a:rPr lang="en-US"/>
              <a:t>Select icon to insert content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E3D5824-193A-694A-999C-ABEA99ACFA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9913" y="1645920"/>
            <a:ext cx="342900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algn="ctr"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C5C3ED-E75B-C74E-85DB-F90DE1DDF0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9525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34A8F8-A1B3-1E42-9D5F-3F52C3CE33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6163056"/>
            <a:ext cx="10510838" cy="345959"/>
          </a:xfrm>
        </p:spPr>
        <p:txBody>
          <a:bodyPr/>
          <a:lstStyle>
            <a:lvl1pPr marL="9525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 sz="900">
                <a:solidFill>
                  <a:schemeClr val="accent2"/>
                </a:solidFill>
              </a:defRPr>
            </a:lvl1pPr>
          </a:lstStyle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pPr>
            <a:r>
              <a:rPr lang="en-US"/>
              <a:t>Source or Footnote: Embed web URL or reference slide location link within text after the colon,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219367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: sub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6928"/>
            <a:ext cx="10515600" cy="914400"/>
          </a:xfrm>
        </p:spPr>
        <p:txBody>
          <a:bodyPr tIns="9144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1248" y="2308570"/>
            <a:ext cx="3200400" cy="3200400"/>
          </a:xfrm>
          <a:ln>
            <a:solidFill>
              <a:schemeClr val="accent3"/>
            </a:solidFill>
          </a:ln>
        </p:spPr>
        <p:txBody>
          <a:bodyPr lIns="91440" tIns="91440" bIns="18288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the icon to insert content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0038" y="2308570"/>
            <a:ext cx="3200400" cy="3200400"/>
          </a:xfrm>
          <a:ln>
            <a:solidFill>
              <a:schemeClr val="accent3"/>
            </a:solidFill>
          </a:ln>
        </p:spPr>
        <p:txBody>
          <a:bodyPr tIns="91440" bIns="18288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the icon to insert content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16B12-236E-8049-978F-0DAF167D1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248" y="1645920"/>
            <a:ext cx="320040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6F1485-B933-B843-B2B9-608318FA9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0038" y="1645920"/>
            <a:ext cx="320040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4D6778-D61B-5D4A-B40C-503E637998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78808" y="2318318"/>
            <a:ext cx="3200400" cy="3200400"/>
          </a:xfrm>
          <a:ln>
            <a:solidFill>
              <a:schemeClr val="accent3"/>
            </a:solidFill>
          </a:ln>
        </p:spPr>
        <p:txBody>
          <a:bodyPr tIns="91440"/>
          <a:lstStyle/>
          <a:p>
            <a:pPr lvl="0"/>
            <a:r>
              <a:rPr lang="en-US"/>
              <a:t>Select the icon to insert content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E3D5824-193A-694A-999C-ABEA99ACFA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9913" y="1645920"/>
            <a:ext cx="3200400" cy="66265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algn="ctr"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C5C3ED-E75B-C74E-85DB-F90DE1DDF0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248" y="438912"/>
            <a:ext cx="3657600" cy="367364"/>
          </a:xfrm>
        </p:spPr>
        <p:txBody>
          <a:bodyPr/>
          <a:lstStyle>
            <a:lvl1pPr marL="9525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0CC070-80D2-DB46-B7E6-75CAEA997E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78325" y="5518151"/>
            <a:ext cx="3200400" cy="772354"/>
          </a:xfrm>
          <a:solidFill>
            <a:schemeClr val="accent5">
              <a:alpha val="1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 marL="11113" indent="0" algn="ctr">
              <a:buNone/>
              <a:tabLst/>
              <a:defRPr sz="1800" b="1" i="0"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BE6E80-509D-6A49-BA2C-784C72237A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248" y="5508971"/>
            <a:ext cx="3200400" cy="782102"/>
          </a:xfrm>
          <a:solidFill>
            <a:schemeClr val="accent5">
              <a:alpha val="1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 marL="11113" indent="0" algn="ctr">
              <a:buNone/>
              <a:tabLst/>
              <a:defRPr sz="1800" b="1" i="0">
                <a:solidFill>
                  <a:schemeClr val="accent2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081C78-5A38-134C-9036-29F9EF4BA53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038" y="5508970"/>
            <a:ext cx="3200400" cy="768096"/>
          </a:xfrm>
          <a:solidFill>
            <a:schemeClr val="accent5">
              <a:alpha val="1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 algn="ctr">
              <a:buNone/>
              <a:defRPr sz="1800" b="1"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829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: subtitle, content, b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6615" y="2092536"/>
            <a:ext cx="2505456" cy="16002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Select the icon to insert content type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89325" y="2092537"/>
            <a:ext cx="2514600" cy="16002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Select the icon to insert content type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2696E9-FBFC-1641-813F-BDC7B28F8D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93480" y="2092535"/>
            <a:ext cx="2512695" cy="16002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Select the icon to insert content type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976B71-17BA-6144-A728-7E555A610C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40450" y="2092535"/>
            <a:ext cx="2514600" cy="16002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Select the icon to insert content type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54B55A-FB13-B740-8C62-46DD924BA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3FCA1-97EC-DE44-82F7-A73F2C5A75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645920"/>
            <a:ext cx="2514600" cy="446616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marL="11113" indent="0" algn="ctr">
              <a:buNone/>
              <a:tabLst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7EBEA1-8747-2242-8DDB-A23DF5F7F0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9325" y="1645920"/>
            <a:ext cx="2514600" cy="446616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marL="11113" indent="0" algn="ctr">
              <a:buNone/>
              <a:tabLst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4F1D2B0-8A04-3B4E-8E2F-32377A2478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0450" y="1645920"/>
            <a:ext cx="2514600" cy="446616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marL="11113" indent="0" algn="ctr">
              <a:buNone/>
              <a:tabLst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E860CE3-ED57-4C4B-9948-DE04DC96D0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91575" y="1645920"/>
            <a:ext cx="2514600" cy="446616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marL="11113" indent="0" algn="ctr">
              <a:buNone/>
              <a:tabLst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A1F3FBC-C0D0-1F40-98BA-C74E7EAD90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6137" y="3692524"/>
            <a:ext cx="2512695" cy="2598547"/>
          </a:xfrm>
        </p:spPr>
        <p:txBody>
          <a:bodyPr/>
          <a:lstStyle>
            <a:lvl1pPr marL="7938" indent="0">
              <a:buNone/>
              <a:tabLst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992CC7-8E9E-544F-BBB5-B6351E4353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89325" y="3712871"/>
            <a:ext cx="2512695" cy="2598547"/>
          </a:xfrm>
        </p:spPr>
        <p:txBody>
          <a:bodyPr/>
          <a:lstStyle>
            <a:lvl1pPr marL="7938" indent="0">
              <a:buNone/>
              <a:tabLst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E509CE5-668B-1945-916C-AB79F9C6A7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42355" y="3712871"/>
            <a:ext cx="2512695" cy="2598547"/>
          </a:xfrm>
        </p:spPr>
        <p:txBody>
          <a:bodyPr/>
          <a:lstStyle>
            <a:lvl1pPr marL="7938" indent="0">
              <a:buNone/>
              <a:tabLst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8C123143-41C1-9D4B-B178-29C542F62F9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91575" y="3712871"/>
            <a:ext cx="2512695" cy="2598547"/>
          </a:xfrm>
        </p:spPr>
        <p:txBody>
          <a:bodyPr/>
          <a:lstStyle>
            <a:lvl1pPr marL="7938" indent="0">
              <a:buNone/>
              <a:tabLst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17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3639312"/>
            <a:ext cx="2560320" cy="2615618"/>
          </a:xfrm>
        </p:spPr>
        <p:txBody>
          <a:bodyPr/>
          <a:lstStyle/>
          <a:p>
            <a:pPr lvl="0"/>
            <a:r>
              <a:rPr lang="en-US"/>
              <a:t>Type text or select the icon or type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89960" y="3639312"/>
            <a:ext cx="2560320" cy="2628540"/>
          </a:xfrm>
        </p:spPr>
        <p:txBody>
          <a:bodyPr/>
          <a:lstStyle/>
          <a:p>
            <a:pPr lvl="0"/>
            <a:r>
              <a:rPr lang="en-US"/>
              <a:t>Type text or select the icon or type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2696E9-FBFC-1641-813F-BDC7B28F8D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93480" y="3639312"/>
            <a:ext cx="2560320" cy="2615618"/>
          </a:xfrm>
        </p:spPr>
        <p:txBody>
          <a:bodyPr/>
          <a:lstStyle/>
          <a:p>
            <a:pPr lvl="0"/>
            <a:r>
              <a:rPr lang="en-US"/>
              <a:t>Type text or select the icon or type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976B71-17BA-6144-A728-7E555A610CC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41720" y="3639312"/>
            <a:ext cx="2560320" cy="2628540"/>
          </a:xfrm>
        </p:spPr>
        <p:txBody>
          <a:bodyPr/>
          <a:lstStyle/>
          <a:p>
            <a:pPr lvl="0"/>
            <a:r>
              <a:rPr lang="en-US"/>
              <a:t>Type text or select the icon or type</a:t>
            </a:r>
          </a:p>
          <a:p>
            <a:pPr lvl="4"/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54B55A-FB13-B740-8C62-46DD924BA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3F50E4-8BB6-6543-BFCC-E26893BDD3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1248" y="1645920"/>
            <a:ext cx="2560320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0AF3279-DA24-2E48-BBB7-AF2EE47060D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89326" y="1645920"/>
            <a:ext cx="2560320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505F35D-D0B3-0D46-848F-C40CBDC80E6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40452" y="1645920"/>
            <a:ext cx="2560320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DF2667-2343-DF40-ABCF-3EE444C68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91579" y="1645920"/>
            <a:ext cx="2560320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0019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4069714"/>
            <a:ext cx="5029200" cy="2194560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/>
              <a:t>Type text or select the icon or type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19838" y="4069714"/>
            <a:ext cx="5029200" cy="2194560"/>
          </a:xfrm>
        </p:spPr>
        <p:txBody>
          <a:bodyPr/>
          <a:lstStyle/>
          <a:p>
            <a:pPr lvl="0"/>
            <a:r>
              <a:rPr lang="en-US"/>
              <a:t>Type text or select the icon or type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16E5509-FE16-3F43-A692-560D40DEE6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2DE56A-D789-BD43-A87C-A7B796F161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3438" y="2057400"/>
            <a:ext cx="5038344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FAB918-104E-BF42-9C6C-72D0A61B61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19838" y="2057400"/>
            <a:ext cx="5038344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7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ox layou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6928"/>
            <a:ext cx="10515600" cy="914400"/>
          </a:xfrm>
        </p:spPr>
        <p:txBody>
          <a:bodyPr tIns="9144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1248" y="2194560"/>
            <a:ext cx="2514600" cy="1371600"/>
          </a:xfrm>
          <a:ln w="6350">
            <a:solidFill>
              <a:schemeClr val="accent3"/>
            </a:solidFill>
          </a:ln>
        </p:spPr>
        <p:txBody>
          <a:bodyPr lIns="91440" tIns="91440" bIns="18288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the icon to insert icon type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4974" y="2209875"/>
            <a:ext cx="2514600" cy="1371600"/>
          </a:xfrm>
          <a:ln w="6350">
            <a:solidFill>
              <a:schemeClr val="accent3"/>
            </a:solidFill>
          </a:ln>
        </p:spPr>
        <p:txBody>
          <a:bodyPr tIns="91440" bIns="18288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the icon to insert the content type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16B12-236E-8049-978F-0DAF167D1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248" y="1645920"/>
            <a:ext cx="2514600" cy="54864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4D6778-D61B-5D4A-B40C-503E637998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558111" y="2194560"/>
            <a:ext cx="2514600" cy="1371600"/>
          </a:xfrm>
          <a:ln w="6350">
            <a:solidFill>
              <a:schemeClr val="accent3"/>
            </a:solidFill>
          </a:ln>
        </p:spPr>
        <p:txBody>
          <a:bodyPr tIns="91440"/>
          <a:lstStyle/>
          <a:p>
            <a:pPr lvl="0"/>
            <a:r>
              <a:rPr lang="en-US"/>
              <a:t>Select the icon to insert the content type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E3D5824-193A-694A-999C-ABEA99ACFA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58111" y="1645920"/>
            <a:ext cx="2514600" cy="54864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algn="ctr"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C5C3ED-E75B-C74E-85DB-F90DE1DDF0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>
              <a:buNone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0CC070-80D2-DB46-B7E6-75CAEA997E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58454" y="3584448"/>
            <a:ext cx="2514600" cy="365590"/>
          </a:xfrm>
          <a:noFill/>
          <a:ln>
            <a:noFill/>
          </a:ln>
        </p:spPr>
        <p:txBody>
          <a:bodyPr/>
          <a:lstStyle>
            <a:lvl1pPr marL="11113" indent="0" algn="r">
              <a:buNone/>
              <a:tabLst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</a:lstStyle>
          <a:p>
            <a:pPr lvl="0"/>
            <a:r>
              <a:rPr lang="en-US"/>
              <a:t>Source: Name, YYYY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BE6E80-509D-6A49-BA2C-784C72237A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248" y="3584448"/>
            <a:ext cx="2514600" cy="365760"/>
          </a:xfrm>
          <a:noFill/>
          <a:ln>
            <a:noFill/>
          </a:ln>
        </p:spPr>
        <p:txBody>
          <a:bodyPr/>
          <a:lstStyle>
            <a:lvl1pPr marL="11113" indent="0" algn="r">
              <a:buNone/>
              <a:tabLst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Source: Name, YYYY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081C78-5A38-134C-9036-29F9EF4BA5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4974" y="3584448"/>
            <a:ext cx="2514600" cy="365590"/>
          </a:xfrm>
          <a:noFill/>
          <a:ln>
            <a:noFill/>
          </a:ln>
        </p:spPr>
        <p:txBody>
          <a:bodyPr/>
          <a:lstStyle>
            <a:lvl1pPr algn="r">
              <a:buNone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Source: Name, YYYY</a:t>
            </a:r>
          </a:p>
        </p:txBody>
      </p: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503E770B-F876-D544-8E88-D92B6C22670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41248" y="4584342"/>
            <a:ext cx="2514600" cy="1371600"/>
          </a:xfrm>
          <a:ln w="6350">
            <a:solidFill>
              <a:schemeClr val="accent3"/>
            </a:solidFill>
          </a:ln>
        </p:spPr>
        <p:txBody>
          <a:bodyPr lIns="91440" tIns="91440" bIns="18288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the icon to insert icon type</a:t>
            </a:r>
          </a:p>
        </p:txBody>
      </p:sp>
      <p:sp>
        <p:nvSpPr>
          <p:cNvPr id="46" name="Content Placeholder 7">
            <a:extLst>
              <a:ext uri="{FF2B5EF4-FFF2-40B4-BE49-F238E27FC236}">
                <a16:creationId xmlns:a16="http://schemas.microsoft.com/office/drawing/2014/main" id="{44E3E3B6-DAAE-654E-9915-8B4E79E1478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74974" y="4584342"/>
            <a:ext cx="2514600" cy="1386915"/>
          </a:xfrm>
          <a:ln w="6350">
            <a:solidFill>
              <a:schemeClr val="accent3"/>
            </a:solidFill>
          </a:ln>
        </p:spPr>
        <p:txBody>
          <a:bodyPr tIns="91440" bIns="182880"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Select the icon to insert the content type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175636DB-44E3-0F4E-94BD-0237CDE6FC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1248" y="4035702"/>
            <a:ext cx="2514600" cy="54864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EF15A74-C987-E24C-9A4A-2FDD634E73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74974" y="4035702"/>
            <a:ext cx="2514600" cy="54864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A0CA7A18-B1B9-ED44-AC01-6932C1379CB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558111" y="4584342"/>
            <a:ext cx="2514600" cy="1371600"/>
          </a:xfrm>
          <a:ln w="6350">
            <a:solidFill>
              <a:schemeClr val="accent3"/>
            </a:solidFill>
          </a:ln>
        </p:spPr>
        <p:txBody>
          <a:bodyPr tIns="91440"/>
          <a:lstStyle/>
          <a:p>
            <a:pPr lvl="0"/>
            <a:r>
              <a:rPr lang="en-US"/>
              <a:t>Select the icon to insert the content type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F07B3FB0-A758-8B4C-A3ED-DB146C6F94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8111" y="4035702"/>
            <a:ext cx="2514600" cy="54864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algn="ctr"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6437CA05-A4C6-0249-8260-C75976C5B9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58454" y="5974230"/>
            <a:ext cx="2514600" cy="365590"/>
          </a:xfrm>
          <a:noFill/>
          <a:ln>
            <a:noFill/>
          </a:ln>
        </p:spPr>
        <p:txBody>
          <a:bodyPr/>
          <a:lstStyle>
            <a:lvl1pPr marL="11113" indent="0" algn="r">
              <a:buNone/>
              <a:tabLst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</a:lstStyle>
          <a:p>
            <a:pPr lvl="0"/>
            <a:r>
              <a:rPr lang="en-US"/>
              <a:t>Source: Name, YYYY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6CFF12ED-2227-9D48-B38E-9CB9C2996E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248" y="5974230"/>
            <a:ext cx="2514600" cy="365760"/>
          </a:xfrm>
          <a:noFill/>
          <a:ln>
            <a:noFill/>
          </a:ln>
        </p:spPr>
        <p:txBody>
          <a:bodyPr/>
          <a:lstStyle>
            <a:lvl1pPr marL="11113" indent="0" algn="r">
              <a:buNone/>
              <a:tabLst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Source: Name, YYYY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B7F15A92-BC4F-0043-AE22-64C3A267F9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74974" y="5974230"/>
            <a:ext cx="2514600" cy="365590"/>
          </a:xfrm>
          <a:noFill/>
          <a:ln>
            <a:noFill/>
          </a:ln>
        </p:spPr>
        <p:txBody>
          <a:bodyPr/>
          <a:lstStyle>
            <a:lvl1pPr algn="r">
              <a:buNone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Source: Name, YYYY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4634E09-65EF-214A-A9E9-C1C3C8344D4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942387" y="2193925"/>
            <a:ext cx="2514600" cy="1387550"/>
          </a:xfrm>
          <a:ln w="6350">
            <a:solidFill>
              <a:schemeClr val="accent3"/>
            </a:solidFill>
          </a:ln>
        </p:spPr>
        <p:txBody>
          <a:bodyPr/>
          <a:lstStyle/>
          <a:p>
            <a:pPr lvl="0"/>
            <a:r>
              <a:rPr lang="en-US"/>
              <a:t>Select the icon to insert the content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96D2F58-A9B3-9D4D-BED9-0D7643358B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42388" y="3584448"/>
            <a:ext cx="2514600" cy="365760"/>
          </a:xfrm>
        </p:spPr>
        <p:txBody>
          <a:bodyPr/>
          <a:lstStyle>
            <a:lvl1pPr algn="r">
              <a:buNone/>
              <a:defRPr sz="10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Source: Name, YYYY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CDEDB87-A9EF-1342-9E23-A9372A2CFFCD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942388" y="4584342"/>
            <a:ext cx="2514599" cy="1386247"/>
          </a:xfrm>
          <a:ln w="6350">
            <a:solidFill>
              <a:schemeClr val="accent3"/>
            </a:solidFill>
          </a:ln>
        </p:spPr>
        <p:txBody>
          <a:bodyPr/>
          <a:lstStyle>
            <a:lvl2pPr>
              <a:buNone/>
              <a:defRPr/>
            </a:lvl2pPr>
          </a:lstStyle>
          <a:p>
            <a:pPr lvl="0"/>
            <a:r>
              <a:rPr lang="en-US"/>
              <a:t>Select the icon to insert the content type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8138E2-DD05-2A45-9FBA-573DACF4AF7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42388" y="5970588"/>
            <a:ext cx="2514600" cy="369887"/>
          </a:xfrm>
        </p:spPr>
        <p:txBody>
          <a:bodyPr anchor="ctr" anchorCtr="0"/>
          <a:lstStyle>
            <a:lvl1pPr algn="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6F1485-B933-B843-B2B9-608318FA9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4974" y="1645920"/>
            <a:ext cx="2514600" cy="548640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tIns="91440" bIns="91440" anchor="ctr" anchorCtr="0"/>
          <a:lstStyle>
            <a:lvl1pPr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C586C6-159D-624E-A566-93890D5F7C0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387" y="1646238"/>
            <a:ext cx="2514600" cy="547687"/>
          </a:xfrm>
          <a:prstGeom prst="round2Same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algn="ctr"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Content Title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63212FE-5200-CC40-B427-1E46FCE84D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42388" y="4035425"/>
            <a:ext cx="2514600" cy="549275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marL="9525" indent="0" algn="ctr">
              <a:buNone/>
              <a:tabLst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Content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80099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: title,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316736" y="1645920"/>
            <a:ext cx="4114800" cy="1828800"/>
          </a:xfrm>
        </p:spPr>
        <p:txBody>
          <a:bodyPr/>
          <a:lstStyle/>
          <a:p>
            <a:pPr lvl="0"/>
            <a:r>
              <a:rPr lang="en-US"/>
              <a:t>Select the icon to insert icon type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54B55A-FB13-B740-8C62-46DD924BA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A1F3FBC-C0D0-1F40-98BA-C74E7EAD90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16737" y="3474720"/>
            <a:ext cx="4114800" cy="339979"/>
          </a:xfrm>
        </p:spPr>
        <p:txBody>
          <a:bodyPr anchor="t" anchorCtr="0"/>
          <a:lstStyle>
            <a:lvl1pPr marL="7938" indent="0" algn="ctr">
              <a:buNone/>
              <a:tabLst/>
              <a:defRPr sz="1200" b="1" i="0"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EF895A2-4667-3244-9AC0-655D760238C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16737" y="3654298"/>
            <a:ext cx="4114800" cy="339979"/>
          </a:xfrm>
        </p:spPr>
        <p:txBody>
          <a:bodyPr anchor="t" anchorCtr="0"/>
          <a:lstStyle>
            <a:lvl1pPr marL="7938" indent="0" algn="ctr">
              <a:buNone/>
              <a:tabLst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97EBF5AC-C79D-A543-B721-5607CA3B68F0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316735" y="4070731"/>
            <a:ext cx="4114800" cy="1828800"/>
          </a:xfrm>
        </p:spPr>
        <p:txBody>
          <a:bodyPr/>
          <a:lstStyle/>
          <a:p>
            <a:pPr lvl="0"/>
            <a:r>
              <a:rPr lang="en-US"/>
              <a:t>Select the icon to insert icon type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F388DCAF-2208-2441-9ECE-085543C01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16736" y="5899531"/>
            <a:ext cx="4114800" cy="339979"/>
          </a:xfrm>
        </p:spPr>
        <p:txBody>
          <a:bodyPr anchor="t" anchorCtr="0"/>
          <a:lstStyle>
            <a:lvl1pPr marL="7938" indent="0" algn="ctr">
              <a:buNone/>
              <a:tabLst/>
              <a:defRPr sz="1200" b="1" i="0"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416C75CC-1BF1-E14E-B9BA-1B051F3166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16736" y="6079109"/>
            <a:ext cx="4114800" cy="339979"/>
          </a:xfrm>
        </p:spPr>
        <p:txBody>
          <a:bodyPr anchor="t" anchorCtr="0"/>
          <a:lstStyle>
            <a:lvl1pPr marL="7938" indent="0" algn="ctr">
              <a:buNone/>
              <a:tabLst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B758315A-C4E2-5B47-A79B-7E3F3767623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760462" y="1691640"/>
            <a:ext cx="4114800" cy="1828800"/>
          </a:xfrm>
        </p:spPr>
        <p:txBody>
          <a:bodyPr/>
          <a:lstStyle/>
          <a:p>
            <a:pPr lvl="0"/>
            <a:r>
              <a:rPr lang="en-US"/>
              <a:t>Select the icon to insert icon type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455F54FD-545F-644A-B831-BCB82529933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60463" y="3520440"/>
            <a:ext cx="4114800" cy="339979"/>
          </a:xfrm>
        </p:spPr>
        <p:txBody>
          <a:bodyPr anchor="t" anchorCtr="0"/>
          <a:lstStyle>
            <a:lvl1pPr marL="7938" indent="0" algn="ctr">
              <a:buNone/>
              <a:tabLst/>
              <a:defRPr sz="1200" b="1" i="0"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4D37447-7629-7341-B694-D88AAAB1E95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60463" y="3703320"/>
            <a:ext cx="4114800" cy="339979"/>
          </a:xfrm>
        </p:spPr>
        <p:txBody>
          <a:bodyPr anchor="t" anchorCtr="0"/>
          <a:lstStyle>
            <a:lvl1pPr marL="7938" indent="0" algn="ctr">
              <a:buNone/>
              <a:tabLst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3FA03569-3C0A-6C4A-9E70-85B0053F858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760461" y="4070731"/>
            <a:ext cx="4114800" cy="1828800"/>
          </a:xfrm>
        </p:spPr>
        <p:txBody>
          <a:bodyPr/>
          <a:lstStyle/>
          <a:p>
            <a:pPr lvl="0"/>
            <a:r>
              <a:rPr lang="en-US"/>
              <a:t>Select the icon to insert icon type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DA886A8A-0749-934E-9493-5599243A9A3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60462" y="5899531"/>
            <a:ext cx="4114800" cy="339979"/>
          </a:xfrm>
        </p:spPr>
        <p:txBody>
          <a:bodyPr anchor="t" anchorCtr="0"/>
          <a:lstStyle>
            <a:lvl1pPr marL="7938" indent="0" algn="ctr">
              <a:buNone/>
              <a:tabLst/>
              <a:defRPr sz="1200" b="1" i="0"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03D21D9D-5168-7D4F-90EA-DB32D814516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60462" y="6079109"/>
            <a:ext cx="4114800" cy="339979"/>
          </a:xfrm>
        </p:spPr>
        <p:txBody>
          <a:bodyPr anchor="t" anchorCtr="0"/>
          <a:lstStyle>
            <a:lvl1pPr marL="7938" indent="0" algn="ctr">
              <a:buNone/>
              <a:tabLst/>
              <a:defRPr sz="1000" b="0" i="0">
                <a:solidFill>
                  <a:schemeClr val="accent1"/>
                </a:solidFill>
                <a:latin typeface="Proxima Nova Light" panose="02000506030000020004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76530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198" y="3639312"/>
            <a:ext cx="3429000" cy="2624962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/>
              <a:t>Type text or select the icon or type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B1946A-1307-544D-A98F-39F5BE9337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4800" y="3639312"/>
            <a:ext cx="3429000" cy="2624962"/>
          </a:xfrm>
        </p:spPr>
        <p:txBody>
          <a:bodyPr/>
          <a:lstStyle/>
          <a:p>
            <a:pPr lvl="0"/>
            <a:r>
              <a:rPr lang="en-US"/>
              <a:t>Type text or select the icon or type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16E5509-FE16-3F43-A692-560D40DEE6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438911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2DE56A-D789-BD43-A87C-A7B796F161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3438" y="1645920"/>
            <a:ext cx="3429000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FAB918-104E-BF42-9C6C-72D0A61B61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24800" y="1645920"/>
            <a:ext cx="3429000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07696-B998-9F49-A4F3-C9840EA19FC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1500" y="1645920"/>
            <a:ext cx="3429000" cy="1828800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 icon to insert image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925CEAE-A102-EE42-8440-AFDF6868BDB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1499" y="3639313"/>
            <a:ext cx="3429000" cy="2624962"/>
          </a:xfrm>
        </p:spPr>
        <p:txBody>
          <a:bodyPr/>
          <a:lstStyle>
            <a:lvl1pPr marL="274320" marR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Type text or select the icon or type</a:t>
            </a:r>
          </a:p>
        </p:txBody>
      </p:sp>
    </p:spTree>
    <p:extLst>
      <p:ext uri="{BB962C8B-B14F-4D97-AF65-F5344CB8AC3E}">
        <p14:creationId xmlns:p14="http://schemas.microsoft.com/office/powerpoint/2010/main" val="250094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 layout: subtitle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4877" y="2156658"/>
            <a:ext cx="2121407" cy="2193323"/>
          </a:xfrm>
          <a:ln w="63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63379-5D7A-924E-B83E-B3CBE0C093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2677F3-8697-CC47-82CC-3423B653EA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2960" y="4361688"/>
            <a:ext cx="2107361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FB3750-7FEE-D649-8F77-59435C2820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53977" y="4375170"/>
            <a:ext cx="2010934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283927-093B-5641-95B4-79CB17E9AE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57216" y="4379976"/>
            <a:ext cx="2010934" cy="1820864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14C70E6-23B9-5348-BDBD-1C58D9C5ED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78624" y="4352544"/>
            <a:ext cx="2010934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36E1EA9-0622-E34F-BC82-7531C96BDF3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79790" y="4365855"/>
            <a:ext cx="2011680" cy="182086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2649EE-9F7A-FB4D-84E7-1232028B8D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877" y="1774070"/>
            <a:ext cx="2121408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buNone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797FB2D-85E1-6442-B309-1C986D6DE4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53977" y="1777972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buNone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E577325-AB6A-374C-BFB8-4680B8C4F3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6980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buNone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65AAC8D-8E71-3349-993E-18FACB30F7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0536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buNone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0E814B85-C955-9F4D-B8F9-542EB37E9E9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053977" y="2154628"/>
            <a:ext cx="2010934" cy="2193323"/>
          </a:xfrm>
          <a:ln w="63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59167BE-A5A9-7D41-809F-9C3306F9E68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157715" y="2154628"/>
            <a:ext cx="2010934" cy="2193323"/>
          </a:xfrm>
          <a:ln w="63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37E158D-5952-704E-A5F4-6E16FED2B02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278624" y="2157984"/>
            <a:ext cx="2010934" cy="2193323"/>
          </a:xfrm>
          <a:ln w="63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13BC7D6B-6C45-874C-9627-5EECD715116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381744" y="2157984"/>
            <a:ext cx="2010934" cy="2193323"/>
          </a:xfrm>
          <a:ln w="63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89D698C-B67F-044B-BEAF-9B937D41DB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5606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buNone/>
              <a:defRPr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064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29B1-26B4-E15E-00B5-55FEDB04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FD305-378F-BBFA-15BE-1B75F210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F90AE-D6E4-7A48-8DE7-4BBA86213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11AF0-60B7-7B9E-548D-334E7659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80D2-8699-87DB-C26A-F60BC1E6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5707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 layout with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199" y="4032504"/>
            <a:ext cx="2121407" cy="2193323"/>
          </a:xfrm>
          <a:ln>
            <a:noFill/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63379-5D7A-924E-B83E-B3CBE0C093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2677F3-8697-CC47-82CC-3423B653EA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1247" y="2181196"/>
            <a:ext cx="2121408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FB3750-7FEE-D649-8F77-59435C2820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54350" y="2173260"/>
            <a:ext cx="2010934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283927-093B-5641-95B4-79CB17E9AE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56980" y="2181196"/>
            <a:ext cx="2010934" cy="1820864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14C70E6-23B9-5348-BDBD-1C58D9C5ED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59611" y="2181196"/>
            <a:ext cx="2010934" cy="18288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36E1EA9-0622-E34F-BC82-7531C96BDF3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79790" y="2181196"/>
            <a:ext cx="2011680" cy="182086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2649EE-9F7A-FB4D-84E7-1232028B8D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877" y="1774070"/>
            <a:ext cx="2121408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797FB2D-85E1-6442-B309-1C986D6DE4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53977" y="1777972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E577325-AB6A-374C-BFB8-4680B8C4F3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56980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89D698C-B67F-044B-BEAF-9B937D41DB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5606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65AAC8D-8E71-3349-993E-18FACB30F76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80536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0E814B85-C955-9F4D-B8F9-542EB37E9E9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053242" y="4032504"/>
            <a:ext cx="2010934" cy="2193323"/>
          </a:xfrm>
          <a:ln>
            <a:noFill/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59167BE-A5A9-7D41-809F-9C3306F9E68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156980" y="4032504"/>
            <a:ext cx="2010934" cy="2193323"/>
          </a:xfrm>
          <a:ln>
            <a:noFill/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37E158D-5952-704E-A5F4-6E16FED2B02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259611" y="4034534"/>
            <a:ext cx="2010934" cy="2193323"/>
          </a:xfrm>
          <a:ln>
            <a:noFill/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13BC7D6B-6C45-874C-9627-5EECD715116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363456" y="4032504"/>
            <a:ext cx="2010934" cy="2193323"/>
          </a:xfrm>
          <a:ln>
            <a:noFill/>
          </a:ln>
        </p:spPr>
        <p:txBody>
          <a:bodyPr/>
          <a:lstStyle>
            <a:lvl1pPr marL="0" indent="0">
              <a:buNone/>
              <a:tabLst/>
              <a:defRPr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</p:spTree>
    <p:extLst>
      <p:ext uri="{BB962C8B-B14F-4D97-AF65-F5344CB8AC3E}">
        <p14:creationId xmlns:p14="http://schemas.microsoft.com/office/powerpoint/2010/main" val="201808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box layout with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F630-069E-3244-B7F4-CED40D0FD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199" y="3385310"/>
            <a:ext cx="2121407" cy="2840517"/>
          </a:xfrm>
          <a:ln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sz="1400"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63379-5D7A-924E-B83E-B3CBE0C093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2677F3-8697-CC47-82CC-3423B653EA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1247" y="2181196"/>
            <a:ext cx="2118359" cy="117957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FB3750-7FEE-D649-8F77-59435C2820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54350" y="2173260"/>
            <a:ext cx="2010934" cy="118001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283927-093B-5641-95B4-79CB17E9AE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56980" y="2181196"/>
            <a:ext cx="2010934" cy="118001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14C70E6-23B9-5348-BDBD-1C58D9C5ED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59611" y="2181196"/>
            <a:ext cx="2011680" cy="117957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36E1EA9-0622-E34F-BC82-7531C96BDF3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79790" y="2181196"/>
            <a:ext cx="2011680" cy="117871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2649EE-9F7A-FB4D-84E7-1232028B8D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877" y="1774070"/>
            <a:ext cx="2121408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797FB2D-85E1-6442-B309-1C986D6DE4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53977" y="1777972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E577325-AB6A-374C-BFB8-4680B8C4F3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56980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89D698C-B67F-044B-BEAF-9B937D41DB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5606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65AAC8D-8E71-3349-993E-18FACB30F76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80536" y="1774070"/>
            <a:ext cx="2010934" cy="382588"/>
          </a:xfrm>
          <a:prstGeom prst="round2Same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0E814B85-C955-9F4D-B8F9-542EB37E9E9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053242" y="3365972"/>
            <a:ext cx="2010934" cy="2843784"/>
          </a:xfrm>
          <a:ln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sz="1400"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59167BE-A5A9-7D41-809F-9C3306F9E68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156980" y="3385746"/>
            <a:ext cx="2010934" cy="2840081"/>
          </a:xfrm>
          <a:ln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sz="1400"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37E158D-5952-704E-A5F4-6E16FED2B02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259611" y="3359908"/>
            <a:ext cx="2010934" cy="2843784"/>
          </a:xfrm>
          <a:ln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sz="1400"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13BC7D6B-6C45-874C-9627-5EECD715116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363456" y="3359908"/>
            <a:ext cx="2011680" cy="2843784"/>
          </a:xfrm>
          <a:ln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tabLst/>
              <a:defRPr sz="1400" b="1" i="0"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Type text or select the icon or type </a:t>
            </a:r>
          </a:p>
        </p:txBody>
      </p:sp>
    </p:spTree>
    <p:extLst>
      <p:ext uri="{BB962C8B-B14F-4D97-AF65-F5344CB8AC3E}">
        <p14:creationId xmlns:p14="http://schemas.microsoft.com/office/powerpoint/2010/main" val="315438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y 5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0EE-928A-0945-9176-EB0F548C1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E8693-FB11-B244-B977-E5C41DF31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63379-5D7A-924E-B83E-B3CBE0C093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248" y="438912"/>
            <a:ext cx="3657600" cy="365760"/>
          </a:xfrm>
        </p:spPr>
        <p:txBody>
          <a:bodyPr/>
          <a:lstStyle>
            <a:lvl1pPr marL="11113" indent="0">
              <a:buNone/>
              <a:tabLst/>
              <a:defRPr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2677F3-8697-CC47-82CC-3423B653EA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0139" y="1609344"/>
            <a:ext cx="2121408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FB3750-7FEE-D649-8F77-59435C2820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53242" y="1609344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283927-093B-5641-95B4-79CB17E9AE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55872" y="1609344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14C70E6-23B9-5348-BDBD-1C58D9C5ED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58503" y="1609344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36E1EA9-0622-E34F-BC82-7531C96BDF3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78682" y="1609344"/>
            <a:ext cx="2011680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12C302A0-7510-1549-8121-F459F262DC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0139" y="3125216"/>
            <a:ext cx="2121408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687429DB-21FD-E443-8C76-D6365B18AED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53242" y="3125216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14">
            <a:extLst>
              <a:ext uri="{FF2B5EF4-FFF2-40B4-BE49-F238E27FC236}">
                <a16:creationId xmlns:a16="http://schemas.microsoft.com/office/drawing/2014/main" id="{F46E4ACC-D47F-D943-AFCF-74BB2E61D78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155872" y="3125216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id="{7E6F4DF1-DD1D-5242-A4ED-DB223D139A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258503" y="3125216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18">
            <a:extLst>
              <a:ext uri="{FF2B5EF4-FFF2-40B4-BE49-F238E27FC236}">
                <a16:creationId xmlns:a16="http://schemas.microsoft.com/office/drawing/2014/main" id="{0193C714-A3BD-8E4C-8BF4-59CC207570A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78682" y="3125216"/>
            <a:ext cx="2011680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9E194E6A-2228-E741-A279-9DA1D5EF6A3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0139" y="4641088"/>
            <a:ext cx="2121408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43" name="Picture Placeholder 12">
            <a:extLst>
              <a:ext uri="{FF2B5EF4-FFF2-40B4-BE49-F238E27FC236}">
                <a16:creationId xmlns:a16="http://schemas.microsoft.com/office/drawing/2014/main" id="{CEC4A9EF-4B92-7548-9862-1E2D035C19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53242" y="4641088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24DC6525-7627-5B4C-B5F0-6FA5D4FE853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55872" y="4641088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00629F60-C4AF-B541-8F9B-33FBE42E8A4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58503" y="4641088"/>
            <a:ext cx="2010934" cy="1387856"/>
          </a:xfr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8">
            <a:extLst>
              <a:ext uri="{FF2B5EF4-FFF2-40B4-BE49-F238E27FC236}">
                <a16:creationId xmlns:a16="http://schemas.microsoft.com/office/drawing/2014/main" id="{BD5CBB0B-55B4-5645-9EE3-35D899FAC75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378682" y="4641088"/>
            <a:ext cx="2011680" cy="13878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0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180" indent="0" algn="ctr">
              <a:buNone/>
              <a:defRPr sz="2000"/>
            </a:lvl2pPr>
            <a:lvl3pPr marL="914358" indent="0" algn="ctr">
              <a:buNone/>
              <a:defRPr sz="1799"/>
            </a:lvl3pPr>
            <a:lvl4pPr marL="1371538" indent="0" algn="ctr">
              <a:buNone/>
              <a:defRPr sz="1600"/>
            </a:lvl4pPr>
            <a:lvl5pPr marL="1828718" indent="0" algn="ctr">
              <a:buNone/>
              <a:defRPr sz="1600"/>
            </a:lvl5pPr>
            <a:lvl6pPr marL="2285896" indent="0" algn="ctr">
              <a:buNone/>
              <a:defRPr sz="1600"/>
            </a:lvl6pPr>
            <a:lvl7pPr marL="2743076" indent="0" algn="ctr">
              <a:buNone/>
              <a:defRPr sz="1600"/>
            </a:lvl7pPr>
            <a:lvl8pPr marL="3200256" indent="0" algn="ctr">
              <a:buNone/>
              <a:defRPr sz="1600"/>
            </a:lvl8pPr>
            <a:lvl9pPr marL="36574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BFAB-06D9-4568-B3D2-D37958D7D51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5789-7CDF-4C26-A021-5FE81517D5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751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228218"/>
            <a:ext cx="9509760" cy="4381841"/>
          </a:xfrm>
        </p:spPr>
        <p:txBody>
          <a:bodyPr/>
          <a:lstStyle>
            <a:lvl1pPr>
              <a:defRPr>
                <a:latin typeface="Proxima Nova Semibold" panose="02000506030000020004" pitchFamily="2" charset="0"/>
              </a:defRPr>
            </a:lvl1pPr>
            <a:lvl2pPr>
              <a:defRPr>
                <a:latin typeface="Proxima Nova Semibold" panose="02000506030000020004" pitchFamily="2" charset="0"/>
              </a:defRPr>
            </a:lvl2pPr>
            <a:lvl3pPr>
              <a:defRPr>
                <a:latin typeface="Proxima Nova Semibold" panose="02000506030000020004" pitchFamily="2" charset="0"/>
              </a:defRPr>
            </a:lvl3pPr>
            <a:lvl4pPr>
              <a:defRPr>
                <a:latin typeface="Proxima Nova Semibold" panose="02000506030000020004" pitchFamily="2" charset="0"/>
              </a:defRPr>
            </a:lvl4pPr>
            <a:lvl5pPr>
              <a:defRPr>
                <a:latin typeface="Proxima Nova Semibold" panose="02000506030000020004" pitchFamily="2" charset="0"/>
              </a:defRPr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roxima Nova Semibold" panose="0200050603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roxima Nova Semibold" panose="02000506030000020004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16C9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3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030D0D-553F-D747-9F10-7A13AB18849C}"/>
              </a:ext>
            </a:extLst>
          </p:cNvPr>
          <p:cNvSpPr txBox="1"/>
          <p:nvPr userDrawn="1"/>
        </p:nvSpPr>
        <p:spPr>
          <a:xfrm>
            <a:off x="344385" y="298015"/>
            <a:ext cx="3158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200" baseline="0">
                <a:solidFill>
                  <a:schemeClr val="accent4"/>
                </a:solidFill>
                <a:latin typeface="Proxima Nova Semibold" panose="02000506030000020004" pitchFamily="2" charset="0"/>
              </a:rPr>
              <a:t>TABLE OF CONTENTS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00A90-9738-504C-B4B4-C17B74D1CED0}"/>
              </a:ext>
            </a:extLst>
          </p:cNvPr>
          <p:cNvSpPr txBox="1"/>
          <p:nvPr userDrawn="1"/>
        </p:nvSpPr>
        <p:spPr>
          <a:xfrm>
            <a:off x="819912" y="2057400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Title page options ……………………………………………………………………………………………….……. Slides 3-13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Transition …………………………………………………………………………………………………………………... Slide 14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Contact us ………………………………………………………………………………………………………………….. Slide 15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Poll Slide …………………………………………………………………………………………………………………….. Slide 16</a:t>
            </a:r>
          </a:p>
          <a:p>
            <a:pPr marL="457200" lvl="0" indent="-457200"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Key Takeaways ……………………………………………………………………………………………………….… Slide 17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Next Steps …………………………………………………………………………………………………………………. Slide 18</a:t>
            </a:r>
          </a:p>
          <a:p>
            <a:pPr marL="457200" lvl="0" indent="-457200"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Questions …………………………………………………………………………………………………………………... Slide 19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Thank you …………………………………………………………………………………………………………………... Slide 20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US" sz="2000" b="0" i="0">
                <a:solidFill>
                  <a:schemeClr val="accent2"/>
                </a:solidFill>
                <a:latin typeface="Proxima Nova Light" panose="02000506030000020004" pitchFamily="2" charset="0"/>
              </a:rPr>
              <a:t>Generic About Strategen Slides…………………………………………………………………………………See 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C3EBC-68F5-AD4A-A0F5-DF78DE220ED4}"/>
              </a:ext>
            </a:extLst>
          </p:cNvPr>
          <p:cNvSpPr txBox="1"/>
          <p:nvPr userDrawn="1"/>
        </p:nvSpPr>
        <p:spPr>
          <a:xfrm>
            <a:off x="819912" y="802403"/>
            <a:ext cx="105156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i="0" err="1">
                <a:solidFill>
                  <a:schemeClr val="accent2"/>
                </a:solidFill>
                <a:latin typeface="Proxima Nova Semibold" panose="02000506030000020004" pitchFamily="2" charset="0"/>
              </a:rPr>
              <a:t>Strategen</a:t>
            </a:r>
            <a:r>
              <a:rPr lang="en-US" sz="2800" b="1" i="0">
                <a:solidFill>
                  <a:schemeClr val="accent2"/>
                </a:solidFill>
                <a:latin typeface="Proxima Nova Semibold" panose="02000506030000020004" pitchFamily="2" charset="0"/>
              </a:rPr>
              <a:t> Template: Generic Slides</a:t>
            </a:r>
          </a:p>
        </p:txBody>
      </p:sp>
    </p:spTree>
    <p:extLst>
      <p:ext uri="{BB962C8B-B14F-4D97-AF65-F5344CB8AC3E}">
        <p14:creationId xmlns:p14="http://schemas.microsoft.com/office/powerpoint/2010/main" val="215176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0D4413-DFB4-5640-92AE-044FE93B06E8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333738B1-27E2-5D47-BCCC-72A71703A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" y="1829972"/>
            <a:ext cx="10972800" cy="31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_Full image_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A3D343-FA03-A34A-A364-24E0BB6D3C71}"/>
              </a:ext>
            </a:extLst>
          </p:cNvPr>
          <p:cNvSpPr/>
          <p:nvPr userDrawn="1"/>
        </p:nvSpPr>
        <p:spPr>
          <a:xfrm>
            <a:off x="0" y="5221225"/>
            <a:ext cx="12188952" cy="1636776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99381-4516-DA42-B6FD-476F354FB095}"/>
              </a:ext>
            </a:extLst>
          </p:cNvPr>
          <p:cNvSpPr txBox="1"/>
          <p:nvPr userDrawn="1"/>
        </p:nvSpPr>
        <p:spPr>
          <a:xfrm>
            <a:off x="0" y="5389631"/>
            <a:ext cx="2157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616C7-F644-334D-85F4-805F63D121BB}"/>
              </a:ext>
            </a:extLst>
          </p:cNvPr>
          <p:cNvSpPr/>
          <p:nvPr userDrawn="1"/>
        </p:nvSpPr>
        <p:spPr>
          <a:xfrm>
            <a:off x="0" y="5125453"/>
            <a:ext cx="12192000" cy="1732547"/>
          </a:xfrm>
          <a:prstGeom prst="rect">
            <a:avLst/>
          </a:prstGeom>
          <a:solidFill>
            <a:schemeClr val="accent5">
              <a:alpha val="2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C03B445-1EF5-5F4C-96E9-09E0A8532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30279"/>
            <a:ext cx="12192000" cy="485775"/>
          </a:xfrm>
          <a:prstGeom prst="rect">
            <a:avLst/>
          </a:prstGeom>
          <a:effectLst>
            <a:outerShdw blurRad="25400" dist="12700" dir="5400000" algn="t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marL="12700" indent="0" algn="ctr">
              <a:buNone/>
              <a:tabLst/>
              <a:defRPr sz="36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Presentation of title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240214-CF28-E345-94F4-F86B66E78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8108"/>
            <a:ext cx="12192000" cy="357188"/>
          </a:xfrm>
          <a:prstGeom prst="rect">
            <a:avLst/>
          </a:prstGeom>
        </p:spPr>
        <p:txBody>
          <a:bodyPr/>
          <a:lstStyle>
            <a:lvl1pPr marL="12700" indent="0" algn="ctr">
              <a:buNone/>
              <a:tabLst/>
              <a:defRPr sz="16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Janice Lin | January 13, 2021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8F9278-4EBD-EE4B-BCE4-41F255886C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1260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977CB0-209B-F348-8D20-4CB6F62A1587}"/>
              </a:ext>
            </a:extLst>
          </p:cNvPr>
          <p:cNvSpPr/>
          <p:nvPr userDrawn="1"/>
        </p:nvSpPr>
        <p:spPr>
          <a:xfrm>
            <a:off x="3048" y="5129784"/>
            <a:ext cx="12188952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2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.3 image_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7D0256C-1363-6D49-9410-D297850DC8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1094" y="2782668"/>
            <a:ext cx="6230366" cy="646331"/>
          </a:xfrm>
          <a:prstGeom prst="rect">
            <a:avLst/>
          </a:prstGeom>
          <a:effectLst>
            <a:outerShdw blurRad="50800" dist="12700" dir="5400000" algn="t" rotWithShape="0">
              <a:schemeClr val="accent1">
                <a:alpha val="40000"/>
              </a:schemeClr>
            </a:outerShdw>
          </a:effectLst>
        </p:spPr>
        <p:txBody>
          <a:bodyPr>
            <a:spAutoFit/>
          </a:bodyPr>
          <a:lstStyle>
            <a:lvl1pPr marL="127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6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Shorter presentation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99381-4516-DA42-B6FD-476F354FB095}"/>
              </a:ext>
            </a:extLst>
          </p:cNvPr>
          <p:cNvSpPr txBox="1"/>
          <p:nvPr userDrawn="1"/>
        </p:nvSpPr>
        <p:spPr>
          <a:xfrm>
            <a:off x="0" y="5389631"/>
            <a:ext cx="2157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pic>
        <p:nvPicPr>
          <p:cNvPr id="8" name="Picture 7" descr="A picture containing way, scene, road, highway&#10;&#10;Description automatically generated">
            <a:extLst>
              <a:ext uri="{FF2B5EF4-FFF2-40B4-BE49-F238E27FC236}">
                <a16:creationId xmlns:a16="http://schemas.microsoft.com/office/drawing/2014/main" id="{454D179A-B9D2-F04E-8312-5E785CCAC4C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8" t="5746" r="24493" b="1576"/>
          <a:stretch/>
        </p:blipFill>
        <p:spPr>
          <a:xfrm>
            <a:off x="176530" y="-2"/>
            <a:ext cx="4974336" cy="68580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16A0E9C-0C6C-D543-8706-51163FEFB3DB}"/>
              </a:ext>
            </a:extLst>
          </p:cNvPr>
          <p:cNvSpPr/>
          <p:nvPr userDrawn="1"/>
        </p:nvSpPr>
        <p:spPr>
          <a:xfrm rot="5400000">
            <a:off x="-3343658" y="3343658"/>
            <a:ext cx="6858002" cy="170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B903FF9-F9A9-AD49-B39E-695D3652BB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1450" y="0"/>
            <a:ext cx="497998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Replace this picture by selecting the photo icon in the center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61EC96C-FE86-FE45-9CB6-90346CEC24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1094" y="3429000"/>
            <a:ext cx="6180138" cy="462846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 sz="16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2pPr>
          </a:lstStyle>
          <a:p>
            <a:pPr lvl="0"/>
            <a:r>
              <a:rPr lang="en-US"/>
              <a:t>Janice Lin | January 13, 2021</a:t>
            </a:r>
          </a:p>
        </p:txBody>
      </p:sp>
    </p:spTree>
    <p:extLst>
      <p:ext uri="{BB962C8B-B14F-4D97-AF65-F5344CB8AC3E}">
        <p14:creationId xmlns:p14="http://schemas.microsoft.com/office/powerpoint/2010/main" val="296638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/3 image_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7D0256C-1363-6D49-9410-D297850DC8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866" y="2208918"/>
            <a:ext cx="6230366" cy="1020055"/>
          </a:xfrm>
          <a:prstGeom prst="rect">
            <a:avLst/>
          </a:prstGeom>
          <a:effectLst>
            <a:outerShdw blurRad="50800" dist="12700" dir="5400000" algn="t" rotWithShape="0">
              <a:schemeClr val="accent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12700" indent="-12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6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Presentations with longer titles, use this slide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99381-4516-DA42-B6FD-476F354FB095}"/>
              </a:ext>
            </a:extLst>
          </p:cNvPr>
          <p:cNvSpPr txBox="1"/>
          <p:nvPr userDrawn="1"/>
        </p:nvSpPr>
        <p:spPr>
          <a:xfrm>
            <a:off x="0" y="5389631"/>
            <a:ext cx="2157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pic>
        <p:nvPicPr>
          <p:cNvPr id="8" name="Picture 7" descr="A picture containing way, scene, road, highway&#10;&#10;Description automatically generated">
            <a:extLst>
              <a:ext uri="{FF2B5EF4-FFF2-40B4-BE49-F238E27FC236}">
                <a16:creationId xmlns:a16="http://schemas.microsoft.com/office/drawing/2014/main" id="{454D179A-B9D2-F04E-8312-5E785CCAC4C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8" t="5746" r="24493" b="1576"/>
          <a:stretch/>
        </p:blipFill>
        <p:spPr>
          <a:xfrm>
            <a:off x="176530" y="-2"/>
            <a:ext cx="4974336" cy="68580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16A0E9C-0C6C-D543-8706-51163FEFB3DB}"/>
              </a:ext>
            </a:extLst>
          </p:cNvPr>
          <p:cNvSpPr/>
          <p:nvPr userDrawn="1"/>
        </p:nvSpPr>
        <p:spPr>
          <a:xfrm rot="5400000">
            <a:off x="-3343658" y="3343658"/>
            <a:ext cx="6858002" cy="170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B903FF9-F9A9-AD49-B39E-695D3652BB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1450" y="0"/>
            <a:ext cx="4979988" cy="6858000"/>
          </a:xfrm>
          <a:prstGeom prst="rect">
            <a:avLst/>
          </a:prstGeom>
        </p:spPr>
        <p:txBody>
          <a:bodyPr/>
          <a:lstStyle>
            <a:lvl1pPr marL="388620" marR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None/>
              <a:tabLst/>
              <a:defRPr/>
            </a:lvl1pPr>
          </a:lstStyle>
          <a:p>
            <a:pPr marL="38862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Replace this picture by selecting the photo icon in the center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61EC96C-FE86-FE45-9CB6-90346CEC24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281" y="3429000"/>
            <a:ext cx="6223951" cy="462846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 sz="16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2pPr>
          </a:lstStyle>
          <a:p>
            <a:pPr lvl="0"/>
            <a:r>
              <a:rPr lang="en-US"/>
              <a:t>Janice Lin | January 13, 2021</a:t>
            </a:r>
          </a:p>
        </p:txBody>
      </p:sp>
    </p:spTree>
    <p:extLst>
      <p:ext uri="{BB962C8B-B14F-4D97-AF65-F5344CB8AC3E}">
        <p14:creationId xmlns:p14="http://schemas.microsoft.com/office/powerpoint/2010/main" val="331178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2DEA9-08A2-7FC5-FBBD-956F2F7A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79BD6-ECCB-2D58-F649-385A3FE60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C41F9-52E7-3385-2564-0BAE1D2F9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3EF47-F20E-F6B4-6A5E-A0A581FC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B4D3F-910E-D451-99A3-EB76CE9F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558E4-60E1-1D4E-AB63-8C899588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035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+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B903FF9-F9A9-AD49-B39E-695D3652BB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1450" y="-3"/>
            <a:ext cx="4979988" cy="6858000"/>
          </a:xfrm>
          <a:prstGeom prst="rect">
            <a:avLst/>
          </a:prstGeom>
        </p:spPr>
        <p:txBody>
          <a:bodyPr/>
          <a:lstStyle>
            <a:lvl1pPr marL="388620" marR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+"/>
              <a:tabLst/>
              <a:defRPr/>
            </a:lvl1pPr>
          </a:lstStyle>
          <a:p>
            <a:pPr marL="38862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+"/>
              <a:tabLst/>
              <a:defRPr/>
            </a:pPr>
            <a:r>
              <a:rPr lang="en-US"/>
              <a:t>Select the photo icon in the center to upload a picture of your choice.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4952-0323-8844-91B8-5EA5E4814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8075" y="2786060"/>
            <a:ext cx="6550025" cy="657226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113" indent="0">
              <a:buNone/>
              <a:tabLst/>
              <a:defRPr sz="36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B99B03-61A2-7243-8064-8A56AEAF3E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8075" y="3443286"/>
            <a:ext cx="6550025" cy="657225"/>
          </a:xfrm>
          <a:prstGeom prst="rect">
            <a:avLst/>
          </a:prstGeom>
        </p:spPr>
        <p:txBody>
          <a:bodyPr/>
          <a:lstStyle>
            <a:lvl1pPr marL="11113" indent="0">
              <a:buNone/>
              <a:tabLst/>
              <a:defRPr sz="16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Janice Lin | January 13, 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6A0E9C-0C6C-D543-8706-51163FEFB3DB}"/>
              </a:ext>
            </a:extLst>
          </p:cNvPr>
          <p:cNvSpPr/>
          <p:nvPr userDrawn="1"/>
        </p:nvSpPr>
        <p:spPr>
          <a:xfrm rot="5400000">
            <a:off x="-3343658" y="3343656"/>
            <a:ext cx="6858000" cy="1706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3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Full image_sh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75D80-BBB4-D644-97C2-173410C37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99381-4516-DA42-B6FD-476F354FB095}"/>
              </a:ext>
            </a:extLst>
          </p:cNvPr>
          <p:cNvSpPr txBox="1"/>
          <p:nvPr userDrawn="1"/>
        </p:nvSpPr>
        <p:spPr>
          <a:xfrm>
            <a:off x="0" y="5389631"/>
            <a:ext cx="2157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8905D-A1E2-B446-9586-B1D2B605B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616C7-F644-334D-85F4-805F63D121BB}"/>
              </a:ext>
            </a:extLst>
          </p:cNvPr>
          <p:cNvSpPr/>
          <p:nvPr userDrawn="1"/>
        </p:nvSpPr>
        <p:spPr>
          <a:xfrm>
            <a:off x="3673642" y="5125453"/>
            <a:ext cx="8518358" cy="1732547"/>
          </a:xfrm>
          <a:prstGeom prst="rect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B46C67-FDF7-8C41-95AF-C2613EEAFA70}"/>
              </a:ext>
            </a:extLst>
          </p:cNvPr>
          <p:cNvSpPr/>
          <p:nvPr userDrawn="1"/>
        </p:nvSpPr>
        <p:spPr>
          <a:xfrm rot="5400000">
            <a:off x="2807368" y="5946007"/>
            <a:ext cx="1732547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C03B445-1EF5-5F4C-96E9-09E0A8532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5474" y="5630279"/>
            <a:ext cx="7195757" cy="48577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3600" b="1" i="0">
                <a:solidFill>
                  <a:schemeClr val="accent2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Presentation of title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240214-CF28-E345-94F4-F86B66E78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5475" y="6130341"/>
            <a:ext cx="6484937" cy="357188"/>
          </a:xfrm>
          <a:prstGeom prst="rect">
            <a:avLst/>
          </a:prstGeom>
        </p:spPr>
        <p:txBody>
          <a:bodyPr/>
          <a:lstStyle>
            <a:lvl1pPr marL="12700" indent="0">
              <a:buNone/>
              <a:tabLst/>
              <a:defRPr sz="16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Janice Lin | January 13, 2021</a:t>
            </a:r>
          </a:p>
        </p:txBody>
      </p:sp>
    </p:spTree>
    <p:extLst>
      <p:ext uri="{BB962C8B-B14F-4D97-AF65-F5344CB8AC3E}">
        <p14:creationId xmlns:p14="http://schemas.microsoft.com/office/powerpoint/2010/main" val="386180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Full image_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75D80-BBB4-D644-97C2-173410C37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/>
          <a:lstStyle/>
          <a:p>
            <a:fld id="{4FB9B09C-489F-BC4A-8B4A-439C7C9C5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99381-4516-DA42-B6FD-476F354FB095}"/>
              </a:ext>
            </a:extLst>
          </p:cNvPr>
          <p:cNvSpPr txBox="1"/>
          <p:nvPr userDrawn="1"/>
        </p:nvSpPr>
        <p:spPr>
          <a:xfrm>
            <a:off x="0" y="5389631"/>
            <a:ext cx="2157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8905D-A1E2-B446-9586-B1D2B605B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2192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616C7-F644-334D-85F4-805F63D121BB}"/>
              </a:ext>
            </a:extLst>
          </p:cNvPr>
          <p:cNvSpPr/>
          <p:nvPr userDrawn="1"/>
        </p:nvSpPr>
        <p:spPr>
          <a:xfrm>
            <a:off x="3673642" y="2438399"/>
            <a:ext cx="8518358" cy="1732547"/>
          </a:xfrm>
          <a:prstGeom prst="rect">
            <a:avLst/>
          </a:prstGeom>
          <a:solidFill>
            <a:schemeClr val="accent3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B46C67-FDF7-8C41-95AF-C2613EEAFA70}"/>
              </a:ext>
            </a:extLst>
          </p:cNvPr>
          <p:cNvSpPr/>
          <p:nvPr userDrawn="1"/>
        </p:nvSpPr>
        <p:spPr>
          <a:xfrm rot="5400000">
            <a:off x="2807368" y="3258953"/>
            <a:ext cx="1732547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C03B445-1EF5-5F4C-96E9-09E0A8532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5475" y="2660042"/>
            <a:ext cx="7195757" cy="1071563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36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Presentation of title that is longer, use this slide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240214-CF28-E345-94F4-F86B66E78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5475" y="3731605"/>
            <a:ext cx="6484937" cy="357188"/>
          </a:xfrm>
          <a:prstGeom prst="rect">
            <a:avLst/>
          </a:prstGeom>
        </p:spPr>
        <p:txBody>
          <a:bodyPr/>
          <a:lstStyle>
            <a:lvl1pPr marL="12700" indent="0">
              <a:buNone/>
              <a:tabLst/>
              <a:defRPr sz="16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Janice Lin | January 13,  2021</a:t>
            </a:r>
          </a:p>
        </p:txBody>
      </p:sp>
    </p:spTree>
    <p:extLst>
      <p:ext uri="{BB962C8B-B14F-4D97-AF65-F5344CB8AC3E}">
        <p14:creationId xmlns:p14="http://schemas.microsoft.com/office/powerpoint/2010/main" val="318596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no image_sh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8651BF-1273-F641-B63E-38E3785124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596251-36D6-A545-A85A-0551C3F1D03B}"/>
              </a:ext>
            </a:extLst>
          </p:cNvPr>
          <p:cNvSpPr/>
          <p:nvPr userDrawn="1"/>
        </p:nvSpPr>
        <p:spPr>
          <a:xfrm>
            <a:off x="0" y="3680416"/>
            <a:ext cx="12192000" cy="3177584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DA8D6C-5233-B04B-9486-9D55D4E01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685673"/>
            <a:ext cx="12192000" cy="1828800"/>
          </a:xfrm>
          <a:prstGeom prst="rect">
            <a:avLst/>
          </a:prstGeom>
          <a:noFill/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 of presentation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479EF6-A7AD-B64A-A0E1-B2D4625CC2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39599"/>
            <a:ext cx="6599237" cy="500063"/>
          </a:xfrm>
          <a:prstGeom prst="rect">
            <a:avLst/>
          </a:prstGeom>
        </p:spPr>
        <p:txBody>
          <a:bodyPr/>
          <a:lstStyle>
            <a:lvl1pPr marL="12700" indent="0">
              <a:buNone/>
              <a:tabLst/>
              <a:defRPr sz="16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Janice Lin | January 13, 2021</a:t>
            </a:r>
          </a:p>
        </p:txBody>
      </p:sp>
    </p:spTree>
    <p:extLst>
      <p:ext uri="{BB962C8B-B14F-4D97-AF65-F5344CB8AC3E}">
        <p14:creationId xmlns:p14="http://schemas.microsoft.com/office/powerpoint/2010/main" val="229390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gradient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99676F-FB23-044A-9567-F471EBE0A300}"/>
              </a:ext>
            </a:extLst>
          </p:cNvPr>
          <p:cNvSpPr/>
          <p:nvPr userDrawn="1"/>
        </p:nvSpPr>
        <p:spPr>
          <a:xfrm>
            <a:off x="-4458" y="2400301"/>
            <a:ext cx="12196458" cy="182880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99381-4516-DA42-B6FD-476F354FB095}"/>
              </a:ext>
            </a:extLst>
          </p:cNvPr>
          <p:cNvSpPr txBox="1"/>
          <p:nvPr userDrawn="1"/>
        </p:nvSpPr>
        <p:spPr>
          <a:xfrm>
            <a:off x="0" y="5389631"/>
            <a:ext cx="2157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88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B46C67-FDF7-8C41-95AF-C2613EEAFA70}"/>
              </a:ext>
            </a:extLst>
          </p:cNvPr>
          <p:cNvSpPr/>
          <p:nvPr userDrawn="1"/>
        </p:nvSpPr>
        <p:spPr>
          <a:xfrm rot="16200000">
            <a:off x="-859159" y="3255003"/>
            <a:ext cx="1828800" cy="1193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543AD-6478-E541-83DD-63C1335FD6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939" y="2760663"/>
            <a:ext cx="12077061" cy="800100"/>
          </a:xfrm>
          <a:prstGeom prst="rect">
            <a:avLst/>
          </a:prstGeom>
          <a:noFill/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113" indent="-11113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Title of presentation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13BE84-EF55-C54A-B6BE-6B0A97E311AB}"/>
              </a:ext>
            </a:extLst>
          </p:cNvPr>
          <p:cNvSpPr txBox="1"/>
          <p:nvPr userDrawn="1"/>
        </p:nvSpPr>
        <p:spPr>
          <a:xfrm>
            <a:off x="10034789" y="4968252"/>
            <a:ext cx="2157211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accent3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16A8C60-2FAE-4449-843B-6C50B17C21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00" y="3560763"/>
            <a:ext cx="12077700" cy="466725"/>
          </a:xfrm>
        </p:spPr>
        <p:txBody>
          <a:bodyPr/>
          <a:lstStyle>
            <a:lvl1pPr>
              <a:buNone/>
              <a:defRPr sz="16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Janice Lin | January 13, 2021</a:t>
            </a:r>
          </a:p>
        </p:txBody>
      </p:sp>
    </p:spTree>
    <p:extLst>
      <p:ext uri="{BB962C8B-B14F-4D97-AF65-F5344CB8AC3E}">
        <p14:creationId xmlns:p14="http://schemas.microsoft.com/office/powerpoint/2010/main" val="315963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Full Gradient_Sh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1BAF7D-B083-CE4D-B948-C676C774B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6CB52-710E-F44B-BD9E-22DBD1C02739}"/>
              </a:ext>
            </a:extLst>
          </p:cNvPr>
          <p:cNvSpPr/>
          <p:nvPr userDrawn="1"/>
        </p:nvSpPr>
        <p:spPr>
          <a:xfrm>
            <a:off x="855184" y="3652133"/>
            <a:ext cx="9144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9E061-2953-2244-B037-BD2AA47F8BA0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14316-F996-4942-9898-3EE5CB3FD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6" y="2905829"/>
            <a:ext cx="10612438" cy="600075"/>
          </a:xfrm>
          <a:prstGeom prst="rect">
            <a:avLst/>
          </a:prstGeom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C6ADFA-8D62-544D-9B71-A8031A777D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3886200"/>
            <a:ext cx="7861300" cy="385763"/>
          </a:xfrm>
          <a:prstGeom prst="rect">
            <a:avLst/>
          </a:prstGeom>
        </p:spPr>
        <p:txBody>
          <a:bodyPr/>
          <a:lstStyle>
            <a:lvl1pPr>
              <a:buNone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Janice Lin | January 13, 2021</a:t>
            </a:r>
          </a:p>
        </p:txBody>
      </p:sp>
    </p:spTree>
    <p:extLst>
      <p:ext uri="{BB962C8B-B14F-4D97-AF65-F5344CB8AC3E}">
        <p14:creationId xmlns:p14="http://schemas.microsoft.com/office/powerpoint/2010/main" val="414921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Full Gradient_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4229487-E5DD-D241-A15D-FD60A3657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6CB52-710E-F44B-BD9E-22DBD1C02739}"/>
              </a:ext>
            </a:extLst>
          </p:cNvPr>
          <p:cNvSpPr/>
          <p:nvPr userDrawn="1"/>
        </p:nvSpPr>
        <p:spPr>
          <a:xfrm>
            <a:off x="768096" y="4084209"/>
            <a:ext cx="9144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14316-F996-4942-9898-3EE5CB3FD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6" y="2699618"/>
            <a:ext cx="10612438" cy="1314450"/>
          </a:xfrm>
          <a:prstGeom prst="rect">
            <a:avLst/>
          </a:prstGeom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Title of Presentation that is longer use this slide instead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C6ADFA-8D62-544D-9B71-A8031A777D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4318276"/>
            <a:ext cx="7861300" cy="385763"/>
          </a:xfrm>
          <a:prstGeom prst="rect">
            <a:avLst/>
          </a:prstGeom>
        </p:spPr>
        <p:txBody>
          <a:bodyPr/>
          <a:lstStyle>
            <a:lvl1pPr marL="11113" indent="0">
              <a:buNone/>
              <a:tabLst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Janice Lin | January 13,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75E2E-2117-9C45-8EC1-683FD1C563F0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9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49B8AA-2BD2-0C48-9069-DDDE9C87C4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6CB52-710E-F44B-BD9E-22DBD1C02739}"/>
              </a:ext>
            </a:extLst>
          </p:cNvPr>
          <p:cNvSpPr/>
          <p:nvPr userDrawn="1"/>
        </p:nvSpPr>
        <p:spPr>
          <a:xfrm>
            <a:off x="768096" y="3652133"/>
            <a:ext cx="9144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9E061-2953-2244-B037-BD2AA47F8BA0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14316-F996-4942-9898-3EE5CB3FD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6" y="2905829"/>
            <a:ext cx="10612438" cy="600075"/>
          </a:xfrm>
          <a:prstGeom prst="rect">
            <a:avLst/>
          </a:prstGeom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Transition Slide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C6ADFA-8D62-544D-9B71-A8031A777D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3886200"/>
            <a:ext cx="7861300" cy="385763"/>
          </a:xfrm>
          <a:prstGeom prst="rect">
            <a:avLst/>
          </a:prstGeom>
        </p:spPr>
        <p:txBody>
          <a:bodyPr/>
          <a:lstStyle>
            <a:lvl1pPr>
              <a:buNone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err="1"/>
              <a:t>Subheader</a:t>
            </a:r>
            <a:r>
              <a:rPr lang="en-US"/>
              <a:t> as needed</a:t>
            </a:r>
          </a:p>
        </p:txBody>
      </p:sp>
    </p:spTree>
    <p:extLst>
      <p:ext uri="{BB962C8B-B14F-4D97-AF65-F5344CB8AC3E}">
        <p14:creationId xmlns:p14="http://schemas.microsoft.com/office/powerpoint/2010/main" val="283820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888559-68FF-A740-B138-98DEAD8B8A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0660756-F5D7-7E4A-8C50-51A042B467E6}"/>
              </a:ext>
            </a:extLst>
          </p:cNvPr>
          <p:cNvSpPr txBox="1">
            <a:spLocks/>
          </p:cNvSpPr>
          <p:nvPr userDrawn="1"/>
        </p:nvSpPr>
        <p:spPr>
          <a:xfrm>
            <a:off x="11381232" y="6620050"/>
            <a:ext cx="640080" cy="21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ConduitITCStd" panose="0200060604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B9B09C-489F-BC4A-8B4A-439C7C9C5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9E061-2953-2244-B037-BD2AA47F8BA0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426DA-B341-5B45-B080-C9FB426454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Contact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3EC45-3484-AA44-BBC0-4241D6FC32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" y="2057400"/>
            <a:ext cx="10512552" cy="424543"/>
          </a:xfrm>
          <a:effectLst>
            <a:outerShdw blurRad="25400" dist="12700" dir="5400000" algn="t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marL="11113" indent="0">
              <a:buNone/>
              <a:tabLst/>
              <a:defRPr sz="28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Janice Lin 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A57FC18-A850-2146-81A8-3BE5E84859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11" y="3321374"/>
            <a:ext cx="365760" cy="365760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967B4A73-7453-4349-BADF-CA5E2E99BF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993" y="3892775"/>
            <a:ext cx="365760" cy="3657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E30DA-D0F3-6F48-9887-703653CFA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912" y="2570450"/>
            <a:ext cx="10515600" cy="393700"/>
          </a:xfrm>
        </p:spPr>
        <p:txBody>
          <a:bodyPr/>
          <a:lstStyle>
            <a:lvl1pPr marL="9525" indent="-9525">
              <a:buNone/>
              <a:tabLst/>
              <a:defRPr sz="1600" b="0" i="0" spc="200" baseline="0">
                <a:solidFill>
                  <a:schemeClr val="accent4"/>
                </a:solidFill>
                <a:latin typeface="Proxima Nova Medium" panose="02000506030000020004" pitchFamily="2" charset="0"/>
              </a:defRPr>
            </a:lvl1pPr>
          </a:lstStyle>
          <a:p>
            <a:pPr lvl="0"/>
            <a:r>
              <a:rPr lang="en-US"/>
              <a:t>CEO &amp; CO-FOUNDER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BBDB66-4D9A-884D-9AB9-F7130C78CA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9911" y="4518468"/>
            <a:ext cx="365760" cy="36576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05FBF8-0457-1F4D-9DDF-3E6B392B48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688" y="3375667"/>
            <a:ext cx="4629935" cy="257175"/>
          </a:xfrm>
        </p:spPr>
        <p:txBody>
          <a:bodyPr/>
          <a:lstStyle>
            <a:lvl1pPr marL="9525" indent="0" algn="l">
              <a:buNone/>
              <a:tabLst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err="1"/>
              <a:t>email@strategen.com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B6CDA2B-91F9-7A42-9BAA-0DB9F56CE9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8738" y="3935955"/>
            <a:ext cx="4629935" cy="279400"/>
          </a:xfrm>
        </p:spPr>
        <p:txBody>
          <a:bodyPr/>
          <a:lstStyle>
            <a:lvl1pPr marL="9525" indent="0">
              <a:buNone/>
              <a:tabLst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(xxx) xxx-</a:t>
            </a:r>
            <a:r>
              <a:rPr lang="en-US" err="1"/>
              <a:t>xxxx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54A78-C72E-404D-8AAA-472AC3915ACE}"/>
              </a:ext>
            </a:extLst>
          </p:cNvPr>
          <p:cNvSpPr txBox="1"/>
          <p:nvPr userDrawn="1"/>
        </p:nvSpPr>
        <p:spPr>
          <a:xfrm>
            <a:off x="1351227" y="4532071"/>
            <a:ext cx="4629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err="1">
                <a:solidFill>
                  <a:schemeClr val="accent2"/>
                </a:solidFill>
                <a:latin typeface="Proxima Nova Light" panose="02000506030000020004" pitchFamily="2" charset="0"/>
              </a:rPr>
              <a:t>www.strategen.com</a:t>
            </a:r>
            <a:endParaRPr lang="en-US" sz="1600" b="0" i="0">
              <a:solidFill>
                <a:schemeClr val="accent2"/>
              </a:solidFill>
              <a:latin typeface="Proxima Nova Light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13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1814523-176A-3948-8D0A-D84449CA8D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0660756-F5D7-7E4A-8C50-51A042B467E6}"/>
              </a:ext>
            </a:extLst>
          </p:cNvPr>
          <p:cNvSpPr txBox="1">
            <a:spLocks/>
          </p:cNvSpPr>
          <p:nvPr userDrawn="1"/>
        </p:nvSpPr>
        <p:spPr>
          <a:xfrm>
            <a:off x="11381232" y="6620050"/>
            <a:ext cx="640080" cy="21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ConduitITCStd" panose="0200060604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B9B09C-489F-BC4A-8B4A-439C7C9C5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6CB52-710E-F44B-BD9E-22DBD1C02739}"/>
              </a:ext>
            </a:extLst>
          </p:cNvPr>
          <p:cNvSpPr/>
          <p:nvPr userDrawn="1"/>
        </p:nvSpPr>
        <p:spPr>
          <a:xfrm>
            <a:off x="811640" y="3652133"/>
            <a:ext cx="9144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14316-F996-4942-9898-3EE5CB3FD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6" y="2905829"/>
            <a:ext cx="10612438" cy="600075"/>
          </a:xfrm>
          <a:prstGeom prst="rect">
            <a:avLst/>
          </a:prstGeom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Poll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C6ADFA-8D62-544D-9B71-A8031A777D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3886200"/>
            <a:ext cx="7861300" cy="385763"/>
          </a:xfrm>
          <a:prstGeom prst="rect">
            <a:avLst/>
          </a:prstGeom>
        </p:spPr>
        <p:txBody>
          <a:bodyPr/>
          <a:lstStyle>
            <a:lvl1pPr>
              <a:buNone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err="1"/>
              <a:t>Subheader</a:t>
            </a:r>
            <a:r>
              <a:rPr lang="en-US"/>
              <a:t> as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DA8D74-6177-3E41-93A0-BEFC72F69285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8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74BF-963A-BB94-3CA6-0FF0E2EF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C87D1-1526-5DC4-D2C4-F2350CA3F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4C2E6-8B09-B11F-9F46-D47611CF8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95702-1D9F-B6BA-AE2B-7C57705EC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B3774-227A-A929-02FB-7CEBEC0583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D925B6-FE97-23E7-A1C6-FC7D5377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4A4638-E2D4-E513-1255-CD56C17E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1C5DB6-6BCF-51BC-DFB6-BFC06605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82612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0660756-F5D7-7E4A-8C50-51A042B467E6}"/>
              </a:ext>
            </a:extLst>
          </p:cNvPr>
          <p:cNvSpPr txBox="1">
            <a:spLocks/>
          </p:cNvSpPr>
          <p:nvPr userDrawn="1"/>
        </p:nvSpPr>
        <p:spPr>
          <a:xfrm>
            <a:off x="11381232" y="6620050"/>
            <a:ext cx="640080" cy="21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ConduitITCStd" panose="0200060604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B9B09C-489F-BC4A-8B4A-439C7C9C5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6CB52-710E-F44B-BD9E-22DBD1C02739}"/>
              </a:ext>
            </a:extLst>
          </p:cNvPr>
          <p:cNvSpPr/>
          <p:nvPr userDrawn="1"/>
        </p:nvSpPr>
        <p:spPr>
          <a:xfrm>
            <a:off x="811640" y="3652133"/>
            <a:ext cx="9144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14316-F996-4942-9898-3EE5CB3FD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6" y="2905829"/>
            <a:ext cx="5327904" cy="600075"/>
          </a:xfrm>
          <a:prstGeom prst="rect">
            <a:avLst/>
          </a:prstGeom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Key Takeaways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C6ADFA-8D62-544D-9B71-A8031A777D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3886200"/>
            <a:ext cx="5327650" cy="385763"/>
          </a:xfrm>
          <a:prstGeom prst="rect">
            <a:avLst/>
          </a:prstGeom>
        </p:spPr>
        <p:txBody>
          <a:bodyPr/>
          <a:lstStyle>
            <a:lvl1pPr>
              <a:buNone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err="1"/>
              <a:t>Subheader</a:t>
            </a:r>
            <a:r>
              <a:rPr lang="en-US"/>
              <a:t> as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7091F-A543-BA40-B7C7-1AE69ADE8765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AACA34-00B4-0046-972B-BA5FE3199B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510" y="944563"/>
            <a:ext cx="5601407" cy="552608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23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0660756-F5D7-7E4A-8C50-51A042B467E6}"/>
              </a:ext>
            </a:extLst>
          </p:cNvPr>
          <p:cNvSpPr txBox="1">
            <a:spLocks/>
          </p:cNvSpPr>
          <p:nvPr userDrawn="1"/>
        </p:nvSpPr>
        <p:spPr>
          <a:xfrm>
            <a:off x="11381232" y="6620050"/>
            <a:ext cx="640080" cy="21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ConduitITCStd" panose="0200060604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B9B09C-489F-BC4A-8B4A-439C7C9C5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6CB52-710E-F44B-BD9E-22DBD1C02739}"/>
              </a:ext>
            </a:extLst>
          </p:cNvPr>
          <p:cNvSpPr/>
          <p:nvPr userDrawn="1"/>
        </p:nvSpPr>
        <p:spPr>
          <a:xfrm>
            <a:off x="811640" y="3652133"/>
            <a:ext cx="9144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14316-F996-4942-9898-3EE5CB3FD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6" y="2905829"/>
            <a:ext cx="5327904" cy="600075"/>
          </a:xfrm>
          <a:prstGeom prst="rect">
            <a:avLst/>
          </a:prstGeom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Next Steps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C6ADFA-8D62-544D-9B71-A8031A777D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3886200"/>
            <a:ext cx="5327650" cy="385763"/>
          </a:xfrm>
          <a:prstGeom prst="rect">
            <a:avLst/>
          </a:prstGeom>
        </p:spPr>
        <p:txBody>
          <a:bodyPr/>
          <a:lstStyle>
            <a:lvl1pPr>
              <a:buNone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err="1"/>
              <a:t>Subheader</a:t>
            </a:r>
            <a:r>
              <a:rPr lang="en-US"/>
              <a:t> as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7091F-A543-BA40-B7C7-1AE69ADE8765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AACA34-00B4-0046-972B-BA5FE3199B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510" y="944563"/>
            <a:ext cx="5601407" cy="552608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13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7ED829-0F3F-C74D-B640-ED36319CD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0660756-F5D7-7E4A-8C50-51A042B467E6}"/>
              </a:ext>
            </a:extLst>
          </p:cNvPr>
          <p:cNvSpPr txBox="1">
            <a:spLocks/>
          </p:cNvSpPr>
          <p:nvPr userDrawn="1"/>
        </p:nvSpPr>
        <p:spPr>
          <a:xfrm>
            <a:off x="11381232" y="6620050"/>
            <a:ext cx="640080" cy="21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ConduitITCStd" panose="0200060604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B9B09C-489F-BC4A-8B4A-439C7C9C5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6CB52-710E-F44B-BD9E-22DBD1C02739}"/>
              </a:ext>
            </a:extLst>
          </p:cNvPr>
          <p:cNvSpPr/>
          <p:nvPr userDrawn="1"/>
        </p:nvSpPr>
        <p:spPr>
          <a:xfrm>
            <a:off x="811640" y="3652133"/>
            <a:ext cx="9144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14316-F996-4942-9898-3EE5CB3FD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6" y="2905829"/>
            <a:ext cx="10612438" cy="600075"/>
          </a:xfrm>
          <a:prstGeom prst="rect">
            <a:avLst/>
          </a:prstGeom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C6ADFA-8D62-544D-9B71-A8031A777D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3886200"/>
            <a:ext cx="7861300" cy="385763"/>
          </a:xfrm>
          <a:prstGeom prst="rect">
            <a:avLst/>
          </a:prstGeom>
        </p:spPr>
        <p:txBody>
          <a:bodyPr/>
          <a:lstStyle>
            <a:lvl1pPr>
              <a:buNone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err="1"/>
              <a:t>Subheader</a:t>
            </a:r>
            <a:r>
              <a:rPr lang="en-US"/>
              <a:t> as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7091F-A543-BA40-B7C7-1AE69ADE8765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8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FC485C-808F-8045-AE35-8FD2A172A4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0660756-F5D7-7E4A-8C50-51A042B467E6}"/>
              </a:ext>
            </a:extLst>
          </p:cNvPr>
          <p:cNvSpPr txBox="1">
            <a:spLocks/>
          </p:cNvSpPr>
          <p:nvPr userDrawn="1"/>
        </p:nvSpPr>
        <p:spPr>
          <a:xfrm>
            <a:off x="11381232" y="6620050"/>
            <a:ext cx="640080" cy="21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ConduitITCStd" panose="0200060604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B9B09C-489F-BC4A-8B4A-439C7C9C5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56CB52-710E-F44B-BD9E-22DBD1C02739}"/>
              </a:ext>
            </a:extLst>
          </p:cNvPr>
          <p:cNvSpPr/>
          <p:nvPr userDrawn="1"/>
        </p:nvSpPr>
        <p:spPr>
          <a:xfrm>
            <a:off x="811640" y="3652133"/>
            <a:ext cx="9144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3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B14316-F996-4942-9898-3EE5CB3FD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96" y="2905829"/>
            <a:ext cx="10612438" cy="600075"/>
          </a:xfrm>
          <a:prstGeom prst="rect">
            <a:avLst/>
          </a:prstGeom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>
              <a:buNone/>
              <a:tabLst/>
              <a:defRPr sz="4500" b="1" i="0">
                <a:solidFill>
                  <a:schemeClr val="accent3"/>
                </a:solidFill>
                <a:latin typeface="Proxima Nova Semibold" panose="02000506030000020004" pitchFamily="2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C6ADFA-8D62-544D-9B71-A8031A777D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" y="3886200"/>
            <a:ext cx="7861300" cy="385763"/>
          </a:xfrm>
          <a:prstGeom prst="rect">
            <a:avLst/>
          </a:prstGeom>
        </p:spPr>
        <p:txBody>
          <a:bodyPr/>
          <a:lstStyle>
            <a:lvl1pPr>
              <a:buNone/>
              <a:defRPr sz="1800" b="1" i="0">
                <a:solidFill>
                  <a:schemeClr val="accent4"/>
                </a:solidFill>
                <a:latin typeface="Proxima Nova Semibold" panose="0200050603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err="1"/>
              <a:t>Subheader</a:t>
            </a:r>
            <a:r>
              <a:rPr lang="en-US"/>
              <a:t> as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7091F-A543-BA40-B7C7-1AE69ADE8765}"/>
              </a:ext>
            </a:extLst>
          </p:cNvPr>
          <p:cNvSpPr txBox="1"/>
          <p:nvPr userDrawn="1"/>
        </p:nvSpPr>
        <p:spPr>
          <a:xfrm>
            <a:off x="250082" y="184594"/>
            <a:ext cx="2157212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r>
              <a:rPr lang="en-US" sz="1200">
                <a:solidFill>
                  <a:schemeClr val="bg1"/>
                </a:solidFill>
                <a:latin typeface="Proxima Nova Medium" panose="02000506030000020004" pitchFamily="2" charset="0"/>
              </a:rPr>
              <a:t>+ + + + + + + + + + + + + + +</a:t>
            </a:r>
          </a:p>
          <a:p>
            <a:pPr lvl="0"/>
            <a:endParaRPr lang="en-US" sz="880">
              <a:solidFill>
                <a:schemeClr val="bg1"/>
              </a:solidFill>
              <a:latin typeface="Proxima Nova Medium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6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180" indent="0" algn="ctr">
              <a:buNone/>
              <a:defRPr sz="2000"/>
            </a:lvl2pPr>
            <a:lvl3pPr marL="914358" indent="0" algn="ctr">
              <a:buNone/>
              <a:defRPr sz="1799"/>
            </a:lvl3pPr>
            <a:lvl4pPr marL="1371538" indent="0" algn="ctr">
              <a:buNone/>
              <a:defRPr sz="1600"/>
            </a:lvl4pPr>
            <a:lvl5pPr marL="1828718" indent="0" algn="ctr">
              <a:buNone/>
              <a:defRPr sz="1600"/>
            </a:lvl5pPr>
            <a:lvl6pPr marL="2285896" indent="0" algn="ctr">
              <a:buNone/>
              <a:defRPr sz="1600"/>
            </a:lvl6pPr>
            <a:lvl7pPr marL="2743076" indent="0" algn="ctr">
              <a:buNone/>
              <a:defRPr sz="1600"/>
            </a:lvl7pPr>
            <a:lvl8pPr marL="3200256" indent="0" algn="ctr">
              <a:buNone/>
              <a:defRPr sz="1600"/>
            </a:lvl8pPr>
            <a:lvl9pPr marL="36574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CBFAB-06D9-4568-B3D2-D37958D7D51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5789-7CDF-4C26-A021-5FE81517D5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789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68CD-18C8-3433-D554-69F53A61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0D2B67-EEA3-5E99-A360-BE2DF57B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FE98F-A393-A19B-6BC5-45CB29CD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AAFE8-F906-A5D9-AC02-E61FA9D1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135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13129A-FCCF-4751-7C55-D93FDDE3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525D2-A0BB-A281-172E-6F3E7AB9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FC539-D7FF-564B-F277-293C4F03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496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D34FF-D9CB-D1BF-132A-89E99074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3E81-F47F-61BD-8221-9670A599B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F7FBE-3B69-534D-7E11-608AA8B8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67A02-3A52-6CC0-DD05-B4E05FD15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94B1-99CD-0762-5442-3D08794C6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BB738-F6F6-0E85-C657-B1A4AFE1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40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9DFBD-8AAC-3C31-4EC1-434E8B91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4C8FE-EC81-D779-1799-23CA3E313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63E44-32C6-E477-B2DF-6D9DD1755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A6960-5A92-3BCC-DB23-9112942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5422B-1024-DAB7-C34B-7EA059288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77C65-9CBF-3DB9-37D3-BF4BC07F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72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A4AD10-B13F-9171-270E-DE9DE910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02886-36F7-1E89-12DB-5028240A6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87A5D-E0B3-68B9-2724-5C17A5149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1563" y="6356350"/>
            <a:ext cx="1326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0095-9A81-4B27-8BE6-6C48C6802530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0F13D-B904-1950-2F3D-A503DF026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707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6D0C8-4CAC-548A-0E84-E388D2C87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F1BB5-6722-459E-A102-B8C2B4A3FE13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 descr="A blue and black text&#10;&#10;Description automatically generated">
            <a:extLst>
              <a:ext uri="{FF2B5EF4-FFF2-40B4-BE49-F238E27FC236}">
                <a16:creationId xmlns:a16="http://schemas.microsoft.com/office/drawing/2014/main" id="{46393313-F039-E7F6-8674-8A7DF90E232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7" y="6302375"/>
            <a:ext cx="2421428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ED5E49-1AAE-A241-BC50-3134E355E9E1}"/>
              </a:ext>
            </a:extLst>
          </p:cNvPr>
          <p:cNvSpPr/>
          <p:nvPr userDrawn="1"/>
        </p:nvSpPr>
        <p:spPr>
          <a:xfrm>
            <a:off x="-3048" y="6469797"/>
            <a:ext cx="12192000" cy="400050"/>
          </a:xfrm>
          <a:prstGeom prst="rect">
            <a:avLst/>
          </a:prstGeom>
          <a:gradFill>
            <a:gsLst>
              <a:gs pos="99609">
                <a:srgbClr val="C0E8F8"/>
              </a:gs>
              <a:gs pos="99218">
                <a:srgbClr val="C0E8F8"/>
              </a:gs>
              <a:gs pos="98437">
                <a:srgbClr val="C0E8F8"/>
              </a:gs>
              <a:gs pos="96875">
                <a:srgbClr val="C1E8F8"/>
              </a:gs>
              <a:gs pos="93750">
                <a:srgbClr val="C3E9F8"/>
              </a:gs>
              <a:gs pos="87500">
                <a:srgbClr val="C6EAF8"/>
              </a:gs>
              <a:gs pos="75000">
                <a:srgbClr val="CDECF9"/>
              </a:gs>
              <a:gs pos="50000">
                <a:srgbClr val="DBF0FA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BFE7F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pic>
        <p:nvPicPr>
          <p:cNvPr id="7" name="Picture 6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1EA1B05B-8FA9-C841-809B-06B4D7FA067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" y="6529961"/>
            <a:ext cx="1033271" cy="27553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8" y="1600199"/>
            <a:ext cx="10515600" cy="4215384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2"/>
                </a:solidFill>
                <a:latin typeface="Proxima Nova Light" panose="02000506030000020004" pitchFamily="2" charset="0"/>
              </a:defRPr>
            </a:lvl1pPr>
          </a:lstStyle>
          <a:p>
            <a:fld id="{4FB9B09C-489F-BC4A-8B4A-439C7C9C5B7C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66928"/>
            <a:ext cx="10515600" cy="914400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/>
          <a:p>
            <a:r>
              <a:rPr lang="en-US"/>
              <a:t>Generic Content Slides: 1, 2, 3, 4, 5-box layout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757D2D-F138-E349-ACDB-DC3A1B9CDC79}"/>
              </a:ext>
            </a:extLst>
          </p:cNvPr>
          <p:cNvSpPr/>
          <p:nvPr userDrawn="1"/>
        </p:nvSpPr>
        <p:spPr>
          <a:xfrm>
            <a:off x="0" y="-5715"/>
            <a:ext cx="12188952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1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Font typeface="Arial" pitchFamily="34" charset="0"/>
        <a:buNone/>
        <a:defRPr sz="2800" b="1" i="0" kern="1200">
          <a:solidFill>
            <a:schemeClr val="accent2"/>
          </a:solidFill>
          <a:latin typeface="Proxima Nova Semibold" panose="02000506030000020004" pitchFamily="2" charset="0"/>
          <a:ea typeface="+mj-ea"/>
          <a:cs typeface="Arial" panose="020B060402020202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1"/>
        </a:buClr>
        <a:buSzPct val="100000"/>
        <a:buFont typeface="System Font Regular"/>
        <a:buChar char="+"/>
        <a:defRPr sz="2000" b="1" i="0" kern="1200">
          <a:solidFill>
            <a:schemeClr val="accent2"/>
          </a:solidFill>
          <a:latin typeface="Proxima Nova Semibold" panose="02000506030000020004" pitchFamily="2" charset="0"/>
          <a:ea typeface="+mn-ea"/>
          <a:cs typeface="Arial" panose="020B0604020202020204" pitchFamily="34" charset="0"/>
        </a:defRPr>
      </a:lvl1pPr>
      <a:lvl2pPr marL="70866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SzPct val="100000"/>
        <a:buFont typeface="System Font Regular"/>
        <a:buChar char="-"/>
        <a:defRPr sz="1800" b="0" i="0" kern="1200">
          <a:solidFill>
            <a:schemeClr val="accent2"/>
          </a:solidFill>
          <a:latin typeface="Proxima Nova Light" panose="02000506030000020004" pitchFamily="2" charset="0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b="0" i="0" kern="1200">
          <a:solidFill>
            <a:schemeClr val="accent2"/>
          </a:solidFill>
          <a:latin typeface="Proxima Nova Light" panose="02000506030000020004" pitchFamily="2" charset="0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b="0" i="0" kern="1200">
          <a:solidFill>
            <a:schemeClr val="accent2"/>
          </a:solidFill>
          <a:latin typeface="Proxima Nova Light" panose="02000506030000020004" pitchFamily="2" charset="0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200" b="0" i="0" kern="1200">
          <a:solidFill>
            <a:schemeClr val="accent2"/>
          </a:solidFill>
          <a:latin typeface="Proxima Nova Light" panose="02000506030000020004" pitchFamily="2" charset="0"/>
          <a:ea typeface="+mn-ea"/>
          <a:cs typeface="+mn-cs"/>
        </a:defRPr>
      </a:lvl5pPr>
      <a:lvl6pPr marL="164592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9">
            <a:extLst>
              <a:ext uri="{FF2B5EF4-FFF2-40B4-BE49-F238E27FC236}">
                <a16:creationId xmlns:a16="http://schemas.microsoft.com/office/drawing/2014/main" id="{1DA8DC25-94BE-0C41-BE91-46E2F6D5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420189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/>
              <a:t>Strategen</a:t>
            </a:r>
            <a:r>
              <a:rPr lang="en-US"/>
              <a:t> Template: Generic Slides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58044D5-009C-5041-A241-885F466AF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10515600" cy="4900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Title page options</a:t>
            </a:r>
          </a:p>
          <a:p>
            <a:pPr lvl="0"/>
            <a:r>
              <a:rPr lang="en-US"/>
              <a:t>Transition</a:t>
            </a:r>
          </a:p>
          <a:p>
            <a:pPr lvl="0"/>
            <a:r>
              <a:rPr lang="en-US"/>
              <a:t>Contact us</a:t>
            </a:r>
          </a:p>
          <a:p>
            <a:pPr lvl="0"/>
            <a:r>
              <a:rPr lang="en-US"/>
              <a:t>Poll Slide</a:t>
            </a:r>
          </a:p>
          <a:p>
            <a:pPr lvl="0"/>
            <a:r>
              <a:rPr lang="en-US"/>
              <a:t>Next Steps</a:t>
            </a:r>
          </a:p>
          <a:p>
            <a:pPr lvl="0"/>
            <a:r>
              <a:rPr lang="en-US"/>
              <a:t>Key Takeaways</a:t>
            </a:r>
          </a:p>
          <a:p>
            <a:pPr lvl="0"/>
            <a:r>
              <a:rPr lang="en-US"/>
              <a:t>Questions</a:t>
            </a:r>
          </a:p>
          <a:p>
            <a:pPr lvl="1"/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0958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800" b="1" i="0" kern="1200">
          <a:solidFill>
            <a:schemeClr val="accent2"/>
          </a:solidFill>
          <a:latin typeface="Proxima Nova Semibold" panose="02000506030000020004" pitchFamily="2" charset="0"/>
          <a:ea typeface="+mj-ea"/>
          <a:cs typeface="Arial" panose="020B0604020202020204" pitchFamily="34" charset="0"/>
        </a:defRPr>
      </a:lvl1pPr>
    </p:titleStyle>
    <p:bodyStyle>
      <a:lvl1pPr marL="388620" indent="-342900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SzPct val="100000"/>
        <a:buFont typeface="System Font Regular"/>
        <a:buChar char="+"/>
        <a:defRPr sz="2400" b="0" i="0" kern="1200">
          <a:solidFill>
            <a:schemeClr val="accent2"/>
          </a:solidFill>
          <a:latin typeface="Proxima Nova Light" panose="02000506030000020004" pitchFamily="2" charset="0"/>
          <a:ea typeface="+mn-ea"/>
          <a:cs typeface="Arial" panose="020B0604020202020204" pitchFamily="34" charset="0"/>
        </a:defRPr>
      </a:lvl1pPr>
      <a:lvl2pPr marL="36576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00000"/>
        <a:buFont typeface="System Font Regular"/>
        <a:buNone/>
        <a:defRPr sz="2400" kern="1200">
          <a:solidFill>
            <a:schemeClr val="accent4"/>
          </a:solidFill>
          <a:latin typeface="ConduitITCStd" panose="02000606040000020004" pitchFamily="50" charset="0"/>
          <a:ea typeface="+mn-ea"/>
          <a:cs typeface="+mn-cs"/>
        </a:defRPr>
      </a:lvl2pPr>
      <a:lvl3pPr marL="1028700" indent="-3429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100000"/>
        <a:buFont typeface="System Font Regular"/>
        <a:buChar char="+"/>
        <a:defRPr sz="2400" kern="1200">
          <a:solidFill>
            <a:schemeClr val="accent4"/>
          </a:solidFill>
          <a:latin typeface="ConduitITCStd" panose="02000606040000020004" pitchFamily="50" charset="0"/>
          <a:ea typeface="+mn-ea"/>
          <a:cs typeface="+mn-cs"/>
        </a:defRPr>
      </a:lvl3pPr>
      <a:lvl4pPr marL="1348740" indent="-3429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100000"/>
        <a:buFont typeface="System Font Regular"/>
        <a:buChar char="+"/>
        <a:defRPr sz="2400" kern="1200">
          <a:solidFill>
            <a:schemeClr val="accent4"/>
          </a:solidFill>
          <a:latin typeface="ConduitITCStd" panose="02000606040000020004" pitchFamily="50" charset="0"/>
          <a:ea typeface="+mn-ea"/>
          <a:cs typeface="+mn-cs"/>
        </a:defRPr>
      </a:lvl4pPr>
      <a:lvl5pPr marL="1668780" indent="-3429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100000"/>
        <a:buFont typeface="System Font Regular"/>
        <a:buChar char="+"/>
        <a:defRPr sz="2400" kern="1200">
          <a:solidFill>
            <a:schemeClr val="accent4"/>
          </a:solidFill>
          <a:latin typeface="ConduitITCStd" panose="02000606040000020004" pitchFamily="50" charset="0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hyperlink" Target="https://aemo.com.au/en/energy-systems/major-publications/integrated-system-plan-isp/2024-integrated-system-plan-is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306CCE-D897-7134-9B55-05C6ECB7F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1277" y="2076296"/>
            <a:ext cx="9597763" cy="2876920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140000"/>
              </a:lnSpc>
            </a:pPr>
            <a:r>
              <a:rPr lang="en-GB" sz="13500">
                <a:latin typeface="+mj-lt"/>
              </a:rPr>
              <a:t>Power Systems Architecture</a:t>
            </a:r>
          </a:p>
          <a:p>
            <a:pPr>
              <a:lnSpc>
                <a:spcPct val="140000"/>
              </a:lnSpc>
              <a:spcBef>
                <a:spcPts val="1800"/>
              </a:spcBef>
            </a:pPr>
            <a:r>
              <a:rPr lang="en-GB" sz="7400" i="1"/>
              <a:t>Applying Systems Engineering-based tools and methods to enable future-ready power systems</a:t>
            </a:r>
            <a:endParaRPr lang="en-GB" sz="1800"/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57AAF-7574-25BB-DBB8-C507E16D5FBC}"/>
              </a:ext>
            </a:extLst>
          </p:cNvPr>
          <p:cNvSpPr txBox="1"/>
          <p:nvPr/>
        </p:nvSpPr>
        <p:spPr>
          <a:xfrm>
            <a:off x="8622726" y="6368237"/>
            <a:ext cx="3220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>
                <a:solidFill>
                  <a:schemeClr val="bg1"/>
                </a:solidFill>
              </a:rPr>
              <a:t>Energy Catalyst Pty Ltd, Copyright (2024) </a:t>
            </a:r>
            <a:endParaRPr lang="en-A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3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2068-8D81-A43C-ACDD-92F69C4ED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8A7F5-0D62-1CB6-CB89-01E3DF45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16C9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 descr="A computer on a desk with papers on the wall&#10;&#10;Description automatically generated">
            <a:extLst>
              <a:ext uri="{FF2B5EF4-FFF2-40B4-BE49-F238E27FC236}">
                <a16:creationId xmlns:a16="http://schemas.microsoft.com/office/drawing/2014/main" id="{BB1AF97C-A0FE-588F-4A21-4FCCDF4BB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9" b="8521"/>
          <a:stretch/>
        </p:blipFill>
        <p:spPr>
          <a:xfrm>
            <a:off x="2146094" y="1340635"/>
            <a:ext cx="8017010" cy="4311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D83814-4404-5A02-2AF1-F8774DC6E2F1}"/>
              </a:ext>
            </a:extLst>
          </p:cNvPr>
          <p:cNvSpPr txBox="1"/>
          <p:nvPr/>
        </p:nvSpPr>
        <p:spPr>
          <a:xfrm>
            <a:off x="1601549" y="5771575"/>
            <a:ext cx="894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PP Mori ExtraLight"/>
                <a:ea typeface="+mn-ea"/>
                <a:cs typeface="+mn-cs"/>
              </a:rPr>
              <a:t>Energy Catalyst has recently applied Systems Engineering-based tools to develop a whole-system mapping of Australia’s almost 200 x DER studies, trials and demonstrations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PP Mori ExtraLigh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F62740-70ED-1323-804A-073A3A090570}"/>
              </a:ext>
            </a:extLst>
          </p:cNvPr>
          <p:cNvSpPr txBox="1">
            <a:spLocks/>
          </p:cNvSpPr>
          <p:nvPr/>
        </p:nvSpPr>
        <p:spPr>
          <a:xfrm>
            <a:off x="814003" y="1085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AU" sz="2800"/>
              <a:t>As the power sector faces structural shifts, technology trials are essential but not sufficient…</a:t>
            </a:r>
          </a:p>
        </p:txBody>
      </p:sp>
    </p:spTree>
    <p:extLst>
      <p:ext uri="{BB962C8B-B14F-4D97-AF65-F5344CB8AC3E}">
        <p14:creationId xmlns:p14="http://schemas.microsoft.com/office/powerpoint/2010/main" val="246067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9EEF13-4C8A-55E6-7B0C-0A288D532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9B09C-489F-BC4A-8B4A-439C7C9C5B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116C9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Tahom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Proxima Nova Light" panose="02000506030000020004" pitchFamily="2" charset="0"/>
              <a:ea typeface="+mn-ea"/>
              <a:cs typeface="Tahoma"/>
            </a:endParaRPr>
          </a:p>
        </p:txBody>
      </p:sp>
      <p:pic>
        <p:nvPicPr>
          <p:cNvPr id="7" name="Picture 6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C238E736-9F5E-C36B-1CC1-1A53BBAB3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1" y="6488353"/>
            <a:ext cx="1117217" cy="340517"/>
          </a:xfrm>
          <a:prstGeom prst="rect">
            <a:avLst/>
          </a:prstGeom>
        </p:spPr>
      </p:pic>
      <p:pic>
        <p:nvPicPr>
          <p:cNvPr id="2" name="Legacy to Emerging Power Systems v7">
            <a:hlinkClick r:id="" action="ppaction://media"/>
            <a:extLst>
              <a:ext uri="{FF2B5EF4-FFF2-40B4-BE49-F238E27FC236}">
                <a16:creationId xmlns:a16="http://schemas.microsoft.com/office/drawing/2014/main" id="{8F531E1F-848E-15E9-D17C-C49438C2A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913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8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B5B62-C4FB-0899-D600-E08062ECB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n airplane flying over a field&#10;&#10;Description automatically generated">
            <a:extLst>
              <a:ext uri="{FF2B5EF4-FFF2-40B4-BE49-F238E27FC236}">
                <a16:creationId xmlns:a16="http://schemas.microsoft.com/office/drawing/2014/main" id="{E90C9CDC-4D49-2A26-E971-E229C10F3A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0" y="2395980"/>
            <a:ext cx="3948169" cy="2572890"/>
          </a:xfrm>
        </p:spPr>
      </p:pic>
      <p:pic>
        <p:nvPicPr>
          <p:cNvPr id="8" name="Content Placeholder 7" descr="An airplane flying over a landscape&#10;&#10;Description automatically generated">
            <a:extLst>
              <a:ext uri="{FF2B5EF4-FFF2-40B4-BE49-F238E27FC236}">
                <a16:creationId xmlns:a16="http://schemas.microsoft.com/office/drawing/2014/main" id="{2F896A0E-D492-66CE-D494-606D85DF8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16" y="1184040"/>
            <a:ext cx="3258773" cy="2244960"/>
          </a:xfr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4D7529F-FD6C-12F0-5F90-B29F9951EF00}"/>
              </a:ext>
            </a:extLst>
          </p:cNvPr>
          <p:cNvSpPr/>
          <p:nvPr/>
        </p:nvSpPr>
        <p:spPr>
          <a:xfrm rot="19206530">
            <a:off x="5142650" y="2700375"/>
            <a:ext cx="861479" cy="4536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C36934-D067-4386-529D-FD8730C36F41}"/>
              </a:ext>
            </a:extLst>
          </p:cNvPr>
          <p:cNvSpPr txBox="1"/>
          <p:nvPr/>
        </p:nvSpPr>
        <p:spPr>
          <a:xfrm>
            <a:off x="1496473" y="5073308"/>
            <a:ext cx="304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</a:rPr>
              <a:t>Legacy Complex System</a:t>
            </a:r>
            <a:endParaRPr lang="en-AU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8CE4A-EE46-C1DB-546B-A7870DB7D170}"/>
              </a:ext>
            </a:extLst>
          </p:cNvPr>
          <p:cNvSpPr txBox="1"/>
          <p:nvPr/>
        </p:nvSpPr>
        <p:spPr>
          <a:xfrm>
            <a:off x="6188166" y="3489945"/>
            <a:ext cx="336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</a:rPr>
              <a:t>Address issues-in-isolation</a:t>
            </a:r>
            <a:endParaRPr lang="en-AU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6F488D-441E-14BB-C93E-4B6F21DE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22" y="91185"/>
            <a:ext cx="11025858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800"/>
              <a:t>Systems transformation requires parallel paths of both tactical and structural activity</a:t>
            </a:r>
            <a:endParaRPr lang="en-AU" sz="2800"/>
          </a:p>
        </p:txBody>
      </p:sp>
      <p:pic>
        <p:nvPicPr>
          <p:cNvPr id="9" name="Picture 8" descr="A couple of fighter jets flying over water&#10;&#10;Description automatically generated">
            <a:extLst>
              <a:ext uri="{FF2B5EF4-FFF2-40B4-BE49-F238E27FC236}">
                <a16:creationId xmlns:a16="http://schemas.microsoft.com/office/drawing/2014/main" id="{BF761D3D-CEFF-45CE-AE7D-7C1FDEF4A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16" y="3950828"/>
            <a:ext cx="3258773" cy="224496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FE2A029-315F-9AB2-D12F-6B01468E6D4F}"/>
              </a:ext>
            </a:extLst>
          </p:cNvPr>
          <p:cNvSpPr/>
          <p:nvPr/>
        </p:nvSpPr>
        <p:spPr>
          <a:xfrm rot="2058922">
            <a:off x="5174500" y="4035491"/>
            <a:ext cx="861479" cy="4536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5D5F52-7A05-DFB6-2B5E-F2E0546C98D2}"/>
              </a:ext>
            </a:extLst>
          </p:cNvPr>
          <p:cNvSpPr txBox="1"/>
          <p:nvPr/>
        </p:nvSpPr>
        <p:spPr>
          <a:xfrm>
            <a:off x="6049341" y="6287339"/>
            <a:ext cx="357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</a:rPr>
              <a:t>Address Systems Architecture</a:t>
            </a:r>
            <a:endParaRPr lang="en-AU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DC9E9C-8ED8-FD39-C29E-842043500CCC}"/>
              </a:ext>
            </a:extLst>
          </p:cNvPr>
          <p:cNvSpPr txBox="1"/>
          <p:nvPr/>
        </p:nvSpPr>
        <p:spPr>
          <a:xfrm>
            <a:off x="9578337" y="1665300"/>
            <a:ext cx="23996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b="1">
                <a:latin typeface="+mj-lt"/>
              </a:rPr>
              <a:t>Parallel Path 1: </a:t>
            </a:r>
          </a:p>
          <a:p>
            <a:pPr algn="ctr">
              <a:lnSpc>
                <a:spcPct val="120000"/>
              </a:lnSpc>
            </a:pPr>
            <a:r>
              <a:rPr lang="en-GB" sz="1600" b="1"/>
              <a:t>Incremental changes to ‘Keep the lights on’ today</a:t>
            </a:r>
            <a:endParaRPr lang="en-AU" sz="16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6EA952-A6C7-084F-309F-33C698662584}"/>
              </a:ext>
            </a:extLst>
          </p:cNvPr>
          <p:cNvSpPr txBox="1"/>
          <p:nvPr/>
        </p:nvSpPr>
        <p:spPr>
          <a:xfrm>
            <a:off x="9578337" y="4146901"/>
            <a:ext cx="2315841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b="1">
                <a:latin typeface="+mj-lt"/>
              </a:rPr>
              <a:t>Parallel Path 2: </a:t>
            </a:r>
          </a:p>
          <a:p>
            <a:pPr algn="ctr">
              <a:lnSpc>
                <a:spcPct val="120000"/>
              </a:lnSpc>
            </a:pPr>
            <a:r>
              <a:rPr lang="en-GB" sz="1600" b="1"/>
              <a:t>Targeted structural changes to create a scalable and   ‘future-ready’           power system</a:t>
            </a:r>
            <a:endParaRPr lang="en-AU" sz="1600" b="1"/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E885F82F-886F-06E1-A8D4-94F3B0C52877}"/>
              </a:ext>
            </a:extLst>
          </p:cNvPr>
          <p:cNvSpPr/>
          <p:nvPr/>
        </p:nvSpPr>
        <p:spPr>
          <a:xfrm>
            <a:off x="10358938" y="3084542"/>
            <a:ext cx="817079" cy="795711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07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  <p:bldP spid="16" grpId="0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94E8A-B8D5-8E5A-1B01-D8C7BFE01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13076-CD0E-57D1-15E8-AD52509575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9B09C-489F-BC4A-8B4A-439C7C9C5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16C9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Proxima Nova Light" panose="02000506030000020004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4AE6AE-21AD-656F-DB54-859DE8AA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310281"/>
            <a:ext cx="10729745" cy="914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AU" sz="2800">
                <a:solidFill>
                  <a:schemeClr val="tx1"/>
                </a:solidFill>
              </a:rPr>
              <a:t>Why is this necessary? Increasingly volatile power systems still require instantaneous balancing of demand and supply</a:t>
            </a: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3C4A32B5-ED3F-D84F-6E7E-497B044B8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0" y="1315883"/>
            <a:ext cx="6398202" cy="4943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7CADF-695C-065D-A01E-965AFCD8E4D7}"/>
              </a:ext>
            </a:extLst>
          </p:cNvPr>
          <p:cNvSpPr txBox="1"/>
          <p:nvPr/>
        </p:nvSpPr>
        <p:spPr>
          <a:xfrm>
            <a:off x="8669817" y="1683259"/>
            <a:ext cx="3077534" cy="4208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16C9F"/>
                </a:solidFill>
                <a:effectLst/>
                <a:uLnTx/>
                <a:uFillTx/>
                <a:latin typeface="Proxima Nova A Semibold" panose="02000506030000020004" pitchFamily="50" charset="0"/>
                <a:ea typeface="+mn-ea"/>
                <a:cs typeface="+mn-cs"/>
              </a:rPr>
              <a:t>Customer demand and variable generation must still be kept 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xima Nova A Semibold" panose="02000506030000020004" pitchFamily="50" charset="0"/>
                <a:ea typeface="+mn-ea"/>
                <a:cs typeface="+mn-cs"/>
              </a:rPr>
              <a:t>‘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xima Nova A Semibold" panose="02000506030000020004" pitchFamily="50" charset="0"/>
                <a:ea typeface="+mn-ea"/>
                <a:cs typeface="+mn-cs"/>
              </a:rPr>
              <a:t>in balance’ every microsecond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roxima Nova A Light" panose="02000506030000020004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xima Nova A Semibold" panose="02000506030000020004" pitchFamily="50" charset="0"/>
                <a:ea typeface="+mn-ea"/>
                <a:cs typeface="+mn-cs"/>
              </a:rPr>
              <a:t>of the year                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16C9F"/>
                </a:solidFill>
                <a:effectLst/>
                <a:uLnTx/>
                <a:uFillTx/>
                <a:latin typeface="Proxima Nova A Semibold" panose="02000506030000020004" pitchFamily="50" charset="0"/>
                <a:ea typeface="+mn-ea"/>
                <a:cs typeface="+mn-cs"/>
              </a:rPr>
              <a:t>as the dispatchable generation fleet              is withdrawn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00" b="0" i="0" u="none" strike="noStrike" kern="1200" cap="none" spc="0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BDB567F-E71B-BB43-48C0-54033BF9C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3877608"/>
            <a:ext cx="2934355" cy="2323690"/>
          </a:xfrm>
          <a:prstGeom prst="rect">
            <a:avLst/>
          </a:prstGeom>
        </p:spPr>
      </p:pic>
      <p:pic>
        <p:nvPicPr>
          <p:cNvPr id="1028" name="Picture 4" descr="Changing Demand Profiles - Ergon Energy">
            <a:extLst>
              <a:ext uri="{FF2B5EF4-FFF2-40B4-BE49-F238E27FC236}">
                <a16:creationId xmlns:a16="http://schemas.microsoft.com/office/drawing/2014/main" id="{C4BDCB98-88A6-A6E3-3112-ED465EC5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4" y="1564807"/>
            <a:ext cx="2768590" cy="21319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8FA0F-F825-64A2-9C5A-2A56F33B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47DB-5454-5344-B4DC-D7DC253FDBF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B2230D-198B-AA30-1C11-632CDF37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501"/>
            <a:ext cx="10515600" cy="1325563"/>
          </a:xfrm>
        </p:spPr>
        <p:txBody>
          <a:bodyPr>
            <a:normAutofit/>
          </a:bodyPr>
          <a:lstStyle/>
          <a:p>
            <a:pPr marL="9525" indent="-9525">
              <a:lnSpc>
                <a:spcPct val="120000"/>
              </a:lnSpc>
            </a:pPr>
            <a:r>
              <a:rPr lang="en-AU" sz="2800"/>
              <a:t>Operational Coordination of a few hundred large-scale merchant resources was (comparatively) simple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443BE11-AC10-0D0F-20AF-DC2C6AF32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16" y="1241516"/>
            <a:ext cx="6588363" cy="5090260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94672543-5F12-8F58-B0F6-53DC153054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1185" y="2151066"/>
            <a:ext cx="5632522" cy="2954100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0A61DF53-2C6C-AE98-D33D-89BBCC095225}"/>
              </a:ext>
            </a:extLst>
          </p:cNvPr>
          <p:cNvSpPr/>
          <p:nvPr/>
        </p:nvSpPr>
        <p:spPr>
          <a:xfrm>
            <a:off x="5506119" y="6528499"/>
            <a:ext cx="635000" cy="127000"/>
          </a:xfrm>
          <a:custGeom>
            <a:avLst/>
            <a:gdLst/>
            <a:ahLst/>
            <a:cxnLst/>
            <a:rect l="l" t="t" r="r" b="b"/>
            <a:pathLst>
              <a:path w="635000" h="127000">
                <a:moveTo>
                  <a:pt x="507492" y="0"/>
                </a:moveTo>
                <a:lnTo>
                  <a:pt x="507492" y="127000"/>
                </a:lnTo>
                <a:lnTo>
                  <a:pt x="615442" y="73025"/>
                </a:lnTo>
                <a:lnTo>
                  <a:pt x="520192" y="73025"/>
                </a:lnTo>
                <a:lnTo>
                  <a:pt x="520192" y="53975"/>
                </a:lnTo>
                <a:lnTo>
                  <a:pt x="615442" y="53975"/>
                </a:lnTo>
                <a:lnTo>
                  <a:pt x="507492" y="0"/>
                </a:lnTo>
                <a:close/>
              </a:path>
              <a:path w="635000" h="127000">
                <a:moveTo>
                  <a:pt x="507492" y="53975"/>
                </a:moveTo>
                <a:lnTo>
                  <a:pt x="0" y="53975"/>
                </a:lnTo>
                <a:lnTo>
                  <a:pt x="0" y="73025"/>
                </a:lnTo>
                <a:lnTo>
                  <a:pt x="507492" y="73025"/>
                </a:lnTo>
                <a:lnTo>
                  <a:pt x="507492" y="53975"/>
                </a:lnTo>
                <a:close/>
              </a:path>
              <a:path w="635000" h="127000">
                <a:moveTo>
                  <a:pt x="615442" y="53975"/>
                </a:moveTo>
                <a:lnTo>
                  <a:pt x="520192" y="53975"/>
                </a:lnTo>
                <a:lnTo>
                  <a:pt x="520192" y="73025"/>
                </a:lnTo>
                <a:lnTo>
                  <a:pt x="615442" y="73025"/>
                </a:lnTo>
                <a:lnTo>
                  <a:pt x="634492" y="63500"/>
                </a:lnTo>
                <a:lnTo>
                  <a:pt x="615442" y="539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F9B16B28-3588-D3B4-A79D-441C2971C548}"/>
              </a:ext>
            </a:extLst>
          </p:cNvPr>
          <p:cNvSpPr txBox="1"/>
          <p:nvPr/>
        </p:nvSpPr>
        <p:spPr>
          <a:xfrm>
            <a:off x="4840235" y="6066527"/>
            <a:ext cx="2058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lvl="0" indent="-28067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Coordination</a:t>
            </a:r>
            <a:r>
              <a:rPr kumimoji="0" lang="en-GB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Signals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447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5A379-6401-C926-04DA-8490C181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5373" y="6153832"/>
            <a:ext cx="2743200" cy="365125"/>
          </a:xfrm>
        </p:spPr>
        <p:txBody>
          <a:bodyPr/>
          <a:lstStyle/>
          <a:p>
            <a:fld id="{6F4147DB-5454-5344-B4DC-D7DC253FDBF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B1D095-8CCC-B4DB-937E-267063A7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73" y="98472"/>
            <a:ext cx="11070068" cy="1323901"/>
          </a:xfrm>
        </p:spPr>
        <p:txBody>
          <a:bodyPr>
            <a:normAutofit/>
          </a:bodyPr>
          <a:lstStyle/>
          <a:p>
            <a:pPr marL="9525" indent="-9525">
              <a:lnSpc>
                <a:spcPct val="120000"/>
              </a:lnSpc>
            </a:pPr>
            <a:r>
              <a:rPr lang="en-GB" sz="2800"/>
              <a:t>Operational Coordination is increasingly complex, fragile and non-scalable in a future of tens of millions of energy resources</a:t>
            </a:r>
            <a:endParaRPr lang="en-AU" sz="2800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D5AB02AE-7F8D-7710-1084-913EAD44878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181622"/>
            <a:ext cx="4342827" cy="232818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18EF40AC-C97C-836F-4EEE-98B03C98FC87}"/>
              </a:ext>
            </a:extLst>
          </p:cNvPr>
          <p:cNvSpPr/>
          <p:nvPr/>
        </p:nvSpPr>
        <p:spPr>
          <a:xfrm>
            <a:off x="5066113" y="2954863"/>
            <a:ext cx="931048" cy="352214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Content Placeholder 16">
            <a:extLst>
              <a:ext uri="{FF2B5EF4-FFF2-40B4-BE49-F238E27FC236}">
                <a16:creationId xmlns:a16="http://schemas.microsoft.com/office/drawing/2014/main" id="{0B12D4C6-1E0C-D727-96FF-7F7A2B32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379" y="1594522"/>
            <a:ext cx="5541099" cy="4043054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DD0675D3-D4E6-FBA9-780A-42498DA40F73}"/>
              </a:ext>
            </a:extLst>
          </p:cNvPr>
          <p:cNvSpPr/>
          <p:nvPr/>
        </p:nvSpPr>
        <p:spPr>
          <a:xfrm>
            <a:off x="5540892" y="6325981"/>
            <a:ext cx="635000" cy="127000"/>
          </a:xfrm>
          <a:custGeom>
            <a:avLst/>
            <a:gdLst/>
            <a:ahLst/>
            <a:cxnLst/>
            <a:rect l="l" t="t" r="r" b="b"/>
            <a:pathLst>
              <a:path w="635000" h="127000">
                <a:moveTo>
                  <a:pt x="507492" y="0"/>
                </a:moveTo>
                <a:lnTo>
                  <a:pt x="507492" y="127000"/>
                </a:lnTo>
                <a:lnTo>
                  <a:pt x="615442" y="73025"/>
                </a:lnTo>
                <a:lnTo>
                  <a:pt x="520192" y="73025"/>
                </a:lnTo>
                <a:lnTo>
                  <a:pt x="520192" y="53975"/>
                </a:lnTo>
                <a:lnTo>
                  <a:pt x="615442" y="53975"/>
                </a:lnTo>
                <a:lnTo>
                  <a:pt x="507492" y="0"/>
                </a:lnTo>
                <a:close/>
              </a:path>
              <a:path w="635000" h="127000">
                <a:moveTo>
                  <a:pt x="507492" y="53975"/>
                </a:moveTo>
                <a:lnTo>
                  <a:pt x="0" y="53975"/>
                </a:lnTo>
                <a:lnTo>
                  <a:pt x="0" y="73025"/>
                </a:lnTo>
                <a:lnTo>
                  <a:pt x="507492" y="73025"/>
                </a:lnTo>
                <a:lnTo>
                  <a:pt x="507492" y="53975"/>
                </a:lnTo>
                <a:close/>
              </a:path>
              <a:path w="635000" h="127000">
                <a:moveTo>
                  <a:pt x="615442" y="53975"/>
                </a:moveTo>
                <a:lnTo>
                  <a:pt x="520192" y="53975"/>
                </a:lnTo>
                <a:lnTo>
                  <a:pt x="520192" y="73025"/>
                </a:lnTo>
                <a:lnTo>
                  <a:pt x="615442" y="73025"/>
                </a:lnTo>
                <a:lnTo>
                  <a:pt x="634492" y="63500"/>
                </a:lnTo>
                <a:lnTo>
                  <a:pt x="615442" y="539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DA22AEAA-241D-9FD3-64D7-17ACB8415F98}"/>
              </a:ext>
            </a:extLst>
          </p:cNvPr>
          <p:cNvSpPr txBox="1"/>
          <p:nvPr/>
        </p:nvSpPr>
        <p:spPr>
          <a:xfrm>
            <a:off x="4875008" y="5864009"/>
            <a:ext cx="2058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lvl="0" indent="-28067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Coordination</a:t>
            </a:r>
            <a:r>
              <a:rPr kumimoji="0" lang="en-GB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Signals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373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11107B8-F97E-3B38-C30C-695D82FF96DD}"/>
              </a:ext>
            </a:extLst>
          </p:cNvPr>
          <p:cNvSpPr txBox="1">
            <a:spLocks/>
          </p:cNvSpPr>
          <p:nvPr/>
        </p:nvSpPr>
        <p:spPr>
          <a:xfrm>
            <a:off x="11381232" y="6549909"/>
            <a:ext cx="640080" cy="216131"/>
          </a:xfrm>
        </p:spPr>
        <p:txBody>
          <a:bodyPr/>
          <a:lstStyle>
            <a:defPPr>
              <a:defRPr kern="0"/>
            </a:defPPr>
            <a:lvl1pPr>
              <a:defRPr>
                <a:latin typeface="Proxima Nova Semibold" panose="02000506030000020004" pitchFamily="2" charset="0"/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9B09C-489F-BC4A-8B4A-439C7C9C5B7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roxima Nova Semibold" panose="02000506030000020004" pitchFamily="2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roxima Nova Semibold" panose="0200050603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F8B3AC-88A6-E122-CE86-F9E6CCB04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510" y="1261618"/>
            <a:ext cx="4109372" cy="4028532"/>
          </a:xfrm>
          <a:prstGeom prst="rect">
            <a:avLst/>
          </a:prstGeom>
        </p:spPr>
      </p:pic>
      <p:pic>
        <p:nvPicPr>
          <p:cNvPr id="12" name="Content Placeholder 16">
            <a:extLst>
              <a:ext uri="{FF2B5EF4-FFF2-40B4-BE49-F238E27FC236}">
                <a16:creationId xmlns:a16="http://schemas.microsoft.com/office/drawing/2014/main" id="{A2423E94-8B5B-0850-312A-F535DA4F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17" y="1594614"/>
            <a:ext cx="4504593" cy="32867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DF873-D3AA-2982-C78F-C986D3935874}"/>
              </a:ext>
            </a:extLst>
          </p:cNvPr>
          <p:cNvSpPr txBox="1"/>
          <p:nvPr/>
        </p:nvSpPr>
        <p:spPr>
          <a:xfrm>
            <a:off x="838200" y="5350300"/>
            <a:ext cx="10851566" cy="656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 the NEM transitions from hundreds to tens of millions of participating energy resources, layered systems architecture becomes mission-critical for scalable visibility and coordination </a:t>
            </a:r>
            <a:endParaRPr kumimoji="0" lang="en-AU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54FE09F-3FFD-B137-7A12-84F626BE1A47}"/>
              </a:ext>
            </a:extLst>
          </p:cNvPr>
          <p:cNvSpPr/>
          <p:nvPr/>
        </p:nvSpPr>
        <p:spPr>
          <a:xfrm>
            <a:off x="5609765" y="3061891"/>
            <a:ext cx="931048" cy="352214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1349A72-AE62-930E-C42A-C99D54A48D00}"/>
              </a:ext>
            </a:extLst>
          </p:cNvPr>
          <p:cNvSpPr/>
          <p:nvPr/>
        </p:nvSpPr>
        <p:spPr>
          <a:xfrm>
            <a:off x="5506119" y="6528499"/>
            <a:ext cx="635000" cy="127000"/>
          </a:xfrm>
          <a:custGeom>
            <a:avLst/>
            <a:gdLst/>
            <a:ahLst/>
            <a:cxnLst/>
            <a:rect l="l" t="t" r="r" b="b"/>
            <a:pathLst>
              <a:path w="635000" h="127000">
                <a:moveTo>
                  <a:pt x="507492" y="0"/>
                </a:moveTo>
                <a:lnTo>
                  <a:pt x="507492" y="127000"/>
                </a:lnTo>
                <a:lnTo>
                  <a:pt x="615442" y="73025"/>
                </a:lnTo>
                <a:lnTo>
                  <a:pt x="520192" y="73025"/>
                </a:lnTo>
                <a:lnTo>
                  <a:pt x="520192" y="53975"/>
                </a:lnTo>
                <a:lnTo>
                  <a:pt x="615442" y="53975"/>
                </a:lnTo>
                <a:lnTo>
                  <a:pt x="507492" y="0"/>
                </a:lnTo>
                <a:close/>
              </a:path>
              <a:path w="635000" h="127000">
                <a:moveTo>
                  <a:pt x="507492" y="53975"/>
                </a:moveTo>
                <a:lnTo>
                  <a:pt x="0" y="53975"/>
                </a:lnTo>
                <a:lnTo>
                  <a:pt x="0" y="73025"/>
                </a:lnTo>
                <a:lnTo>
                  <a:pt x="507492" y="73025"/>
                </a:lnTo>
                <a:lnTo>
                  <a:pt x="507492" y="53975"/>
                </a:lnTo>
                <a:close/>
              </a:path>
              <a:path w="635000" h="127000">
                <a:moveTo>
                  <a:pt x="615442" y="53975"/>
                </a:moveTo>
                <a:lnTo>
                  <a:pt x="520192" y="53975"/>
                </a:lnTo>
                <a:lnTo>
                  <a:pt x="520192" y="73025"/>
                </a:lnTo>
                <a:lnTo>
                  <a:pt x="615442" y="73025"/>
                </a:lnTo>
                <a:lnTo>
                  <a:pt x="634492" y="63500"/>
                </a:lnTo>
                <a:lnTo>
                  <a:pt x="615442" y="539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BE7F5451-7DE1-426B-BE3D-4DE0FD342206}"/>
              </a:ext>
            </a:extLst>
          </p:cNvPr>
          <p:cNvSpPr txBox="1"/>
          <p:nvPr/>
        </p:nvSpPr>
        <p:spPr>
          <a:xfrm>
            <a:off x="4840235" y="6066527"/>
            <a:ext cx="2058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lvl="0" indent="-28067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Coordination</a:t>
            </a:r>
            <a:r>
              <a:rPr kumimoji="0" lang="en-GB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800" b="0" i="0" u="none" strike="noStrike" kern="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cs typeface="Tahoma"/>
              </a:rPr>
              <a:t>Signals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6ED101-8BB8-A9C5-D7D6-5382829E69ED}"/>
              </a:ext>
            </a:extLst>
          </p:cNvPr>
          <p:cNvSpPr/>
          <p:nvPr/>
        </p:nvSpPr>
        <p:spPr>
          <a:xfrm>
            <a:off x="7883479" y="2916769"/>
            <a:ext cx="1791099" cy="81633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44A04E-05B7-0A49-C07B-EBF4D27D12B2}"/>
              </a:ext>
            </a:extLst>
          </p:cNvPr>
          <p:cNvCxnSpPr>
            <a:cxnSpLocks/>
          </p:cNvCxnSpPr>
          <p:nvPr/>
        </p:nvCxnSpPr>
        <p:spPr>
          <a:xfrm>
            <a:off x="11316749" y="3245445"/>
            <a:ext cx="0" cy="186043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8CFA03-9D06-4DBA-4D16-DA71E3283C26}"/>
              </a:ext>
            </a:extLst>
          </p:cNvPr>
          <p:cNvCxnSpPr>
            <a:cxnSpLocks/>
          </p:cNvCxnSpPr>
          <p:nvPr/>
        </p:nvCxnSpPr>
        <p:spPr>
          <a:xfrm flipV="1">
            <a:off x="11316749" y="1400961"/>
            <a:ext cx="0" cy="166093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E68062-4759-E46C-EF16-25D5D6B4CAE2}"/>
              </a:ext>
            </a:extLst>
          </p:cNvPr>
          <p:cNvCxnSpPr/>
          <p:nvPr/>
        </p:nvCxnSpPr>
        <p:spPr>
          <a:xfrm flipH="1">
            <a:off x="10553350" y="3061891"/>
            <a:ext cx="76339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40B29E-99FC-8CAD-69B4-1005CFD7784E}"/>
              </a:ext>
            </a:extLst>
          </p:cNvPr>
          <p:cNvCxnSpPr/>
          <p:nvPr/>
        </p:nvCxnSpPr>
        <p:spPr>
          <a:xfrm flipH="1">
            <a:off x="10553350" y="3245445"/>
            <a:ext cx="76339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B731A-0DA8-E9BF-B73B-752842C077A1}"/>
              </a:ext>
            </a:extLst>
          </p:cNvPr>
          <p:cNvCxnSpPr>
            <a:cxnSpLocks/>
          </p:cNvCxnSpPr>
          <p:nvPr/>
        </p:nvCxnSpPr>
        <p:spPr>
          <a:xfrm>
            <a:off x="770136" y="3414105"/>
            <a:ext cx="0" cy="146727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133D57-4C69-08B6-FA9B-41764474FDB1}"/>
              </a:ext>
            </a:extLst>
          </p:cNvPr>
          <p:cNvCxnSpPr>
            <a:cxnSpLocks/>
          </p:cNvCxnSpPr>
          <p:nvPr/>
        </p:nvCxnSpPr>
        <p:spPr>
          <a:xfrm>
            <a:off x="770136" y="3414105"/>
            <a:ext cx="412712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CC09C16-F9E0-26D6-954B-7E3204EDB4F4}"/>
              </a:ext>
            </a:extLst>
          </p:cNvPr>
          <p:cNvSpPr txBox="1"/>
          <p:nvPr/>
        </p:nvSpPr>
        <p:spPr>
          <a:xfrm rot="16200000">
            <a:off x="46216" y="3993855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+mj-lt"/>
              </a:rPr>
              <a:t>Key Focus</a:t>
            </a:r>
            <a:endParaRPr lang="en-AU" sz="140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6BF5B7-C851-1473-3A49-54AFCBC1F701}"/>
              </a:ext>
            </a:extLst>
          </p:cNvPr>
          <p:cNvSpPr txBox="1"/>
          <p:nvPr/>
        </p:nvSpPr>
        <p:spPr>
          <a:xfrm rot="5400000">
            <a:off x="10956517" y="3993854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+mj-lt"/>
              </a:rPr>
              <a:t>Key Focus 1</a:t>
            </a:r>
            <a:endParaRPr lang="en-AU" sz="140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2E56F3-FA93-55A2-01C7-957871F6C6B1}"/>
              </a:ext>
            </a:extLst>
          </p:cNvPr>
          <p:cNvSpPr txBox="1"/>
          <p:nvPr/>
        </p:nvSpPr>
        <p:spPr>
          <a:xfrm rot="5400000">
            <a:off x="10916484" y="2007865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+mj-lt"/>
              </a:rPr>
              <a:t>Key Focus 2</a:t>
            </a:r>
            <a:endParaRPr lang="en-AU" sz="1400">
              <a:latin typeface="+mj-lt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47D71BF-44F9-AC56-15B4-E47794AC9D36}"/>
              </a:ext>
            </a:extLst>
          </p:cNvPr>
          <p:cNvSpPr/>
          <p:nvPr/>
        </p:nvSpPr>
        <p:spPr>
          <a:xfrm>
            <a:off x="2356132" y="3112458"/>
            <a:ext cx="1791099" cy="8617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6436021-B5D1-FE6A-34CE-E0374846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32" y="172911"/>
            <a:ext cx="10515600" cy="1325563"/>
          </a:xfrm>
        </p:spPr>
        <p:txBody>
          <a:bodyPr vert="horz" lIns="91440" tIns="91440" rIns="91440" bIns="91440" rtlCol="0" anchor="ctr">
            <a:normAutofit/>
          </a:bodyPr>
          <a:lstStyle/>
          <a:p>
            <a:pPr marL="9525" indent="-9525">
              <a:lnSpc>
                <a:spcPct val="120000"/>
              </a:lnSpc>
            </a:pPr>
            <a:r>
              <a:rPr lang="en-GB" sz="2800"/>
              <a:t>Targeted structural analysis is required to identify and address non-scalable constraints </a:t>
            </a:r>
            <a:endParaRPr lang="en-AU" sz="2800"/>
          </a:p>
        </p:txBody>
      </p:sp>
    </p:spTree>
    <p:extLst>
      <p:ext uri="{BB962C8B-B14F-4D97-AF65-F5344CB8AC3E}">
        <p14:creationId xmlns:p14="http://schemas.microsoft.com/office/powerpoint/2010/main" val="366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8" grpId="0" animBg="1"/>
      <p:bldP spid="9" grpId="0"/>
      <p:bldP spid="15" grpId="0" animBg="1"/>
      <p:bldP spid="35" grpId="0"/>
      <p:bldP spid="36" grpId="0"/>
      <p:bldP spid="38" grpId="0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9222-AD1D-A0CD-8378-E0C02D22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98" y="39772"/>
            <a:ext cx="10821798" cy="1325563"/>
          </a:xfrm>
        </p:spPr>
        <p:txBody>
          <a:bodyPr/>
          <a:lstStyle/>
          <a:p>
            <a:r>
              <a:rPr lang="en-GB"/>
              <a:t>Systems Engineering applied to Grid Transformation</a:t>
            </a:r>
            <a:endParaRPr lang="en-AU"/>
          </a:p>
        </p:txBody>
      </p:sp>
      <p:pic>
        <p:nvPicPr>
          <p:cNvPr id="4" name="Picture 3" descr="A diagram of a diagram of a construction process&#10;&#10;Description automatically generated with medium confidence">
            <a:extLst>
              <a:ext uri="{FF2B5EF4-FFF2-40B4-BE49-F238E27FC236}">
                <a16:creationId xmlns:a16="http://schemas.microsoft.com/office/drawing/2014/main" id="{C767816C-72C9-5FA2-6E19-6E0D1AE5A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32181" r="9346" b="22680"/>
          <a:stretch/>
        </p:blipFill>
        <p:spPr bwMode="auto">
          <a:xfrm>
            <a:off x="1559579" y="1840600"/>
            <a:ext cx="9229436" cy="4232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28A881BD-62CE-3A00-AC2C-B8FFD4208C9C}"/>
              </a:ext>
            </a:extLst>
          </p:cNvPr>
          <p:cNvSpPr/>
          <p:nvPr/>
        </p:nvSpPr>
        <p:spPr>
          <a:xfrm>
            <a:off x="2182802" y="1365336"/>
            <a:ext cx="1224792" cy="704675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37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2</a:t>
            </a:r>
            <a:endParaRPr lang="en-AU"/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E6A59D8A-1AFD-350A-95E7-54109BAACF34}"/>
              </a:ext>
            </a:extLst>
          </p:cNvPr>
          <p:cNvSpPr/>
          <p:nvPr/>
        </p:nvSpPr>
        <p:spPr>
          <a:xfrm>
            <a:off x="3497701" y="1365335"/>
            <a:ext cx="1224792" cy="704675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3</a:t>
            </a:r>
            <a:endParaRPr lang="en-AU"/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6675D078-D027-E7F3-B666-581C4FB3D720}"/>
              </a:ext>
            </a:extLst>
          </p:cNvPr>
          <p:cNvSpPr/>
          <p:nvPr/>
        </p:nvSpPr>
        <p:spPr>
          <a:xfrm>
            <a:off x="4808536" y="1365335"/>
            <a:ext cx="1224792" cy="704675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4</a:t>
            </a:r>
            <a:endParaRPr lang="en-AU"/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09B075AC-0D80-F4FB-2F21-74745CB95F5D}"/>
              </a:ext>
            </a:extLst>
          </p:cNvPr>
          <p:cNvSpPr/>
          <p:nvPr/>
        </p:nvSpPr>
        <p:spPr>
          <a:xfrm>
            <a:off x="867903" y="1353353"/>
            <a:ext cx="1224792" cy="704675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37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1</a:t>
            </a: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30E19-8762-AD65-1576-E7F4597E98E7}"/>
              </a:ext>
            </a:extLst>
          </p:cNvPr>
          <p:cNvSpPr txBox="1"/>
          <p:nvPr/>
        </p:nvSpPr>
        <p:spPr>
          <a:xfrm>
            <a:off x="857626" y="2070010"/>
            <a:ext cx="129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/>
              <a:t>Global Best Practice</a:t>
            </a:r>
            <a:endParaRPr lang="en-AU" sz="1600" b="1"/>
          </a:p>
        </p:txBody>
      </p:sp>
    </p:spTree>
    <p:extLst>
      <p:ext uri="{BB962C8B-B14F-4D97-AF65-F5344CB8AC3E}">
        <p14:creationId xmlns:p14="http://schemas.microsoft.com/office/powerpoint/2010/main" val="9078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9222-AD1D-A0CD-8378-E0C02D22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26" y="0"/>
            <a:ext cx="10515600" cy="1325563"/>
          </a:xfrm>
        </p:spPr>
        <p:txBody>
          <a:bodyPr/>
          <a:lstStyle/>
          <a:p>
            <a:r>
              <a:rPr lang="en-GB"/>
              <a:t>G-PST Topic 7 (Stage 1): Global Best Practice Tools</a:t>
            </a:r>
            <a:endParaRPr lang="en-AU"/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09B075AC-0D80-F4FB-2F21-74745CB95F5D}"/>
              </a:ext>
            </a:extLst>
          </p:cNvPr>
          <p:cNvSpPr/>
          <p:nvPr/>
        </p:nvSpPr>
        <p:spPr>
          <a:xfrm rot="16200000">
            <a:off x="693779" y="1773240"/>
            <a:ext cx="1138143" cy="654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5969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1</a:t>
            </a:r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9367C-EC60-27FC-3732-23A8ADFCAFA8}"/>
              </a:ext>
            </a:extLst>
          </p:cNvPr>
          <p:cNvSpPr/>
          <p:nvPr/>
        </p:nvSpPr>
        <p:spPr>
          <a:xfrm rot="16200000">
            <a:off x="582367" y="3022796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2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10660-8BFA-2353-A276-5D9CA20F3F4B}"/>
              </a:ext>
            </a:extLst>
          </p:cNvPr>
          <p:cNvSpPr/>
          <p:nvPr/>
        </p:nvSpPr>
        <p:spPr>
          <a:xfrm rot="16200000">
            <a:off x="582368" y="4160939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3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1098B-F53A-3ADB-7EEB-4C4410709B43}"/>
              </a:ext>
            </a:extLst>
          </p:cNvPr>
          <p:cNvSpPr/>
          <p:nvPr/>
        </p:nvSpPr>
        <p:spPr>
          <a:xfrm rot="16200000">
            <a:off x="582367" y="5299085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4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9A3391-D27C-A9C9-3703-0DBA12F22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550" y="1513978"/>
            <a:ext cx="10146215" cy="47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43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9222-AD1D-A0CD-8378-E0C02D22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91" y="201842"/>
            <a:ext cx="10864442" cy="1325563"/>
          </a:xfrm>
        </p:spPr>
        <p:txBody>
          <a:bodyPr/>
          <a:lstStyle/>
          <a:p>
            <a:r>
              <a:rPr lang="en-GB"/>
              <a:t>G-PST Topic 7 (Stage 2): Develop NEM Reference Architecture</a:t>
            </a:r>
            <a:endParaRPr lang="en-AU"/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09B075AC-0D80-F4FB-2F21-74745CB95F5D}"/>
              </a:ext>
            </a:extLst>
          </p:cNvPr>
          <p:cNvSpPr/>
          <p:nvPr/>
        </p:nvSpPr>
        <p:spPr>
          <a:xfrm rot="16200000">
            <a:off x="693779" y="2911383"/>
            <a:ext cx="1138143" cy="654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5604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2</a:t>
            </a:r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9367C-EC60-27FC-3732-23A8ADFCAFA8}"/>
              </a:ext>
            </a:extLst>
          </p:cNvPr>
          <p:cNvSpPr/>
          <p:nvPr/>
        </p:nvSpPr>
        <p:spPr>
          <a:xfrm rot="16200000">
            <a:off x="582367" y="1884649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1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10660-8BFA-2353-A276-5D9CA20F3F4B}"/>
              </a:ext>
            </a:extLst>
          </p:cNvPr>
          <p:cNvSpPr/>
          <p:nvPr/>
        </p:nvSpPr>
        <p:spPr>
          <a:xfrm rot="16200000">
            <a:off x="582368" y="4160939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3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1098B-F53A-3ADB-7EEB-4C4410709B43}"/>
              </a:ext>
            </a:extLst>
          </p:cNvPr>
          <p:cNvSpPr/>
          <p:nvPr/>
        </p:nvSpPr>
        <p:spPr>
          <a:xfrm rot="16200000">
            <a:off x="582367" y="5299085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4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C71121-86D9-0CA1-6632-B111023F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684" y="1759992"/>
            <a:ext cx="4973951" cy="38722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9D4A7E-F2DA-D235-E1B3-9EB6F81A4AF3}"/>
              </a:ext>
            </a:extLst>
          </p:cNvPr>
          <p:cNvSpPr txBox="1"/>
          <p:nvPr/>
        </p:nvSpPr>
        <p:spPr>
          <a:xfrm>
            <a:off x="3009900" y="1438345"/>
            <a:ext cx="378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+mj-lt"/>
              </a:rPr>
              <a:t>Hybrid Approach</a:t>
            </a:r>
            <a:endParaRPr lang="en-AU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5BCF9-5F6B-7CEB-2309-DD563C8CECB4}"/>
              </a:ext>
            </a:extLst>
          </p:cNvPr>
          <p:cNvSpPr txBox="1"/>
          <p:nvPr/>
        </p:nvSpPr>
        <p:spPr>
          <a:xfrm>
            <a:off x="8444028" y="1382317"/>
            <a:ext cx="344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+mj-lt"/>
              </a:rPr>
              <a:t>Layered Approach</a:t>
            </a:r>
            <a:endParaRPr lang="en-AU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BF4C46-437F-5106-EE6B-0FBC39DAF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831" y="1751649"/>
            <a:ext cx="4858030" cy="39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05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5455D87-658D-4C44-BBBC-BF030A21C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54" y="2363058"/>
            <a:ext cx="2749561" cy="274956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1E06F5A-209B-4547-9D0A-2BFE56809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2" y="2637344"/>
            <a:ext cx="5704508" cy="2200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9051A94-F68B-4A4D-9F4B-8C5357B96A92}"/>
              </a:ext>
            </a:extLst>
          </p:cNvPr>
          <p:cNvSpPr txBox="1"/>
          <p:nvPr/>
        </p:nvSpPr>
        <p:spPr>
          <a:xfrm>
            <a:off x="743015" y="1311781"/>
            <a:ext cx="1051560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P Mori" panose="00000500000000000000" pitchFamily="50" charset="0"/>
                <a:ea typeface="+mn-ea"/>
                <a:cs typeface="+mn-cs"/>
              </a:rPr>
              <a:t>CSIRO and AEMO are acknowledged as the joint sponsors of Australia’s contribution to the Global Power System Transition (G-PST) research initiative.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C42B40-8234-4D32-2994-37AAE4C11B41}"/>
              </a:ext>
            </a:extLst>
          </p:cNvPr>
          <p:cNvSpPr txBox="1">
            <a:spLocks/>
          </p:cNvSpPr>
          <p:nvPr/>
        </p:nvSpPr>
        <p:spPr>
          <a:xfrm>
            <a:off x="743015" y="113908"/>
            <a:ext cx="10610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PP Mori SemiBold"/>
                <a:ea typeface="+mj-ea"/>
                <a:cs typeface="+mj-cs"/>
              </a:rPr>
              <a:t>Acknowledgement</a:t>
            </a: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PP Mori SemiBold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D247A-2AF2-D7ED-C586-D08B978B2511}"/>
              </a:ext>
            </a:extLst>
          </p:cNvPr>
          <p:cNvSpPr txBox="1"/>
          <p:nvPr/>
        </p:nvSpPr>
        <p:spPr>
          <a:xfrm>
            <a:off x="743015" y="5641206"/>
            <a:ext cx="1051560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P Mori" panose="00000500000000000000" pitchFamily="50" charset="0"/>
                <a:ea typeface="+mn-ea"/>
                <a:cs typeface="+mn-cs"/>
              </a:rPr>
              <a:t>The United States Department of Energy and Pacific Northwest National Laboratory (PNNL) are also noted as valued collaborators in this program of work. </a:t>
            </a:r>
          </a:p>
        </p:txBody>
      </p:sp>
    </p:spTree>
    <p:extLst>
      <p:ext uri="{BB962C8B-B14F-4D97-AF65-F5344CB8AC3E}">
        <p14:creationId xmlns:p14="http://schemas.microsoft.com/office/powerpoint/2010/main" val="2823733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9222-AD1D-A0CD-8378-E0C02D22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73" y="22502"/>
            <a:ext cx="11120982" cy="1325563"/>
          </a:xfrm>
        </p:spPr>
        <p:txBody>
          <a:bodyPr/>
          <a:lstStyle/>
          <a:p>
            <a:r>
              <a:rPr lang="en-GB"/>
              <a:t>G-PST Topic 7 (Stage 2): Identify non-scalable features</a:t>
            </a:r>
            <a:endParaRPr lang="en-AU"/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09B075AC-0D80-F4FB-2F21-74745CB95F5D}"/>
              </a:ext>
            </a:extLst>
          </p:cNvPr>
          <p:cNvSpPr/>
          <p:nvPr/>
        </p:nvSpPr>
        <p:spPr>
          <a:xfrm rot="16200000">
            <a:off x="693779" y="2750067"/>
            <a:ext cx="1138143" cy="654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5604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2</a:t>
            </a:r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9367C-EC60-27FC-3732-23A8ADFCAFA8}"/>
              </a:ext>
            </a:extLst>
          </p:cNvPr>
          <p:cNvSpPr/>
          <p:nvPr/>
        </p:nvSpPr>
        <p:spPr>
          <a:xfrm rot="16200000">
            <a:off x="582367" y="1723333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1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10660-8BFA-2353-A276-5D9CA20F3F4B}"/>
              </a:ext>
            </a:extLst>
          </p:cNvPr>
          <p:cNvSpPr/>
          <p:nvPr/>
        </p:nvSpPr>
        <p:spPr>
          <a:xfrm rot="16200000">
            <a:off x="582368" y="3999623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3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1098B-F53A-3ADB-7EEB-4C4410709B43}"/>
              </a:ext>
            </a:extLst>
          </p:cNvPr>
          <p:cNvSpPr/>
          <p:nvPr/>
        </p:nvSpPr>
        <p:spPr>
          <a:xfrm rot="16200000">
            <a:off x="582367" y="5137769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4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BDE7EDF-778F-4563-700D-CD8C45297363}"/>
              </a:ext>
            </a:extLst>
          </p:cNvPr>
          <p:cNvSpPr txBox="1">
            <a:spLocks/>
          </p:cNvSpPr>
          <p:nvPr/>
        </p:nvSpPr>
        <p:spPr>
          <a:xfrm>
            <a:off x="11737115" y="6532075"/>
            <a:ext cx="256540" cy="20955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16C9F"/>
                </a:solidFill>
                <a:latin typeface="Tahoma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200" b="0" i="0" u="none" strike="noStrike" kern="0" cap="none" spc="-25" normalizeH="0" baseline="0" noProof="0" smtClean="0">
                <a:ln>
                  <a:noFill/>
                </a:ln>
                <a:solidFill>
                  <a:srgbClr val="116C9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381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5C436A1-0851-638B-3732-C886DDAF53B6}"/>
              </a:ext>
            </a:extLst>
          </p:cNvPr>
          <p:cNvSpPr txBox="1">
            <a:spLocks/>
          </p:cNvSpPr>
          <p:nvPr/>
        </p:nvSpPr>
        <p:spPr>
          <a:xfrm>
            <a:off x="1666688" y="1398404"/>
            <a:ext cx="5105400" cy="4371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System Font Regular"/>
              <a:buChar char="+"/>
              <a:defRPr sz="1400" b="0" i="0" kern="1200">
                <a:solidFill>
                  <a:srgbClr val="2E2E2E"/>
                </a:solidFill>
                <a:latin typeface="Tahoma"/>
                <a:ea typeface="+mn-ea"/>
                <a:cs typeface="Tahoma"/>
              </a:defRPr>
            </a:lvl1pPr>
            <a:lvl2pPr marL="70866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System Font Regular"/>
              <a:buChar char="-"/>
              <a:defRPr sz="18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6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2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5pPr>
            <a:lvl6pPr marL="164592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53975" lvl="0" indent="-343535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AutoNum type="arabicPeriod"/>
              <a:tabLst>
                <a:tab pos="355600" algn="l"/>
                <a:tab pos="356235" algn="l"/>
              </a:tabLst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Tier/Layer</a:t>
            </a:r>
            <a:r>
              <a:rPr kumimoji="0" lang="en-GB" sz="1200" b="1" i="0" u="none" strike="noStrike" kern="120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Bypassing:</a:t>
            </a:r>
            <a:r>
              <a:rPr kumimoji="0" lang="en-GB" sz="1200" b="1" i="0" u="none" strike="noStrike" kern="1200" cap="none" spc="38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creation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information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flows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coordination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signals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that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‘leapfrog’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vertical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Tier/Layer</a:t>
            </a:r>
            <a:r>
              <a:rPr kumimoji="0" lang="en-GB" sz="1200" b="0" i="0" u="none" strike="noStrike" kern="1200" cap="none" spc="-6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Power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System’s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operational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hierarchy.</a:t>
            </a:r>
          </a:p>
          <a:p>
            <a:pPr marL="355600" marR="5080" lvl="0" indent="-343535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AutoNum type="arabicPeriod"/>
              <a:tabLst>
                <a:tab pos="355600" algn="l"/>
                <a:tab pos="356235" algn="l"/>
              </a:tabLst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Coordination</a:t>
            </a:r>
            <a:r>
              <a:rPr kumimoji="0" lang="en-GB" sz="1200" b="1" i="0" u="none" strike="noStrike" kern="1200" cap="none" spc="-2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Gapping:</a:t>
            </a:r>
            <a:r>
              <a:rPr kumimoji="0" lang="en-GB" sz="1200" b="1" i="0" u="none" strike="noStrike" kern="1200" cap="none" spc="-35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element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Power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does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not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receive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explicit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flow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coordination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signals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from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any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higher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Tier/Layer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and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therefore</a:t>
            </a:r>
            <a:r>
              <a:rPr kumimoji="0" lang="en-GB" sz="1200" b="0" i="0" u="none" strike="noStrike" kern="1200" cap="none" spc="-7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operates</a:t>
            </a:r>
            <a:r>
              <a:rPr kumimoji="0" lang="en-GB" sz="1200" b="0" i="0" u="none" strike="noStrike" kern="1200" cap="none" spc="-7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isolation.</a:t>
            </a:r>
          </a:p>
          <a:p>
            <a:pPr marL="355600" marR="195580" lvl="0" indent="-343535" algn="l" defTabSz="914400" rtl="0" eaLnBrk="1" fontAlgn="auto" latinLnBrk="0" hangingPunct="1">
              <a:lnSpc>
                <a:spcPct val="120000"/>
              </a:lnSpc>
              <a:spcBef>
                <a:spcPts val="1205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AutoNum type="arabicPeriod"/>
              <a:tabLst>
                <a:tab pos="355600" algn="l"/>
                <a:tab pos="356235" algn="l"/>
              </a:tabLst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Hidden</a:t>
            </a:r>
            <a:r>
              <a:rPr kumimoji="0" lang="en-GB" sz="1200" b="1" i="0" u="none" strike="noStrike" kern="1200" cap="none" spc="-2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Coupling:</a:t>
            </a:r>
            <a:r>
              <a:rPr kumimoji="0" lang="en-GB" sz="1200" b="1" i="0" u="none" strike="noStrike" kern="1200" cap="none" spc="-25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Two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more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control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entities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with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partial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views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State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issue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simultaneous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but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conflicting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coordination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signals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DER/CER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Component</a:t>
            </a:r>
            <a:r>
              <a:rPr kumimoji="0" lang="en-GB" sz="1200" b="0" i="0" u="none" strike="noStrike" kern="1200" cap="none" spc="-6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Power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</a:t>
            </a:r>
            <a:r>
              <a:rPr kumimoji="0" lang="en-GB" sz="1200" b="1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</a:t>
            </a:r>
          </a:p>
          <a:p>
            <a:pPr marL="355600" marR="195580" lvl="0" indent="-343535" algn="l" defTabSz="914400" rtl="0" eaLnBrk="1" fontAlgn="auto" latinLnBrk="0" hangingPunct="1">
              <a:lnSpc>
                <a:spcPct val="120000"/>
              </a:lnSpc>
              <a:spcBef>
                <a:spcPts val="1205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AutoNum type="arabicPeriod"/>
              <a:tabLst>
                <a:tab pos="355600" algn="l"/>
                <a:tab pos="356235" algn="l"/>
              </a:tabLst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Latency</a:t>
            </a:r>
            <a:r>
              <a:rPr kumimoji="0" lang="en-GB" sz="1200" b="1" i="0" u="none" strike="noStrike" kern="1200" cap="none" spc="-2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Cascading:</a:t>
            </a:r>
            <a:r>
              <a:rPr kumimoji="0" lang="en-GB" sz="1200" b="1" i="0" u="none" strike="noStrike" kern="1200" cap="none" spc="-35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Creation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compounding</a:t>
            </a:r>
            <a:r>
              <a:rPr kumimoji="0" lang="en-GB" sz="1200" b="0" i="0" u="none" strike="noStrike" kern="1200" cap="none" spc="-5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latencies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information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flows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due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GB" sz="1200" b="0" i="0" u="none" strike="noStrike" kern="1200" cap="none" spc="-1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serial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routing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data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through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various</a:t>
            </a:r>
            <a:r>
              <a:rPr kumimoji="0" lang="en-GB" sz="1200" b="0" i="0" u="none" strike="noStrike" kern="1200" cap="none" spc="-7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computational</a:t>
            </a:r>
            <a:r>
              <a:rPr kumimoji="0" lang="en-GB" sz="1200" b="0" i="0" u="none" strike="noStrike" kern="1200" cap="none" spc="-6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systems,</a:t>
            </a:r>
            <a:r>
              <a:rPr kumimoji="0" lang="en-GB" sz="1200" b="0" i="0" u="none" strike="noStrike" kern="1200" cap="none" spc="-6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processes</a:t>
            </a:r>
            <a:r>
              <a:rPr kumimoji="0" lang="en-GB" sz="1200" b="0" i="0" u="none" strike="noStrike" kern="1200" cap="none" spc="-7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lang="en-GB" sz="1200" b="0" i="0" u="none" strike="noStrike" kern="1200" cap="none" spc="-6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organisations.</a:t>
            </a:r>
          </a:p>
          <a:p>
            <a:pPr marL="355600" marR="195580" lvl="0" indent="-343535" algn="just" defTabSz="914400" rtl="0" eaLnBrk="1" fontAlgn="auto" latinLnBrk="0" hangingPunct="1">
              <a:lnSpc>
                <a:spcPct val="120000"/>
              </a:lnSpc>
              <a:spcBef>
                <a:spcPts val="1205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AutoNum type="arabicPeriod"/>
              <a:tabLst>
                <a:tab pos="355600" algn="l"/>
                <a:tab pos="356235" algn="l"/>
              </a:tabLst>
              <a:defRPr/>
            </a:pPr>
            <a:r>
              <a:rPr kumimoji="0" lang="en-GB" sz="1200" b="1" i="0" u="none" strike="noStrike" kern="120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Computational</a:t>
            </a:r>
            <a:r>
              <a:rPr kumimoji="0" lang="en-GB" sz="1200" b="1" i="0" u="none" strike="noStrike" kern="1200" cap="none" spc="-65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Time</a:t>
            </a:r>
            <a:r>
              <a:rPr kumimoji="0" lang="en-GB" sz="1200" b="1" i="0" u="none" strike="noStrike" kern="1200" cap="none" spc="-35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Walls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Where</a:t>
            </a:r>
            <a:r>
              <a:rPr kumimoji="0" lang="en-GB" sz="1200" b="0" i="0" u="none" strike="noStrike" kern="1200" cap="none" spc="-1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excessive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data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volumes, l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atencies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lang="en-GB" sz="1200" b="0" i="0" u="none" strike="noStrike" kern="1200" cap="none" spc="-6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processing</a:t>
            </a:r>
            <a:r>
              <a:rPr kumimoji="0" lang="en-GB" sz="1200" b="0" i="0" u="none" strike="noStrike" kern="1200" cap="none" spc="-6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‘bottlenecks’</a:t>
            </a:r>
            <a:r>
              <a:rPr kumimoji="0" lang="en-GB" sz="1200" b="0" i="0" u="none" strike="noStrike" kern="1200" cap="none" spc="-5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occur,</a:t>
            </a:r>
            <a:r>
              <a:rPr kumimoji="0" lang="en-GB" sz="1200" b="0" i="0" u="none" strike="noStrike" kern="1200" cap="none" spc="-7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optimisation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engines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will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hit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computational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‘time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wall’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at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some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point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where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no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amount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computing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resource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will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be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adequate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solve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optimisation</a:t>
            </a:r>
            <a:r>
              <a:rPr kumimoji="0" lang="en-GB" sz="1200" b="0" i="0" u="none" strike="noStrike" kern="1200" cap="none" spc="-5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problems</a:t>
            </a:r>
            <a:r>
              <a:rPr kumimoji="0" lang="en-GB" sz="1200" b="0" i="0" u="none" strike="noStrike" kern="1200" cap="none" spc="-7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reasonable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time.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3872162-8A14-854B-B602-39703D9488EB}"/>
              </a:ext>
            </a:extLst>
          </p:cNvPr>
          <p:cNvSpPr txBox="1">
            <a:spLocks/>
          </p:cNvSpPr>
          <p:nvPr/>
        </p:nvSpPr>
        <p:spPr>
          <a:xfrm>
            <a:off x="6883400" y="4350776"/>
            <a:ext cx="5308600" cy="1772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System Font Regular"/>
              <a:buChar char="+"/>
              <a:defRPr sz="1300" b="0" i="0" kern="1200">
                <a:solidFill>
                  <a:srgbClr val="2E2E2E"/>
                </a:solidFill>
                <a:latin typeface="Tahoma"/>
                <a:ea typeface="+mn-ea"/>
                <a:cs typeface="Tahoma"/>
              </a:defRPr>
            </a:lvl1pPr>
            <a:lvl2pPr marL="70866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System Font Regular"/>
              <a:buChar char="-"/>
              <a:defRPr sz="18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6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2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5pPr>
            <a:lvl6pPr marL="164592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marR="102870" lvl="0" indent="-34226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AutoNum type="arabicPeriod" startAt="6"/>
              <a:tabLst>
                <a:tab pos="354965" algn="l"/>
                <a:tab pos="355600" algn="l"/>
              </a:tabLst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Cybersecurity</a:t>
            </a:r>
            <a:r>
              <a:rPr kumimoji="0" lang="en-GB" sz="1200" b="1" i="0" u="none" strike="noStrike" kern="1200" cap="none" spc="-3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Structural</a:t>
            </a:r>
            <a:r>
              <a:rPr kumimoji="0" lang="en-GB" sz="1200" b="1" i="0" u="none" strike="noStrike" kern="1200" cap="none" spc="-45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Vulnerabilities:</a:t>
            </a:r>
            <a:r>
              <a:rPr kumimoji="0" lang="en-GB" sz="1200" b="1" i="0" u="none" strike="noStrike" kern="1200" cap="none" spc="-3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Ill-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informed</a:t>
            </a:r>
            <a:r>
              <a:rPr kumimoji="0" lang="en-GB" sz="1200" b="0" i="0" u="none" strike="noStrike" kern="1200" cap="none" spc="-5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often</a:t>
            </a:r>
            <a:r>
              <a:rPr kumimoji="0" lang="en-GB" sz="1200" b="0" i="0" u="none" strike="noStrike" kern="1200" cap="none" spc="-6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unnecessary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structural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choices</a:t>
            </a:r>
            <a:r>
              <a:rPr kumimoji="0" lang="en-GB" sz="1200" b="0" i="0" u="none" strike="noStrike" kern="1200" cap="none" spc="-7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result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lang="en-GB" sz="1200" b="0" i="0" u="none" strike="noStrike" kern="1200" cap="none" spc="-5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communication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routings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that</a:t>
            </a:r>
            <a:r>
              <a:rPr kumimoji="0" lang="en-GB" sz="1200" b="0" i="0" u="none" strike="noStrike" kern="1200" cap="none" spc="-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create</a:t>
            </a:r>
            <a:r>
              <a:rPr kumimoji="0" lang="en-GB" sz="1200" b="0" i="0" u="none" strike="noStrike" kern="1200" cap="none" spc="-1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non-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cyber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vulnerabilities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 penetration.</a:t>
            </a:r>
          </a:p>
          <a:p>
            <a:pPr marL="354965" marR="224790" lvl="0" indent="-34226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AutoNum type="arabicPeriod" startAt="6"/>
              <a:tabLst>
                <a:tab pos="354965" algn="l"/>
                <a:tab pos="355600" algn="l"/>
              </a:tabLst>
              <a:defRPr/>
            </a:pPr>
            <a:r>
              <a:rPr kumimoji="0" lang="en-GB" sz="1200" b="1" i="0" u="none" strike="noStrike" kern="120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Back-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end</a:t>
            </a:r>
            <a:r>
              <a:rPr kumimoji="0" lang="en-GB" sz="1200" b="1" i="0" u="none" strike="noStrike" kern="1200" cap="none" spc="-2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Integration</a:t>
            </a:r>
            <a:r>
              <a:rPr kumimoji="0" lang="en-GB" sz="1200" b="1" i="0" u="none" strike="noStrike" kern="1200" cap="none" spc="-4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Constraints:</a:t>
            </a:r>
            <a:r>
              <a:rPr kumimoji="0" lang="en-GB" sz="1200" b="1" i="0" u="none" strike="noStrike" kern="1200" cap="none" spc="29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Multiple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vertical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silo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structures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found</a:t>
            </a:r>
            <a:r>
              <a:rPr kumimoji="0" lang="en-GB" sz="1200" b="0" i="0" u="none" strike="noStrike" kern="1200" cap="none" spc="-6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many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supply-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chain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organisations</a:t>
            </a:r>
            <a:r>
              <a:rPr kumimoji="0" lang="en-GB" sz="1200" b="0" i="0" u="none" strike="noStrike" kern="1200" cap="none" spc="-6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drive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significant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back-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end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integration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costs,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anti-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resilience</a:t>
            </a:r>
            <a:r>
              <a:rPr kumimoji="0" lang="en-GB" sz="1200" b="0" i="0" u="none" strike="noStrike" kern="1200" cap="none" spc="-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are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anti-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extensible</a:t>
            </a:r>
            <a:r>
              <a:rPr kumimoji="0" lang="en-GB" sz="1200" b="0" i="0" u="none" strike="noStrike" kern="1200" cap="none" spc="-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due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lang="en-GB" sz="1200" b="0" i="0" u="none" strike="noStrike" kern="1200" cap="none" spc="-3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coupling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applications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lang="en-GB" sz="1200" b="0" i="0" u="none" strike="noStrike" kern="1200" cap="none" spc="-2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which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where</a:t>
            </a:r>
            <a:r>
              <a:rPr kumimoji="0" lang="en-GB" sz="1200" b="0" i="0" u="none" strike="noStrike" kern="1200" cap="none" spc="-2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failure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one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can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ripple</a:t>
            </a:r>
            <a:r>
              <a:rPr kumimoji="0" lang="en-GB" sz="1200" b="0" i="0" u="none" strike="noStrike" kern="1200" cap="none" spc="-45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through</a:t>
            </a:r>
            <a:r>
              <a:rPr kumimoji="0" lang="en-GB" sz="1200" b="0" i="0" u="none" strike="noStrike" kern="1200" cap="none" spc="-3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lang="en-GB" sz="1200" b="0" i="0" u="none" strike="noStrike" kern="1200" cap="none" spc="-4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degrade</a:t>
            </a:r>
            <a:r>
              <a:rPr kumimoji="0" lang="en-GB" sz="1200" b="0" i="0" u="none" strike="noStrike" kern="1200" cap="none" spc="-5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200" b="0" i="0" u="none" strike="noStrike" kern="1200" cap="none" spc="-1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others.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A7D935CC-9D2A-BDD5-A9CA-E39A447AB739}"/>
              </a:ext>
            </a:extLst>
          </p:cNvPr>
          <p:cNvSpPr txBox="1"/>
          <p:nvPr/>
        </p:nvSpPr>
        <p:spPr>
          <a:xfrm>
            <a:off x="9884185" y="6576466"/>
            <a:ext cx="198120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lang="en-GB" sz="800" kern="0">
                <a:solidFill>
                  <a:srgbClr val="404040"/>
                </a:solidFill>
                <a:latin typeface="Tahoma"/>
                <a:cs typeface="Tahoma"/>
              </a:rPr>
              <a:t>Image: </a:t>
            </a:r>
            <a:r>
              <a:rPr lang="en-AU" sz="800" kern="0">
                <a:solidFill>
                  <a:srgbClr val="404040"/>
                </a:solidFill>
                <a:latin typeface="Tahoma"/>
                <a:cs typeface="Tahoma"/>
              </a:rPr>
              <a:t>Javier </a:t>
            </a:r>
            <a:r>
              <a:rPr lang="en-AU" sz="800" kern="0" err="1">
                <a:solidFill>
                  <a:srgbClr val="404040"/>
                </a:solidFill>
                <a:latin typeface="Tahoma"/>
                <a:cs typeface="Tahoma"/>
              </a:rPr>
              <a:t>Zarracina</a:t>
            </a:r>
            <a:r>
              <a:rPr lang="en-AU" sz="800" kern="0">
                <a:solidFill>
                  <a:srgbClr val="404040"/>
                </a:solidFill>
                <a:latin typeface="Tahoma"/>
                <a:cs typeface="Tahoma"/>
              </a:rPr>
              <a:t> and Vox.com</a:t>
            </a:r>
            <a:endParaRPr lang="en-GB" sz="800" kern="0">
              <a:solidFill>
                <a:srgbClr val="404040"/>
              </a:solidFill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F6CF048B-C501-9F2F-90F9-58715198848C}"/>
              </a:ext>
            </a:extLst>
          </p:cNvPr>
          <p:cNvSpPr txBox="1"/>
          <p:nvPr/>
        </p:nvSpPr>
        <p:spPr>
          <a:xfrm>
            <a:off x="5257801" y="6541582"/>
            <a:ext cx="4419599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lang="en-GB" sz="800" kern="0">
                <a:solidFill>
                  <a:srgbClr val="404040"/>
                </a:solidFill>
                <a:latin typeface="Tahoma"/>
                <a:cs typeface="Tahoma"/>
              </a:rPr>
              <a:t>* The full Stage 2 report contains a detailed analysis of how these issues would potentially arise in the NEM under different architectural arrangements.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0BD64-E2DE-EC75-F95E-D307A4DD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297" y="1125308"/>
            <a:ext cx="3785263" cy="31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4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9222-AD1D-A0CD-8378-E0C02D22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307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/>
              <a:t>G-PST Topic 7 (Stage 3): Major demonstration project analyses and application of MBSE tools</a:t>
            </a:r>
            <a:endParaRPr lang="en-AU"/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09B075AC-0D80-F4FB-2F21-74745CB95F5D}"/>
              </a:ext>
            </a:extLst>
          </p:cNvPr>
          <p:cNvSpPr/>
          <p:nvPr/>
        </p:nvSpPr>
        <p:spPr>
          <a:xfrm rot="16200000">
            <a:off x="693778" y="4049530"/>
            <a:ext cx="1138143" cy="654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5969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3</a:t>
            </a:r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9367C-EC60-27FC-3732-23A8ADFCAFA8}"/>
              </a:ext>
            </a:extLst>
          </p:cNvPr>
          <p:cNvSpPr/>
          <p:nvPr/>
        </p:nvSpPr>
        <p:spPr>
          <a:xfrm rot="16200000">
            <a:off x="582367" y="3022796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2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10660-8BFA-2353-A276-5D9CA20F3F4B}"/>
              </a:ext>
            </a:extLst>
          </p:cNvPr>
          <p:cNvSpPr/>
          <p:nvPr/>
        </p:nvSpPr>
        <p:spPr>
          <a:xfrm rot="16200000">
            <a:off x="582369" y="1884652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1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1098B-F53A-3ADB-7EEB-4C4410709B43}"/>
              </a:ext>
            </a:extLst>
          </p:cNvPr>
          <p:cNvSpPr/>
          <p:nvPr/>
        </p:nvSpPr>
        <p:spPr>
          <a:xfrm rot="16200000">
            <a:off x="582367" y="5299085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4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116D6AA-5415-5406-0C67-0AF3A5CB4CBF}"/>
              </a:ext>
            </a:extLst>
          </p:cNvPr>
          <p:cNvGrpSpPr/>
          <p:nvPr/>
        </p:nvGrpSpPr>
        <p:grpSpPr>
          <a:xfrm>
            <a:off x="2364056" y="1900104"/>
            <a:ext cx="8989744" cy="4372315"/>
            <a:chOff x="1668780" y="1525772"/>
            <a:chExt cx="9731787" cy="4733220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81C8588D-6CD1-77E9-2119-01146D155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313" y="1525772"/>
              <a:ext cx="9634254" cy="473322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36C601ED-3005-46F2-319F-9419E19F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8780" y="6084157"/>
              <a:ext cx="2221397" cy="174835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B72C14F0-D98E-5C35-F46B-3C23F41F1CEB}"/>
              </a:ext>
            </a:extLst>
          </p:cNvPr>
          <p:cNvSpPr txBox="1"/>
          <p:nvPr/>
        </p:nvSpPr>
        <p:spPr>
          <a:xfrm>
            <a:off x="2454152" y="1530772"/>
            <a:ext cx="378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+mj-lt"/>
              </a:rPr>
              <a:t>Document-Based</a:t>
            </a:r>
            <a:endParaRPr lang="en-AU">
              <a:latin typeface="+mj-lt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273375C-B8A8-30FC-CFFF-BB656F944BF6}"/>
              </a:ext>
            </a:extLst>
          </p:cNvPr>
          <p:cNvSpPr txBox="1"/>
          <p:nvPr/>
        </p:nvSpPr>
        <p:spPr>
          <a:xfrm>
            <a:off x="7331979" y="1438345"/>
            <a:ext cx="425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+mj-lt"/>
              </a:rPr>
              <a:t>Model-Based Systems Engineering (MBSE) Environment</a:t>
            </a:r>
            <a:endParaRPr lang="en-AU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483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C48F9-A219-9503-178F-247B1CD2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F49698-90D6-2B49-249D-ECC75061A6F4}"/>
              </a:ext>
            </a:extLst>
          </p:cNvPr>
          <p:cNvSpPr txBox="1"/>
          <p:nvPr/>
        </p:nvSpPr>
        <p:spPr>
          <a:xfrm>
            <a:off x="225836" y="83449"/>
            <a:ext cx="46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+mj-lt"/>
              </a:rPr>
              <a:t>MBSE Simulation Example</a:t>
            </a:r>
            <a:endParaRPr lang="en-AU" sz="2800">
              <a:latin typeface="+mj-lt"/>
            </a:endParaRPr>
          </a:p>
        </p:txBody>
      </p:sp>
      <p:pic>
        <p:nvPicPr>
          <p:cNvPr id="4" name="g-pst_topic_7_stage_3__whole-system_architecture_for_emergency_dpv_curtailment (720p)">
            <a:hlinkClick r:id="" action="ppaction://media"/>
            <a:extLst>
              <a:ext uri="{FF2B5EF4-FFF2-40B4-BE49-F238E27FC236}">
                <a16:creationId xmlns:a16="http://schemas.microsoft.com/office/drawing/2014/main" id="{E57A10F8-CE20-5AE2-CE02-9BDB49168A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8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9222-AD1D-A0CD-8378-E0C02D22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/>
              <a:t>G-PST Topic 7 (Stage 4): Detailed Architecture </a:t>
            </a:r>
            <a:endParaRPr lang="en-AU"/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09B075AC-0D80-F4FB-2F21-74745CB95F5D}"/>
              </a:ext>
            </a:extLst>
          </p:cNvPr>
          <p:cNvSpPr/>
          <p:nvPr/>
        </p:nvSpPr>
        <p:spPr>
          <a:xfrm rot="16200000">
            <a:off x="693779" y="5187672"/>
            <a:ext cx="1138143" cy="654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560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4</a:t>
            </a:r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9367C-EC60-27FC-3732-23A8ADFCAFA8}"/>
              </a:ext>
            </a:extLst>
          </p:cNvPr>
          <p:cNvSpPr/>
          <p:nvPr/>
        </p:nvSpPr>
        <p:spPr>
          <a:xfrm rot="16200000">
            <a:off x="582367" y="3022796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2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10660-8BFA-2353-A276-5D9CA20F3F4B}"/>
              </a:ext>
            </a:extLst>
          </p:cNvPr>
          <p:cNvSpPr/>
          <p:nvPr/>
        </p:nvSpPr>
        <p:spPr>
          <a:xfrm rot="16200000">
            <a:off x="582368" y="4160939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3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1098B-F53A-3ADB-7EEB-4C4410709B43}"/>
              </a:ext>
            </a:extLst>
          </p:cNvPr>
          <p:cNvSpPr/>
          <p:nvPr/>
        </p:nvSpPr>
        <p:spPr>
          <a:xfrm rot="16200000">
            <a:off x="582368" y="1884651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1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4A897-5B3E-751F-01D0-476A420BA08A}"/>
              </a:ext>
            </a:extLst>
          </p:cNvPr>
          <p:cNvSpPr txBox="1"/>
          <p:nvPr/>
        </p:nvSpPr>
        <p:spPr>
          <a:xfrm>
            <a:off x="2500364" y="1325563"/>
            <a:ext cx="847857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Distribution System Operator (DSO) </a:t>
            </a:r>
            <a:r>
              <a:rPr lang="en-GB" sz="2400"/>
              <a:t>models</a:t>
            </a:r>
            <a:endParaRPr lang="en-AU" sz="2400"/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Transmission-Distribution Interface (TDI) </a:t>
            </a:r>
            <a:r>
              <a:rPr lang="en-GB" sz="2400"/>
              <a:t>models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400"/>
              <a:t>Whole-system </a:t>
            </a:r>
            <a:r>
              <a:rPr lang="en-GB" sz="2400">
                <a:latin typeface="+mj-lt"/>
              </a:rPr>
              <a:t>Visibility</a:t>
            </a:r>
            <a:r>
              <a:rPr lang="en-GB" sz="2400"/>
              <a:t> and </a:t>
            </a:r>
            <a:r>
              <a:rPr lang="en-GB" sz="2400">
                <a:latin typeface="+mj-lt"/>
              </a:rPr>
              <a:t>Operational Coordination </a:t>
            </a:r>
            <a:r>
              <a:rPr lang="en-GB" sz="2400"/>
              <a:t>models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+mj-lt"/>
              </a:rPr>
              <a:t>Cyber-physical architectures </a:t>
            </a:r>
            <a:r>
              <a:rPr lang="en-GB" sz="2400"/>
              <a:t>that enable the above</a:t>
            </a:r>
            <a:endParaRPr lang="en-AU" sz="2400"/>
          </a:p>
        </p:txBody>
      </p:sp>
      <p:pic>
        <p:nvPicPr>
          <p:cNvPr id="8" name="Picture 7" descr="A diagram of power lines&#10;&#10;Description automatically generated">
            <a:extLst>
              <a:ext uri="{FF2B5EF4-FFF2-40B4-BE49-F238E27FC236}">
                <a16:creationId xmlns:a16="http://schemas.microsoft.com/office/drawing/2014/main" id="{AA22B6BF-BCFF-3228-2527-FFE77E127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44" y="4159771"/>
            <a:ext cx="8077036" cy="241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09B075AC-0D80-F4FB-2F21-74745CB95F5D}"/>
              </a:ext>
            </a:extLst>
          </p:cNvPr>
          <p:cNvSpPr/>
          <p:nvPr/>
        </p:nvSpPr>
        <p:spPr>
          <a:xfrm rot="16200000">
            <a:off x="693779" y="5187672"/>
            <a:ext cx="1138143" cy="654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5605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Stage 4</a:t>
            </a:r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9367C-EC60-27FC-3732-23A8ADFCAFA8}"/>
              </a:ext>
            </a:extLst>
          </p:cNvPr>
          <p:cNvSpPr/>
          <p:nvPr/>
        </p:nvSpPr>
        <p:spPr>
          <a:xfrm rot="16200000">
            <a:off x="582367" y="3022796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2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10660-8BFA-2353-A276-5D9CA20F3F4B}"/>
              </a:ext>
            </a:extLst>
          </p:cNvPr>
          <p:cNvSpPr/>
          <p:nvPr/>
        </p:nvSpPr>
        <p:spPr>
          <a:xfrm rot="16200000">
            <a:off x="582368" y="4160939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3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1098B-F53A-3ADB-7EEB-4C4410709B43}"/>
              </a:ext>
            </a:extLst>
          </p:cNvPr>
          <p:cNvSpPr/>
          <p:nvPr/>
        </p:nvSpPr>
        <p:spPr>
          <a:xfrm rot="16200000">
            <a:off x="582368" y="1884651"/>
            <a:ext cx="1138143" cy="432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Stage 1</a:t>
            </a:r>
            <a:endParaRPr lang="en-AU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P231#yIS1">
            <a:extLst>
              <a:ext uri="{FF2B5EF4-FFF2-40B4-BE49-F238E27FC236}">
                <a16:creationId xmlns:a16="http://schemas.microsoft.com/office/drawing/2014/main" id="{7BCA46BC-2EED-FEE4-75B2-2E48E3A64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90" y="1280357"/>
            <a:ext cx="8462103" cy="51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C85C40-CC65-DCF6-1049-7E737192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/>
              <a:t>G-PST Topic 7 (Stage 4): Detailed Architecture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9039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EBBA-2E2E-22A1-0D05-A84D7689B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24" y="1810390"/>
            <a:ext cx="10432752" cy="2479313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/>
              <a:t>Mapping the existing structures embedded in legacy power systems is a critical first step of developing     a Reference Architecture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904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EAFFE-9536-F38B-29B1-7AEDA8182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9B09C-489F-BC4A-8B4A-439C7C9C5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16C9F"/>
                </a:solidFill>
                <a:effectLst/>
                <a:uLnTx/>
                <a:uFillTx/>
                <a:latin typeface="Proxima Nova Light" panose="0200050603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Proxima Nova Light" panose="02000506030000020004" pitchFamily="2" charset="0"/>
              <a:ea typeface="+mn-ea"/>
              <a:cs typeface="+mn-cs"/>
            </a:endParaRPr>
          </a:p>
        </p:txBody>
      </p:sp>
      <p:pic>
        <p:nvPicPr>
          <p:cNvPr id="8" name="Content Placeholder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D0BC9C0E-C343-2876-20E6-B90629633A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-337" r="23477" b="62354"/>
          <a:stretch/>
        </p:blipFill>
        <p:spPr>
          <a:xfrm>
            <a:off x="512485" y="1796678"/>
            <a:ext cx="11004939" cy="2854465"/>
          </a:xfr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3BE46AB-1221-9D83-DC45-8D43C26FDB30}"/>
              </a:ext>
            </a:extLst>
          </p:cNvPr>
          <p:cNvSpPr txBox="1">
            <a:spLocks/>
          </p:cNvSpPr>
          <p:nvPr/>
        </p:nvSpPr>
        <p:spPr>
          <a:xfrm>
            <a:off x="5924281" y="6578343"/>
            <a:ext cx="5655451" cy="17594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System Font Regular"/>
              <a:buChar char="+"/>
              <a:defRPr sz="2000" b="1" i="0" kern="1200">
                <a:solidFill>
                  <a:schemeClr val="accent2"/>
                </a:solidFill>
                <a:latin typeface="Proxima Nova Semibold" panose="02000506030000020004" pitchFamily="2" charset="0"/>
                <a:ea typeface="+mn-ea"/>
                <a:cs typeface="Arial" panose="020B0604020202020204" pitchFamily="34" charset="0"/>
              </a:defRPr>
            </a:lvl1pPr>
            <a:lvl2pPr marL="70866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System Font Regular"/>
              <a:buChar char="-"/>
              <a:defRPr sz="18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6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2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5pPr>
            <a:lvl6pPr marL="164592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63064"/>
              </a:buClr>
              <a:buSzPct val="100000"/>
              <a:buFont typeface="System Font Regular"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Proxima Nova A Light" panose="02000506030000020004" pitchFamily="50" charset="0"/>
                <a:ea typeface="+mn-ea"/>
                <a:cs typeface="Arial" panose="020B0604020202020204" pitchFamily="34" charset="0"/>
              </a:rPr>
              <a:t>Image: IRENA System Operation Collection (2020)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BE38F9-50E9-0412-584C-A2ED7B3E5BCC}"/>
              </a:ext>
            </a:extLst>
          </p:cNvPr>
          <p:cNvCxnSpPr>
            <a:cxnSpLocks/>
          </p:cNvCxnSpPr>
          <p:nvPr/>
        </p:nvCxnSpPr>
        <p:spPr>
          <a:xfrm>
            <a:off x="2779666" y="2213720"/>
            <a:ext cx="0" cy="11747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6CF1C2-E0F9-52E7-3AD6-AA1DBB24C933}"/>
              </a:ext>
            </a:extLst>
          </p:cNvPr>
          <p:cNvCxnSpPr>
            <a:cxnSpLocks/>
          </p:cNvCxnSpPr>
          <p:nvPr/>
        </p:nvCxnSpPr>
        <p:spPr>
          <a:xfrm>
            <a:off x="5611766" y="2169270"/>
            <a:ext cx="0" cy="11747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743BAB-E7B2-30DD-10C4-6B6A306A143E}"/>
              </a:ext>
            </a:extLst>
          </p:cNvPr>
          <p:cNvCxnSpPr>
            <a:cxnSpLocks/>
          </p:cNvCxnSpPr>
          <p:nvPr/>
        </p:nvCxnSpPr>
        <p:spPr>
          <a:xfrm>
            <a:off x="9236733" y="1209282"/>
            <a:ext cx="0" cy="2463593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A454EFB3-1EA6-D614-9778-E0FDB7F6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169604"/>
            <a:ext cx="10722646" cy="914400"/>
          </a:xfrm>
        </p:spPr>
        <p:txBody>
          <a:bodyPr>
            <a:normAutofit/>
          </a:bodyPr>
          <a:lstStyle/>
          <a:p>
            <a:r>
              <a:rPr lang="en-AU" sz="2700">
                <a:solidFill>
                  <a:schemeClr val="tx1"/>
                </a:solidFill>
              </a:rPr>
              <a:t>Mapping the power system structures we inherited…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8E0626-0B48-DF15-8A8B-3DA517858825}"/>
              </a:ext>
            </a:extLst>
          </p:cNvPr>
          <p:cNvSpPr/>
          <p:nvPr/>
        </p:nvSpPr>
        <p:spPr>
          <a:xfrm>
            <a:off x="634607" y="3887996"/>
            <a:ext cx="1835676" cy="10390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8759BD-405B-2B40-4A65-A0DC9E27A709}"/>
              </a:ext>
            </a:extLst>
          </p:cNvPr>
          <p:cNvSpPr/>
          <p:nvPr/>
        </p:nvSpPr>
        <p:spPr>
          <a:xfrm>
            <a:off x="6197780" y="3887995"/>
            <a:ext cx="2088912" cy="10390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0BDF92-EF1C-D002-21E8-85EAEC621211}"/>
              </a:ext>
            </a:extLst>
          </p:cNvPr>
          <p:cNvSpPr/>
          <p:nvPr/>
        </p:nvSpPr>
        <p:spPr>
          <a:xfrm>
            <a:off x="3350307" y="3910912"/>
            <a:ext cx="1746297" cy="10390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01039C-471F-9C10-0EAA-1CCC25557BD5}"/>
              </a:ext>
            </a:extLst>
          </p:cNvPr>
          <p:cNvSpPr/>
          <p:nvPr/>
        </p:nvSpPr>
        <p:spPr>
          <a:xfrm>
            <a:off x="9558603" y="3910913"/>
            <a:ext cx="2088912" cy="101611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DDC56-D605-5371-66A3-1956D058B78B}"/>
              </a:ext>
            </a:extLst>
          </p:cNvPr>
          <p:cNvSpPr txBox="1"/>
          <p:nvPr/>
        </p:nvSpPr>
        <p:spPr>
          <a:xfrm>
            <a:off x="1188572" y="5248954"/>
            <a:ext cx="965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kern="1200">
                <a:latin typeface="Calibri"/>
                <a:ea typeface="+mn-ea"/>
                <a:cs typeface="+mn-cs"/>
              </a:rPr>
              <a:t>A one-directional bulk delivery system made up of distinct functional siloes </a:t>
            </a:r>
            <a:endParaRPr lang="en-AU" sz="2400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FF1DC-69BC-2041-EAE5-E0D0C4A14B0E}"/>
              </a:ext>
            </a:extLst>
          </p:cNvPr>
          <p:cNvSpPr txBox="1"/>
          <p:nvPr/>
        </p:nvSpPr>
        <p:spPr>
          <a:xfrm>
            <a:off x="9806699" y="1294155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C00000"/>
                </a:solidFill>
              </a:rPr>
              <a:t>Demand-side</a:t>
            </a:r>
            <a:endParaRPr lang="en-AU" sz="200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36BEC4-7CEA-5AAC-F0C5-D35E42C01032}"/>
              </a:ext>
            </a:extLst>
          </p:cNvPr>
          <p:cNvCxnSpPr>
            <a:cxnSpLocks/>
          </p:cNvCxnSpPr>
          <p:nvPr/>
        </p:nvCxnSpPr>
        <p:spPr>
          <a:xfrm>
            <a:off x="774860" y="1487327"/>
            <a:ext cx="832788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C9FF3D-0463-1571-CEE0-EE5DFAF23CC9}"/>
              </a:ext>
            </a:extLst>
          </p:cNvPr>
          <p:cNvSpPr txBox="1"/>
          <p:nvPr/>
        </p:nvSpPr>
        <p:spPr>
          <a:xfrm>
            <a:off x="3679046" y="1272088"/>
            <a:ext cx="17462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C00000"/>
                </a:solidFill>
              </a:rPr>
              <a:t>Supply-side</a:t>
            </a:r>
            <a:endParaRPr lang="en-AU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D3D626-C0B9-FBFF-AA76-F9150CC5A897}"/>
              </a:ext>
            </a:extLst>
          </p:cNvPr>
          <p:cNvCxnSpPr>
            <a:cxnSpLocks/>
          </p:cNvCxnSpPr>
          <p:nvPr/>
        </p:nvCxnSpPr>
        <p:spPr>
          <a:xfrm>
            <a:off x="9307473" y="1494210"/>
            <a:ext cx="55001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73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068" y="1377138"/>
            <a:ext cx="5851836" cy="4731423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90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7795" marR="217804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500" b="0" i="0" u="none" strike="noStrike" kern="1200" cap="none" spc="-3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modern</a:t>
            </a:r>
            <a:r>
              <a:rPr kumimoji="0" sz="15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Power</a:t>
            </a:r>
            <a:r>
              <a:rPr kumimoji="0" sz="1500" b="0" i="0" u="none" strike="noStrike" kern="1200" cap="none" spc="-1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</a:t>
            </a:r>
            <a:r>
              <a:rPr kumimoji="0" sz="15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is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 ‘super system’ of </a:t>
            </a:r>
            <a:r>
              <a:rPr kumimoji="0" sz="15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5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 following </a:t>
            </a:r>
            <a:r>
              <a:rPr kumimoji="0" sz="1500" b="1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seven</a:t>
            </a:r>
            <a:r>
              <a:rPr kumimoji="0" sz="1500" b="1" i="0" u="none" strike="noStrike" kern="1200" cap="none" spc="-15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1" i="0" u="none" strike="noStrike" kern="1200" cap="none" spc="-1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structures</a:t>
            </a:r>
            <a:r>
              <a:rPr kumimoji="0" lang="en-GB" sz="1500" b="1" i="0" u="none" strike="noStrike" kern="1200" cap="none" spc="-1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 </a:t>
            </a:r>
          </a:p>
          <a:p>
            <a:pPr marL="454659" marR="359410" lvl="0" indent="-318770" algn="l" defTabSz="914400" rtl="0" eaLnBrk="1" fontAlgn="auto" latinLnBrk="0" hangingPunct="1">
              <a:lnSpc>
                <a:spcPct val="100000"/>
              </a:lnSpc>
              <a:spcBef>
                <a:spcPts val="1789"/>
              </a:spcBef>
              <a:spcAft>
                <a:spcPts val="0"/>
              </a:spcAft>
              <a:buClr>
                <a:srgbClr val="252F63"/>
              </a:buClr>
              <a:buSzTx/>
              <a:buFontTx/>
              <a:buAutoNum type="arabicPeriod"/>
              <a:tabLst>
                <a:tab pos="454659" algn="l"/>
                <a:tab pos="455295" algn="l"/>
              </a:tabLst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Electricity Infrastructure (Power Flows);</a:t>
            </a:r>
          </a:p>
          <a:p>
            <a:pPr marL="454659" marR="359410" lvl="0" indent="-318770" algn="l" defTabSz="914400" rtl="0" eaLnBrk="1" fontAlgn="auto" latinLnBrk="0" hangingPunct="1">
              <a:lnSpc>
                <a:spcPct val="100000"/>
              </a:lnSpc>
              <a:spcBef>
                <a:spcPts val="1789"/>
              </a:spcBef>
              <a:spcAft>
                <a:spcPts val="0"/>
              </a:spcAft>
              <a:buClr>
                <a:srgbClr val="252F63"/>
              </a:buClr>
              <a:buSzTx/>
              <a:buFontTx/>
              <a:buAutoNum type="arabicPeriod"/>
              <a:tabLst>
                <a:tab pos="454659" algn="l"/>
                <a:tab pos="455295" algn="l"/>
              </a:tabLst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Digital</a:t>
            </a:r>
            <a:r>
              <a:rPr kumimoji="0" sz="1500" b="0" i="0" u="none" strike="noStrike" kern="1200" cap="none" spc="-9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Infrastructure</a:t>
            </a:r>
            <a:r>
              <a:rPr kumimoji="0" sz="1500" b="0" i="0" u="none" strike="noStrike" kern="1200" cap="none" spc="-8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(Information/Data Exchange</a:t>
            </a:r>
            <a:r>
              <a:rPr kumimoji="0" lang="en-GB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, Storage &amp; Processing)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;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454659" marR="0" lvl="0" indent="-318770" algn="l" defTabSz="914400" rtl="0" eaLnBrk="1" fontAlgn="auto" latinLnBrk="0" hangingPunct="1">
              <a:lnSpc>
                <a:spcPct val="100000"/>
              </a:lnSpc>
              <a:spcBef>
                <a:spcPts val="1410"/>
              </a:spcBef>
              <a:spcAft>
                <a:spcPts val="0"/>
              </a:spcAft>
              <a:buClr>
                <a:srgbClr val="252F63"/>
              </a:buClr>
              <a:buSzTx/>
              <a:buFontTx/>
              <a:buAutoNum type="arabicPeriod"/>
              <a:tabLst>
                <a:tab pos="454659" algn="l"/>
                <a:tab pos="455295" algn="l"/>
              </a:tabLst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Operational</a:t>
            </a:r>
            <a:r>
              <a:rPr kumimoji="0" sz="1500" b="0" i="0" u="none" strike="noStrike" kern="1200" cap="none" spc="-8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Coordination</a:t>
            </a:r>
            <a:r>
              <a:rPr kumimoji="0" sz="1500" b="0" i="0" u="none" strike="noStrike" kern="1200" cap="none" spc="-4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Structure;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454659" marR="0" lvl="0" indent="-318770" algn="l" defTabSz="914400" rtl="0" eaLnBrk="1" fontAlgn="auto" latinLnBrk="0" hangingPunct="1">
              <a:lnSpc>
                <a:spcPct val="100000"/>
              </a:lnSpc>
              <a:spcBef>
                <a:spcPts val="1390"/>
              </a:spcBef>
              <a:spcAft>
                <a:spcPts val="0"/>
              </a:spcAft>
              <a:buClr>
                <a:srgbClr val="252F63"/>
              </a:buClr>
              <a:buSzTx/>
              <a:buFontTx/>
              <a:buAutoNum type="arabicPeriod"/>
              <a:tabLst>
                <a:tab pos="454659" algn="l"/>
                <a:tab pos="455295" algn="l"/>
              </a:tabLst>
              <a:defRPr/>
            </a:pP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Transactional</a:t>
            </a:r>
            <a:r>
              <a:rPr kumimoji="0" sz="1500" b="0" i="0" u="none" strike="noStrike" kern="1200" cap="none" spc="-6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Structure;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454659" marR="0" lvl="0" indent="-318770" algn="l" defTabSz="914400" rtl="0" eaLnBrk="1" fontAlgn="auto" latinLnBrk="0" hangingPunct="1">
              <a:lnSpc>
                <a:spcPct val="100000"/>
              </a:lnSpc>
              <a:spcBef>
                <a:spcPts val="1395"/>
              </a:spcBef>
              <a:spcAft>
                <a:spcPts val="0"/>
              </a:spcAft>
              <a:buClr>
                <a:srgbClr val="252F63"/>
              </a:buClr>
              <a:buSzTx/>
              <a:buFontTx/>
              <a:buAutoNum type="arabicPeriod"/>
              <a:tabLst>
                <a:tab pos="454659" algn="l"/>
                <a:tab pos="455295" algn="l"/>
              </a:tabLst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Industry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/</a:t>
            </a:r>
            <a:r>
              <a:rPr kumimoji="0" sz="15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Market</a:t>
            </a:r>
            <a:r>
              <a:rPr kumimoji="0" sz="1500" b="0" i="0" u="none" strike="noStrike" kern="1200" cap="none" spc="-3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Structure;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454659" marR="0" lvl="0" indent="-318770" algn="l" defTabSz="914400" rtl="0" eaLnBrk="1" fontAlgn="auto" latinLnBrk="0" hangingPunct="1">
              <a:lnSpc>
                <a:spcPct val="100000"/>
              </a:lnSpc>
              <a:spcBef>
                <a:spcPts val="1390"/>
              </a:spcBef>
              <a:spcAft>
                <a:spcPts val="0"/>
              </a:spcAft>
              <a:buClr>
                <a:srgbClr val="252F63"/>
              </a:buClr>
              <a:buSzTx/>
              <a:buFontTx/>
              <a:buAutoNum type="arabicPeriod"/>
              <a:tabLst>
                <a:tab pos="454659" algn="l"/>
                <a:tab pos="455295" algn="l"/>
              </a:tabLst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Regulatory</a:t>
            </a:r>
            <a:r>
              <a:rPr kumimoji="0" sz="1500" b="0" i="0" u="none" strike="noStrike" kern="1200" cap="none" spc="-7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Structure;</a:t>
            </a:r>
            <a:r>
              <a:rPr kumimoji="0" sz="1500" b="0" i="0" u="none" strike="noStrike" kern="1200" cap="none" spc="-7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and,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454659" marR="0" lvl="0" indent="-318770" algn="l" defTabSz="914400" rtl="0" eaLnBrk="1" fontAlgn="auto" latinLnBrk="0" hangingPunct="1">
              <a:lnSpc>
                <a:spcPct val="100000"/>
              </a:lnSpc>
              <a:spcBef>
                <a:spcPts val="1395"/>
              </a:spcBef>
              <a:spcAft>
                <a:spcPts val="0"/>
              </a:spcAft>
              <a:buClr>
                <a:srgbClr val="252F63"/>
              </a:buClr>
              <a:buSzTx/>
              <a:buFontTx/>
              <a:buAutoNum type="arabicPeriod"/>
              <a:tabLst>
                <a:tab pos="454659" algn="l"/>
                <a:tab pos="455295" algn="l"/>
              </a:tabLst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Sector</a:t>
            </a:r>
            <a:r>
              <a:rPr kumimoji="0" sz="1500" b="0" i="0" u="none" strike="noStrike" kern="1200" cap="none" spc="-5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Coupling</a:t>
            </a:r>
            <a:r>
              <a:rPr kumimoji="0" sz="1500" b="0" i="0" u="none" strike="noStrike" kern="1200" cap="none" spc="-3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Structures</a:t>
            </a:r>
            <a:r>
              <a:rPr kumimoji="0" sz="15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(Gas,</a:t>
            </a:r>
            <a:r>
              <a:rPr kumimoji="0" sz="1500" b="0" i="0" u="none" strike="noStrike" kern="1200" cap="none" spc="-5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Water,</a:t>
            </a:r>
            <a:r>
              <a:rPr kumimoji="0" lang="en-GB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Transport,</a:t>
            </a:r>
            <a:r>
              <a:rPr kumimoji="0" sz="1500" b="0" i="0" u="none" strike="noStrike" kern="1200" cap="none" spc="-3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0" b="0" i="0" u="none" strike="noStrike" kern="1200" cap="none" spc="-10" normalizeH="0" baseline="0" noProof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etc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).</a:t>
            </a:r>
            <a:endParaRPr kumimoji="0" lang="en-GB" sz="1500" b="0" i="0" u="none" strike="noStrike" kern="1200" cap="none" spc="-1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4546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-1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37795" marR="217804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Structures 1 – 4 are ‘functionally interdependent’ as they dynamically influence each other on a days-to-milliseconds basis.  </a:t>
            </a:r>
          </a:p>
          <a:p>
            <a:pPr marL="137795" marR="217804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9001" y="6583122"/>
            <a:ext cx="4028058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Network</a:t>
            </a:r>
            <a:r>
              <a:rPr kumimoji="0" sz="800" b="0" i="0" u="none" strike="noStrike" kern="1200" cap="none" spc="-2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sz="800" b="0" i="0" u="none" strike="noStrike" kern="1200" cap="none" spc="-3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Structures concept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developed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by</a:t>
            </a:r>
            <a:r>
              <a:rPr kumimoji="0" sz="800" b="0" i="0" u="none" strike="noStrike" kern="1200" cap="none" spc="-3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Pacific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Northwest</a:t>
            </a:r>
            <a:r>
              <a:rPr kumimoji="0" sz="800" b="0" i="0" u="none" strike="noStrike" kern="1200" cap="none" spc="-3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National</a:t>
            </a:r>
            <a:r>
              <a:rPr kumimoji="0" sz="800" b="0" i="0" u="none" strike="noStrike" kern="1200" cap="none" spc="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00" b="0" i="0" u="none" strike="noStrike" kern="1200" cap="none" spc="-2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Lab</a:t>
            </a:r>
            <a:r>
              <a:rPr kumimoji="0" lang="en-GB" sz="800" b="0" i="0" u="none" strike="noStrike" kern="1200" cap="none" spc="-2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oratory (PNNL)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0495" y="61358"/>
            <a:ext cx="11363487" cy="1219257"/>
          </a:xfrm>
          <a:prstGeom prst="rect">
            <a:avLst/>
          </a:prstGeom>
        </p:spPr>
        <p:txBody>
          <a:bodyPr vert="horz" wrap="square" lIns="0" tIns="232105" rIns="0" bIns="0" rtlCol="0">
            <a:spAutoFit/>
          </a:bodyPr>
          <a:lstStyle/>
          <a:p>
            <a:pPr marL="268288">
              <a:lnSpc>
                <a:spcPct val="100000"/>
              </a:lnSpc>
              <a:spcBef>
                <a:spcPts val="100"/>
              </a:spcBef>
            </a:pPr>
            <a:r>
              <a:rPr lang="en-GB"/>
              <a:t>First Principles: Modern grids are a ‘super system’ of seven structures</a:t>
            </a:r>
            <a:endParaRPr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B020C20-64AA-660D-4BD5-B32DD4B982B2}"/>
              </a:ext>
            </a:extLst>
          </p:cNvPr>
          <p:cNvSpPr txBox="1">
            <a:spLocks/>
          </p:cNvSpPr>
          <p:nvPr/>
        </p:nvSpPr>
        <p:spPr>
          <a:xfrm>
            <a:off x="11381232" y="6549909"/>
            <a:ext cx="640080" cy="216131"/>
          </a:xfrm>
        </p:spPr>
        <p:txBody>
          <a:bodyPr/>
          <a:lstStyle>
            <a:defPPr>
              <a:defRPr kern="0"/>
            </a:defPPr>
            <a:lvl1pPr>
              <a:defRPr>
                <a:latin typeface="Proxima Nova Semibold" panose="02000506030000020004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9B09C-489F-BC4A-8B4A-439C7C9C5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+mn-cs"/>
            </a:endParaRPr>
          </a:p>
        </p:txBody>
      </p:sp>
      <p:pic>
        <p:nvPicPr>
          <p:cNvPr id="7" name="Picture 6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A886ECBD-F15D-A95A-FEF8-8140769EC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03" y="1236073"/>
            <a:ext cx="4872488" cy="48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5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699608"/>
            <a:ext cx="430887" cy="5210239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Electric</a:t>
            </a:r>
            <a:r>
              <a:rPr kumimoji="0" lang="en-GB" sz="2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ity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Infrastructure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2420" y="163073"/>
            <a:ext cx="5701283" cy="616317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1CF174E7-1C07-5F29-91B0-8290868F6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BFBF27-775B-1272-EBFC-A00D1A7B3643}"/>
              </a:ext>
            </a:extLst>
          </p:cNvPr>
          <p:cNvSpPr/>
          <p:nvPr/>
        </p:nvSpPr>
        <p:spPr>
          <a:xfrm>
            <a:off x="8530455" y="2083885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57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692842"/>
            <a:ext cx="430887" cy="510540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Digital</a:t>
            </a:r>
            <a:r>
              <a:rPr kumimoji="0" sz="2800" b="1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Infrastructure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9463" y="102967"/>
            <a:ext cx="5698235" cy="616064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32A93910-BA8A-8B74-5FDA-E8264000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F184DA-088D-C44F-DB95-A08812E99E04}"/>
              </a:ext>
            </a:extLst>
          </p:cNvPr>
          <p:cNvSpPr/>
          <p:nvPr/>
        </p:nvSpPr>
        <p:spPr>
          <a:xfrm>
            <a:off x="10794976" y="2096159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5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FD-3938-DA91-A8DA-711BE5C6A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204402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GB" sz="3600"/>
              <a:t>How do you transform from a 1930s </a:t>
            </a:r>
            <a:r>
              <a:rPr lang="en-GB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</a:t>
            </a:r>
            <a:r>
              <a:rPr lang="en-GB" sz="3600"/>
              <a:t>2030+ Power System?</a:t>
            </a:r>
            <a:endParaRPr lang="en-AU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5BBDB-404E-A895-C383-BE14853D4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473" y="1570534"/>
            <a:ext cx="5229083" cy="522813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500"/>
              </a:spcBef>
            </a:pPr>
            <a:r>
              <a:rPr lang="en-GB" sz="2100"/>
              <a:t>What </a:t>
            </a:r>
            <a:r>
              <a:rPr lang="en-GB" sz="2100">
                <a:latin typeface="+mj-lt"/>
              </a:rPr>
              <a:t>type of power system </a:t>
            </a:r>
            <a:r>
              <a:rPr lang="en-GB" sz="2100"/>
              <a:t>will your nation/regions need for the future (2035, 2050)? </a:t>
            </a:r>
          </a:p>
          <a:p>
            <a:pPr>
              <a:lnSpc>
                <a:spcPct val="120000"/>
              </a:lnSpc>
              <a:spcBef>
                <a:spcPts val="1500"/>
              </a:spcBef>
            </a:pPr>
            <a:r>
              <a:rPr lang="en-GB" sz="2100"/>
              <a:t>What </a:t>
            </a:r>
            <a:r>
              <a:rPr lang="en-GB" sz="2100">
                <a:latin typeface="+mj-lt"/>
              </a:rPr>
              <a:t>combination of drivers </a:t>
            </a:r>
            <a:r>
              <a:rPr lang="en-GB" sz="2100"/>
              <a:t>are forcing system changes?</a:t>
            </a:r>
          </a:p>
          <a:p>
            <a:pPr>
              <a:lnSpc>
                <a:spcPct val="120000"/>
              </a:lnSpc>
              <a:spcBef>
                <a:spcPts val="1500"/>
              </a:spcBef>
            </a:pPr>
            <a:r>
              <a:rPr lang="en-GB" sz="2100"/>
              <a:t>What legacy </a:t>
            </a:r>
            <a:r>
              <a:rPr lang="en-GB" sz="2100">
                <a:latin typeface="+mj-lt"/>
              </a:rPr>
              <a:t>structural constraints </a:t>
            </a:r>
            <a:r>
              <a:rPr lang="en-GB" sz="2100"/>
              <a:t>make change difficult/expensive?</a:t>
            </a:r>
          </a:p>
          <a:p>
            <a:pPr>
              <a:lnSpc>
                <a:spcPct val="120000"/>
              </a:lnSpc>
              <a:spcBef>
                <a:spcPts val="1500"/>
              </a:spcBef>
            </a:pPr>
            <a:r>
              <a:rPr lang="en-GB" sz="2100"/>
              <a:t>Beyond incremental changes, what </a:t>
            </a:r>
            <a:r>
              <a:rPr lang="en-GB" sz="2100">
                <a:latin typeface="+mj-lt"/>
              </a:rPr>
              <a:t>targeted structural changes </a:t>
            </a:r>
            <a:r>
              <a:rPr lang="en-GB" sz="2100"/>
              <a:t>are needed to enable timely and efficient transformation? </a:t>
            </a:r>
          </a:p>
          <a:p>
            <a:pPr>
              <a:lnSpc>
                <a:spcPct val="100000"/>
              </a:lnSpc>
            </a:pPr>
            <a:endParaRPr lang="en-GB" sz="2400"/>
          </a:p>
          <a:p>
            <a:pPr>
              <a:lnSpc>
                <a:spcPct val="100000"/>
              </a:lnSpc>
            </a:pPr>
            <a:endParaRPr lang="en-GB" sz="2400"/>
          </a:p>
          <a:p>
            <a:endParaRPr lang="en-AU"/>
          </a:p>
        </p:txBody>
      </p:sp>
      <p:pic>
        <p:nvPicPr>
          <p:cNvPr id="4" name="Content Placeholder 4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A6C81090-5968-30E0-4C51-EB3B4743B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93148"/>
            <a:ext cx="53816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8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960884"/>
            <a:ext cx="430887" cy="456946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Transactiona</a:t>
            </a:r>
            <a:r>
              <a:rPr lang="en-GB" sz="2800" b="1" kern="0" spc="-10">
                <a:solidFill>
                  <a:srgbClr val="FFFFFF"/>
                </a:solidFill>
                <a:latin typeface="Tahoma"/>
                <a:cs typeface="Tahoma"/>
              </a:rPr>
              <a:t>l Structure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8557" y="164337"/>
            <a:ext cx="5698235" cy="616064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F70C47BC-CA0A-D917-9C62-1D6712FD8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FE9420-33FF-7958-C1F0-F4CE1D8A2E12}"/>
              </a:ext>
            </a:extLst>
          </p:cNvPr>
          <p:cNvSpPr/>
          <p:nvPr/>
        </p:nvSpPr>
        <p:spPr>
          <a:xfrm>
            <a:off x="11065000" y="3305801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443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981783"/>
            <a:ext cx="454025" cy="452882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Operational</a:t>
            </a:r>
            <a:r>
              <a:rPr kumimoji="0" sz="2800" b="1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Coordination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1287" y="118461"/>
            <a:ext cx="5698235" cy="616064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9F445E92-FECE-0337-0B69-DF0E703B7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49A2322-93FF-87A0-C216-9833257FDD0D}"/>
              </a:ext>
            </a:extLst>
          </p:cNvPr>
          <p:cNvSpPr/>
          <p:nvPr/>
        </p:nvSpPr>
        <p:spPr>
          <a:xfrm>
            <a:off x="8278842" y="3305801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52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1332611"/>
            <a:ext cx="454025" cy="382270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4</a:t>
            </a:r>
            <a:r>
              <a:rPr kumimoji="0" sz="2800" b="1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x</a:t>
            </a:r>
            <a:r>
              <a:rPr kumimoji="0" sz="2800" b="1" i="0" u="none" strike="noStrike" kern="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Functional</a:t>
            </a:r>
            <a:r>
              <a:rPr kumimoji="0" sz="2800" b="1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Layers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5843" y="162376"/>
            <a:ext cx="5701283" cy="616317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9" name="Picture 8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0884EC64-E7B8-FF9F-ACA1-CFD1F9E03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EBA1ED-A8FC-A73D-466D-93A38D000CC3}"/>
              </a:ext>
            </a:extLst>
          </p:cNvPr>
          <p:cNvSpPr/>
          <p:nvPr/>
        </p:nvSpPr>
        <p:spPr>
          <a:xfrm>
            <a:off x="8211189" y="2104961"/>
            <a:ext cx="3764182" cy="211723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0072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988043"/>
            <a:ext cx="430887" cy="4450231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Industry</a:t>
            </a:r>
            <a:r>
              <a:rPr kumimoji="0" sz="2800" b="1" i="0" u="none" strike="noStrike" kern="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lang="en-GB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&amp; Regulatory 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5162" y="217848"/>
            <a:ext cx="5604433" cy="59906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486DB38E-DE75-5DA3-8728-076BE3DF0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54A9E0-8514-160C-639F-19FDC349CC5E}"/>
              </a:ext>
            </a:extLst>
          </p:cNvPr>
          <p:cNvSpPr/>
          <p:nvPr/>
        </p:nvSpPr>
        <p:spPr>
          <a:xfrm>
            <a:off x="9045956" y="4256353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363B8F-882B-11A9-83A1-274C932CC91E}"/>
              </a:ext>
            </a:extLst>
          </p:cNvPr>
          <p:cNvSpPr/>
          <p:nvPr/>
        </p:nvSpPr>
        <p:spPr>
          <a:xfrm>
            <a:off x="9663803" y="1567060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199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EBBA-2E2E-22A1-0D05-A84D7689B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24" y="1810390"/>
            <a:ext cx="10432752" cy="2479313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GB"/>
              <a:t>The Reference Architecture process includes consideration of key structural interventions needed for scalable, future-ready capabilities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660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8FA0F-F825-64A2-9C5A-2A56F33B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147DB-5454-5344-B4DC-D7DC253FD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A7A8A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7A8A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B2230D-198B-AA30-1C11-632CDF37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015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/>
              <a:t>R</a:t>
            </a:r>
            <a:r>
              <a:rPr lang="en-AU" sz="2800" err="1"/>
              <a:t>eadying</a:t>
            </a:r>
            <a:r>
              <a:rPr lang="en-AU" sz="2800"/>
              <a:t> GW-scale grids for ‘step change’ transformation</a:t>
            </a:r>
          </a:p>
        </p:txBody>
      </p:sp>
      <p:pic>
        <p:nvPicPr>
          <p:cNvPr id="2" name="Picture 1" descr="Diagram, engineering drawing&#10;&#10;Description automatically generated">
            <a:extLst>
              <a:ext uri="{FF2B5EF4-FFF2-40B4-BE49-F238E27FC236}">
                <a16:creationId xmlns:a16="http://schemas.microsoft.com/office/drawing/2014/main" id="{97B71E96-8484-EA40-BCF4-0762ADD57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1" b="1"/>
          <a:stretch/>
        </p:blipFill>
        <p:spPr>
          <a:xfrm>
            <a:off x="658586" y="1986185"/>
            <a:ext cx="11132922" cy="3382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62AEB-CB5E-E752-E976-E96DB9B48AA8}"/>
              </a:ext>
            </a:extLst>
          </p:cNvPr>
          <p:cNvSpPr txBox="1"/>
          <p:nvPr/>
        </p:nvSpPr>
        <p:spPr>
          <a:xfrm>
            <a:off x="3252983" y="3628323"/>
            <a:ext cx="3460204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46ED40BB-BB24-E0A4-C4A7-2BC591D26ECC}"/>
              </a:ext>
            </a:extLst>
          </p:cNvPr>
          <p:cNvSpPr/>
          <p:nvPr/>
        </p:nvSpPr>
        <p:spPr>
          <a:xfrm rot="217902">
            <a:off x="3334461" y="1288133"/>
            <a:ext cx="3784465" cy="827577"/>
          </a:xfrm>
          <a:prstGeom prst="curvedDown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AA3537D5-E57F-3449-1389-749D7BA8B16C}"/>
              </a:ext>
            </a:extLst>
          </p:cNvPr>
          <p:cNvSpPr/>
          <p:nvPr/>
        </p:nvSpPr>
        <p:spPr>
          <a:xfrm rot="11491166">
            <a:off x="3143095" y="3964417"/>
            <a:ext cx="3679980" cy="999461"/>
          </a:xfrm>
          <a:custGeom>
            <a:avLst/>
            <a:gdLst>
              <a:gd name="connsiteX0" fmla="*/ 4387833 w 4588329"/>
              <a:gd name="connsiteY0" fmla="*/ 801985 h 801985"/>
              <a:gd name="connsiteX1" fmla="*/ 4119262 w 4588329"/>
              <a:gd name="connsiteY1" fmla="*/ 601489 h 801985"/>
              <a:gd name="connsiteX2" fmla="*/ 4219510 w 4588329"/>
              <a:gd name="connsiteY2" fmla="*/ 601489 h 801985"/>
              <a:gd name="connsiteX3" fmla="*/ 2143792 w 4588329"/>
              <a:gd name="connsiteY3" fmla="*/ 0 h 801985"/>
              <a:gd name="connsiteX4" fmla="*/ 2344289 w 4588329"/>
              <a:gd name="connsiteY4" fmla="*/ 0 h 801985"/>
              <a:gd name="connsiteX5" fmla="*/ 4420007 w 4588329"/>
              <a:gd name="connsiteY5" fmla="*/ 601489 h 801985"/>
              <a:gd name="connsiteX6" fmla="*/ 4520255 w 4588329"/>
              <a:gd name="connsiteY6" fmla="*/ 601489 h 801985"/>
              <a:gd name="connsiteX7" fmla="*/ 4387833 w 4588329"/>
              <a:gd name="connsiteY7" fmla="*/ 801985 h 801985"/>
              <a:gd name="connsiteX0" fmla="*/ 2244040 w 4588329"/>
              <a:gd name="connsiteY0" fmla="*/ 877 h 801985"/>
              <a:gd name="connsiteX1" fmla="*/ 200496 w 4588329"/>
              <a:gd name="connsiteY1" fmla="*/ 801985 h 801985"/>
              <a:gd name="connsiteX2" fmla="*/ 0 w 4588329"/>
              <a:gd name="connsiteY2" fmla="*/ 801985 h 801985"/>
              <a:gd name="connsiteX3" fmla="*/ 1471607 w 4588329"/>
              <a:gd name="connsiteY3" fmla="*/ 40443 h 801985"/>
              <a:gd name="connsiteX4" fmla="*/ 2244040 w 4588329"/>
              <a:gd name="connsiteY4" fmla="*/ 878 h 801985"/>
              <a:gd name="connsiteX5" fmla="*/ 2244040 w 4588329"/>
              <a:gd name="connsiteY5" fmla="*/ 877 h 801985"/>
              <a:gd name="connsiteX0" fmla="*/ 2244040 w 4588329"/>
              <a:gd name="connsiteY0" fmla="*/ 877 h 801985"/>
              <a:gd name="connsiteX1" fmla="*/ 200496 w 4588329"/>
              <a:gd name="connsiteY1" fmla="*/ 801985 h 801985"/>
              <a:gd name="connsiteX2" fmla="*/ 0 w 4588329"/>
              <a:gd name="connsiteY2" fmla="*/ 801985 h 801985"/>
              <a:gd name="connsiteX3" fmla="*/ 2143792 w 4588329"/>
              <a:gd name="connsiteY3" fmla="*/ 0 h 801985"/>
              <a:gd name="connsiteX4" fmla="*/ 2344289 w 4588329"/>
              <a:gd name="connsiteY4" fmla="*/ 0 h 801985"/>
              <a:gd name="connsiteX5" fmla="*/ 4420007 w 4588329"/>
              <a:gd name="connsiteY5" fmla="*/ 601489 h 801985"/>
              <a:gd name="connsiteX6" fmla="*/ 4520255 w 4588329"/>
              <a:gd name="connsiteY6" fmla="*/ 601489 h 801985"/>
              <a:gd name="connsiteX7" fmla="*/ 4387833 w 4588329"/>
              <a:gd name="connsiteY7" fmla="*/ 801985 h 801985"/>
              <a:gd name="connsiteX8" fmla="*/ 4119262 w 4588329"/>
              <a:gd name="connsiteY8" fmla="*/ 601489 h 801985"/>
              <a:gd name="connsiteX9" fmla="*/ 4219510 w 4588329"/>
              <a:gd name="connsiteY9" fmla="*/ 601489 h 801985"/>
              <a:gd name="connsiteX10" fmla="*/ 2143792 w 4588329"/>
              <a:gd name="connsiteY10" fmla="*/ 0 h 801985"/>
              <a:gd name="connsiteX0" fmla="*/ 4387833 w 4520255"/>
              <a:gd name="connsiteY0" fmla="*/ 801985 h 801985"/>
              <a:gd name="connsiteX1" fmla="*/ 4119262 w 4520255"/>
              <a:gd name="connsiteY1" fmla="*/ 601489 h 801985"/>
              <a:gd name="connsiteX2" fmla="*/ 4219510 w 4520255"/>
              <a:gd name="connsiteY2" fmla="*/ 601489 h 801985"/>
              <a:gd name="connsiteX3" fmla="*/ 2143792 w 4520255"/>
              <a:gd name="connsiteY3" fmla="*/ 0 h 801985"/>
              <a:gd name="connsiteX4" fmla="*/ 2344289 w 4520255"/>
              <a:gd name="connsiteY4" fmla="*/ 0 h 801985"/>
              <a:gd name="connsiteX5" fmla="*/ 4420007 w 4520255"/>
              <a:gd name="connsiteY5" fmla="*/ 601489 h 801985"/>
              <a:gd name="connsiteX6" fmla="*/ 4520255 w 4520255"/>
              <a:gd name="connsiteY6" fmla="*/ 601489 h 801985"/>
              <a:gd name="connsiteX7" fmla="*/ 4387833 w 4520255"/>
              <a:gd name="connsiteY7" fmla="*/ 801985 h 801985"/>
              <a:gd name="connsiteX0" fmla="*/ 2244040 w 4520255"/>
              <a:gd name="connsiteY0" fmla="*/ 877 h 801985"/>
              <a:gd name="connsiteX1" fmla="*/ 200496 w 4520255"/>
              <a:gd name="connsiteY1" fmla="*/ 801985 h 801985"/>
              <a:gd name="connsiteX2" fmla="*/ 0 w 4520255"/>
              <a:gd name="connsiteY2" fmla="*/ 801985 h 801985"/>
              <a:gd name="connsiteX3" fmla="*/ 1471607 w 4520255"/>
              <a:gd name="connsiteY3" fmla="*/ 40443 h 801985"/>
              <a:gd name="connsiteX4" fmla="*/ 2244040 w 4520255"/>
              <a:gd name="connsiteY4" fmla="*/ 878 h 801985"/>
              <a:gd name="connsiteX5" fmla="*/ 2244040 w 4520255"/>
              <a:gd name="connsiteY5" fmla="*/ 877 h 801985"/>
              <a:gd name="connsiteX0" fmla="*/ 2244040 w 4520255"/>
              <a:gd name="connsiteY0" fmla="*/ 877 h 801985"/>
              <a:gd name="connsiteX1" fmla="*/ 200496 w 4520255"/>
              <a:gd name="connsiteY1" fmla="*/ 801985 h 801985"/>
              <a:gd name="connsiteX2" fmla="*/ 0 w 4520255"/>
              <a:gd name="connsiteY2" fmla="*/ 801985 h 801985"/>
              <a:gd name="connsiteX3" fmla="*/ 2143792 w 4520255"/>
              <a:gd name="connsiteY3" fmla="*/ 0 h 801985"/>
              <a:gd name="connsiteX4" fmla="*/ 2344289 w 4520255"/>
              <a:gd name="connsiteY4" fmla="*/ 0 h 801985"/>
              <a:gd name="connsiteX5" fmla="*/ 4520255 w 4520255"/>
              <a:gd name="connsiteY5" fmla="*/ 601489 h 801985"/>
              <a:gd name="connsiteX6" fmla="*/ 4387833 w 4520255"/>
              <a:gd name="connsiteY6" fmla="*/ 801985 h 801985"/>
              <a:gd name="connsiteX7" fmla="*/ 4119262 w 4520255"/>
              <a:gd name="connsiteY7" fmla="*/ 601489 h 801985"/>
              <a:gd name="connsiteX8" fmla="*/ 4219510 w 4520255"/>
              <a:gd name="connsiteY8" fmla="*/ 601489 h 801985"/>
              <a:gd name="connsiteX9" fmla="*/ 2143792 w 4520255"/>
              <a:gd name="connsiteY9" fmla="*/ 0 h 80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20255" h="801985" stroke="0" extrusionOk="0">
                <a:moveTo>
                  <a:pt x="4387833" y="801985"/>
                </a:moveTo>
                <a:lnTo>
                  <a:pt x="4119262" y="601489"/>
                </a:lnTo>
                <a:lnTo>
                  <a:pt x="4219510" y="601489"/>
                </a:lnTo>
                <a:cubicBezTo>
                  <a:pt x="3975119" y="247398"/>
                  <a:pt x="3121358" y="0"/>
                  <a:pt x="2143792" y="0"/>
                </a:cubicBezTo>
                <a:lnTo>
                  <a:pt x="2344289" y="0"/>
                </a:lnTo>
                <a:cubicBezTo>
                  <a:pt x="3321855" y="0"/>
                  <a:pt x="4175616" y="247398"/>
                  <a:pt x="4420007" y="601489"/>
                </a:cubicBezTo>
                <a:lnTo>
                  <a:pt x="4520255" y="601489"/>
                </a:lnTo>
                <a:lnTo>
                  <a:pt x="4387833" y="801985"/>
                </a:lnTo>
                <a:close/>
              </a:path>
              <a:path w="4520255" h="801985" fill="darkenLess" stroke="0" extrusionOk="0">
                <a:moveTo>
                  <a:pt x="2244040" y="877"/>
                </a:moveTo>
                <a:cubicBezTo>
                  <a:pt x="1100285" y="20907"/>
                  <a:pt x="200496" y="373642"/>
                  <a:pt x="200496" y="801985"/>
                </a:cubicBezTo>
                <a:lnTo>
                  <a:pt x="0" y="801985"/>
                </a:lnTo>
                <a:cubicBezTo>
                  <a:pt x="0" y="455953"/>
                  <a:pt x="593272" y="148941"/>
                  <a:pt x="1471607" y="40443"/>
                </a:cubicBezTo>
                <a:cubicBezTo>
                  <a:pt x="1720456" y="9703"/>
                  <a:pt x="1982262" y="-3707"/>
                  <a:pt x="2244040" y="878"/>
                </a:cubicBezTo>
                <a:lnTo>
                  <a:pt x="2244040" y="877"/>
                </a:lnTo>
                <a:close/>
              </a:path>
              <a:path w="4520255" h="801985" fill="none" extrusionOk="0">
                <a:moveTo>
                  <a:pt x="2244040" y="877"/>
                </a:moveTo>
                <a:cubicBezTo>
                  <a:pt x="1100285" y="20907"/>
                  <a:pt x="200496" y="373642"/>
                  <a:pt x="200496" y="801985"/>
                </a:cubicBezTo>
                <a:lnTo>
                  <a:pt x="0" y="801985"/>
                </a:lnTo>
                <a:cubicBezTo>
                  <a:pt x="0" y="359061"/>
                  <a:pt x="959808" y="0"/>
                  <a:pt x="2143792" y="0"/>
                </a:cubicBezTo>
                <a:lnTo>
                  <a:pt x="2344289" y="0"/>
                </a:lnTo>
                <a:cubicBezTo>
                  <a:pt x="2740366" y="100248"/>
                  <a:pt x="4179664" y="467825"/>
                  <a:pt x="4520255" y="601489"/>
                </a:cubicBezTo>
                <a:lnTo>
                  <a:pt x="4387833" y="801985"/>
                </a:lnTo>
                <a:lnTo>
                  <a:pt x="4119262" y="601489"/>
                </a:lnTo>
                <a:lnTo>
                  <a:pt x="4219510" y="601489"/>
                </a:lnTo>
                <a:cubicBezTo>
                  <a:pt x="3975119" y="247398"/>
                  <a:pt x="3121358" y="0"/>
                  <a:pt x="2143792" y="0"/>
                </a:cubicBezTo>
              </a:path>
            </a:pathLst>
          </a:cu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2B29F8-3649-57EB-055F-4D9B10BEAFEA}"/>
              </a:ext>
            </a:extLst>
          </p:cNvPr>
          <p:cNvCxnSpPr>
            <a:cxnSpLocks/>
          </p:cNvCxnSpPr>
          <p:nvPr/>
        </p:nvCxnSpPr>
        <p:spPr>
          <a:xfrm flipV="1">
            <a:off x="990027" y="5834849"/>
            <a:ext cx="10589705" cy="79652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0722A6-D129-02CF-E0B8-D94D8E3B0B31}"/>
              </a:ext>
            </a:extLst>
          </p:cNvPr>
          <p:cNvSpPr txBox="1"/>
          <p:nvPr/>
        </p:nvSpPr>
        <p:spPr>
          <a:xfrm>
            <a:off x="2839976" y="5459176"/>
            <a:ext cx="73146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Power systems that require an entirely new level of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dynamic, whole-system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inter-dependence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81E086-0EC7-71A2-F532-F2D266B90668}"/>
              </a:ext>
            </a:extLst>
          </p:cNvPr>
          <p:cNvSpPr txBox="1"/>
          <p:nvPr/>
        </p:nvSpPr>
        <p:spPr>
          <a:xfrm>
            <a:off x="7947143" y="1169104"/>
            <a:ext cx="23106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rPr>
              <a:t>~0% to ≥100% Locally-supplied</a:t>
            </a:r>
            <a:endParaRPr kumimoji="0" lang="en-AU" sz="1600" i="0" u="none" strike="noStrike" kern="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CDB099-3D84-5820-50DC-9874EAF1F491}"/>
              </a:ext>
            </a:extLst>
          </p:cNvPr>
          <p:cNvSpPr txBox="1"/>
          <p:nvPr/>
        </p:nvSpPr>
        <p:spPr>
          <a:xfrm>
            <a:off x="595563" y="1256570"/>
            <a:ext cx="23869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~0% to ≥100%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Centrally-supplied</a:t>
            </a:r>
            <a:endParaRPr kumimoji="0" lang="en-AU" sz="160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79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repeatCount="indefinite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repeatCount="indefinite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4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699608"/>
            <a:ext cx="430887" cy="5210239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Electric</a:t>
            </a:r>
            <a:r>
              <a:rPr kumimoji="0" lang="en-GB" sz="2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ity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Infrastructure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1CF174E7-1C07-5F29-91B0-8290868F6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BFBF27-775B-1272-EBFC-A00D1A7B3643}"/>
              </a:ext>
            </a:extLst>
          </p:cNvPr>
          <p:cNvSpPr/>
          <p:nvPr/>
        </p:nvSpPr>
        <p:spPr>
          <a:xfrm>
            <a:off x="8530455" y="2083885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8845FC29-D9A3-31F0-31C6-E3893D81BCB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6063" y="177926"/>
            <a:ext cx="5702808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37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692842"/>
            <a:ext cx="430887" cy="510540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Digital</a:t>
            </a:r>
            <a:r>
              <a:rPr kumimoji="0" sz="2800" b="1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Infrastructure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32A93910-BA8A-8B74-5FDA-E8264000D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F184DA-088D-C44F-DB95-A08812E99E04}"/>
              </a:ext>
            </a:extLst>
          </p:cNvPr>
          <p:cNvSpPr/>
          <p:nvPr/>
        </p:nvSpPr>
        <p:spPr>
          <a:xfrm>
            <a:off x="10794976" y="2096159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7821FA1C-134D-67B5-E928-2DCF37CA885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78337" y="113682"/>
            <a:ext cx="5699760" cy="616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51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960884"/>
            <a:ext cx="430887" cy="456946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Transactiona</a:t>
            </a:r>
            <a:r>
              <a:rPr lang="en-GB" sz="2800" b="1" kern="0" spc="-10">
                <a:solidFill>
                  <a:srgbClr val="FFFFFF"/>
                </a:solidFill>
                <a:latin typeface="Tahoma"/>
                <a:cs typeface="Tahoma"/>
              </a:rPr>
              <a:t>l Structure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F70C47BC-CA0A-D917-9C62-1D6712FD8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FE9420-33FF-7958-C1F0-F4CE1D8A2E12}"/>
              </a:ext>
            </a:extLst>
          </p:cNvPr>
          <p:cNvSpPr/>
          <p:nvPr/>
        </p:nvSpPr>
        <p:spPr>
          <a:xfrm>
            <a:off x="11065000" y="3305801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906F0A02-48FB-2BC6-B198-1EEA119E6B9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72201" y="118513"/>
            <a:ext cx="5699760" cy="616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2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981783"/>
            <a:ext cx="454025" cy="452882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Operational</a:t>
            </a:r>
            <a:r>
              <a:rPr kumimoji="0" sz="2800" b="1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Coordination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8" name="Picture 7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9F445E92-FECE-0337-0B69-DF0E703B7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49A2322-93FF-87A0-C216-9833257FDD0D}"/>
              </a:ext>
            </a:extLst>
          </p:cNvPr>
          <p:cNvSpPr/>
          <p:nvPr/>
        </p:nvSpPr>
        <p:spPr>
          <a:xfrm>
            <a:off x="8278842" y="3305801"/>
            <a:ext cx="821334" cy="7881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71EB8113-66D0-8755-116E-14069D4AF00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9927" y="81691"/>
            <a:ext cx="5699760" cy="616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3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502169" y="1165249"/>
            <a:ext cx="9139238" cy="5269190"/>
            <a:chOff x="1103941" y="1374254"/>
            <a:chExt cx="8328659" cy="5034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941" y="1374254"/>
              <a:ext cx="8328263" cy="50340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4327" y="1411223"/>
              <a:ext cx="2980944" cy="2194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794490" y="6434439"/>
            <a:ext cx="259715" cy="210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lang="en-AU" spc="-50" smtClean="0"/>
              <a:pPr marL="80645">
                <a:lnSpc>
                  <a:spcPct val="100000"/>
                </a:lnSpc>
                <a:spcBef>
                  <a:spcPts val="75"/>
                </a:spcBef>
              </a:pPr>
              <a:t>4</a:t>
            </a:fld>
            <a:endParaRPr spc="-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AC98D2-8923-BE32-99C1-9B1ED3448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104881"/>
            <a:ext cx="10862335" cy="914400"/>
          </a:xfrm>
        </p:spPr>
        <p:txBody>
          <a:bodyPr>
            <a:noAutofit/>
          </a:bodyPr>
          <a:lstStyle/>
          <a:p>
            <a:r>
              <a:rPr lang="en-AU" sz="2800">
                <a:solidFill>
                  <a:schemeClr val="tx1"/>
                </a:solidFill>
              </a:rPr>
              <a:t>Global experience: </a:t>
            </a:r>
            <a:r>
              <a:rPr lang="en-AU" sz="2800"/>
              <a:t>High-renewables Islanded Systems</a:t>
            </a:r>
            <a:endParaRPr lang="en-AU" sz="2800">
              <a:solidFill>
                <a:schemeClr val="tx1"/>
              </a:solidFill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C655829-84FC-F122-5A08-E94F070530AE}"/>
              </a:ext>
            </a:extLst>
          </p:cNvPr>
          <p:cNvSpPr txBox="1"/>
          <p:nvPr/>
        </p:nvSpPr>
        <p:spPr>
          <a:xfrm>
            <a:off x="7951661" y="6560946"/>
            <a:ext cx="3842829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Image: Engineering Roadmap </a:t>
            </a:r>
            <a:r>
              <a:rPr lang="en-GB" sz="1000" spc="-2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Transitional</a:t>
            </a:r>
            <a:r>
              <a:rPr lang="en-GB" sz="1000" spc="-10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en-GB" sz="1000" spc="-9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(AEMO)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31291"/>
            <a:ext cx="711835" cy="5626735"/>
          </a:xfrm>
          <a:custGeom>
            <a:avLst/>
            <a:gdLst/>
            <a:ahLst/>
            <a:cxnLst/>
            <a:rect l="l" t="t" r="r" b="b"/>
            <a:pathLst>
              <a:path w="711835" h="5626735">
                <a:moveTo>
                  <a:pt x="711707" y="0"/>
                </a:moveTo>
                <a:lnTo>
                  <a:pt x="0" y="0"/>
                </a:lnTo>
                <a:lnTo>
                  <a:pt x="0" y="5626608"/>
                </a:lnTo>
                <a:lnTo>
                  <a:pt x="711707" y="5626608"/>
                </a:lnTo>
                <a:lnTo>
                  <a:pt x="711707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344" y="1332611"/>
            <a:ext cx="454025" cy="382270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4</a:t>
            </a:r>
            <a:r>
              <a:rPr kumimoji="0" sz="2800" b="1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x</a:t>
            </a:r>
            <a:r>
              <a:rPr kumimoji="0" sz="2800" b="1" i="0" u="none" strike="noStrike" kern="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Functional</a:t>
            </a:r>
            <a:r>
              <a:rPr kumimoji="0" sz="2800" b="1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Layers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381232" y="6549909"/>
            <a:ext cx="640080" cy="2161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 algn="r">
              <a:defRPr sz="1200" b="0" i="0">
                <a:solidFill>
                  <a:srgbClr val="116C9F"/>
                </a:solidFill>
                <a:latin typeface="Tahoma"/>
                <a:cs typeface="Tahoma"/>
              </a:defRPr>
            </a:lvl1pPr>
          </a:lstStyle>
          <a:p>
            <a:pPr marL="121285" marR="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AU" smtClean="0"/>
              <a:pPr marL="121285" marR="0" lvl="0" indent="0" algn="r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0" cap="none" spc="-25" normalizeH="0" baseline="0" noProof="0">
              <a:ln>
                <a:noFill/>
              </a:ln>
              <a:solidFill>
                <a:srgbClr val="116C9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9" name="Picture 8" descr="A diagram of a network of structures&#10;&#10;Description automatically generated">
            <a:extLst>
              <a:ext uri="{FF2B5EF4-FFF2-40B4-BE49-F238E27FC236}">
                <a16:creationId xmlns:a16="http://schemas.microsoft.com/office/drawing/2014/main" id="{0884EC64-E7B8-FF9F-ACA1-CFD1F9E03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29" y="1567060"/>
            <a:ext cx="3477482" cy="347748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EBA1ED-A8FC-A73D-466D-93A38D000CC3}"/>
              </a:ext>
            </a:extLst>
          </p:cNvPr>
          <p:cNvSpPr/>
          <p:nvPr/>
        </p:nvSpPr>
        <p:spPr>
          <a:xfrm>
            <a:off x="8211189" y="2104961"/>
            <a:ext cx="3764182" cy="211723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83F653F3-7207-6371-1E68-30D6B84A94B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3789" y="110276"/>
            <a:ext cx="5702808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58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34B324-DB14-FE0C-FE69-FF4E4E90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310281"/>
            <a:ext cx="10729745" cy="914400"/>
          </a:xfrm>
        </p:spPr>
        <p:txBody>
          <a:bodyPr>
            <a:noAutofit/>
          </a:bodyPr>
          <a:lstStyle/>
          <a:p>
            <a:r>
              <a:rPr lang="en-GB" sz="2800"/>
              <a:t>S</a:t>
            </a:r>
            <a:r>
              <a:rPr lang="en-AU" sz="2800" err="1"/>
              <a:t>ystems</a:t>
            </a:r>
            <a:r>
              <a:rPr lang="en-AU" sz="2800"/>
              <a:t> Engineering tools are critical for ‘crossing the chasm’</a:t>
            </a:r>
            <a:endParaRPr lang="en-AU" sz="2800">
              <a:solidFill>
                <a:schemeClr val="tx1"/>
              </a:solidFill>
            </a:endParaRPr>
          </a:p>
        </p:txBody>
      </p:sp>
      <p:pic>
        <p:nvPicPr>
          <p:cNvPr id="4" name="Content Placeholder 8" descr="A diagram of power supply&#10;&#10;Description automatically generated">
            <a:extLst>
              <a:ext uri="{FF2B5EF4-FFF2-40B4-BE49-F238E27FC236}">
                <a16:creationId xmlns:a16="http://schemas.microsoft.com/office/drawing/2014/main" id="{11213218-1DBC-E0CC-BC87-566F34E06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9" y="1366569"/>
            <a:ext cx="8385471" cy="491734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55954E-CFE4-03CF-86C2-4387DE94A07B}"/>
              </a:ext>
            </a:extLst>
          </p:cNvPr>
          <p:cNvSpPr txBox="1">
            <a:spLocks/>
          </p:cNvSpPr>
          <p:nvPr/>
        </p:nvSpPr>
        <p:spPr>
          <a:xfrm>
            <a:off x="6309360" y="6425799"/>
            <a:ext cx="5490410" cy="24384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System Font Regular"/>
              <a:buChar char="+"/>
              <a:defRPr sz="2000" b="1" i="0" kern="1200">
                <a:solidFill>
                  <a:schemeClr val="accent2"/>
                </a:solidFill>
                <a:latin typeface="Proxima Nova Semibold" panose="02000506030000020004" pitchFamily="2" charset="0"/>
                <a:ea typeface="+mn-ea"/>
                <a:cs typeface="Arial" panose="020B0604020202020204" pitchFamily="34" charset="0"/>
              </a:defRPr>
            </a:lvl1pPr>
            <a:lvl2pPr marL="70866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System Font Regular"/>
              <a:buChar char="-"/>
              <a:defRPr sz="18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6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200" b="0" i="0" kern="1200">
                <a:solidFill>
                  <a:schemeClr val="accent2"/>
                </a:solidFill>
                <a:latin typeface="Proxima Nova Light" panose="02000506030000020004" pitchFamily="2" charset="0"/>
                <a:ea typeface="+mn-ea"/>
                <a:cs typeface="+mn-cs"/>
              </a:defRPr>
            </a:lvl5pPr>
            <a:lvl6pPr marL="164592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63064"/>
              </a:buClr>
              <a:buSzPct val="100000"/>
              <a:buFont typeface="System Font Regular"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Proxima Nova A Light" panose="02000506030000020004" pitchFamily="50" charset="0"/>
                <a:ea typeface="+mn-ea"/>
                <a:cs typeface="Arial" panose="020B0604020202020204" pitchFamily="34" charset="0"/>
              </a:rPr>
              <a:t>Image: Engineering Framework – Interim Roadmap, AEMO, 2021; adapted from A Gambit for Grid 2035 – A systemic look into the disruptive dynamics underway, Pacific Energy Institute, 2021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8E52E-54CC-1FC8-1290-BAFA754A8585}"/>
              </a:ext>
            </a:extLst>
          </p:cNvPr>
          <p:cNvSpPr txBox="1"/>
          <p:nvPr/>
        </p:nvSpPr>
        <p:spPr>
          <a:xfrm>
            <a:off x="9730740" y="1451276"/>
            <a:ext cx="2004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>
                <a:solidFill>
                  <a:srgbClr val="C00000"/>
                </a:solidFill>
                <a:latin typeface="Proxima Nova A Semibold" panose="02000506030000020004" pitchFamily="50" charset="0"/>
              </a:rPr>
              <a:t>Reliable, Affordable,             Net Zero 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B2B38-132E-8F28-2858-C5178D2F739B}"/>
              </a:ext>
            </a:extLst>
          </p:cNvPr>
          <p:cNvSpPr txBox="1"/>
          <p:nvPr/>
        </p:nvSpPr>
        <p:spPr>
          <a:xfrm>
            <a:off x="517130" y="4377301"/>
            <a:ext cx="158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>
                <a:latin typeface="Proxima Nova A Semibold" panose="02000506030000020004" pitchFamily="50" charset="0"/>
                <a:ea typeface="+mn-ea"/>
                <a:cs typeface="+mn-cs"/>
              </a:rPr>
              <a:t>100%   Fossil-fuel Based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8E6DB-3DB2-78E3-040E-B22916B1CCB0}"/>
              </a:ext>
            </a:extLst>
          </p:cNvPr>
          <p:cNvSpPr/>
          <p:nvPr/>
        </p:nvSpPr>
        <p:spPr>
          <a:xfrm rot="21042909">
            <a:off x="4416828" y="2522532"/>
            <a:ext cx="2962587" cy="142833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02F07BF-D176-72E6-42CF-F28DF6962751}"/>
              </a:ext>
            </a:extLst>
          </p:cNvPr>
          <p:cNvSpPr/>
          <p:nvPr/>
        </p:nvSpPr>
        <p:spPr>
          <a:xfrm>
            <a:off x="8987306" y="3961801"/>
            <a:ext cx="288758" cy="830997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B32B3-A83E-C1EF-6DB7-94F8323438D6}"/>
              </a:ext>
            </a:extLst>
          </p:cNvPr>
          <p:cNvSpPr txBox="1"/>
          <p:nvPr/>
        </p:nvSpPr>
        <p:spPr>
          <a:xfrm>
            <a:off x="9335340" y="4077217"/>
            <a:ext cx="24644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200" b="1">
                <a:solidFill>
                  <a:schemeClr val="accent1"/>
                </a:solidFill>
                <a:latin typeface="+mj-lt"/>
              </a:rPr>
              <a:t>PATH 1: Present-forward</a:t>
            </a:r>
          </a:p>
          <a:p>
            <a:pPr>
              <a:spcBef>
                <a:spcPts val="300"/>
              </a:spcBef>
            </a:pPr>
            <a:endParaRPr lang="en-GB" sz="300" b="1">
              <a:solidFill>
                <a:schemeClr val="accent1"/>
              </a:solidFill>
            </a:endParaRPr>
          </a:p>
          <a:p>
            <a:pPr>
              <a:spcBef>
                <a:spcPts val="300"/>
              </a:spcBef>
            </a:pPr>
            <a:r>
              <a:rPr lang="en-GB" sz="1200" b="1">
                <a:solidFill>
                  <a:srgbClr val="C00000"/>
                </a:solidFill>
                <a:latin typeface="+mj-lt"/>
              </a:rPr>
              <a:t>PATH 2: Future-back</a:t>
            </a:r>
            <a:endParaRPr lang="en-AU" sz="1200" b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309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  <p:bldP spid="5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48B1D23-1DD8-04F0-3841-C11680D9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8" y="139482"/>
            <a:ext cx="11127604" cy="1401682"/>
          </a:xfrm>
        </p:spPr>
        <p:txBody>
          <a:bodyPr>
            <a:normAutofit/>
          </a:bodyPr>
          <a:lstStyle/>
          <a:p>
            <a:r>
              <a:rPr lang="en-US"/>
              <a:t>Enabling two parallel paths of transformational activity</a:t>
            </a:r>
            <a:endParaRPr lang="en-AU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43" r="10542" b="26419"/>
          <a:stretch/>
        </p:blipFill>
        <p:spPr>
          <a:xfrm>
            <a:off x="830069" y="1468645"/>
            <a:ext cx="10354033" cy="432872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8E53235-ABEC-546D-EB66-9FA73BCDD990}"/>
              </a:ext>
            </a:extLst>
          </p:cNvPr>
          <p:cNvSpPr/>
          <p:nvPr/>
        </p:nvSpPr>
        <p:spPr>
          <a:xfrm>
            <a:off x="1534975" y="4912924"/>
            <a:ext cx="2549224" cy="64942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FFFFFF"/>
                </a:solidFill>
                <a:latin typeface="Proxima Nova A Semibold" panose="02000506030000020004" pitchFamily="50" charset="0"/>
              </a:rPr>
              <a:t>PRESENT-FORWARD</a:t>
            </a: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81934823-07E3-2FCD-DDE4-BE0153850F0B}"/>
              </a:ext>
            </a:extLst>
          </p:cNvPr>
          <p:cNvSpPr/>
          <p:nvPr/>
        </p:nvSpPr>
        <p:spPr>
          <a:xfrm>
            <a:off x="7911161" y="4850383"/>
            <a:ext cx="2650292" cy="69908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A Semibold" panose="02000506030000020004" pitchFamily="50" charset="0"/>
                <a:ea typeface="+mn-ea"/>
                <a:cs typeface="+mn-cs"/>
              </a:rPr>
              <a:t>FUTURE</a:t>
            </a:r>
            <a:r>
              <a:rPr lang="en-AU" sz="1400" b="1">
                <a:solidFill>
                  <a:srgbClr val="FFFFFF"/>
                </a:solidFill>
                <a:latin typeface="Proxima Nova A Semibold" panose="02000506030000020004" pitchFamily="50" charset="0"/>
              </a:rPr>
              <a:t>-BACK</a:t>
            </a: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585B26C3-F6A7-7555-B607-38AB5606F5C5}"/>
              </a:ext>
            </a:extLst>
          </p:cNvPr>
          <p:cNvSpPr/>
          <p:nvPr/>
        </p:nvSpPr>
        <p:spPr>
          <a:xfrm>
            <a:off x="7043926" y="4912924"/>
            <a:ext cx="690043" cy="62366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1AA97A37-5CA5-D6D5-B1A8-595C5E9A42BD}"/>
              </a:ext>
            </a:extLst>
          </p:cNvPr>
          <p:cNvSpPr/>
          <p:nvPr/>
        </p:nvSpPr>
        <p:spPr>
          <a:xfrm>
            <a:off x="6174172" y="4925803"/>
            <a:ext cx="754488" cy="62366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68BA1CA-2C6C-0F14-501D-67BC35191D2B}"/>
              </a:ext>
            </a:extLst>
          </p:cNvPr>
          <p:cNvSpPr/>
          <p:nvPr/>
        </p:nvSpPr>
        <p:spPr>
          <a:xfrm>
            <a:off x="4275184" y="4925803"/>
            <a:ext cx="772302" cy="64942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9596B4A-57B3-6396-6327-C101AA0EEC3C}"/>
              </a:ext>
            </a:extLst>
          </p:cNvPr>
          <p:cNvSpPr/>
          <p:nvPr/>
        </p:nvSpPr>
        <p:spPr>
          <a:xfrm>
            <a:off x="5224678" y="4912924"/>
            <a:ext cx="772302" cy="64942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289F8-3A72-4C08-A6AA-C5A68783444C}"/>
              </a:ext>
            </a:extLst>
          </p:cNvPr>
          <p:cNvSpPr txBox="1"/>
          <p:nvPr/>
        </p:nvSpPr>
        <p:spPr>
          <a:xfrm>
            <a:off x="8304342" y="1778468"/>
            <a:ext cx="230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>
                <a:solidFill>
                  <a:srgbClr val="C00000"/>
                </a:solidFill>
                <a:latin typeface="Proxima Nova A Semibold" panose="02000506030000020004" pitchFamily="50" charset="0"/>
              </a:rPr>
              <a:t>Reliable, Affordable,             Net Zero Emissions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B5241-9220-D383-25CA-E3D8FF682E97}"/>
              </a:ext>
            </a:extLst>
          </p:cNvPr>
          <p:cNvSpPr txBox="1"/>
          <p:nvPr/>
        </p:nvSpPr>
        <p:spPr>
          <a:xfrm>
            <a:off x="1829175" y="1944290"/>
            <a:ext cx="196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>
                <a:solidFill>
                  <a:schemeClr val="tx2"/>
                </a:solidFill>
                <a:latin typeface="Proxima Nova A Semibold" panose="02000506030000020004" pitchFamily="50" charset="0"/>
                <a:ea typeface="+mn-ea"/>
                <a:cs typeface="+mn-cs"/>
              </a:rPr>
              <a:t>100% Fossil-fuel Based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Proxima Nova A Semibold" panose="0200050603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3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6CA096-4A6A-C4E8-F776-039D9C465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2113" y="2141450"/>
            <a:ext cx="9144000" cy="2139971"/>
          </a:xfrm>
        </p:spPr>
        <p:txBody>
          <a:bodyPr>
            <a:noAutofit/>
          </a:bodyPr>
          <a:lstStyle/>
          <a:p>
            <a:r>
              <a:rPr lang="en-GB" sz="5400"/>
              <a:t>Thankyou</a:t>
            </a:r>
            <a:br>
              <a:rPr lang="en-GB" sz="4400"/>
            </a:br>
            <a:br>
              <a:rPr lang="en-GB" sz="4000"/>
            </a:br>
            <a:r>
              <a:rPr lang="en-GB" sz="2400">
                <a:latin typeface="+mn-lt"/>
              </a:rPr>
              <a:t>Mark Paterson</a:t>
            </a:r>
            <a:br>
              <a:rPr lang="en-GB" sz="4000"/>
            </a:br>
            <a:r>
              <a:rPr lang="en-GB" sz="2400">
                <a:latin typeface="+mn-lt"/>
              </a:rPr>
              <a:t>mpaterson@energycatalyst.au</a:t>
            </a:r>
            <a:endParaRPr lang="en-AU" sz="4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5054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485A-A7C3-CF8B-BE03-2D2C9E6E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8207"/>
            <a:ext cx="10829717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/>
              <a:t>Decarbonizing our GW-scale grids requires new capabilities to enable whole-system transformations</a:t>
            </a:r>
            <a:endParaRPr lang="en-AU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0C2D1-D55E-D2E2-6B9F-C01FA4216973}"/>
              </a:ext>
            </a:extLst>
          </p:cNvPr>
          <p:cNvSpPr txBox="1">
            <a:spLocks/>
          </p:cNvSpPr>
          <p:nvPr/>
        </p:nvSpPr>
        <p:spPr>
          <a:xfrm>
            <a:off x="838200" y="1690080"/>
            <a:ext cx="5257800" cy="1460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13C4C"/>
              </a:solidFill>
              <a:effectLst/>
              <a:uLnTx/>
              <a:uFillTx/>
              <a:latin typeface="PP Mori ExtraLight"/>
              <a:ea typeface="+mn-lt"/>
              <a:cs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24CE5C-A802-ADA3-0B58-1924AE9257EC}"/>
              </a:ext>
            </a:extLst>
          </p:cNvPr>
          <p:cNvSpPr txBox="1">
            <a:spLocks/>
          </p:cNvSpPr>
          <p:nvPr/>
        </p:nvSpPr>
        <p:spPr>
          <a:xfrm>
            <a:off x="838199" y="1690079"/>
            <a:ext cx="5904628" cy="50876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1200"/>
              </a:spcBef>
              <a:defRPr/>
            </a:pPr>
            <a:r>
              <a:rPr lang="en-US" sz="1800">
                <a:solidFill>
                  <a:srgbClr val="013C4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>
                <a:solidFill>
                  <a:srgbClr val="013C4C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Laws of Physics </a:t>
            </a:r>
            <a:r>
              <a:rPr lang="en-US" sz="1800">
                <a:solidFill>
                  <a:srgbClr val="013C4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interact with one integrated power system (blind to traditional siloes)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It is common for no single entity </a:t>
            </a:r>
            <a:r>
              <a:rPr lang="en-US" sz="1800">
                <a:solidFill>
                  <a:srgbClr val="013C4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 be responsible for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whole-system transformation</a:t>
            </a:r>
          </a:p>
          <a:p>
            <a:pPr>
              <a:lnSpc>
                <a:spcPct val="130000"/>
              </a:lnSpc>
              <a:spcBef>
                <a:spcPts val="1200"/>
              </a:spcBef>
              <a:defRPr/>
            </a:pPr>
            <a:r>
              <a:rPr lang="en-US" sz="1800">
                <a:solidFill>
                  <a:srgbClr val="013C4C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Limited documentation </a:t>
            </a:r>
            <a:r>
              <a:rPr lang="en-US" sz="1800">
                <a:solidFill>
                  <a:srgbClr val="013C4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of the systems architecture, subsystems and interfaces embedded in the ‘as built’ grid 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requirements typically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span grid boundaries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: supply chain entities, subsystems and disciplines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Today’s technology </a:t>
            </a:r>
            <a:r>
              <a:rPr lang="en-US" sz="1800">
                <a:solidFill>
                  <a:srgbClr val="013C4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choices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must be confirmed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as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scalable and extensible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C4C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to meet future needs</a:t>
            </a:r>
          </a:p>
        </p:txBody>
      </p:sp>
      <p:pic>
        <p:nvPicPr>
          <p:cNvPr id="6" name="Picture 5" descr="A cartoon of people climbing an elephant&#10;&#10;Description automatically generated">
            <a:extLst>
              <a:ext uri="{FF2B5EF4-FFF2-40B4-BE49-F238E27FC236}">
                <a16:creationId xmlns:a16="http://schemas.microsoft.com/office/drawing/2014/main" id="{89C63247-918D-CC9E-56D8-F69AE1A29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74" y="1765698"/>
            <a:ext cx="4776032" cy="34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2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794490" y="6434439"/>
            <a:ext cx="259715" cy="210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lang="en-AU" spc="-50" smtClean="0"/>
              <a:pPr marL="80645">
                <a:lnSpc>
                  <a:spcPct val="100000"/>
                </a:lnSpc>
                <a:spcBef>
                  <a:spcPts val="75"/>
                </a:spcBef>
              </a:pPr>
              <a:t>5</a:t>
            </a:fld>
            <a:endParaRPr spc="-50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8776E438-6E98-0D1A-69F3-EAD1A1F7E2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2169" y="1175506"/>
            <a:ext cx="9120223" cy="52689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D515110-C693-E8E8-7F51-1A9C21B9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104881"/>
            <a:ext cx="10862335" cy="914400"/>
          </a:xfrm>
        </p:spPr>
        <p:txBody>
          <a:bodyPr>
            <a:noAutofit/>
          </a:bodyPr>
          <a:lstStyle/>
          <a:p>
            <a:r>
              <a:rPr lang="en-AU" sz="2800">
                <a:solidFill>
                  <a:schemeClr val="tx1"/>
                </a:solidFill>
              </a:rPr>
              <a:t>Australia’s major GW-scale systems: NEM + WEM 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1A3A47C-0E6B-FF6A-724F-68C4B01D1C37}"/>
              </a:ext>
            </a:extLst>
          </p:cNvPr>
          <p:cNvSpPr txBox="1"/>
          <p:nvPr/>
        </p:nvSpPr>
        <p:spPr>
          <a:xfrm>
            <a:off x="7951661" y="6560946"/>
            <a:ext cx="3842829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Image: Engineering Roadmap </a:t>
            </a:r>
            <a:r>
              <a:rPr lang="en-GB" sz="1000" spc="-2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Transitional</a:t>
            </a:r>
            <a:r>
              <a:rPr lang="en-GB" sz="1000" spc="-10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en-GB" sz="1000" spc="-9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(AEMO)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3">
            <a:extLst>
              <a:ext uri="{FF2B5EF4-FFF2-40B4-BE49-F238E27FC236}">
                <a16:creationId xmlns:a16="http://schemas.microsoft.com/office/drawing/2014/main" id="{1D05F69B-062A-3CE0-9658-16DB86209DB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2169" y="1175506"/>
            <a:ext cx="9120223" cy="526897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02169" y="1175506"/>
            <a:ext cx="9120222" cy="5268972"/>
            <a:chOff x="1074849" y="1463908"/>
            <a:chExt cx="8436610" cy="50990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4849" y="1463908"/>
              <a:ext cx="8436434" cy="50984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46064" y="2028443"/>
              <a:ext cx="78105" cy="3954779"/>
            </a:xfrm>
            <a:custGeom>
              <a:avLst/>
              <a:gdLst/>
              <a:ahLst/>
              <a:cxnLst/>
              <a:rect l="l" t="t" r="r" b="b"/>
              <a:pathLst>
                <a:path w="78104" h="3954779">
                  <a:moveTo>
                    <a:pt x="77724" y="3424428"/>
                  </a:moveTo>
                  <a:lnTo>
                    <a:pt x="0" y="3424428"/>
                  </a:lnTo>
                  <a:lnTo>
                    <a:pt x="0" y="3954780"/>
                  </a:lnTo>
                  <a:lnTo>
                    <a:pt x="77724" y="3954780"/>
                  </a:lnTo>
                  <a:lnTo>
                    <a:pt x="77724" y="3424428"/>
                  </a:lnTo>
                  <a:close/>
                </a:path>
                <a:path w="78104" h="3954779">
                  <a:moveTo>
                    <a:pt x="77724" y="0"/>
                  </a:moveTo>
                  <a:lnTo>
                    <a:pt x="0" y="0"/>
                  </a:lnTo>
                  <a:lnTo>
                    <a:pt x="0" y="3116580"/>
                  </a:lnTo>
                  <a:lnTo>
                    <a:pt x="77724" y="3116580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85096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21095" y="1712976"/>
              <a:ext cx="327660" cy="315595"/>
            </a:xfrm>
            <a:custGeom>
              <a:avLst/>
              <a:gdLst/>
              <a:ahLst/>
              <a:cxnLst/>
              <a:rect l="l" t="t" r="r" b="b"/>
              <a:pathLst>
                <a:path w="327660" h="315594">
                  <a:moveTo>
                    <a:pt x="0" y="315467"/>
                  </a:moveTo>
                  <a:lnTo>
                    <a:pt x="327660" y="315467"/>
                  </a:lnTo>
                  <a:lnTo>
                    <a:pt x="327660" y="0"/>
                  </a:lnTo>
                  <a:lnTo>
                    <a:pt x="0" y="0"/>
                  </a:lnTo>
                  <a:lnTo>
                    <a:pt x="0" y="315467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533727" y="1424835"/>
            <a:ext cx="336550" cy="3155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57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59"/>
              </a:spcBef>
            </a:pPr>
            <a:r>
              <a:rPr sz="1400" spc="-25">
                <a:solidFill>
                  <a:srgbClr val="424242"/>
                </a:solidFill>
                <a:latin typeface="Calibri"/>
                <a:cs typeface="Calibri"/>
              </a:rPr>
              <a:t>92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10554" y="860700"/>
            <a:ext cx="984051" cy="468077"/>
          </a:xfrm>
          <a:prstGeom prst="rect">
            <a:avLst/>
          </a:prstGeom>
          <a:ln w="44450">
            <a:solidFill>
              <a:srgbClr val="40C1AC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400" b="1" spc="-25">
                <a:solidFill>
                  <a:srgbClr val="424242"/>
                </a:solidFill>
                <a:latin typeface="Calibri"/>
                <a:cs typeface="Calibri"/>
              </a:rPr>
              <a:t>SA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800" b="1">
                <a:solidFill>
                  <a:srgbClr val="424242"/>
                </a:solidFill>
                <a:latin typeface="Calibri"/>
                <a:cs typeface="Calibri"/>
              </a:rPr>
              <a:t>South</a:t>
            </a:r>
            <a:r>
              <a:rPr sz="800" b="1" spc="-35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800" b="1">
                <a:solidFill>
                  <a:srgbClr val="424242"/>
                </a:solidFill>
                <a:latin typeface="Calibri"/>
                <a:cs typeface="Calibri"/>
              </a:rPr>
              <a:t>Australia</a:t>
            </a:r>
            <a:r>
              <a:rPr sz="800" b="1" spc="2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800" b="1" spc="-10">
                <a:solidFill>
                  <a:srgbClr val="424242"/>
                </a:solidFill>
                <a:latin typeface="Calibri"/>
                <a:cs typeface="Calibri"/>
              </a:rPr>
              <a:t>(islanded)</a:t>
            </a:r>
            <a:r>
              <a:rPr sz="800" b="1" spc="-5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600" b="1" spc="-20">
                <a:solidFill>
                  <a:srgbClr val="424242"/>
                </a:solidFill>
                <a:latin typeface="Calibri"/>
                <a:cs typeface="Calibri"/>
              </a:rPr>
              <a:t>2022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1794490" y="6434439"/>
            <a:ext cx="259715" cy="210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lang="en-AU" spc="-50" smtClean="0"/>
              <a:pPr marL="80645">
                <a:lnSpc>
                  <a:spcPct val="100000"/>
                </a:lnSpc>
                <a:spcBef>
                  <a:spcPts val="75"/>
                </a:spcBef>
              </a:pPr>
              <a:t>6</a:t>
            </a:fld>
            <a:endParaRPr spc="-50"/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BDDEB892-F10B-A5B4-C984-CB3234120919}"/>
              </a:ext>
            </a:extLst>
          </p:cNvPr>
          <p:cNvSpPr txBox="1"/>
          <p:nvPr/>
        </p:nvSpPr>
        <p:spPr>
          <a:xfrm>
            <a:off x="7951661" y="6560946"/>
            <a:ext cx="3842829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Image: Engineering Roadmap </a:t>
            </a:r>
            <a:r>
              <a:rPr lang="en-GB" sz="1000" spc="-2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Transitional</a:t>
            </a:r>
            <a:r>
              <a:rPr lang="en-GB" sz="1000" spc="-10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en-GB" sz="1000" spc="-9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(AEMO)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752518-C40B-92AD-601F-F79DC952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104881"/>
            <a:ext cx="10862335" cy="914400"/>
          </a:xfrm>
        </p:spPr>
        <p:txBody>
          <a:bodyPr>
            <a:noAutofit/>
          </a:bodyPr>
          <a:lstStyle/>
          <a:p>
            <a:r>
              <a:rPr lang="en-AU" sz="2800">
                <a:solidFill>
                  <a:schemeClr val="tx1"/>
                </a:solidFill>
              </a:rPr>
              <a:t>Australia’s major GW-scale systems: South Australia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1644" y="1024864"/>
            <a:ext cx="10670715" cy="5686832"/>
            <a:chOff x="461771" y="1024864"/>
            <a:chExt cx="10670715" cy="5686832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771" y="1024864"/>
              <a:ext cx="10670715" cy="5686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08063" y="4413503"/>
              <a:ext cx="76200" cy="400685"/>
            </a:xfrm>
            <a:custGeom>
              <a:avLst/>
              <a:gdLst/>
              <a:ahLst/>
              <a:cxnLst/>
              <a:rect l="l" t="t" r="r" b="b"/>
              <a:pathLst>
                <a:path w="76200" h="400685">
                  <a:moveTo>
                    <a:pt x="31750" y="324104"/>
                  </a:moveTo>
                  <a:lnTo>
                    <a:pt x="0" y="324104"/>
                  </a:lnTo>
                  <a:lnTo>
                    <a:pt x="38100" y="400304"/>
                  </a:lnTo>
                  <a:lnTo>
                    <a:pt x="69850" y="336804"/>
                  </a:lnTo>
                  <a:lnTo>
                    <a:pt x="31750" y="336804"/>
                  </a:lnTo>
                  <a:lnTo>
                    <a:pt x="31750" y="324104"/>
                  </a:lnTo>
                  <a:close/>
                </a:path>
                <a:path w="76200" h="400685">
                  <a:moveTo>
                    <a:pt x="44450" y="0"/>
                  </a:moveTo>
                  <a:lnTo>
                    <a:pt x="31750" y="0"/>
                  </a:lnTo>
                  <a:lnTo>
                    <a:pt x="31750" y="336804"/>
                  </a:lnTo>
                  <a:lnTo>
                    <a:pt x="44450" y="336804"/>
                  </a:lnTo>
                  <a:lnTo>
                    <a:pt x="44450" y="0"/>
                  </a:lnTo>
                  <a:close/>
                </a:path>
                <a:path w="76200" h="400685">
                  <a:moveTo>
                    <a:pt x="76200" y="324104"/>
                  </a:moveTo>
                  <a:lnTo>
                    <a:pt x="44450" y="324104"/>
                  </a:lnTo>
                  <a:lnTo>
                    <a:pt x="44450" y="336804"/>
                  </a:lnTo>
                  <a:lnTo>
                    <a:pt x="69850" y="336804"/>
                  </a:lnTo>
                  <a:lnTo>
                    <a:pt x="76200" y="324104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19064" y="4067936"/>
            <a:ext cx="175260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100">
                <a:solidFill>
                  <a:srgbClr val="424242"/>
                </a:solidFill>
                <a:latin typeface="Calibri"/>
                <a:cs typeface="Calibri"/>
              </a:rPr>
              <a:t>New</a:t>
            </a:r>
            <a:r>
              <a:rPr sz="1100" spc="-1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100">
                <a:solidFill>
                  <a:srgbClr val="424242"/>
                </a:solidFill>
                <a:latin typeface="Calibri"/>
                <a:cs typeface="Calibri"/>
              </a:rPr>
              <a:t>SA</a:t>
            </a:r>
            <a:r>
              <a:rPr sz="1100" spc="-2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100">
                <a:solidFill>
                  <a:srgbClr val="424242"/>
                </a:solidFill>
                <a:latin typeface="Calibri"/>
                <a:cs typeface="Calibri"/>
              </a:rPr>
              <a:t>Minimum</a:t>
            </a:r>
            <a:r>
              <a:rPr sz="1100" spc="-35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100" spc="-10">
                <a:solidFill>
                  <a:srgbClr val="424242"/>
                </a:solidFill>
                <a:latin typeface="Calibri"/>
                <a:cs typeface="Calibri"/>
              </a:rPr>
              <a:t>Operational </a:t>
            </a:r>
            <a:r>
              <a:rPr sz="1100">
                <a:solidFill>
                  <a:srgbClr val="424242"/>
                </a:solidFill>
                <a:latin typeface="Calibri"/>
                <a:cs typeface="Calibri"/>
              </a:rPr>
              <a:t>Demand</a:t>
            </a:r>
            <a:r>
              <a:rPr sz="1100" spc="-45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100">
                <a:solidFill>
                  <a:srgbClr val="424242"/>
                </a:solidFill>
                <a:latin typeface="Calibri"/>
                <a:cs typeface="Calibri"/>
              </a:rPr>
              <a:t>Record:</a:t>
            </a:r>
            <a:r>
              <a:rPr sz="1100" spc="-1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100" b="1" spc="-10">
                <a:solidFill>
                  <a:srgbClr val="424242"/>
                </a:solidFill>
                <a:latin typeface="Calibri"/>
                <a:cs typeface="Calibri"/>
              </a:rPr>
              <a:t>-</a:t>
            </a:r>
            <a:r>
              <a:rPr sz="1100" b="1">
                <a:solidFill>
                  <a:srgbClr val="424242"/>
                </a:solidFill>
                <a:latin typeface="Calibri"/>
                <a:cs typeface="Calibri"/>
              </a:rPr>
              <a:t>26</a:t>
            </a:r>
            <a:r>
              <a:rPr sz="1100" b="1" spc="-15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100" b="1">
                <a:solidFill>
                  <a:srgbClr val="424242"/>
                </a:solidFill>
                <a:latin typeface="Calibri"/>
                <a:cs typeface="Calibri"/>
              </a:rPr>
              <a:t>MW </a:t>
            </a:r>
            <a:r>
              <a:rPr sz="1100" b="1" spc="-25">
                <a:solidFill>
                  <a:srgbClr val="424242"/>
                </a:solidFill>
                <a:latin typeface="Calibri"/>
                <a:cs typeface="Calibri"/>
              </a:rPr>
              <a:t>at </a:t>
            </a:r>
            <a:r>
              <a:rPr sz="1100" b="1">
                <a:solidFill>
                  <a:srgbClr val="424242"/>
                </a:solidFill>
                <a:latin typeface="Calibri"/>
                <a:cs typeface="Calibri"/>
              </a:rPr>
              <a:t>1330</a:t>
            </a:r>
            <a:r>
              <a:rPr sz="1100" b="1" spc="-35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100" b="1" spc="-25">
                <a:solidFill>
                  <a:srgbClr val="424242"/>
                </a:solidFill>
                <a:latin typeface="Calibri"/>
                <a:cs typeface="Calibri"/>
              </a:rPr>
              <a:t>hrs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39285" y="6441440"/>
            <a:ext cx="3943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>
                <a:solidFill>
                  <a:srgbClr val="424242"/>
                </a:solidFill>
                <a:latin typeface="Calibri"/>
                <a:cs typeface="Calibri"/>
              </a:rPr>
              <a:t>SA</a:t>
            </a:r>
            <a:r>
              <a:rPr sz="1800" b="1" spc="-4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rgbClr val="424242"/>
                </a:solidFill>
                <a:latin typeface="Calibri"/>
                <a:cs typeface="Calibri"/>
              </a:rPr>
              <a:t>Generation</a:t>
            </a:r>
            <a:r>
              <a:rPr sz="1800" b="1" spc="-45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rgbClr val="424242"/>
                </a:solidFill>
                <a:latin typeface="Calibri"/>
                <a:cs typeface="Calibri"/>
              </a:rPr>
              <a:t>Mix</a:t>
            </a:r>
            <a:r>
              <a:rPr sz="1800" b="1" spc="-6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rgbClr val="424242"/>
                </a:solidFill>
                <a:latin typeface="Calibri"/>
                <a:cs typeface="Calibri"/>
              </a:rPr>
              <a:t>for</a:t>
            </a:r>
            <a:r>
              <a:rPr sz="1800" b="1" spc="-4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rgbClr val="424242"/>
                </a:solidFill>
                <a:latin typeface="Calibri"/>
                <a:cs typeface="Calibri"/>
              </a:rPr>
              <a:t>31</a:t>
            </a:r>
            <a:r>
              <a:rPr sz="1800" b="1" spc="-35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rgbClr val="424242"/>
                </a:solidFill>
                <a:latin typeface="Calibri"/>
                <a:cs typeface="Calibri"/>
              </a:rPr>
              <a:t>December</a:t>
            </a:r>
            <a:r>
              <a:rPr sz="1800" b="1" spc="-7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800" b="1" spc="-20">
                <a:solidFill>
                  <a:srgbClr val="424242"/>
                </a:solidFill>
                <a:latin typeface="Calibri"/>
                <a:cs typeface="Calibri"/>
              </a:rPr>
              <a:t>2023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517C54-4F47-B375-A3F3-B51A50DB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104881"/>
            <a:ext cx="10862335" cy="914400"/>
          </a:xfrm>
        </p:spPr>
        <p:txBody>
          <a:bodyPr>
            <a:noAutofit/>
          </a:bodyPr>
          <a:lstStyle/>
          <a:p>
            <a:r>
              <a:rPr lang="en-AU"/>
              <a:t>Australia is already ‘seeing the future’ today</a:t>
            </a:r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140C3CC9-7A87-F392-319A-C28F9B12BE53}"/>
              </a:ext>
            </a:extLst>
          </p:cNvPr>
          <p:cNvSpPr txBox="1"/>
          <p:nvPr/>
        </p:nvSpPr>
        <p:spPr>
          <a:xfrm>
            <a:off x="7951661" y="6560946"/>
            <a:ext cx="3842829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Image: Engineering Roadmap </a:t>
            </a:r>
            <a:r>
              <a:rPr lang="en-GB" sz="1000" spc="-2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Transitional</a:t>
            </a:r>
            <a:r>
              <a:rPr lang="en-GB" sz="1000" spc="-10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en-GB" sz="1000" spc="-9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(AEMO)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9B13D1B-A781-0BB9-A5A7-37C53BAE9F08}"/>
              </a:ext>
            </a:extLst>
          </p:cNvPr>
          <p:cNvSpPr txBox="1">
            <a:spLocks/>
          </p:cNvSpPr>
          <p:nvPr/>
        </p:nvSpPr>
        <p:spPr>
          <a:xfrm>
            <a:off x="1044000" y="1704755"/>
            <a:ext cx="9954926" cy="36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405079" rtl="0" eaLnBrk="1" latinLnBrk="0" hangingPunct="1">
              <a:lnSpc>
                <a:spcPct val="90000"/>
              </a:lnSpc>
              <a:spcBef>
                <a:spcPts val="443"/>
              </a:spcBef>
              <a:buFont typeface="FreightSans Book" panose="02000606030000020004" pitchFamily="2" charset="0"/>
              <a:buChar char="•"/>
              <a:defRPr sz="2000" b="0" kern="1200">
                <a:solidFill>
                  <a:schemeClr val="tx1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1pPr>
            <a:lvl2pPr marL="432000" indent="-216000" algn="l" defTabSz="405079" rtl="0" eaLnBrk="1" latinLnBrk="0" hangingPunct="1">
              <a:lnSpc>
                <a:spcPct val="90000"/>
              </a:lnSpc>
              <a:spcBef>
                <a:spcPts val="443"/>
              </a:spcBef>
              <a:buFont typeface="FreightSans Pro Book" panose="02000606030000020004" pitchFamily="50" charset="0"/>
              <a:buChar char="0"/>
              <a:defRPr sz="2000" b="0" kern="1200">
                <a:solidFill>
                  <a:schemeClr val="tx1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2pPr>
            <a:lvl3pPr marL="0" indent="0" algn="l" defTabSz="405079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Calibri" panose="020F0502020204030204" pitchFamily="34" charset="0"/>
              <a:buChar char="﻿"/>
              <a:defRPr sz="2000" kern="1200">
                <a:solidFill>
                  <a:schemeClr val="tx1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3pPr>
            <a:lvl4pPr marL="0" indent="0" algn="l" defTabSz="40507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﻿"/>
              <a:defRPr sz="2000" kern="1200">
                <a:solidFill>
                  <a:schemeClr val="tx1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4pPr>
            <a:lvl5pPr marL="0" indent="0" algn="l" defTabSz="40507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﻿"/>
              <a:defRPr sz="2000" kern="1200">
                <a:solidFill>
                  <a:schemeClr val="tx1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5pPr>
            <a:lvl6pPr marL="1113968" indent="-101270" algn="l" defTabSz="405079" rtl="0" eaLnBrk="1" latinLnBrk="0" hangingPunct="1">
              <a:lnSpc>
                <a:spcPct val="90000"/>
              </a:lnSpc>
              <a:spcBef>
                <a:spcPts val="222"/>
              </a:spcBef>
              <a:buFont typeface="Arial" panose="020B0604020202020204" pitchFamily="34" charset="0"/>
              <a:buChar char="•"/>
              <a:defRPr sz="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507" indent="-101270" algn="l" defTabSz="405079" rtl="0" eaLnBrk="1" latinLnBrk="0" hangingPunct="1">
              <a:lnSpc>
                <a:spcPct val="90000"/>
              </a:lnSpc>
              <a:spcBef>
                <a:spcPts val="222"/>
              </a:spcBef>
              <a:buFont typeface="Arial" panose="020B0604020202020204" pitchFamily="34" charset="0"/>
              <a:buChar char="•"/>
              <a:defRPr sz="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9047" indent="-101270" algn="l" defTabSz="405079" rtl="0" eaLnBrk="1" latinLnBrk="0" hangingPunct="1">
              <a:lnSpc>
                <a:spcPct val="90000"/>
              </a:lnSpc>
              <a:spcBef>
                <a:spcPts val="222"/>
              </a:spcBef>
              <a:buFont typeface="Arial" panose="020B0604020202020204" pitchFamily="34" charset="0"/>
              <a:buChar char="•"/>
              <a:defRPr sz="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1587" indent="-101270" algn="l" defTabSz="405079" rtl="0" eaLnBrk="1" latinLnBrk="0" hangingPunct="1">
              <a:lnSpc>
                <a:spcPct val="90000"/>
              </a:lnSpc>
              <a:spcBef>
                <a:spcPts val="222"/>
              </a:spcBef>
              <a:buFont typeface="Arial" panose="020B0604020202020204" pitchFamily="34" charset="0"/>
              <a:buChar char="•"/>
              <a:defRPr sz="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eightSans Book" panose="02000606030000020004" pitchFamily="2" charset="0"/>
              <a:buNone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C8FB6-A561-1019-A5CF-EC992FBD4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55" y="1198201"/>
            <a:ext cx="6861906" cy="50653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AF9609-4F5D-B601-54E0-64E568C7C6BC}"/>
              </a:ext>
            </a:extLst>
          </p:cNvPr>
          <p:cNvSpPr txBox="1"/>
          <p:nvPr/>
        </p:nvSpPr>
        <p:spPr>
          <a:xfrm>
            <a:off x="4837246" y="6429954"/>
            <a:ext cx="66836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>
                <a:solidFill>
                  <a:schemeClr val="tx2"/>
                </a:solidFill>
                <a:latin typeface="FreightSans Pro Book" panose="02000606030000020004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https://aemo.com.au/en/energy-systems/major-publications/integrated-system-plan-isp/2024-integrated-system-plan-isp</a:t>
            </a:r>
            <a:r>
              <a:rPr lang="en-AU" sz="1000">
                <a:solidFill>
                  <a:schemeClr val="tx2"/>
                </a:solidFill>
                <a:latin typeface="FreightSans Pro Book" panose="02000606030000020004" pitchFamily="50" charset="0"/>
              </a:rPr>
              <a:t> </a:t>
            </a:r>
          </a:p>
          <a:p>
            <a:endParaRPr lang="en-AU" sz="1000">
              <a:solidFill>
                <a:schemeClr val="tx2"/>
              </a:solidFill>
            </a:endParaRPr>
          </a:p>
          <a:p>
            <a:endParaRPr lang="en-AU" sz="1000">
              <a:solidFill>
                <a:schemeClr val="tx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CA4E84-CA48-1D8C-F880-8499E426F648}"/>
              </a:ext>
            </a:extLst>
          </p:cNvPr>
          <p:cNvSpPr/>
          <p:nvPr/>
        </p:nvSpPr>
        <p:spPr>
          <a:xfrm>
            <a:off x="2744583" y="4484746"/>
            <a:ext cx="458175" cy="182347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08BF3-FD2C-C99F-2471-84B47B7A197A}"/>
              </a:ext>
            </a:extLst>
          </p:cNvPr>
          <p:cNvSpPr txBox="1"/>
          <p:nvPr/>
        </p:nvSpPr>
        <p:spPr>
          <a:xfrm>
            <a:off x="1649164" y="3662524"/>
            <a:ext cx="1132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chemeClr val="accent1"/>
                </a:solidFill>
                <a:latin typeface="+mj-lt"/>
              </a:rPr>
              <a:t>Here’s where we are today</a:t>
            </a:r>
            <a:endParaRPr lang="en-AU" sz="1200" b="1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53D3C6-DA86-2FCB-BC52-6175D9140236}"/>
              </a:ext>
            </a:extLst>
          </p:cNvPr>
          <p:cNvCxnSpPr>
            <a:cxnSpLocks/>
          </p:cNvCxnSpPr>
          <p:nvPr/>
        </p:nvCxnSpPr>
        <p:spPr>
          <a:xfrm>
            <a:off x="2454508" y="4296121"/>
            <a:ext cx="166851" cy="39649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65E7E9-4262-0F25-655D-F4221BF97E50}"/>
              </a:ext>
            </a:extLst>
          </p:cNvPr>
          <p:cNvCxnSpPr>
            <a:cxnSpLocks/>
          </p:cNvCxnSpPr>
          <p:nvPr/>
        </p:nvCxnSpPr>
        <p:spPr>
          <a:xfrm flipV="1">
            <a:off x="2959524" y="1405562"/>
            <a:ext cx="2579226" cy="281900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019257C-1797-FFE8-026F-C5BB952D0219}"/>
              </a:ext>
            </a:extLst>
          </p:cNvPr>
          <p:cNvSpPr txBox="1"/>
          <p:nvPr/>
        </p:nvSpPr>
        <p:spPr>
          <a:xfrm rot="18742234">
            <a:off x="2521910" y="2528714"/>
            <a:ext cx="3276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>
                <a:solidFill>
                  <a:srgbClr val="C00000"/>
                </a:solidFill>
                <a:latin typeface="+mj-lt"/>
              </a:rPr>
              <a:t>We must provision the whole-system for this…</a:t>
            </a:r>
            <a:endParaRPr lang="en-AU" sz="11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EAAC6-FBDC-185E-7B8E-A7AF15DD2FFC}"/>
              </a:ext>
            </a:extLst>
          </p:cNvPr>
          <p:cNvSpPr/>
          <p:nvPr/>
        </p:nvSpPr>
        <p:spPr>
          <a:xfrm>
            <a:off x="10991088" y="6263554"/>
            <a:ext cx="723341" cy="59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916A65-CB5F-B67D-092C-1FA861C5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02537"/>
            <a:ext cx="11206129" cy="914400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And this is only the beginning of the journey to 2050…</a:t>
            </a:r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644B66-CF3F-CADB-6A2D-23292EA8D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189" y="2186716"/>
            <a:ext cx="5159395" cy="29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A6F3-BE57-2025-BF98-036C1E86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5673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/>
              <a:t>Example systems transformation via a tactical or ‘issue-in-isolation’ approach to change</a:t>
            </a:r>
            <a:endParaRPr lang="en-AU"/>
          </a:p>
        </p:txBody>
      </p:sp>
      <p:pic>
        <p:nvPicPr>
          <p:cNvPr id="6" name="Content Placeholder 5" descr="An airplane flying over a field&#10;&#10;Description automatically generated">
            <a:extLst>
              <a:ext uri="{FF2B5EF4-FFF2-40B4-BE49-F238E27FC236}">
                <a16:creationId xmlns:a16="http://schemas.microsoft.com/office/drawing/2014/main" id="{2A68151F-649D-1D79-7A35-3D33F44BBB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1052"/>
            <a:ext cx="4664956" cy="3039997"/>
          </a:xfrm>
        </p:spPr>
      </p:pic>
      <p:pic>
        <p:nvPicPr>
          <p:cNvPr id="8" name="Content Placeholder 7" descr="An airplane flying over a landscape&#10;&#10;Description automatically generated">
            <a:extLst>
              <a:ext uri="{FF2B5EF4-FFF2-40B4-BE49-F238E27FC236}">
                <a16:creationId xmlns:a16="http://schemas.microsoft.com/office/drawing/2014/main" id="{98F735DA-3A60-2B5E-F5CB-919908A0DD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44" y="1971051"/>
            <a:ext cx="4664956" cy="3039997"/>
          </a:xfr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3EE6901-D618-5E2A-3876-EF5F78BA13D4}"/>
              </a:ext>
            </a:extLst>
          </p:cNvPr>
          <p:cNvSpPr/>
          <p:nvPr/>
        </p:nvSpPr>
        <p:spPr>
          <a:xfrm>
            <a:off x="5665260" y="3248733"/>
            <a:ext cx="861479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0360C-4A64-6CA6-598A-F9F969488920}"/>
              </a:ext>
            </a:extLst>
          </p:cNvPr>
          <p:cNvSpPr txBox="1"/>
          <p:nvPr/>
        </p:nvSpPr>
        <p:spPr>
          <a:xfrm>
            <a:off x="2242317" y="5126327"/>
            <a:ext cx="170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</a:rPr>
              <a:t>DC3 Aircraft</a:t>
            </a:r>
            <a:endParaRPr lang="en-AU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874C9-F24E-18EB-DBA2-8A89AA5E7661}"/>
              </a:ext>
            </a:extLst>
          </p:cNvPr>
          <p:cNvSpPr txBox="1"/>
          <p:nvPr/>
        </p:nvSpPr>
        <p:spPr>
          <a:xfrm>
            <a:off x="8330286" y="5126327"/>
            <a:ext cx="170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</a:rPr>
              <a:t>DC7 Aircraft</a:t>
            </a:r>
            <a:endParaRPr lang="en-AU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697473-9F9F-0AE1-AB4D-305F15664A70}"/>
              </a:ext>
            </a:extLst>
          </p:cNvPr>
          <p:cNvSpPr txBox="1"/>
          <p:nvPr/>
        </p:nvSpPr>
        <p:spPr>
          <a:xfrm>
            <a:off x="763162" y="5562076"/>
            <a:ext cx="10665673" cy="569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700"/>
          </a:p>
          <a:p>
            <a:pPr algn="ctr"/>
            <a:r>
              <a:rPr lang="en-GB" sz="1700">
                <a:latin typeface="+mj-lt"/>
              </a:rPr>
              <a:t>Example structural choices:  </a:t>
            </a:r>
            <a:r>
              <a:rPr lang="en-GB" sz="1700"/>
              <a:t>Upward wing angle, airframe aerodynamics, manual flight systems, etc </a:t>
            </a:r>
          </a:p>
          <a:p>
            <a:pPr algn="ctr"/>
            <a:endParaRPr lang="en-AU" sz="700"/>
          </a:p>
        </p:txBody>
      </p:sp>
    </p:spTree>
    <p:extLst>
      <p:ext uri="{BB962C8B-B14F-4D97-AF65-F5344CB8AC3E}">
        <p14:creationId xmlns:p14="http://schemas.microsoft.com/office/powerpoint/2010/main" val="926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Energy Catalyst">
      <a:dk1>
        <a:srgbClr val="013C4C"/>
      </a:dk1>
      <a:lt1>
        <a:srgbClr val="FAFAFA"/>
      </a:lt1>
      <a:dk2>
        <a:srgbClr val="067296"/>
      </a:dk2>
      <a:lt2>
        <a:srgbClr val="E7E6E6"/>
      </a:lt2>
      <a:accent1>
        <a:srgbClr val="013C4C"/>
      </a:accent1>
      <a:accent2>
        <a:srgbClr val="8DD1E8"/>
      </a:accent2>
      <a:accent3>
        <a:srgbClr val="067296"/>
      </a:accent3>
      <a:accent4>
        <a:srgbClr val="F85C5D"/>
      </a:accent4>
      <a:accent5>
        <a:srgbClr val="2F2F2F"/>
      </a:accent5>
      <a:accent6>
        <a:srgbClr val="FAFAFA"/>
      </a:accent6>
      <a:hlink>
        <a:srgbClr val="F85C5D"/>
      </a:hlink>
      <a:folHlink>
        <a:srgbClr val="8DD1E8"/>
      </a:folHlink>
    </a:clrScheme>
    <a:fontScheme name="Energy Catalyst">
      <a:majorFont>
        <a:latin typeface="PP Mori SemiBold"/>
        <a:ea typeface=""/>
        <a:cs typeface=""/>
      </a:majorFont>
      <a:minorFont>
        <a:latin typeface="PP Mori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ategen Content_Box Layout">
  <a:themeElements>
    <a:clrScheme name="Strategen">
      <a:dk1>
        <a:srgbClr val="404040"/>
      </a:dk1>
      <a:lt1>
        <a:srgbClr val="FFFFFF"/>
      </a:lt1>
      <a:dk2>
        <a:srgbClr val="263050"/>
      </a:dk2>
      <a:lt2>
        <a:srgbClr val="E5E8E8"/>
      </a:lt2>
      <a:accent1>
        <a:srgbClr val="263064"/>
      </a:accent1>
      <a:accent2>
        <a:srgbClr val="116C9F"/>
      </a:accent2>
      <a:accent3>
        <a:srgbClr val="0494CC"/>
      </a:accent3>
      <a:accent4>
        <a:srgbClr val="418A4B"/>
      </a:accent4>
      <a:accent5>
        <a:srgbClr val="96D2DF"/>
      </a:accent5>
      <a:accent6>
        <a:srgbClr val="32C0DF"/>
      </a:accent6>
      <a:hlink>
        <a:srgbClr val="00A7E1"/>
      </a:hlink>
      <a:folHlink>
        <a:srgbClr val="95C341"/>
      </a:folHlink>
    </a:clrScheme>
    <a:fontScheme name="Custom 1">
      <a:majorFont>
        <a:latin typeface="Effr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ategen BMI Energeia_ March 2021" id="{68E87F2C-756A-45E2-B67D-7C5CA89D308C}" vid="{F79ACA67-5160-425C-A527-3248FC2D7E78}"/>
    </a:ext>
  </a:extLst>
</a:theme>
</file>

<file path=ppt/theme/theme3.xml><?xml version="1.0" encoding="utf-8"?>
<a:theme xmlns:a="http://schemas.openxmlformats.org/drawingml/2006/main" name="2_Strategen Title Pages">
  <a:themeElements>
    <a:clrScheme name="Strategen">
      <a:dk1>
        <a:srgbClr val="404040"/>
      </a:dk1>
      <a:lt1>
        <a:srgbClr val="FFFFFF"/>
      </a:lt1>
      <a:dk2>
        <a:srgbClr val="263050"/>
      </a:dk2>
      <a:lt2>
        <a:srgbClr val="E5E8E8"/>
      </a:lt2>
      <a:accent1>
        <a:srgbClr val="263064"/>
      </a:accent1>
      <a:accent2>
        <a:srgbClr val="116C9F"/>
      </a:accent2>
      <a:accent3>
        <a:srgbClr val="0494CC"/>
      </a:accent3>
      <a:accent4>
        <a:srgbClr val="418A4B"/>
      </a:accent4>
      <a:accent5>
        <a:srgbClr val="96D2DF"/>
      </a:accent5>
      <a:accent6>
        <a:srgbClr val="32C0DF"/>
      </a:accent6>
      <a:hlink>
        <a:srgbClr val="00A7E1"/>
      </a:hlink>
      <a:folHlink>
        <a:srgbClr val="95C341"/>
      </a:folHlink>
    </a:clrScheme>
    <a:fontScheme name="Custom 1">
      <a:majorFont>
        <a:latin typeface="Proxima Nova Semibold"/>
        <a:ea typeface=""/>
        <a:cs typeface=""/>
      </a:majorFont>
      <a:minorFont>
        <a:latin typeface="Proxima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ategen BMI Energeia_ March 2021" id="{68E87F2C-756A-45E2-B67D-7C5CA89D308C}" vid="{223B2C66-CF6F-4383-9F07-D48CF9327DA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102c61c-0b94-4dc7-88be-622bd30b80a1">
      <UserInfo>
        <DisplayName>Matthew Bird</DisplayName>
        <AccountId>9</AccountId>
        <AccountType/>
      </UserInfo>
      <UserInfo>
        <DisplayName>Mark Paterson</DisplayName>
        <AccountId>12</AccountId>
        <AccountType/>
      </UserInfo>
    </SharedWithUsers>
    <TaxCatchAll xmlns="a102c61c-0b94-4dc7-88be-622bd30b80a1" xsi:nil="true"/>
    <lcf76f155ced4ddcb4097134ff3c332f xmlns="b5cb6bc7-7dbb-459a-bb2f-c8e7c1024b1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0C86BAF592943B466C3307620DB41" ma:contentTypeVersion="13" ma:contentTypeDescription="Create a new document." ma:contentTypeScope="" ma:versionID="6508934d0d0198e045acf4be8001b266">
  <xsd:schema xmlns:xsd="http://www.w3.org/2001/XMLSchema" xmlns:xs="http://www.w3.org/2001/XMLSchema" xmlns:p="http://schemas.microsoft.com/office/2006/metadata/properties" xmlns:ns2="b5cb6bc7-7dbb-459a-bb2f-c8e7c1024b1e" xmlns:ns3="a102c61c-0b94-4dc7-88be-622bd30b80a1" targetNamespace="http://schemas.microsoft.com/office/2006/metadata/properties" ma:root="true" ma:fieldsID="3ac50b5e66408b9f1966dd598c4130fe" ns2:_="" ns3:_="">
    <xsd:import namespace="b5cb6bc7-7dbb-459a-bb2f-c8e7c1024b1e"/>
    <xsd:import namespace="a102c61c-0b94-4dc7-88be-622bd30b80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b6bc7-7dbb-459a-bb2f-c8e7c1024b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513c6f-d7d3-4bba-9430-ae3381147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2c61c-0b94-4dc7-88be-622bd30b80a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4cfdcb6-3e52-441b-a2b0-1e7e9c3cbe55}" ma:internalName="TaxCatchAll" ma:showField="CatchAllData" ma:web="a102c61c-0b94-4dc7-88be-622bd30b80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555460-CD6B-4562-A531-0C105E4B7248}">
  <ds:schemaRefs>
    <ds:schemaRef ds:uri="a102c61c-0b94-4dc7-88be-622bd30b80a1"/>
    <ds:schemaRef ds:uri="b5cb6bc7-7dbb-459a-bb2f-c8e7c1024b1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FDF75B-F22C-4275-B6F8-DEEBB09684D9}">
  <ds:schemaRefs>
    <ds:schemaRef ds:uri="a102c61c-0b94-4dc7-88be-622bd30b80a1"/>
    <ds:schemaRef ds:uri="b5cb6bc7-7dbb-459a-bb2f-c8e7c1024b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0DC92E-E772-4B67-B186-1ADD5C08F4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44</Slides>
  <Notes>15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Office Theme</vt:lpstr>
      <vt:lpstr>Strategen Content_Box Layout</vt:lpstr>
      <vt:lpstr>2_Strategen Title Pages</vt:lpstr>
      <vt:lpstr>PowerPoint Presentation</vt:lpstr>
      <vt:lpstr>PowerPoint Presentation</vt:lpstr>
      <vt:lpstr>How do you transform from a 1930s → 2030+ Power System?</vt:lpstr>
      <vt:lpstr>Global experience: High-renewables Islanded Systems</vt:lpstr>
      <vt:lpstr>Australia’s major GW-scale systems: NEM + WEM </vt:lpstr>
      <vt:lpstr>Australia’s major GW-scale systems: South Australia </vt:lpstr>
      <vt:lpstr>Australia is already ‘seeing the future’ today</vt:lpstr>
      <vt:lpstr>And this is only the beginning of the journey to 2050…</vt:lpstr>
      <vt:lpstr>Example systems transformation via a tactical or ‘issue-in-isolation’ approach to change</vt:lpstr>
      <vt:lpstr>PowerPoint Presentation</vt:lpstr>
      <vt:lpstr>PowerPoint Presentation</vt:lpstr>
      <vt:lpstr>Systems transformation requires parallel paths of both tactical and structural activity</vt:lpstr>
      <vt:lpstr>Why is this necessary? Increasingly volatile power systems still require instantaneous balancing of demand and supply</vt:lpstr>
      <vt:lpstr>Operational Coordination of a few hundred large-scale merchant resources was (comparatively) simple</vt:lpstr>
      <vt:lpstr>Operational Coordination is increasingly complex, fragile and non-scalable in a future of tens of millions of energy resources</vt:lpstr>
      <vt:lpstr>Targeted structural analysis is required to identify and address non-scalable constraints </vt:lpstr>
      <vt:lpstr>Systems Engineering applied to Grid Transformation</vt:lpstr>
      <vt:lpstr>G-PST Topic 7 (Stage 1): Global Best Practice Tools</vt:lpstr>
      <vt:lpstr>G-PST Topic 7 (Stage 2): Develop NEM Reference Architecture</vt:lpstr>
      <vt:lpstr>G-PST Topic 7 (Stage 2): Identify non-scalable features</vt:lpstr>
      <vt:lpstr>G-PST Topic 7 (Stage 3): Major demonstration project analyses and application of MBSE tools</vt:lpstr>
      <vt:lpstr>PowerPoint Presentation</vt:lpstr>
      <vt:lpstr>G-PST Topic 7 (Stage 4): Detailed Architecture </vt:lpstr>
      <vt:lpstr>G-PST Topic 7 (Stage 4): Detailed Architecture </vt:lpstr>
      <vt:lpstr>Mapping the existing structures embedded in legacy power systems is a critical first step of developing     a Reference Architecture</vt:lpstr>
      <vt:lpstr>Mapping the power system structures we inherited…</vt:lpstr>
      <vt:lpstr>First Principles: Modern grids are a ‘super system’ of seven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Reference Architecture process includes consideration of key structural interventions needed for scalable, future-ready capabilities</vt:lpstr>
      <vt:lpstr>Readying GW-scale grids for ‘step change’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Systems Engineering tools are critical for ‘crossing the chasm’</vt:lpstr>
      <vt:lpstr>Enabling two parallel paths of transformational activity</vt:lpstr>
      <vt:lpstr>Thankyou  Mark Paterson mpaterson@energycatalyst.au</vt:lpstr>
      <vt:lpstr>Decarbonizing our GW-scale grids requires new capabilities to enable whole-system transformations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Bird</dc:creator>
  <cp:revision>1</cp:revision>
  <dcterms:created xsi:type="dcterms:W3CDTF">2023-07-31T05:22:18Z</dcterms:created>
  <dcterms:modified xsi:type="dcterms:W3CDTF">2024-10-17T02:40:09Z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0x010100BA30C86BAF592943B466C3307620DB41</vt:lpwstr>
  </property>
  <property fmtid="{D5CDD505-2E9C-101B-9397-08002B2CF9AE}" pid="3" name="MediaServiceImageTags">
    <vt:lpwstr/>
  </property>
</Properties>
</file>