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authors.xml" ContentType="application/vnd.ms-powerpoint.authors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  <p:sldMasterId id="2147483745" r:id="rId2"/>
    <p:sldMasterId id="2147483765" r:id="rId3"/>
    <p:sldMasterId id="2147483781" r:id="rId4"/>
    <p:sldMasterId id="2147483801" r:id="rId5"/>
    <p:sldMasterId id="2147483709" r:id="rId6"/>
    <p:sldMasterId id="2147483729" r:id="rId7"/>
  </p:sldMasterIdLst>
  <p:notesMasterIdLst>
    <p:notesMasterId r:id="rId20"/>
  </p:notesMasterIdLst>
  <p:handoutMasterIdLst>
    <p:handoutMasterId r:id="rId21"/>
  </p:handoutMasterIdLst>
  <p:sldIdLst>
    <p:sldId id="256" r:id="rId8"/>
    <p:sldId id="18689" r:id="rId9"/>
    <p:sldId id="18692" r:id="rId10"/>
    <p:sldId id="454" r:id="rId11"/>
    <p:sldId id="18690" r:id="rId12"/>
    <p:sldId id="266" r:id="rId13"/>
    <p:sldId id="259" r:id="rId14"/>
    <p:sldId id="18695" r:id="rId15"/>
    <p:sldId id="261" r:id="rId16"/>
    <p:sldId id="18691" r:id="rId17"/>
    <p:sldId id="18694" r:id="rId18"/>
    <p:sldId id="18693" r:id="rId19"/>
  </p:sldIdLst>
  <p:sldSz cx="9144000" cy="5143500" type="screen16x9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599">
          <p15:clr>
            <a:srgbClr val="A4A3A4"/>
          </p15:clr>
        </p15:guide>
        <p15:guide id="3" pos="2880">
          <p15:clr>
            <a:srgbClr val="A4A3A4"/>
          </p15:clr>
        </p15:guide>
        <p15:guide id="4" pos="5602" userDrawn="1">
          <p15:clr>
            <a:srgbClr val="A4A3A4"/>
          </p15:clr>
        </p15:guide>
        <p15:guide id="5" pos="15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6B879F-9A80-A421-F225-728CEBAFEF32}" name="Daroczy, Jenna (CorpAffairs, Black Mountain)" initials="DM" userId="S::dar14c@csiro.au::d3710c05-52fa-4b66-bafa-571c8989bc04" providerId="AD"/>
  <p188:author id="{FA0428B9-9BF9-F77C-F08B-99AC2F37CF69}" name="Zana Sinclair" initials="ZS" userId="S::sin218@csiro.au::bb6f34ff-0a0b-415e-ae22-d263e539a76f" providerId="AD"/>
  <p188:author id="{058027FF-0CA2-E63A-C23C-B101B9C7C3B2}" name="Duffy, Siobhan (CorpAffairs, Black Mountain)" initials="DS(BM" userId="S::duf070@csiro.au::c66c1358-0d58-4d5d-b4f5-c1988d647cb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DBDC"/>
    <a:srgbClr val="001D34"/>
    <a:srgbClr val="00A9C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365" autoAdjust="0"/>
    <p:restoredTop sz="83697" autoAdjust="0"/>
  </p:normalViewPr>
  <p:slideViewPr>
    <p:cSldViewPr showGuides="1">
      <p:cViewPr varScale="1">
        <p:scale>
          <a:sx n="151" d="100"/>
          <a:sy n="151" d="100"/>
        </p:scale>
        <p:origin x="912" y="176"/>
      </p:cViewPr>
      <p:guideLst>
        <p:guide orient="horz" pos="1620"/>
        <p:guide orient="horz" pos="599"/>
        <p:guide pos="2880"/>
        <p:guide pos="5602"/>
        <p:guide pos="1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howGuides="1">
      <p:cViewPr varScale="1">
        <p:scale>
          <a:sx n="121" d="100"/>
          <a:sy n="121" d="100"/>
        </p:scale>
        <p:origin x="4938" y="114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microsoft.com/office/2018/10/relationships/authors" Target="authors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Relationship Id="rId27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FA697C-5849-4DDF-A6C8-08E6893940F4}" type="datetimeFigureOut">
              <a:rPr lang="en-AU" smtClean="0"/>
              <a:pPr/>
              <a:t>17/10/2024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014AF-979A-46D9-9B43-4C67319580DA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14441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992BC2-9435-4D31-AEB3-5D5877AD6447}" type="datetimeFigureOut">
              <a:rPr lang="en-AU" smtClean="0"/>
              <a:pPr/>
              <a:t>17/10/2024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496215-5E4C-414D-A8DB-C38AA7CF7C2A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3183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Development LLC, doing business as X, is an American semi-secret research and development facility and organization founded by Google in January 2010.</a:t>
            </a:r>
          </a:p>
          <a:p>
            <a:endParaRPr lang="en-US" dirty="0"/>
          </a:p>
          <a:p>
            <a:r>
              <a:rPr lang="en-US" dirty="0"/>
              <a:t>Ack </a:t>
            </a:r>
            <a:r>
              <a:rPr lang="en-US" dirty="0" err="1"/>
              <a:t>Wurundjeri</a:t>
            </a:r>
            <a:r>
              <a:rPr lang="en-US" dirty="0"/>
              <a:t> people traditional custodians of the land (Melbourne)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96215-5E4C-414D-A8DB-C38AA7CF7C2A}" type="slidenum">
              <a:rPr lang="en-AU" smtClean="0"/>
              <a:pPr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29218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aseline="0" dirty="0"/>
              <a:t>Distributed energy resources in Australia, predominantly rooftop PV generation, have driven technological and operational changes in electricity systems.</a:t>
            </a:r>
          </a:p>
          <a:p>
            <a:endParaRPr lang="en-AU" sz="1200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aseline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The growth in new rooftop solar systems has averaged 12% year on year over the past five years, reaching 3.1 million systems in 2023.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baseline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r>
              <a:rPr lang="en-AU" sz="1200" baseline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Today, one-third of detached homes in the NEM have rooftop solar. By 2034 in the </a:t>
            </a:r>
            <a:r>
              <a:rPr lang="en-AU" sz="1200" i="1" baseline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Step Change </a:t>
            </a:r>
            <a:r>
              <a:rPr lang="en-AU" sz="1200" baseline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scenario, over half of the detached homes in the</a:t>
            </a:r>
          </a:p>
          <a:p>
            <a:r>
              <a:rPr lang="en-AU" sz="1200" baseline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NEM would do so, rising to 79% in 2050, driven by ever-falling costs. At that time, forecast total rooftop solar capacity is 72 GW.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96215-5E4C-414D-A8DB-C38AA7CF7C2A}" type="slidenum">
              <a:rPr lang="en-AU" smtClean="0"/>
              <a:pPr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00188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96215-5E4C-414D-A8DB-C38AA7CF7C2A}" type="slidenum">
              <a:rPr lang="en-AU" smtClean="0"/>
              <a:pPr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13482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96215-5E4C-414D-A8DB-C38AA7CF7C2A}" type="slidenum">
              <a:rPr lang="en-AU" smtClean="0"/>
              <a:pPr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883286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96215-5E4C-414D-A8DB-C38AA7CF7C2A}" type="slidenum">
              <a:rPr lang="en-AU" smtClean="0"/>
              <a:pPr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4678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20538"/>
            <a:ext cx="9144000" cy="25956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2859782"/>
            <a:ext cx="7930032" cy="1153507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51520" y="4096622"/>
            <a:ext cx="7200800" cy="273948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51520" y="4850173"/>
            <a:ext cx="238541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81552" y="4177358"/>
            <a:ext cx="720080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4329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4416857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with cataly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805458"/>
            <a:ext cx="4038600" cy="6393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665854"/>
            <a:ext cx="4038600" cy="30661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8700" y="1665854"/>
            <a:ext cx="4038600" cy="30661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01371" y="4878250"/>
            <a:ext cx="3688750" cy="95510"/>
          </a:xfrm>
        </p:spPr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5058857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with catalys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805458"/>
            <a:ext cx="4038600" cy="6393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665854"/>
            <a:ext cx="4038600" cy="30661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8700" y="1665854"/>
            <a:ext cx="4038600" cy="3066136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01371" y="4878250"/>
            <a:ext cx="3688750" cy="95510"/>
          </a:xfrm>
        </p:spPr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5107243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half horizontal image (about us onl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0" y="2767500"/>
            <a:ext cx="9143999" cy="23760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520" y="805458"/>
            <a:ext cx="8640960" cy="63936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1543707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71999" y="0"/>
            <a:ext cx="4563963" cy="51435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2" y="1550788"/>
            <a:ext cx="4032446" cy="3181202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520" y="805458"/>
            <a:ext cx="4032448" cy="6393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601371" y="4878250"/>
            <a:ext cx="3682598" cy="95510"/>
          </a:xfrm>
        </p:spPr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3512395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+ quart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853836" y="0"/>
            <a:ext cx="2282400" cy="51435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2" y="1550788"/>
            <a:ext cx="6336702" cy="3181202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520" y="805458"/>
            <a:ext cx="6336704" cy="6393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601370" y="4878250"/>
            <a:ext cx="5986853" cy="95510"/>
          </a:xfrm>
        </p:spPr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1933981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5395252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9439555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753854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17B52948-05FD-444E-9ADC-BA5285595A7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1999" y="0"/>
            <a:ext cx="4563963" cy="51435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AU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51520" y="1851670"/>
            <a:ext cx="3960440" cy="2525068"/>
          </a:xfrm>
        </p:spPr>
        <p:txBody>
          <a:bodyPr/>
          <a:lstStyle>
            <a:lvl1pPr marL="0" indent="0">
              <a:lnSpc>
                <a:spcPct val="85000"/>
              </a:lnSpc>
              <a:spcAft>
                <a:spcPts val="0"/>
              </a:spcAft>
              <a:buFontTx/>
              <a:buNone/>
              <a:defRPr sz="4000" b="0">
                <a:solidFill>
                  <a:schemeClr val="accent3"/>
                </a:solidFill>
              </a:defRPr>
            </a:lvl1pPr>
            <a:lvl2pPr marL="0" indent="0">
              <a:lnSpc>
                <a:spcPct val="85000"/>
              </a:lnSpc>
              <a:spcAft>
                <a:spcPts val="0"/>
              </a:spcAft>
              <a:buNone/>
              <a:defRPr sz="4000" b="0">
                <a:solidFill>
                  <a:schemeClr val="accent2"/>
                </a:solidFill>
              </a:defRPr>
            </a:lvl2pPr>
            <a:lvl3pPr marL="0" indent="0">
              <a:spcBef>
                <a:spcPts val="2200"/>
              </a:spcBef>
              <a:buNone/>
              <a:defRPr b="1">
                <a:solidFill>
                  <a:srgbClr val="00313C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7917595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51520" y="1275605"/>
            <a:ext cx="7056784" cy="2736305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FontTx/>
              <a:buNone/>
              <a:defRPr sz="4400" b="0">
                <a:solidFill>
                  <a:schemeClr val="accent1"/>
                </a:solidFill>
              </a:defRPr>
            </a:lvl1pPr>
            <a:lvl2pPr marL="0" indent="0">
              <a:lnSpc>
                <a:spcPct val="75000"/>
              </a:lnSpc>
              <a:spcAft>
                <a:spcPts val="850"/>
              </a:spcAft>
              <a:buNone/>
              <a:defRPr sz="4400" b="0">
                <a:solidFill>
                  <a:schemeClr val="bg1"/>
                </a:solidFill>
              </a:defRPr>
            </a:lvl2pPr>
            <a:lvl3pPr marL="0" indent="0">
              <a:buNone/>
              <a:defRPr sz="2200" b="1"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1180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0465663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1520" y="2571750"/>
            <a:ext cx="3600400" cy="2160240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3000"/>
              </a:spcBef>
              <a:buNone/>
              <a:tabLst/>
              <a:defRPr sz="1600" b="1">
                <a:solidFill>
                  <a:schemeClr val="tx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None/>
              <a:tabLst/>
              <a:defRPr sz="1600">
                <a:solidFill>
                  <a:schemeClr val="tx1"/>
                </a:solidFill>
              </a:defRPr>
            </a:lvl2pPr>
            <a:lvl3pPr marL="0" indent="0" algn="l">
              <a:lnSpc>
                <a:spcPct val="90000"/>
              </a:lnSpc>
              <a:spcBef>
                <a:spcPts val="0"/>
              </a:spcBef>
              <a:buNone/>
              <a:tabLst/>
              <a:defRPr sz="1600">
                <a:solidFill>
                  <a:schemeClr val="tx1"/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251521" y="915566"/>
            <a:ext cx="3600399" cy="1440160"/>
          </a:xfrm>
        </p:spPr>
        <p:txBody>
          <a:bodyPr anchor="b" anchorCtr="0">
            <a:no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27" name="Rectangle 26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4" name="Rectangle 43"/>
          <p:cNvSpPr/>
          <p:nvPr userDrawn="1"/>
        </p:nvSpPr>
        <p:spPr>
          <a:xfrm>
            <a:off x="251520" y="4850173"/>
            <a:ext cx="2808312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16B03B6-C4D9-4B46-A461-4BD384CE34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2929"/>
            <a:ext cx="156720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65231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1520" y="1851670"/>
            <a:ext cx="3600400" cy="2847245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3000"/>
              </a:spcBef>
              <a:buNone/>
              <a:tabLst/>
              <a:defRPr sz="1600" b="1">
                <a:solidFill>
                  <a:schemeClr val="tx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None/>
              <a:tabLst/>
              <a:defRPr sz="1600">
                <a:solidFill>
                  <a:schemeClr val="tx1"/>
                </a:solidFill>
              </a:defRPr>
            </a:lvl2pPr>
            <a:lvl3pPr marL="0" indent="0" algn="l">
              <a:lnSpc>
                <a:spcPct val="90000"/>
              </a:lnSpc>
              <a:spcBef>
                <a:spcPts val="0"/>
              </a:spcBef>
              <a:buNone/>
              <a:tabLst/>
              <a:defRPr sz="1600">
                <a:solidFill>
                  <a:schemeClr val="tx1"/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Rectangle 26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9" name="Rectangle 28"/>
          <p:cNvSpPr/>
          <p:nvPr userDrawn="1"/>
        </p:nvSpPr>
        <p:spPr>
          <a:xfrm>
            <a:off x="251520" y="4850173"/>
            <a:ext cx="2880320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36676"/>
            <a:ext cx="3672408" cy="6393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F8021B-8237-44DA-97CC-7AE087B0EF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2929"/>
            <a:ext cx="156720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11539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20538"/>
            <a:ext cx="9144000" cy="25956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2859782"/>
            <a:ext cx="7930032" cy="1153507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51520" y="4096622"/>
            <a:ext cx="7200800" cy="273948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51520" y="4850173"/>
            <a:ext cx="2952328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FD9A8B-B204-4EC3-9CD2-BA2AD366ED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051" y="4560533"/>
            <a:ext cx="156720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5482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2859782"/>
            <a:ext cx="7930032" cy="1153507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51520" y="4096622"/>
            <a:ext cx="7200800" cy="273948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51520" y="4850173"/>
            <a:ext cx="3096344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9162000" cy="25776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06C1F87-268D-4E82-9F10-8C710E20EE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051" y="4560533"/>
            <a:ext cx="156720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8085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partner log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20538"/>
            <a:ext cx="9144000" cy="25956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1203598"/>
            <a:ext cx="7930032" cy="1153507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51520" y="2922403"/>
            <a:ext cx="7200800" cy="273948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7" name="Rectangle 6"/>
          <p:cNvSpPr/>
          <p:nvPr userDrawn="1"/>
        </p:nvSpPr>
        <p:spPr>
          <a:xfrm>
            <a:off x="5940152" y="582251"/>
            <a:ext cx="2961480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AU" sz="1000" dirty="0">
                <a:solidFill>
                  <a:schemeClr val="bg1"/>
                </a:solidFill>
              </a:rPr>
              <a:t>Australia’s National Science Agency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E9876AC-9600-4B4D-B446-34DCB05E2B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2929"/>
            <a:ext cx="156720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341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3585760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4796275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0"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0631294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2" y="1131590"/>
            <a:ext cx="8640958" cy="3070944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61850" y="267494"/>
            <a:ext cx="8630630" cy="6399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0">
                <a:solidFill>
                  <a:schemeClr val="accent3"/>
                </a:solidFill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buNone/>
              <a:defRPr sz="2200" b="0">
                <a:solidFill>
                  <a:schemeClr val="accent2"/>
                </a:solidFill>
              </a:defRPr>
            </a:lvl2pPr>
            <a:lvl3pPr>
              <a:buNone/>
              <a:defRPr sz="2800">
                <a:solidFill>
                  <a:srgbClr val="00A9CE"/>
                </a:solidFill>
              </a:defRPr>
            </a:lvl3pPr>
            <a:lvl4pPr>
              <a:buNone/>
              <a:defRPr sz="2800">
                <a:solidFill>
                  <a:srgbClr val="00A9CE"/>
                </a:solidFill>
              </a:defRPr>
            </a:lvl4pPr>
            <a:lvl5pPr>
              <a:buNone/>
              <a:defRPr sz="2800">
                <a:solidFill>
                  <a:srgbClr val="00A9CE"/>
                </a:solidFill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2304648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131590"/>
            <a:ext cx="4038600" cy="33123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4295" y="1131590"/>
            <a:ext cx="4038600" cy="33123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0104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7448846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1022428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5040136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4538494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ayou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55556648-49D5-4B5B-92D5-2DB59DEB599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9162000" cy="25776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51520" y="2859782"/>
            <a:ext cx="7920880" cy="2016224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buFontTx/>
              <a:buNone/>
              <a:defRPr sz="4000" b="0">
                <a:solidFill>
                  <a:schemeClr val="accent3"/>
                </a:solidFill>
              </a:defRPr>
            </a:lvl1pPr>
            <a:lvl2pPr marL="0" indent="0">
              <a:lnSpc>
                <a:spcPct val="85000"/>
              </a:lnSpc>
              <a:spcAft>
                <a:spcPts val="0"/>
              </a:spcAft>
              <a:buNone/>
              <a:defRPr sz="4000" b="0">
                <a:solidFill>
                  <a:schemeClr val="accent2"/>
                </a:solidFill>
              </a:defRPr>
            </a:lvl2pPr>
            <a:lvl3pPr marL="0" indent="0">
              <a:spcBef>
                <a:spcPts val="2200"/>
              </a:spcBef>
              <a:buNone/>
              <a:defRPr b="1">
                <a:solidFill>
                  <a:srgbClr val="00313C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0657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51520" y="1131590"/>
            <a:ext cx="7200800" cy="36004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FontTx/>
              <a:buNone/>
              <a:defRPr sz="4400" b="0">
                <a:solidFill>
                  <a:schemeClr val="accent1"/>
                </a:solidFill>
              </a:defRPr>
            </a:lvl1pPr>
            <a:lvl2pPr marL="0" indent="0">
              <a:lnSpc>
                <a:spcPct val="75000"/>
              </a:lnSpc>
              <a:spcAft>
                <a:spcPts val="850"/>
              </a:spcAft>
              <a:buNone/>
              <a:defRPr sz="4400" b="0">
                <a:solidFill>
                  <a:schemeClr val="bg1"/>
                </a:solidFill>
              </a:defRPr>
            </a:lvl2pPr>
            <a:lvl3pPr marL="0" indent="0">
              <a:buNone/>
              <a:defRPr sz="2200" b="1">
                <a:solidFill>
                  <a:srgbClr val="FFFFFF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72121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0" y="0"/>
            <a:ext cx="9144000" cy="257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1520" y="3579862"/>
            <a:ext cx="6048672" cy="1008112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3000"/>
              </a:spcBef>
              <a:buNone/>
              <a:defRPr sz="1600" b="1">
                <a:solidFill>
                  <a:schemeClr val="tx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None/>
              <a:defRPr sz="1600">
                <a:solidFill>
                  <a:schemeClr val="tx1"/>
                </a:solidFill>
              </a:defRPr>
            </a:lvl2pPr>
            <a:lvl3pPr marL="266400" indent="-266400" algn="l">
              <a:lnSpc>
                <a:spcPct val="90000"/>
              </a:lnSpc>
              <a:spcBef>
                <a:spcPts val="0"/>
              </a:spcBef>
              <a:buNone/>
              <a:tabLst>
                <a:tab pos="356400" algn="l"/>
              </a:tabLst>
              <a:defRPr sz="1600">
                <a:solidFill>
                  <a:schemeClr val="tx1"/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251521" y="2715766"/>
            <a:ext cx="6048671" cy="576064"/>
          </a:xfrm>
        </p:spPr>
        <p:txBody>
          <a:bodyPr anchor="b" anchorCtr="0">
            <a:no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4" name="Rectangle 43"/>
          <p:cNvSpPr/>
          <p:nvPr userDrawn="1"/>
        </p:nvSpPr>
        <p:spPr>
          <a:xfrm>
            <a:off x="251520" y="4850173"/>
            <a:ext cx="2952328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6B0BF06-28AD-4AE0-B95F-477AF982B2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051" y="4560533"/>
            <a:ext cx="156720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46531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D40E9F-1680-46D9-A966-C00787EC8D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051" y="4560533"/>
            <a:ext cx="1567204" cy="3600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0"/>
            <a:ext cx="9144000" cy="257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1520" y="3075806"/>
            <a:ext cx="7200800" cy="1623109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3000"/>
              </a:spcBef>
              <a:buNone/>
              <a:defRPr sz="1600" b="1">
                <a:solidFill>
                  <a:schemeClr val="tx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None/>
              <a:defRPr sz="1600">
                <a:solidFill>
                  <a:schemeClr val="tx1"/>
                </a:solidFill>
              </a:defRPr>
            </a:lvl2pPr>
            <a:lvl3pPr marL="266400" indent="-266400" algn="l">
              <a:lnSpc>
                <a:spcPct val="90000"/>
              </a:lnSpc>
              <a:spcBef>
                <a:spcPts val="0"/>
              </a:spcBef>
              <a:buNone/>
              <a:tabLst>
                <a:tab pos="356400" algn="l"/>
              </a:tabLst>
              <a:defRPr sz="1600">
                <a:solidFill>
                  <a:schemeClr val="tx1"/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251520" y="4850173"/>
            <a:ext cx="2808312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</p:spTree>
    <p:extLst>
      <p:ext uri="{BB962C8B-B14F-4D97-AF65-F5344CB8AC3E}">
        <p14:creationId xmlns:p14="http://schemas.microsoft.com/office/powerpoint/2010/main" val="3214813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ayou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55556648-49D5-4B5B-92D5-2DB59DEB599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9162000" cy="25776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51520" y="2859782"/>
            <a:ext cx="7920880" cy="2016224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buFontTx/>
              <a:buNone/>
              <a:defRPr sz="4000" b="0">
                <a:solidFill>
                  <a:schemeClr val="accent3"/>
                </a:solidFill>
              </a:defRPr>
            </a:lvl1pPr>
            <a:lvl2pPr marL="0" indent="0">
              <a:lnSpc>
                <a:spcPct val="85000"/>
              </a:lnSpc>
              <a:spcAft>
                <a:spcPts val="0"/>
              </a:spcAft>
              <a:buNone/>
              <a:defRPr sz="4000" b="0">
                <a:solidFill>
                  <a:schemeClr val="accent2"/>
                </a:solidFill>
              </a:defRPr>
            </a:lvl2pPr>
            <a:lvl3pPr marL="0" indent="0">
              <a:spcBef>
                <a:spcPts val="2200"/>
              </a:spcBef>
              <a:buNone/>
              <a:defRPr b="1">
                <a:solidFill>
                  <a:srgbClr val="00313C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843388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51520" y="1131590"/>
            <a:ext cx="7200800" cy="36004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FontTx/>
              <a:buNone/>
              <a:defRPr sz="4400" b="0">
                <a:solidFill>
                  <a:schemeClr val="accent1"/>
                </a:solidFill>
              </a:defRPr>
            </a:lvl1pPr>
            <a:lvl2pPr marL="0" indent="0">
              <a:lnSpc>
                <a:spcPct val="75000"/>
              </a:lnSpc>
              <a:spcAft>
                <a:spcPts val="850"/>
              </a:spcAft>
              <a:buNone/>
              <a:defRPr sz="4400" b="0">
                <a:solidFill>
                  <a:schemeClr val="bg1"/>
                </a:solidFill>
              </a:defRPr>
            </a:lvl2pPr>
            <a:lvl3pPr marL="0" indent="0">
              <a:buNone/>
              <a:defRPr sz="2200" b="1">
                <a:solidFill>
                  <a:srgbClr val="FFFFFF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72631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0" y="0"/>
            <a:ext cx="9144000" cy="257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1520" y="3579862"/>
            <a:ext cx="6048672" cy="1008112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3000"/>
              </a:spcBef>
              <a:buNone/>
              <a:defRPr sz="1600" b="1">
                <a:solidFill>
                  <a:schemeClr val="tx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None/>
              <a:defRPr sz="1600">
                <a:solidFill>
                  <a:schemeClr val="tx1"/>
                </a:solidFill>
              </a:defRPr>
            </a:lvl2pPr>
            <a:lvl3pPr marL="266400" indent="-266400" algn="l">
              <a:lnSpc>
                <a:spcPct val="90000"/>
              </a:lnSpc>
              <a:spcBef>
                <a:spcPts val="0"/>
              </a:spcBef>
              <a:buNone/>
              <a:tabLst>
                <a:tab pos="356400" algn="l"/>
              </a:tabLst>
              <a:defRPr sz="1600">
                <a:solidFill>
                  <a:schemeClr val="tx1"/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251521" y="2715766"/>
            <a:ext cx="6048671" cy="576064"/>
          </a:xfrm>
        </p:spPr>
        <p:txBody>
          <a:bodyPr anchor="b" anchorCtr="0">
            <a:no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4" name="Rectangle 43"/>
          <p:cNvSpPr/>
          <p:nvPr userDrawn="1"/>
        </p:nvSpPr>
        <p:spPr>
          <a:xfrm>
            <a:off x="251520" y="4850173"/>
            <a:ext cx="238541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81552" y="4177358"/>
            <a:ext cx="720080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8952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257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1520" y="3075806"/>
            <a:ext cx="7200800" cy="1623109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3000"/>
              </a:spcBef>
              <a:buNone/>
              <a:defRPr sz="1600" b="1">
                <a:solidFill>
                  <a:schemeClr val="tx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None/>
              <a:defRPr sz="1600">
                <a:solidFill>
                  <a:schemeClr val="tx1"/>
                </a:solidFill>
              </a:defRPr>
            </a:lvl2pPr>
            <a:lvl3pPr marL="266400" indent="-266400" algn="l">
              <a:lnSpc>
                <a:spcPct val="90000"/>
              </a:lnSpc>
              <a:spcBef>
                <a:spcPts val="0"/>
              </a:spcBef>
              <a:buNone/>
              <a:tabLst>
                <a:tab pos="356400" algn="l"/>
              </a:tabLst>
              <a:defRPr sz="1600">
                <a:solidFill>
                  <a:schemeClr val="tx1"/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251520" y="4850173"/>
            <a:ext cx="238541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D2A108-B854-40BC-AA72-4E9E7C74E5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81552" y="4177358"/>
            <a:ext cx="720080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666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1779662"/>
            <a:ext cx="3600400" cy="1728192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51520" y="3651870"/>
            <a:ext cx="3600400" cy="576064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4" name="Rectangle 3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/>
          <p:cNvSpPr/>
          <p:nvPr userDrawn="1"/>
        </p:nvSpPr>
        <p:spPr>
          <a:xfrm>
            <a:off x="251520" y="4850173"/>
            <a:ext cx="238541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28AE86-1CD5-4E73-826D-CE2783C6AC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267494"/>
            <a:ext cx="1522745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226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pos="5602">
          <p15:clr>
            <a:srgbClr val="FBAE40"/>
          </p15:clr>
        </p15:guide>
        <p15:guide id="4" pos="15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1779662"/>
            <a:ext cx="3600400" cy="1728192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51520" y="3651870"/>
            <a:ext cx="3600400" cy="576064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251520" y="4850173"/>
            <a:ext cx="238541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571999" y="0"/>
            <a:ext cx="4563963" cy="51435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293303-2843-4D52-97D9-AF77676C9C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267494"/>
            <a:ext cx="1522745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0146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pos="2880">
          <p15:clr>
            <a:srgbClr val="FBAE40"/>
          </p15:clr>
        </p15:guide>
        <p15:guide id="4" pos="560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glob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2054777"/>
            <a:ext cx="2016224" cy="1728192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251520" y="4850173"/>
            <a:ext cx="238541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920DF2-0C7F-4A3B-9BAF-D692009CA0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267494"/>
            <a:ext cx="1522745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5416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pos="5602">
          <p15:clr>
            <a:srgbClr val="FBAE40"/>
          </p15:clr>
        </p15:guide>
        <p15:guide id="4" pos="15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2859782"/>
            <a:ext cx="7930032" cy="1153507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51520" y="4096622"/>
            <a:ext cx="7200800" cy="273948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81552" y="4177358"/>
            <a:ext cx="720080" cy="72008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251520" y="4850173"/>
            <a:ext cx="238541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9162000" cy="25776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181104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globe 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2054777"/>
            <a:ext cx="2016224" cy="1728192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251520" y="4850173"/>
            <a:ext cx="238541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920DF2-0C7F-4A3B-9BAF-D692009CA0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267494"/>
            <a:ext cx="1522745" cy="720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24570F-DB8E-CD17-FBF7-C6D583668B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13687" y="413437"/>
            <a:ext cx="4316625" cy="431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270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pos="5602">
          <p15:clr>
            <a:srgbClr val="FBAE40"/>
          </p15:clr>
        </p15:guide>
        <p15:guide id="4" pos="15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069083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115323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0"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932665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2" y="1707654"/>
            <a:ext cx="8640958" cy="3024336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61850" y="843558"/>
            <a:ext cx="8630630" cy="6399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0">
                <a:solidFill>
                  <a:schemeClr val="accent3"/>
                </a:solidFill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buNone/>
              <a:defRPr sz="2200" b="0">
                <a:solidFill>
                  <a:schemeClr val="accent2"/>
                </a:solidFill>
              </a:defRPr>
            </a:lvl2pPr>
            <a:lvl3pPr>
              <a:buNone/>
              <a:defRPr sz="2800">
                <a:solidFill>
                  <a:srgbClr val="00A9CE"/>
                </a:solidFill>
              </a:defRPr>
            </a:lvl3pPr>
            <a:lvl4pPr>
              <a:buNone/>
              <a:defRPr sz="2800">
                <a:solidFill>
                  <a:srgbClr val="00A9CE"/>
                </a:solidFill>
              </a:defRPr>
            </a:lvl4pPr>
            <a:lvl5pPr>
              <a:buNone/>
              <a:defRPr sz="2800">
                <a:solidFill>
                  <a:srgbClr val="00A9CE"/>
                </a:solidFill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011801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665854"/>
            <a:ext cx="4038600" cy="30661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4295" y="1665854"/>
            <a:ext cx="4038600" cy="30661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973959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with cataly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805458"/>
            <a:ext cx="4038600" cy="63936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665854"/>
            <a:ext cx="4038600" cy="30661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8700" y="1665854"/>
            <a:ext cx="4038600" cy="30661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01371" y="4878250"/>
            <a:ext cx="3688750" cy="95510"/>
          </a:xfrm>
        </p:spPr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554827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with catalys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805458"/>
            <a:ext cx="4038600" cy="63936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665854"/>
            <a:ext cx="4038600" cy="30661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8700" y="1665854"/>
            <a:ext cx="4038600" cy="3066136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01371" y="4878250"/>
            <a:ext cx="3688750" cy="95510"/>
          </a:xfrm>
        </p:spPr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183587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71999" y="0"/>
            <a:ext cx="4563963" cy="51435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2" y="1550788"/>
            <a:ext cx="4032446" cy="3181202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520" y="805458"/>
            <a:ext cx="4032448" cy="63936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601371" y="4878250"/>
            <a:ext cx="3682598" cy="95510"/>
          </a:xfrm>
        </p:spPr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042475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+ quart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853836" y="0"/>
            <a:ext cx="2282400" cy="51435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2" y="1550788"/>
            <a:ext cx="6336702" cy="3181202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520" y="805458"/>
            <a:ext cx="6336704" cy="63936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601370" y="4878250"/>
            <a:ext cx="5986853" cy="95510"/>
          </a:xfrm>
        </p:spPr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53357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partner log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20538"/>
            <a:ext cx="9144000" cy="25956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1203598"/>
            <a:ext cx="7930032" cy="1153507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51520" y="2922403"/>
            <a:ext cx="7200800" cy="273948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7" name="Rectangle 6"/>
          <p:cNvSpPr/>
          <p:nvPr userDrawn="1"/>
        </p:nvSpPr>
        <p:spPr>
          <a:xfrm>
            <a:off x="6516216" y="582251"/>
            <a:ext cx="238541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AU" sz="1000" dirty="0">
                <a:solidFill>
                  <a:schemeClr val="bg1"/>
                </a:solidFill>
              </a:rPr>
              <a:t>Australia’s National Science Agency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1520" y="267494"/>
            <a:ext cx="720080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040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625945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982742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130666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17B52948-05FD-444E-9ADC-BA5285595A7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1999" y="0"/>
            <a:ext cx="4563963" cy="51435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51520" y="1851670"/>
            <a:ext cx="3960440" cy="2525068"/>
          </a:xfrm>
        </p:spPr>
        <p:txBody>
          <a:bodyPr/>
          <a:lstStyle>
            <a:lvl1pPr marL="0" indent="0">
              <a:lnSpc>
                <a:spcPct val="85000"/>
              </a:lnSpc>
              <a:spcAft>
                <a:spcPts val="0"/>
              </a:spcAft>
              <a:buFontTx/>
              <a:buNone/>
              <a:defRPr sz="4000" b="0">
                <a:solidFill>
                  <a:schemeClr val="accent3"/>
                </a:solidFill>
              </a:defRPr>
            </a:lvl1pPr>
            <a:lvl2pPr marL="0" indent="0">
              <a:lnSpc>
                <a:spcPct val="85000"/>
              </a:lnSpc>
              <a:spcAft>
                <a:spcPts val="0"/>
              </a:spcAft>
              <a:buNone/>
              <a:defRPr sz="4000" b="0">
                <a:solidFill>
                  <a:schemeClr val="accent2"/>
                </a:solidFill>
              </a:defRPr>
            </a:lvl2pPr>
            <a:lvl3pPr marL="0" indent="0">
              <a:spcBef>
                <a:spcPts val="2200"/>
              </a:spcBef>
              <a:buNone/>
              <a:defRPr b="1">
                <a:solidFill>
                  <a:srgbClr val="00313C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28722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51520" y="1275605"/>
            <a:ext cx="7056784" cy="2736305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FontTx/>
              <a:buNone/>
              <a:defRPr sz="4400" b="0">
                <a:solidFill>
                  <a:schemeClr val="accent1"/>
                </a:solidFill>
              </a:defRPr>
            </a:lvl1pPr>
            <a:lvl2pPr marL="0" indent="0">
              <a:lnSpc>
                <a:spcPct val="75000"/>
              </a:lnSpc>
              <a:spcAft>
                <a:spcPts val="850"/>
              </a:spcAft>
              <a:buNone/>
              <a:defRPr sz="4400" b="0">
                <a:solidFill>
                  <a:schemeClr val="bg1"/>
                </a:solidFill>
              </a:defRPr>
            </a:lvl2pPr>
            <a:lvl3pPr marL="0" indent="0">
              <a:buNone/>
              <a:defRPr sz="2200" b="1">
                <a:solidFill>
                  <a:srgbClr val="FFFFFF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58469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1520" y="2571750"/>
            <a:ext cx="3600400" cy="2160240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3000"/>
              </a:spcBef>
              <a:buNone/>
              <a:tabLst/>
              <a:defRPr sz="1600" b="1">
                <a:solidFill>
                  <a:schemeClr val="tx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None/>
              <a:tabLst/>
              <a:defRPr sz="1600">
                <a:solidFill>
                  <a:schemeClr val="tx1"/>
                </a:solidFill>
              </a:defRPr>
            </a:lvl2pPr>
            <a:lvl3pPr marL="0" indent="0" algn="l">
              <a:lnSpc>
                <a:spcPct val="90000"/>
              </a:lnSpc>
              <a:spcBef>
                <a:spcPts val="0"/>
              </a:spcBef>
              <a:buNone/>
              <a:tabLst/>
              <a:defRPr sz="1600">
                <a:solidFill>
                  <a:schemeClr val="tx1"/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251521" y="915566"/>
            <a:ext cx="3600399" cy="1440160"/>
          </a:xfrm>
        </p:spPr>
        <p:txBody>
          <a:bodyPr anchor="b" anchorCtr="0">
            <a:no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27" name="Rectangle 26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4" name="Rectangle 43"/>
          <p:cNvSpPr/>
          <p:nvPr userDrawn="1"/>
        </p:nvSpPr>
        <p:spPr>
          <a:xfrm>
            <a:off x="251520" y="4850173"/>
            <a:ext cx="238541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54D81D-7CFA-4E8D-924E-F049F52C1B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267494"/>
            <a:ext cx="1522745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0700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1520" y="1851670"/>
            <a:ext cx="3600400" cy="2847245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3000"/>
              </a:spcBef>
              <a:buNone/>
              <a:tabLst/>
              <a:defRPr sz="1600" b="1">
                <a:solidFill>
                  <a:schemeClr val="tx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None/>
              <a:tabLst/>
              <a:defRPr sz="1600">
                <a:solidFill>
                  <a:schemeClr val="tx1"/>
                </a:solidFill>
              </a:defRPr>
            </a:lvl2pPr>
            <a:lvl3pPr marL="0" indent="0" algn="l">
              <a:lnSpc>
                <a:spcPct val="90000"/>
              </a:lnSpc>
              <a:spcBef>
                <a:spcPts val="0"/>
              </a:spcBef>
              <a:buNone/>
              <a:tabLst/>
              <a:defRPr sz="1600">
                <a:solidFill>
                  <a:schemeClr val="tx1"/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Rectangle 26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9" name="Rectangle 28"/>
          <p:cNvSpPr/>
          <p:nvPr userDrawn="1"/>
        </p:nvSpPr>
        <p:spPr>
          <a:xfrm>
            <a:off x="251520" y="4850173"/>
            <a:ext cx="238541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36676"/>
            <a:ext cx="3672408" cy="63936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F62FF1-8277-4CEC-A22F-7E8130E254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267494"/>
            <a:ext cx="1522745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9568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20538"/>
            <a:ext cx="9144000" cy="25956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2859782"/>
            <a:ext cx="7930032" cy="1153507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51520" y="4096622"/>
            <a:ext cx="6840760" cy="273948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51520" y="4850173"/>
            <a:ext cx="238541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7785B6E-E88B-43F0-AF0F-FE873692AB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887" y="4177438"/>
            <a:ext cx="1522745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0327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2859782"/>
            <a:ext cx="7930032" cy="1153507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51520" y="4096622"/>
            <a:ext cx="6840760" cy="273948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51520" y="4850173"/>
            <a:ext cx="238541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9162000" cy="25776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8FF943A-2EFE-4939-9416-AA45E889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887" y="4177438"/>
            <a:ext cx="1522745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641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partner log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20538"/>
            <a:ext cx="9144000" cy="25956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1203598"/>
            <a:ext cx="7930032" cy="1153507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51520" y="2922403"/>
            <a:ext cx="7200800" cy="273948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7" name="Rectangle 6"/>
          <p:cNvSpPr/>
          <p:nvPr userDrawn="1"/>
        </p:nvSpPr>
        <p:spPr>
          <a:xfrm>
            <a:off x="6516216" y="582251"/>
            <a:ext cx="238541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AU" sz="1000" dirty="0">
                <a:solidFill>
                  <a:schemeClr val="bg1"/>
                </a:solidFill>
              </a:rPr>
              <a:t>Australia’s National Science Agency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CA196B7-7271-40B8-B951-8FDD29916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7494"/>
            <a:ext cx="1522745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278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glob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2054777"/>
            <a:ext cx="2016224" cy="1728192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251520" y="4850173"/>
            <a:ext cx="238541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920DF2-0C7F-4A3B-9BAF-D692009CA0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267494"/>
            <a:ext cx="1522745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820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pos="5602">
          <p15:clr>
            <a:srgbClr val="FBAE40"/>
          </p15:clr>
        </p15:guide>
        <p15:guide id="4" pos="15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174645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112482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0"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587599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2" y="1131590"/>
            <a:ext cx="8640958" cy="3070944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61850" y="267494"/>
            <a:ext cx="8630630" cy="6399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0">
                <a:solidFill>
                  <a:schemeClr val="accent3"/>
                </a:solidFill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buNone/>
              <a:defRPr sz="2200" b="0">
                <a:solidFill>
                  <a:schemeClr val="accent2"/>
                </a:solidFill>
              </a:defRPr>
            </a:lvl2pPr>
            <a:lvl3pPr>
              <a:buNone/>
              <a:defRPr sz="2800">
                <a:solidFill>
                  <a:srgbClr val="00A9CE"/>
                </a:solidFill>
              </a:defRPr>
            </a:lvl3pPr>
            <a:lvl4pPr>
              <a:buNone/>
              <a:defRPr sz="2800">
                <a:solidFill>
                  <a:srgbClr val="00A9CE"/>
                </a:solidFill>
              </a:defRPr>
            </a:lvl4pPr>
            <a:lvl5pPr>
              <a:buNone/>
              <a:defRPr sz="2800">
                <a:solidFill>
                  <a:srgbClr val="00A9CE"/>
                </a:solidFill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348174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131590"/>
            <a:ext cx="4038600" cy="33123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4295" y="1131590"/>
            <a:ext cx="4038600" cy="33123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181558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684997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81944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063824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ayou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55556648-49D5-4B5B-92D5-2DB59DEB599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9162000" cy="25776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51520" y="2859782"/>
            <a:ext cx="7920880" cy="2016224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buFontTx/>
              <a:buNone/>
              <a:defRPr sz="4000" b="0">
                <a:solidFill>
                  <a:schemeClr val="accent3"/>
                </a:solidFill>
              </a:defRPr>
            </a:lvl1pPr>
            <a:lvl2pPr marL="0" indent="0">
              <a:lnSpc>
                <a:spcPct val="85000"/>
              </a:lnSpc>
              <a:spcAft>
                <a:spcPts val="0"/>
              </a:spcAft>
              <a:buNone/>
              <a:defRPr sz="4000" b="0">
                <a:solidFill>
                  <a:schemeClr val="accent2"/>
                </a:solidFill>
              </a:defRPr>
            </a:lvl2pPr>
            <a:lvl3pPr marL="0" indent="0">
              <a:spcBef>
                <a:spcPts val="2200"/>
              </a:spcBef>
              <a:buNone/>
              <a:defRPr b="1">
                <a:solidFill>
                  <a:srgbClr val="00313C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06384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51520" y="1131590"/>
            <a:ext cx="7200800" cy="36004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FontTx/>
              <a:buNone/>
              <a:defRPr sz="4400" b="0">
                <a:solidFill>
                  <a:schemeClr val="accent1"/>
                </a:solidFill>
              </a:defRPr>
            </a:lvl1pPr>
            <a:lvl2pPr marL="0" indent="0">
              <a:lnSpc>
                <a:spcPct val="75000"/>
              </a:lnSpc>
              <a:spcAft>
                <a:spcPts val="850"/>
              </a:spcAft>
              <a:buNone/>
              <a:defRPr sz="4400" b="0">
                <a:solidFill>
                  <a:schemeClr val="bg1"/>
                </a:solidFill>
              </a:defRPr>
            </a:lvl2pPr>
            <a:lvl3pPr marL="0" indent="0">
              <a:buNone/>
              <a:defRPr sz="2200" b="1">
                <a:solidFill>
                  <a:srgbClr val="FFFFFF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98494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9640310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0" y="0"/>
            <a:ext cx="9144000" cy="257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1520" y="3579862"/>
            <a:ext cx="6048672" cy="1008112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3000"/>
              </a:spcBef>
              <a:buNone/>
              <a:defRPr sz="1600" b="1">
                <a:solidFill>
                  <a:schemeClr val="tx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None/>
              <a:defRPr sz="1600">
                <a:solidFill>
                  <a:schemeClr val="tx1"/>
                </a:solidFill>
              </a:defRPr>
            </a:lvl2pPr>
            <a:lvl3pPr marL="266400" indent="-266400" algn="l">
              <a:lnSpc>
                <a:spcPct val="90000"/>
              </a:lnSpc>
              <a:spcBef>
                <a:spcPts val="0"/>
              </a:spcBef>
              <a:buNone/>
              <a:tabLst>
                <a:tab pos="356400" algn="l"/>
              </a:tabLst>
              <a:defRPr sz="1600">
                <a:solidFill>
                  <a:schemeClr val="tx1"/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251521" y="2715766"/>
            <a:ext cx="6048671" cy="576064"/>
          </a:xfrm>
        </p:spPr>
        <p:txBody>
          <a:bodyPr anchor="b" anchorCtr="0">
            <a:no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4" name="Rectangle 43"/>
          <p:cNvSpPr/>
          <p:nvPr userDrawn="1"/>
        </p:nvSpPr>
        <p:spPr>
          <a:xfrm>
            <a:off x="251520" y="4850173"/>
            <a:ext cx="238541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6DC4BE-CEEE-431B-9F14-9C5772214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887" y="4177438"/>
            <a:ext cx="1522745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1303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257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1520" y="3075806"/>
            <a:ext cx="6984776" cy="1623109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3000"/>
              </a:spcBef>
              <a:buNone/>
              <a:defRPr sz="1600" b="1">
                <a:solidFill>
                  <a:schemeClr val="tx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None/>
              <a:defRPr sz="1600">
                <a:solidFill>
                  <a:schemeClr val="tx1"/>
                </a:solidFill>
              </a:defRPr>
            </a:lvl2pPr>
            <a:lvl3pPr marL="266400" indent="-266400" algn="l">
              <a:lnSpc>
                <a:spcPct val="90000"/>
              </a:lnSpc>
              <a:spcBef>
                <a:spcPts val="0"/>
              </a:spcBef>
              <a:buNone/>
              <a:tabLst>
                <a:tab pos="356400" algn="l"/>
              </a:tabLst>
              <a:defRPr sz="1600">
                <a:solidFill>
                  <a:schemeClr val="tx1"/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251520" y="4850173"/>
            <a:ext cx="238541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794113-D310-44FA-B463-B20C679AB5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887" y="4177438"/>
            <a:ext cx="1522745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2216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1779662"/>
            <a:ext cx="3600400" cy="1728192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51520" y="3651870"/>
            <a:ext cx="3600400" cy="576064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4" name="Rectangle 3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E31894D-BB7F-4DA8-8D6C-C5A7A751EA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1519" y="267494"/>
            <a:ext cx="2731182" cy="684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11503A-192E-4575-80CF-A393277570CC}"/>
              </a:ext>
            </a:extLst>
          </p:cNvPr>
          <p:cNvSpPr/>
          <p:nvPr userDrawn="1"/>
        </p:nvSpPr>
        <p:spPr>
          <a:xfrm>
            <a:off x="251520" y="4711673"/>
            <a:ext cx="302433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Operated by CSIRO, Australia’s National Science Agency,</a:t>
            </a:r>
          </a:p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on behalf of the nation</a:t>
            </a:r>
          </a:p>
        </p:txBody>
      </p:sp>
    </p:spTree>
    <p:extLst>
      <p:ext uri="{BB962C8B-B14F-4D97-AF65-F5344CB8AC3E}">
        <p14:creationId xmlns:p14="http://schemas.microsoft.com/office/powerpoint/2010/main" val="21959342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pos="5602">
          <p15:clr>
            <a:srgbClr val="FBAE40"/>
          </p15:clr>
        </p15:guide>
        <p15:guide id="4" pos="158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1779662"/>
            <a:ext cx="3600400" cy="1728192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51520" y="3651870"/>
            <a:ext cx="3600400" cy="576064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571999" y="0"/>
            <a:ext cx="4563963" cy="51435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3F349AB-7817-4CF8-9EFC-2CD503B23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1519" y="267494"/>
            <a:ext cx="2731182" cy="684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BB22E12-9556-46D6-9897-3CA8F81E5AF4}"/>
              </a:ext>
            </a:extLst>
          </p:cNvPr>
          <p:cNvSpPr/>
          <p:nvPr userDrawn="1"/>
        </p:nvSpPr>
        <p:spPr>
          <a:xfrm>
            <a:off x="251520" y="4711673"/>
            <a:ext cx="302433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Operated by CSIRO, Australia’s National Science Agency,</a:t>
            </a:r>
          </a:p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on behalf of the nation</a:t>
            </a:r>
          </a:p>
        </p:txBody>
      </p:sp>
    </p:spTree>
    <p:extLst>
      <p:ext uri="{BB962C8B-B14F-4D97-AF65-F5344CB8AC3E}">
        <p14:creationId xmlns:p14="http://schemas.microsoft.com/office/powerpoint/2010/main" val="12223766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pos="2880">
          <p15:clr>
            <a:srgbClr val="FBAE40"/>
          </p15:clr>
        </p15:guide>
        <p15:guide id="4" pos="5602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glob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2054777"/>
            <a:ext cx="2016224" cy="1728192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2EE9FCB-7566-4817-BC3E-151216DAC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1519" y="267494"/>
            <a:ext cx="2731182" cy="684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7F65CF7-BE56-42AE-89A3-8632383904C9}"/>
              </a:ext>
            </a:extLst>
          </p:cNvPr>
          <p:cNvSpPr/>
          <p:nvPr userDrawn="1"/>
        </p:nvSpPr>
        <p:spPr>
          <a:xfrm>
            <a:off x="251520" y="4711673"/>
            <a:ext cx="302433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Operated by CSIRO, Australia’s National Science Agency,</a:t>
            </a:r>
          </a:p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on behalf of the nation</a:t>
            </a:r>
          </a:p>
        </p:txBody>
      </p:sp>
    </p:spTree>
    <p:extLst>
      <p:ext uri="{BB962C8B-B14F-4D97-AF65-F5344CB8AC3E}">
        <p14:creationId xmlns:p14="http://schemas.microsoft.com/office/powerpoint/2010/main" val="1168784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pos="5602">
          <p15:clr>
            <a:srgbClr val="FBAE40"/>
          </p15:clr>
        </p15:guide>
        <p15:guide id="4" pos="158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globe 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2054777"/>
            <a:ext cx="2016224" cy="1728192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2EE9FCB-7566-4817-BC3E-151216DAC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1519" y="267494"/>
            <a:ext cx="2731182" cy="684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7F65CF7-BE56-42AE-89A3-8632383904C9}"/>
              </a:ext>
            </a:extLst>
          </p:cNvPr>
          <p:cNvSpPr/>
          <p:nvPr userDrawn="1"/>
        </p:nvSpPr>
        <p:spPr>
          <a:xfrm>
            <a:off x="251520" y="4711673"/>
            <a:ext cx="302433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Operated by CSIRO, Australia’s National Science Agency,</a:t>
            </a:r>
          </a:p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on behalf of the nation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5E558E-1CAB-86CE-7EFE-EEC93D48F7A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13687" y="413437"/>
            <a:ext cx="4316625" cy="431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6020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pos="5602">
          <p15:clr>
            <a:srgbClr val="FBAE40"/>
          </p15:clr>
        </p15:guide>
        <p15:guide id="4" pos="158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4847982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5788638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0"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285501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2" y="1707654"/>
            <a:ext cx="8640958" cy="3024336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61850" y="843558"/>
            <a:ext cx="8630630" cy="6399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0">
                <a:solidFill>
                  <a:schemeClr val="accent3"/>
                </a:solidFill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buNone/>
              <a:defRPr sz="2200" b="0">
                <a:solidFill>
                  <a:schemeClr val="accent2"/>
                </a:solidFill>
              </a:defRPr>
            </a:lvl2pPr>
            <a:lvl3pPr>
              <a:buNone/>
              <a:defRPr sz="2800">
                <a:solidFill>
                  <a:srgbClr val="00A9CE"/>
                </a:solidFill>
              </a:defRPr>
            </a:lvl3pPr>
            <a:lvl4pPr>
              <a:buNone/>
              <a:defRPr sz="2800">
                <a:solidFill>
                  <a:srgbClr val="00A9CE"/>
                </a:solidFill>
              </a:defRPr>
            </a:lvl4pPr>
            <a:lvl5pPr>
              <a:buNone/>
              <a:defRPr sz="2800">
                <a:solidFill>
                  <a:srgbClr val="00A9CE"/>
                </a:solidFill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81506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1425741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665854"/>
            <a:ext cx="4038600" cy="30661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4295" y="1665854"/>
            <a:ext cx="4038600" cy="30661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495822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with cataly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805458"/>
            <a:ext cx="4038600" cy="63936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665854"/>
            <a:ext cx="4038600" cy="30661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8700" y="1665854"/>
            <a:ext cx="4038600" cy="30661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01371" y="4878250"/>
            <a:ext cx="3688750" cy="95510"/>
          </a:xfrm>
        </p:spPr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0073317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with catalys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805458"/>
            <a:ext cx="4038600" cy="63936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665854"/>
            <a:ext cx="4038600" cy="30661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8700" y="1665854"/>
            <a:ext cx="4038600" cy="3066136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01371" y="4878250"/>
            <a:ext cx="3688750" cy="95510"/>
          </a:xfrm>
        </p:spPr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0140729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71999" y="0"/>
            <a:ext cx="4563963" cy="51435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2" y="1550788"/>
            <a:ext cx="4032446" cy="3181202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520" y="805458"/>
            <a:ext cx="4032448" cy="63936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601371" y="4878250"/>
            <a:ext cx="3682598" cy="95510"/>
          </a:xfrm>
        </p:spPr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9032678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+ quart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853836" y="0"/>
            <a:ext cx="2282400" cy="51435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2" y="1550788"/>
            <a:ext cx="6336702" cy="3181202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520" y="805458"/>
            <a:ext cx="6336704" cy="63936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601370" y="4878250"/>
            <a:ext cx="5986853" cy="95510"/>
          </a:xfrm>
        </p:spPr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4840736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2759228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3324963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07384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17B52948-05FD-444E-9ADC-BA5285595A7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1999" y="0"/>
            <a:ext cx="4563963" cy="51435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51520" y="1851670"/>
            <a:ext cx="3960440" cy="2525068"/>
          </a:xfrm>
        </p:spPr>
        <p:txBody>
          <a:bodyPr/>
          <a:lstStyle>
            <a:lvl1pPr marL="0" indent="0">
              <a:lnSpc>
                <a:spcPct val="85000"/>
              </a:lnSpc>
              <a:spcAft>
                <a:spcPts val="0"/>
              </a:spcAft>
              <a:buFontTx/>
              <a:buNone/>
              <a:defRPr sz="4000" b="0">
                <a:solidFill>
                  <a:schemeClr val="accent3"/>
                </a:solidFill>
              </a:defRPr>
            </a:lvl1pPr>
            <a:lvl2pPr marL="0" indent="0">
              <a:lnSpc>
                <a:spcPct val="85000"/>
              </a:lnSpc>
              <a:spcAft>
                <a:spcPts val="0"/>
              </a:spcAft>
              <a:buNone/>
              <a:defRPr sz="4000" b="0">
                <a:solidFill>
                  <a:schemeClr val="accent2"/>
                </a:solidFill>
              </a:defRPr>
            </a:lvl2pPr>
            <a:lvl3pPr marL="0" indent="0">
              <a:spcBef>
                <a:spcPts val="2200"/>
              </a:spcBef>
              <a:buNone/>
              <a:defRPr b="1">
                <a:solidFill>
                  <a:srgbClr val="00313C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6008783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51520" y="1275605"/>
            <a:ext cx="7056784" cy="2736305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FontTx/>
              <a:buNone/>
              <a:defRPr sz="4400" b="0">
                <a:solidFill>
                  <a:schemeClr val="accent1"/>
                </a:solidFill>
              </a:defRPr>
            </a:lvl1pPr>
            <a:lvl2pPr marL="0" indent="0">
              <a:lnSpc>
                <a:spcPct val="75000"/>
              </a:lnSpc>
              <a:spcAft>
                <a:spcPts val="850"/>
              </a:spcAft>
              <a:buNone/>
              <a:defRPr sz="4400" b="0">
                <a:solidFill>
                  <a:schemeClr val="bg1"/>
                </a:solidFill>
              </a:defRPr>
            </a:lvl2pPr>
            <a:lvl3pPr marL="0" indent="0">
              <a:buNone/>
              <a:defRPr sz="2200" b="1">
                <a:solidFill>
                  <a:srgbClr val="FFFFFF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06900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0"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2393326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1520" y="2571750"/>
            <a:ext cx="3600400" cy="2160240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3000"/>
              </a:spcBef>
              <a:buNone/>
              <a:tabLst/>
              <a:defRPr sz="1600" b="1">
                <a:solidFill>
                  <a:schemeClr val="tx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None/>
              <a:tabLst/>
              <a:defRPr sz="1600">
                <a:solidFill>
                  <a:schemeClr val="tx1"/>
                </a:solidFill>
              </a:defRPr>
            </a:lvl2pPr>
            <a:lvl3pPr marL="0" indent="0" algn="l">
              <a:lnSpc>
                <a:spcPct val="90000"/>
              </a:lnSpc>
              <a:spcBef>
                <a:spcPts val="0"/>
              </a:spcBef>
              <a:buNone/>
              <a:tabLst/>
              <a:defRPr sz="1600">
                <a:solidFill>
                  <a:schemeClr val="tx1"/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251521" y="915566"/>
            <a:ext cx="3600399" cy="1440160"/>
          </a:xfrm>
        </p:spPr>
        <p:txBody>
          <a:bodyPr anchor="b" anchorCtr="0">
            <a:no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27" name="Rectangle 26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3E1FEB1-B064-4A02-9F41-042BA4A65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1519" y="267494"/>
            <a:ext cx="2731182" cy="684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D8E361E-CD87-443C-800B-4A44210D567D}"/>
              </a:ext>
            </a:extLst>
          </p:cNvPr>
          <p:cNvSpPr/>
          <p:nvPr userDrawn="1"/>
        </p:nvSpPr>
        <p:spPr>
          <a:xfrm>
            <a:off x="251520" y="4711673"/>
            <a:ext cx="32403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Operated by CSIRO, Australia’s National Science Agency,</a:t>
            </a:r>
          </a:p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on behalf of the nation</a:t>
            </a:r>
          </a:p>
        </p:txBody>
      </p:sp>
    </p:spTree>
    <p:extLst>
      <p:ext uri="{BB962C8B-B14F-4D97-AF65-F5344CB8AC3E}">
        <p14:creationId xmlns:p14="http://schemas.microsoft.com/office/powerpoint/2010/main" val="109840618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1520" y="1851670"/>
            <a:ext cx="3600400" cy="2847245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3000"/>
              </a:spcBef>
              <a:buNone/>
              <a:tabLst/>
              <a:defRPr sz="1600" b="1">
                <a:solidFill>
                  <a:schemeClr val="tx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None/>
              <a:tabLst/>
              <a:defRPr sz="1600">
                <a:solidFill>
                  <a:schemeClr val="tx1"/>
                </a:solidFill>
              </a:defRPr>
            </a:lvl2pPr>
            <a:lvl3pPr marL="0" indent="0" algn="l">
              <a:lnSpc>
                <a:spcPct val="90000"/>
              </a:lnSpc>
              <a:spcBef>
                <a:spcPts val="0"/>
              </a:spcBef>
              <a:buNone/>
              <a:tabLst/>
              <a:defRPr sz="1600">
                <a:solidFill>
                  <a:schemeClr val="tx1"/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Rectangle 26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36676"/>
            <a:ext cx="3672408" cy="63936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595896B-47EC-4FA1-B742-A753A240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1519" y="267494"/>
            <a:ext cx="2731182" cy="684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DCE8BE1-B123-4F39-B7B9-5731EE8B58DC}"/>
              </a:ext>
            </a:extLst>
          </p:cNvPr>
          <p:cNvSpPr/>
          <p:nvPr userDrawn="1"/>
        </p:nvSpPr>
        <p:spPr>
          <a:xfrm>
            <a:off x="251520" y="4711673"/>
            <a:ext cx="32403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Operated by CSIRO, Australia’s National Science Agency,</a:t>
            </a:r>
          </a:p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on behalf of the nation</a:t>
            </a:r>
          </a:p>
        </p:txBody>
      </p:sp>
    </p:spTree>
    <p:extLst>
      <p:ext uri="{BB962C8B-B14F-4D97-AF65-F5344CB8AC3E}">
        <p14:creationId xmlns:p14="http://schemas.microsoft.com/office/powerpoint/2010/main" val="153425235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20538"/>
            <a:ext cx="9144000" cy="25956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2859782"/>
            <a:ext cx="7930032" cy="1153507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51520" y="4096622"/>
            <a:ext cx="5760640" cy="273948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51520" y="4850173"/>
            <a:ext cx="518457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Operated by CSIRO, Australia’s National Science Agency, on behalf of the nation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387BE29-1632-4D81-AE78-54533B5FB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0450" y="4213438"/>
            <a:ext cx="2731182" cy="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869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2859782"/>
            <a:ext cx="7930032" cy="1153507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51520" y="4096622"/>
            <a:ext cx="5760640" cy="273948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9162000" cy="25776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1CABD70-4867-48FD-AC0D-DCF015F1B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0450" y="4213438"/>
            <a:ext cx="2731182" cy="684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ED3FF37-CBD0-4006-BB03-019DB869F03D}"/>
              </a:ext>
            </a:extLst>
          </p:cNvPr>
          <p:cNvSpPr/>
          <p:nvPr userDrawn="1"/>
        </p:nvSpPr>
        <p:spPr>
          <a:xfrm>
            <a:off x="251520" y="4850173"/>
            <a:ext cx="518457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Operated by CSIRO, Australia’s National Science Agency, on behalf of the nation</a:t>
            </a:r>
          </a:p>
        </p:txBody>
      </p:sp>
    </p:spTree>
    <p:extLst>
      <p:ext uri="{BB962C8B-B14F-4D97-AF65-F5344CB8AC3E}">
        <p14:creationId xmlns:p14="http://schemas.microsoft.com/office/powerpoint/2010/main" val="1864751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partner log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20538"/>
            <a:ext cx="9144000" cy="25956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1203598"/>
            <a:ext cx="7930032" cy="1153507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51520" y="2922403"/>
            <a:ext cx="7200800" cy="273948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7" name="Rectangle 6"/>
          <p:cNvSpPr/>
          <p:nvPr userDrawn="1"/>
        </p:nvSpPr>
        <p:spPr>
          <a:xfrm>
            <a:off x="5652120" y="470994"/>
            <a:ext cx="324951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AU" sz="1000" dirty="0">
                <a:solidFill>
                  <a:schemeClr val="bg1"/>
                </a:solidFill>
              </a:rPr>
              <a:t>Operated by CSIRO, Australia’s National Science Agency, </a:t>
            </a:r>
            <a:br>
              <a:rPr lang="en-AU" sz="1000" dirty="0">
                <a:solidFill>
                  <a:schemeClr val="bg1"/>
                </a:solidFill>
              </a:rPr>
            </a:br>
            <a:r>
              <a:rPr lang="en-AU" sz="1000" dirty="0">
                <a:solidFill>
                  <a:schemeClr val="bg1"/>
                </a:solidFill>
              </a:rPr>
              <a:t>on behalf of the nation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4E7955D-800C-4935-BA3F-A34E93CC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1520" y="267494"/>
            <a:ext cx="2731182" cy="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2193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639224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6475195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0"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6427547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2" y="1131590"/>
            <a:ext cx="8640958" cy="3070944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61850" y="267494"/>
            <a:ext cx="8630630" cy="6399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0">
                <a:solidFill>
                  <a:schemeClr val="accent3"/>
                </a:solidFill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buNone/>
              <a:defRPr sz="2200" b="0">
                <a:solidFill>
                  <a:schemeClr val="accent2"/>
                </a:solidFill>
              </a:defRPr>
            </a:lvl2pPr>
            <a:lvl3pPr>
              <a:buNone/>
              <a:defRPr sz="2800">
                <a:solidFill>
                  <a:srgbClr val="00A9CE"/>
                </a:solidFill>
              </a:defRPr>
            </a:lvl3pPr>
            <a:lvl4pPr>
              <a:buNone/>
              <a:defRPr sz="2800">
                <a:solidFill>
                  <a:srgbClr val="00A9CE"/>
                </a:solidFill>
              </a:defRPr>
            </a:lvl4pPr>
            <a:lvl5pPr>
              <a:buNone/>
              <a:defRPr sz="2800">
                <a:solidFill>
                  <a:srgbClr val="00A9CE"/>
                </a:solidFill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4193395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131590"/>
            <a:ext cx="4038600" cy="33123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4295" y="1131590"/>
            <a:ext cx="4038600" cy="33123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9541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2" y="1131590"/>
            <a:ext cx="8640958" cy="3070944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61850" y="267494"/>
            <a:ext cx="8630630" cy="6399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0">
                <a:solidFill>
                  <a:schemeClr val="accent3"/>
                </a:solidFill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buNone/>
              <a:defRPr sz="2200" b="0">
                <a:solidFill>
                  <a:schemeClr val="accent2"/>
                </a:solidFill>
              </a:defRPr>
            </a:lvl2pPr>
            <a:lvl3pPr>
              <a:buNone/>
              <a:defRPr sz="2800">
                <a:solidFill>
                  <a:srgbClr val="00A9CE"/>
                </a:solidFill>
              </a:defRPr>
            </a:lvl3pPr>
            <a:lvl4pPr>
              <a:buNone/>
              <a:defRPr sz="2800">
                <a:solidFill>
                  <a:srgbClr val="00A9CE"/>
                </a:solidFill>
              </a:defRPr>
            </a:lvl4pPr>
            <a:lvl5pPr>
              <a:buNone/>
              <a:defRPr sz="2800">
                <a:solidFill>
                  <a:srgbClr val="00A9CE"/>
                </a:solidFill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4168614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4887027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1321172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3516796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ayou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55556648-49D5-4B5B-92D5-2DB59DEB599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9162000" cy="25776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51520" y="2859782"/>
            <a:ext cx="7920880" cy="2016224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buFontTx/>
              <a:buNone/>
              <a:defRPr sz="4000" b="0">
                <a:solidFill>
                  <a:schemeClr val="accent3"/>
                </a:solidFill>
              </a:defRPr>
            </a:lvl1pPr>
            <a:lvl2pPr marL="0" indent="0">
              <a:lnSpc>
                <a:spcPct val="85000"/>
              </a:lnSpc>
              <a:spcAft>
                <a:spcPts val="0"/>
              </a:spcAft>
              <a:buNone/>
              <a:defRPr sz="4000" b="0">
                <a:solidFill>
                  <a:schemeClr val="accent2"/>
                </a:solidFill>
              </a:defRPr>
            </a:lvl2pPr>
            <a:lvl3pPr marL="0" indent="0">
              <a:spcBef>
                <a:spcPts val="2200"/>
              </a:spcBef>
              <a:buNone/>
              <a:defRPr b="1">
                <a:solidFill>
                  <a:srgbClr val="00313C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071576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51520" y="1131590"/>
            <a:ext cx="7200800" cy="36004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FontTx/>
              <a:buNone/>
              <a:defRPr sz="4400" b="0">
                <a:solidFill>
                  <a:schemeClr val="accent1"/>
                </a:solidFill>
              </a:defRPr>
            </a:lvl1pPr>
            <a:lvl2pPr marL="0" indent="0">
              <a:lnSpc>
                <a:spcPct val="75000"/>
              </a:lnSpc>
              <a:spcAft>
                <a:spcPts val="850"/>
              </a:spcAft>
              <a:buNone/>
              <a:defRPr sz="4400" b="0">
                <a:solidFill>
                  <a:schemeClr val="bg1"/>
                </a:solidFill>
              </a:defRPr>
            </a:lvl2pPr>
            <a:lvl3pPr marL="0" indent="0">
              <a:buNone/>
              <a:defRPr sz="2200" b="1">
                <a:solidFill>
                  <a:srgbClr val="FFFFFF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007835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0" y="0"/>
            <a:ext cx="9144000" cy="257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1520" y="3579862"/>
            <a:ext cx="5760640" cy="1008112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3000"/>
              </a:spcBef>
              <a:buNone/>
              <a:defRPr sz="1600" b="1">
                <a:solidFill>
                  <a:schemeClr val="tx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None/>
              <a:defRPr sz="1600">
                <a:solidFill>
                  <a:schemeClr val="tx1"/>
                </a:solidFill>
              </a:defRPr>
            </a:lvl2pPr>
            <a:lvl3pPr marL="266400" indent="-266400" algn="l">
              <a:lnSpc>
                <a:spcPct val="90000"/>
              </a:lnSpc>
              <a:spcBef>
                <a:spcPts val="0"/>
              </a:spcBef>
              <a:buNone/>
              <a:tabLst>
                <a:tab pos="356400" algn="l"/>
              </a:tabLst>
              <a:defRPr sz="1600">
                <a:solidFill>
                  <a:schemeClr val="tx1"/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251521" y="2715766"/>
            <a:ext cx="6048671" cy="576064"/>
          </a:xfrm>
        </p:spPr>
        <p:txBody>
          <a:bodyPr anchor="b" anchorCtr="0">
            <a:no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95FEBB1-2FB4-404D-B517-C1502B593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0450" y="4213438"/>
            <a:ext cx="2731182" cy="684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93F3E07-2251-45C6-9608-F9B7BC275A58}"/>
              </a:ext>
            </a:extLst>
          </p:cNvPr>
          <p:cNvSpPr/>
          <p:nvPr userDrawn="1"/>
        </p:nvSpPr>
        <p:spPr>
          <a:xfrm>
            <a:off x="251520" y="4850173"/>
            <a:ext cx="518457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Operated by CSIRO, Australia’s National Science Agency, on behalf of the nation</a:t>
            </a:r>
          </a:p>
        </p:txBody>
      </p:sp>
    </p:spTree>
    <p:extLst>
      <p:ext uri="{BB962C8B-B14F-4D97-AF65-F5344CB8AC3E}">
        <p14:creationId xmlns:p14="http://schemas.microsoft.com/office/powerpoint/2010/main" val="172092315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257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1520" y="3075806"/>
            <a:ext cx="5760640" cy="1623109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3000"/>
              </a:spcBef>
              <a:buNone/>
              <a:defRPr sz="1600" b="1">
                <a:solidFill>
                  <a:schemeClr val="tx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None/>
              <a:defRPr sz="1600">
                <a:solidFill>
                  <a:schemeClr val="tx1"/>
                </a:solidFill>
              </a:defRPr>
            </a:lvl2pPr>
            <a:lvl3pPr marL="266400" indent="-266400" algn="l">
              <a:lnSpc>
                <a:spcPct val="90000"/>
              </a:lnSpc>
              <a:spcBef>
                <a:spcPts val="0"/>
              </a:spcBef>
              <a:buNone/>
              <a:tabLst>
                <a:tab pos="356400" algn="l"/>
              </a:tabLst>
              <a:defRPr sz="1600">
                <a:solidFill>
                  <a:schemeClr val="tx1"/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26E1E94-9471-4672-BA14-8DD18A74FB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0450" y="4213438"/>
            <a:ext cx="2731182" cy="684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CBBD1A7-F5C4-41D4-8812-4A43FA84033A}"/>
              </a:ext>
            </a:extLst>
          </p:cNvPr>
          <p:cNvSpPr/>
          <p:nvPr userDrawn="1"/>
        </p:nvSpPr>
        <p:spPr>
          <a:xfrm>
            <a:off x="251520" y="4850173"/>
            <a:ext cx="518457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Operated by CSIRO, Australia’s National Science Agency, on behalf of the nation</a:t>
            </a:r>
          </a:p>
        </p:txBody>
      </p:sp>
    </p:spTree>
    <p:extLst>
      <p:ext uri="{BB962C8B-B14F-4D97-AF65-F5344CB8AC3E}">
        <p14:creationId xmlns:p14="http://schemas.microsoft.com/office/powerpoint/2010/main" val="161674689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1779662"/>
            <a:ext cx="3600400" cy="1728192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51520" y="3651870"/>
            <a:ext cx="3600400" cy="576064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 dirty="0"/>
          </a:p>
        </p:txBody>
      </p:sp>
      <p:sp>
        <p:nvSpPr>
          <p:cNvPr id="4" name="Rectangle 3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/>
          <p:cNvSpPr/>
          <p:nvPr userDrawn="1"/>
        </p:nvSpPr>
        <p:spPr>
          <a:xfrm>
            <a:off x="251520" y="4850173"/>
            <a:ext cx="302433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0E9AAB-FD72-2643-BFC4-B94B291F6B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2929"/>
            <a:ext cx="156720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267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pos="5602">
          <p15:clr>
            <a:srgbClr val="FBAE40"/>
          </p15:clr>
        </p15:guide>
        <p15:guide id="4" pos="158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1779662"/>
            <a:ext cx="3600400" cy="1728192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51520" y="3651870"/>
            <a:ext cx="3600400" cy="576064"/>
          </a:xfrm>
        </p:spPr>
        <p:txBody>
          <a:bodyPr>
            <a:normAutofit/>
          </a:bodyPr>
          <a:lstStyle>
            <a:lvl1pPr marL="0" indent="0" algn="l">
              <a:buNone/>
              <a:defRPr sz="2000" b="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251520" y="4850173"/>
            <a:ext cx="302433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571999" y="0"/>
            <a:ext cx="4563963" cy="51435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AU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B9622D-F19E-432D-860A-326029CCE7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2929"/>
            <a:ext cx="156720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35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pos="2880">
          <p15:clr>
            <a:srgbClr val="FBAE40"/>
          </p15:clr>
        </p15:guide>
        <p15:guide id="4" pos="5602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glob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2054777"/>
            <a:ext cx="2016224" cy="1728192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6C8B3A7-6D79-4B41-84C1-E8DAF3E537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2929"/>
            <a:ext cx="1567204" cy="360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42C4274-80E7-4D13-B882-F2E3C65753AE}"/>
              </a:ext>
            </a:extLst>
          </p:cNvPr>
          <p:cNvSpPr/>
          <p:nvPr userDrawn="1"/>
        </p:nvSpPr>
        <p:spPr>
          <a:xfrm>
            <a:off x="251520" y="4850173"/>
            <a:ext cx="302433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</p:spTree>
    <p:extLst>
      <p:ext uri="{BB962C8B-B14F-4D97-AF65-F5344CB8AC3E}">
        <p14:creationId xmlns:p14="http://schemas.microsoft.com/office/powerpoint/2010/main" val="3247885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pos="5602">
          <p15:clr>
            <a:srgbClr val="FBAE40"/>
          </p15:clr>
        </p15:guide>
        <p15:guide id="4" pos="15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131590"/>
            <a:ext cx="4038600" cy="33123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4295" y="1131590"/>
            <a:ext cx="4038600" cy="33123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6506635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globe 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2054777"/>
            <a:ext cx="2016224" cy="1728192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6C8B3A7-6D79-4B41-84C1-E8DAF3E537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2929"/>
            <a:ext cx="1567204" cy="360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42C4274-80E7-4D13-B882-F2E3C65753AE}"/>
              </a:ext>
            </a:extLst>
          </p:cNvPr>
          <p:cNvSpPr/>
          <p:nvPr userDrawn="1"/>
        </p:nvSpPr>
        <p:spPr>
          <a:xfrm>
            <a:off x="251520" y="4850173"/>
            <a:ext cx="302433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00E5BE-AC3E-E777-AFCC-823F91A585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11759" y="411510"/>
            <a:ext cx="4320480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9197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pos="5602">
          <p15:clr>
            <a:srgbClr val="FBAE40"/>
          </p15:clr>
        </p15:guide>
        <p15:guide id="4" pos="158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globe B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2054777"/>
            <a:ext cx="2016224" cy="1728192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6C8B3A7-6D79-4B41-84C1-E8DAF3E537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2929"/>
            <a:ext cx="1567204" cy="360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42C4274-80E7-4D13-B882-F2E3C65753AE}"/>
              </a:ext>
            </a:extLst>
          </p:cNvPr>
          <p:cNvSpPr/>
          <p:nvPr userDrawn="1"/>
        </p:nvSpPr>
        <p:spPr>
          <a:xfrm>
            <a:off x="251520" y="4850173"/>
            <a:ext cx="302433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B53703-8E60-4B54-AC3E-B056BED151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11759" y="411510"/>
            <a:ext cx="4320479" cy="432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143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pos="5602">
          <p15:clr>
            <a:srgbClr val="FBAE40"/>
          </p15:clr>
        </p15:guide>
        <p15:guide id="4" pos="158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globe 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2054777"/>
            <a:ext cx="2016224" cy="1728192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6C8B3A7-6D79-4B41-84C1-E8DAF3E537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2929"/>
            <a:ext cx="1567204" cy="360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42C4274-80E7-4D13-B882-F2E3C65753AE}"/>
              </a:ext>
            </a:extLst>
          </p:cNvPr>
          <p:cNvSpPr/>
          <p:nvPr userDrawn="1"/>
        </p:nvSpPr>
        <p:spPr>
          <a:xfrm>
            <a:off x="251520" y="4850173"/>
            <a:ext cx="302433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2EF042-86EA-B59E-DD7F-BE27EC02BD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11759" y="409582"/>
            <a:ext cx="4320479" cy="432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2123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pos="5602">
          <p15:clr>
            <a:srgbClr val="FBAE40"/>
          </p15:clr>
        </p15:guide>
        <p15:guide id="4" pos="158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globe 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2054777"/>
            <a:ext cx="2016224" cy="1728192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6C8B3A7-6D79-4B41-84C1-E8DAF3E537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2929"/>
            <a:ext cx="1567204" cy="360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42C4274-80E7-4D13-B882-F2E3C65753AE}"/>
              </a:ext>
            </a:extLst>
          </p:cNvPr>
          <p:cNvSpPr/>
          <p:nvPr userDrawn="1"/>
        </p:nvSpPr>
        <p:spPr>
          <a:xfrm>
            <a:off x="251520" y="4850173"/>
            <a:ext cx="302433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B53703-8E60-4B54-AC3E-B056BED151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11759" y="411510"/>
            <a:ext cx="4320479" cy="432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0207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pos="5602">
          <p15:clr>
            <a:srgbClr val="FBAE40"/>
          </p15:clr>
        </p15:guide>
        <p15:guide id="4" pos="158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globe 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251520" y="2054777"/>
            <a:ext cx="2016224" cy="1728192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3600" b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6C8B3A7-6D79-4B41-84C1-E8DAF3E537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2929"/>
            <a:ext cx="1567204" cy="360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42C4274-80E7-4D13-B882-F2E3C65753AE}"/>
              </a:ext>
            </a:extLst>
          </p:cNvPr>
          <p:cNvSpPr/>
          <p:nvPr userDrawn="1"/>
        </p:nvSpPr>
        <p:spPr>
          <a:xfrm>
            <a:off x="251520" y="4850173"/>
            <a:ext cx="3024336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000" dirty="0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FFB3AE-CDBF-37B1-162A-BAEDE82EA1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11759" y="411510"/>
            <a:ext cx="4320479" cy="432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782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pos="5602">
          <p15:clr>
            <a:srgbClr val="FBAE40"/>
          </p15:clr>
        </p15:guide>
        <p15:guide id="4" pos="158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7527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5559165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0"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9813709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2" y="1707654"/>
            <a:ext cx="8640958" cy="3024336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61850" y="843558"/>
            <a:ext cx="8630630" cy="6399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0">
                <a:solidFill>
                  <a:schemeClr val="accent3"/>
                </a:solidFill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buNone/>
              <a:defRPr sz="2200" b="0">
                <a:solidFill>
                  <a:schemeClr val="accent2"/>
                </a:solidFill>
              </a:defRPr>
            </a:lvl2pPr>
            <a:lvl3pPr>
              <a:buNone/>
              <a:defRPr sz="2800">
                <a:solidFill>
                  <a:srgbClr val="00A9CE"/>
                </a:solidFill>
              </a:defRPr>
            </a:lvl3pPr>
            <a:lvl4pPr>
              <a:buNone/>
              <a:defRPr sz="2800">
                <a:solidFill>
                  <a:srgbClr val="00A9CE"/>
                </a:solidFill>
              </a:defRPr>
            </a:lvl4pPr>
            <a:lvl5pPr>
              <a:buNone/>
              <a:defRPr sz="2800">
                <a:solidFill>
                  <a:srgbClr val="00A9CE"/>
                </a:solidFill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72253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665854"/>
            <a:ext cx="4038600" cy="30661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4295" y="1665854"/>
            <a:ext cx="4038600" cy="30661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49760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9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image" Target="../media/image2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image" Target="../media/image2.emf"/><Relationship Id="rId2" Type="http://schemas.openxmlformats.org/officeDocument/2006/relationships/slideLayout" Target="../slideLayouts/slideLayout38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4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71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23" Type="http://schemas.openxmlformats.org/officeDocument/2006/relationships/image" Target="../media/image5.svg"/><Relationship Id="rId10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70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18" Type="http://schemas.openxmlformats.org/officeDocument/2006/relationships/image" Target="../media/image5.svg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73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slideLayout" Target="../slideLayouts/slideLayout99.xml"/><Relationship Id="rId18" Type="http://schemas.openxmlformats.org/officeDocument/2006/relationships/slideLayout" Target="../slideLayouts/slideLayout104.xml"/><Relationship Id="rId26" Type="http://schemas.openxmlformats.org/officeDocument/2006/relationships/theme" Target="../theme/theme6.xml"/><Relationship Id="rId3" Type="http://schemas.openxmlformats.org/officeDocument/2006/relationships/slideLayout" Target="../slideLayouts/slideLayout89.xml"/><Relationship Id="rId21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17" Type="http://schemas.openxmlformats.org/officeDocument/2006/relationships/slideLayout" Target="../slideLayouts/slideLayout103.xml"/><Relationship Id="rId25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88.xml"/><Relationship Id="rId16" Type="http://schemas.openxmlformats.org/officeDocument/2006/relationships/slideLayout" Target="../slideLayouts/slideLayout102.xml"/><Relationship Id="rId20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24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91.xml"/><Relationship Id="rId15" Type="http://schemas.openxmlformats.org/officeDocument/2006/relationships/slideLayout" Target="../slideLayouts/slideLayout101.xml"/><Relationship Id="rId23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96.xml"/><Relationship Id="rId19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Relationship Id="rId14" Type="http://schemas.openxmlformats.org/officeDocument/2006/relationships/slideLayout" Target="../slideLayouts/slideLayout100.xml"/><Relationship Id="rId22" Type="http://schemas.openxmlformats.org/officeDocument/2006/relationships/slideLayout" Target="../slideLayouts/slideLayout108.xml"/><Relationship Id="rId27" Type="http://schemas.openxmlformats.org/officeDocument/2006/relationships/image" Target="../media/image7.emf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slideLayout" Target="../slideLayouts/slideLayout124.xml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3.xml"/><Relationship Id="rId17" Type="http://schemas.openxmlformats.org/officeDocument/2006/relationships/image" Target="../media/image7.emf"/><Relationship Id="rId2" Type="http://schemas.openxmlformats.org/officeDocument/2006/relationships/slideLayout" Target="../slideLayouts/slideLayout113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Relationship Id="rId14" Type="http://schemas.openxmlformats.org/officeDocument/2006/relationships/slideLayout" Target="../slideLayouts/slideLayout1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242243"/>
            <a:ext cx="8640960" cy="63936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2" y="987573"/>
            <a:ext cx="8640958" cy="35742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370" y="4878250"/>
            <a:ext cx="6083845" cy="9320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accent3"/>
                </a:solidFill>
              </a:defRPr>
            </a:lvl1pPr>
          </a:lstStyle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253577" y="4878250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  <p:sp>
        <p:nvSpPr>
          <p:cNvPr id="36" name="AutoShape 4"/>
          <p:cNvSpPr>
            <a:spLocks noChangeAspect="1" noChangeArrowheads="1" noTextEdit="1"/>
          </p:cNvSpPr>
          <p:nvPr userDrawn="1"/>
        </p:nvSpPr>
        <p:spPr bwMode="auto">
          <a:xfrm>
            <a:off x="3178" y="2494956"/>
            <a:ext cx="9161463" cy="60126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38" name="Rectangle 7"/>
          <p:cNvSpPr>
            <a:spLocks noChangeArrowheads="1"/>
          </p:cNvSpPr>
          <p:nvPr userDrawn="1"/>
        </p:nvSpPr>
        <p:spPr bwMode="auto">
          <a:xfrm>
            <a:off x="12701" y="2728318"/>
            <a:ext cx="9142412" cy="36790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44" name="Rectangle 84"/>
          <p:cNvSpPr>
            <a:spLocks noChangeArrowheads="1"/>
          </p:cNvSpPr>
          <p:nvPr/>
        </p:nvSpPr>
        <p:spPr bwMode="auto">
          <a:xfrm>
            <a:off x="1591" y="2719984"/>
            <a:ext cx="9167813" cy="408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8479813" y="4561859"/>
            <a:ext cx="442169" cy="44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737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97" r:id="rId2"/>
    <p:sldLayoutId id="2147483701" r:id="rId3"/>
    <p:sldLayoutId id="2147483832" r:id="rId4"/>
    <p:sldLayoutId id="2147483685" r:id="rId5"/>
    <p:sldLayoutId id="2147483705" r:id="rId6"/>
    <p:sldLayoutId id="2147483686" r:id="rId7"/>
    <p:sldLayoutId id="2147483687" r:id="rId8"/>
    <p:sldLayoutId id="2147483688" r:id="rId9"/>
    <p:sldLayoutId id="2147483689" r:id="rId10"/>
    <p:sldLayoutId id="2147483708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800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•"/>
        <a:tabLst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805458"/>
            <a:ext cx="8640960" cy="63936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2" y="1550788"/>
            <a:ext cx="8640958" cy="31812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370" y="4878250"/>
            <a:ext cx="6083845" cy="9320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accent3"/>
                </a:solidFill>
              </a:defRPr>
            </a:lvl1pPr>
          </a:lstStyle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253577" y="4878250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  <p:sp>
        <p:nvSpPr>
          <p:cNvPr id="36" name="AutoShape 4"/>
          <p:cNvSpPr>
            <a:spLocks noChangeAspect="1" noChangeArrowheads="1" noTextEdit="1"/>
          </p:cNvSpPr>
          <p:nvPr userDrawn="1"/>
        </p:nvSpPr>
        <p:spPr bwMode="auto">
          <a:xfrm>
            <a:off x="3178" y="2494956"/>
            <a:ext cx="9161463" cy="60126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38" name="Rectangle 7"/>
          <p:cNvSpPr>
            <a:spLocks noChangeArrowheads="1"/>
          </p:cNvSpPr>
          <p:nvPr userDrawn="1"/>
        </p:nvSpPr>
        <p:spPr bwMode="auto">
          <a:xfrm>
            <a:off x="12701" y="2728318"/>
            <a:ext cx="9142412" cy="36790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44" name="Rectangle 84"/>
          <p:cNvSpPr>
            <a:spLocks noChangeArrowheads="1"/>
          </p:cNvSpPr>
          <p:nvPr/>
        </p:nvSpPr>
        <p:spPr bwMode="auto">
          <a:xfrm>
            <a:off x="1591" y="2719984"/>
            <a:ext cx="9167813" cy="408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7DD59A-4148-4107-89BD-9ACB60B45F7F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95486"/>
            <a:ext cx="936488" cy="44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333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833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  <p:sldLayoutId id="2147483762" r:id="rId18"/>
    <p:sldLayoutId id="2147483763" r:id="rId19"/>
    <p:sldLayoutId id="2147483764" r:id="rId20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800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•"/>
        <a:tabLst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242243"/>
            <a:ext cx="8640960" cy="63936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2" y="987573"/>
            <a:ext cx="8640958" cy="35742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370" y="4878250"/>
            <a:ext cx="6083845" cy="9320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accent3"/>
                </a:solidFill>
              </a:defRPr>
            </a:lvl1pPr>
          </a:lstStyle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253577" y="4878250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  <p:sp>
        <p:nvSpPr>
          <p:cNvPr id="36" name="AutoShape 4"/>
          <p:cNvSpPr>
            <a:spLocks noChangeAspect="1" noChangeArrowheads="1" noTextEdit="1"/>
          </p:cNvSpPr>
          <p:nvPr userDrawn="1"/>
        </p:nvSpPr>
        <p:spPr bwMode="auto">
          <a:xfrm>
            <a:off x="3178" y="2494956"/>
            <a:ext cx="9161463" cy="60126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38" name="Rectangle 7"/>
          <p:cNvSpPr>
            <a:spLocks noChangeArrowheads="1"/>
          </p:cNvSpPr>
          <p:nvPr userDrawn="1"/>
        </p:nvSpPr>
        <p:spPr bwMode="auto">
          <a:xfrm>
            <a:off x="12701" y="2728318"/>
            <a:ext cx="9142412" cy="36790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44" name="Rectangle 84"/>
          <p:cNvSpPr>
            <a:spLocks noChangeArrowheads="1"/>
          </p:cNvSpPr>
          <p:nvPr/>
        </p:nvSpPr>
        <p:spPr bwMode="auto">
          <a:xfrm>
            <a:off x="1591" y="2719984"/>
            <a:ext cx="9167813" cy="408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5B5D801-8BF9-4650-9BFF-FFF9F24B1811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494" y="4561228"/>
            <a:ext cx="936488" cy="44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91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800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•"/>
        <a:tabLst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805458"/>
            <a:ext cx="8640960" cy="63936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2" y="1550788"/>
            <a:ext cx="8640958" cy="31812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370" y="4878250"/>
            <a:ext cx="6083845" cy="9320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accent3"/>
                </a:solidFill>
              </a:defRPr>
            </a:lvl1pPr>
          </a:lstStyle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253577" y="4878250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  <p:sp>
        <p:nvSpPr>
          <p:cNvPr id="36" name="AutoShape 4"/>
          <p:cNvSpPr>
            <a:spLocks noChangeAspect="1" noChangeArrowheads="1" noTextEdit="1"/>
          </p:cNvSpPr>
          <p:nvPr userDrawn="1"/>
        </p:nvSpPr>
        <p:spPr bwMode="auto">
          <a:xfrm>
            <a:off x="3178" y="2494956"/>
            <a:ext cx="9161463" cy="60126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38" name="Rectangle 7"/>
          <p:cNvSpPr>
            <a:spLocks noChangeArrowheads="1"/>
          </p:cNvSpPr>
          <p:nvPr userDrawn="1"/>
        </p:nvSpPr>
        <p:spPr bwMode="auto">
          <a:xfrm>
            <a:off x="12701" y="2728318"/>
            <a:ext cx="9142412" cy="36790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44" name="Rectangle 84"/>
          <p:cNvSpPr>
            <a:spLocks noChangeArrowheads="1"/>
          </p:cNvSpPr>
          <p:nvPr/>
        </p:nvSpPr>
        <p:spPr bwMode="auto">
          <a:xfrm>
            <a:off x="1591" y="2719984"/>
            <a:ext cx="9167813" cy="408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8F4E070-DE66-4ABC-A8F6-3559DD6EA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51519" y="195486"/>
            <a:ext cx="1768081" cy="44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957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834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800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•"/>
        <a:tabLst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242243"/>
            <a:ext cx="8640960" cy="63936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2" y="987573"/>
            <a:ext cx="8640958" cy="35742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370" y="4878250"/>
            <a:ext cx="6083845" cy="9320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accent3"/>
                </a:solidFill>
              </a:defRPr>
            </a:lvl1pPr>
          </a:lstStyle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253577" y="4878250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  <p:sp>
        <p:nvSpPr>
          <p:cNvPr id="36" name="AutoShape 4"/>
          <p:cNvSpPr>
            <a:spLocks noChangeAspect="1" noChangeArrowheads="1" noTextEdit="1"/>
          </p:cNvSpPr>
          <p:nvPr userDrawn="1"/>
        </p:nvSpPr>
        <p:spPr bwMode="auto">
          <a:xfrm>
            <a:off x="3178" y="2494956"/>
            <a:ext cx="9161463" cy="60126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38" name="Rectangle 7"/>
          <p:cNvSpPr>
            <a:spLocks noChangeArrowheads="1"/>
          </p:cNvSpPr>
          <p:nvPr userDrawn="1"/>
        </p:nvSpPr>
        <p:spPr bwMode="auto">
          <a:xfrm>
            <a:off x="12701" y="2728318"/>
            <a:ext cx="9142412" cy="36790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44" name="Rectangle 84"/>
          <p:cNvSpPr>
            <a:spLocks noChangeArrowheads="1"/>
          </p:cNvSpPr>
          <p:nvPr/>
        </p:nvSpPr>
        <p:spPr bwMode="auto">
          <a:xfrm>
            <a:off x="1591" y="2719984"/>
            <a:ext cx="9167813" cy="408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48BB93D-47BD-4299-AC60-ADD2BF55C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153901" y="4561228"/>
            <a:ext cx="1768081" cy="44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846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800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•"/>
        <a:tabLst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805458"/>
            <a:ext cx="8640960" cy="63936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2" y="1550788"/>
            <a:ext cx="8640958" cy="31812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370" y="4878250"/>
            <a:ext cx="6083845" cy="9320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accent3"/>
                </a:solidFill>
              </a:defRPr>
            </a:lvl1pPr>
          </a:lstStyle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253577" y="4878250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  <p:sp>
        <p:nvSpPr>
          <p:cNvPr id="36" name="AutoShape 4"/>
          <p:cNvSpPr>
            <a:spLocks noChangeAspect="1" noChangeArrowheads="1" noTextEdit="1"/>
          </p:cNvSpPr>
          <p:nvPr userDrawn="1"/>
        </p:nvSpPr>
        <p:spPr bwMode="auto">
          <a:xfrm>
            <a:off x="3178" y="2494956"/>
            <a:ext cx="9161463" cy="60126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38" name="Rectangle 7"/>
          <p:cNvSpPr>
            <a:spLocks noChangeArrowheads="1"/>
          </p:cNvSpPr>
          <p:nvPr userDrawn="1"/>
        </p:nvSpPr>
        <p:spPr bwMode="auto">
          <a:xfrm>
            <a:off x="12701" y="2728318"/>
            <a:ext cx="9142412" cy="36790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44" name="Rectangle 84"/>
          <p:cNvSpPr>
            <a:spLocks noChangeArrowheads="1"/>
          </p:cNvSpPr>
          <p:nvPr/>
        </p:nvSpPr>
        <p:spPr bwMode="auto">
          <a:xfrm>
            <a:off x="1591" y="2719984"/>
            <a:ext cx="9167813" cy="408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99F6DE-9351-1240-AACA-180705475965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90" y="245070"/>
            <a:ext cx="1010317" cy="23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426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835" r:id="rId3"/>
    <p:sldLayoutId id="2147483712" r:id="rId4"/>
    <p:sldLayoutId id="2147483839" r:id="rId5"/>
    <p:sldLayoutId id="2147483840" r:id="rId6"/>
    <p:sldLayoutId id="2147483841" r:id="rId7"/>
    <p:sldLayoutId id="2147483844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827" r:id="rId16"/>
    <p:sldLayoutId id="2147483720" r:id="rId17"/>
    <p:sldLayoutId id="2147483721" r:id="rId18"/>
    <p:sldLayoutId id="2147483722" r:id="rId19"/>
    <p:sldLayoutId id="2147483723" r:id="rId20"/>
    <p:sldLayoutId id="2147483724" r:id="rId21"/>
    <p:sldLayoutId id="2147483725" r:id="rId22"/>
    <p:sldLayoutId id="2147483726" r:id="rId23"/>
    <p:sldLayoutId id="2147483727" r:id="rId24"/>
    <p:sldLayoutId id="2147483728" r:id="rId25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800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•"/>
        <a:tabLst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242243"/>
            <a:ext cx="8640960" cy="63936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2" y="987573"/>
            <a:ext cx="8640958" cy="35742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370" y="4878250"/>
            <a:ext cx="6083845" cy="9320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accent3"/>
                </a:solidFill>
              </a:defRPr>
            </a:lvl1pPr>
          </a:lstStyle>
          <a:p>
            <a:r>
              <a:rPr lang="en-AU"/>
              <a:t>Presentation title  |  Presenter name</a:t>
            </a:r>
            <a:endParaRPr lang="en-AU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253577" y="4878250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  <a:endParaRPr lang="en-AU" dirty="0"/>
          </a:p>
        </p:txBody>
      </p:sp>
      <p:sp>
        <p:nvSpPr>
          <p:cNvPr id="36" name="AutoShape 4"/>
          <p:cNvSpPr>
            <a:spLocks noChangeAspect="1" noChangeArrowheads="1" noTextEdit="1"/>
          </p:cNvSpPr>
          <p:nvPr userDrawn="1"/>
        </p:nvSpPr>
        <p:spPr bwMode="auto">
          <a:xfrm>
            <a:off x="3178" y="2494956"/>
            <a:ext cx="9161463" cy="60126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38" name="Rectangle 7"/>
          <p:cNvSpPr>
            <a:spLocks noChangeArrowheads="1"/>
          </p:cNvSpPr>
          <p:nvPr userDrawn="1"/>
        </p:nvSpPr>
        <p:spPr bwMode="auto">
          <a:xfrm>
            <a:off x="12701" y="2728318"/>
            <a:ext cx="9142412" cy="36790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44" name="Rectangle 84"/>
          <p:cNvSpPr>
            <a:spLocks noChangeArrowheads="1"/>
          </p:cNvSpPr>
          <p:nvPr/>
        </p:nvSpPr>
        <p:spPr bwMode="auto">
          <a:xfrm>
            <a:off x="1591" y="2719984"/>
            <a:ext cx="9167813" cy="408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46349F-4F50-4446-8BA9-4263776EBB91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858" y="4709569"/>
            <a:ext cx="1010317" cy="23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220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800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•"/>
        <a:tabLst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602">
          <p15:clr>
            <a:srgbClr val="F26B43"/>
          </p15:clr>
        </p15:guide>
        <p15:guide id="2" orient="horz" pos="316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18" Type="http://schemas.openxmlformats.org/officeDocument/2006/relationships/image" Target="../media/image3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17" Type="http://schemas.openxmlformats.org/officeDocument/2006/relationships/image" Target="../media/image31.svg"/><Relationship Id="rId2" Type="http://schemas.openxmlformats.org/officeDocument/2006/relationships/image" Target="../media/image16.png"/><Relationship Id="rId16" Type="http://schemas.openxmlformats.org/officeDocument/2006/relationships/image" Target="../media/image30.png"/><Relationship Id="rId20" Type="http://schemas.openxmlformats.org/officeDocument/2006/relationships/image" Target="../media/image34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29.svg"/><Relationship Id="rId10" Type="http://schemas.openxmlformats.org/officeDocument/2006/relationships/image" Target="../media/image24.png"/><Relationship Id="rId19" Type="http://schemas.openxmlformats.org/officeDocument/2006/relationships/image" Target="../media/image33.svg"/><Relationship Id="rId4" Type="http://schemas.openxmlformats.org/officeDocument/2006/relationships/image" Target="../media/image18.png"/><Relationship Id="rId9" Type="http://schemas.openxmlformats.org/officeDocument/2006/relationships/image" Target="../media/image23.svg"/><Relationship Id="rId1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png"/><Relationship Id="rId4" Type="http://schemas.openxmlformats.org/officeDocument/2006/relationships/image" Target="../media/image4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7A215-D82C-FF69-B9EA-47BE450A9A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Inverter modelling and testing for unbalanced electricity distribution system applications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F1DF20-2C73-7F9F-DAEB-C3E7B64F0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2922403"/>
            <a:ext cx="8663880" cy="273948"/>
          </a:xfrm>
        </p:spPr>
        <p:txBody>
          <a:bodyPr>
            <a:normAutofit fontScale="85000" lnSpcReduction="10000"/>
          </a:bodyPr>
          <a:lstStyle/>
          <a:p>
            <a:r>
              <a:rPr lang="en-AU" sz="2400" dirty="0"/>
              <a:t>A CSIRO collaboration project with Tapestry, X’s moonshot for the electric grid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D5DCDC8-9795-FED7-AAE7-52BF64862A4B}"/>
              </a:ext>
            </a:extLst>
          </p:cNvPr>
          <p:cNvSpPr txBox="1">
            <a:spLocks/>
          </p:cNvSpPr>
          <p:nvPr/>
        </p:nvSpPr>
        <p:spPr>
          <a:xfrm>
            <a:off x="251520" y="3333750"/>
            <a:ext cx="7200800" cy="533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2000" b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alibri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alibri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alibri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1800" b="1" dirty="0"/>
              <a:t>Julio Braslavsky</a:t>
            </a:r>
          </a:p>
          <a:p>
            <a:endParaRPr lang="en-AU" sz="1800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3BC7B96-5AED-FEDB-9C61-C68334DD7447}"/>
              </a:ext>
            </a:extLst>
          </p:cNvPr>
          <p:cNvSpPr txBox="1">
            <a:spLocks/>
          </p:cNvSpPr>
          <p:nvPr/>
        </p:nvSpPr>
        <p:spPr>
          <a:xfrm>
            <a:off x="251520" y="4476750"/>
            <a:ext cx="7597080" cy="533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2000" b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alibri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alibri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alibri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tx1"/>
                </a:solidFill>
                <a:effectLst/>
              </a:rPr>
              <a:t>Workshop on Managing system security and reliability with increased renewable generation</a:t>
            </a:r>
          </a:p>
          <a:p>
            <a:r>
              <a:rPr lang="en-US" sz="1600" dirty="0">
                <a:solidFill>
                  <a:schemeClr val="tx1"/>
                </a:solidFill>
                <a:effectLst/>
              </a:rPr>
              <a:t>16-18 October 2024 | The Victoria Hotel | Melbourne, Australia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EFF5613C-B892-1F8C-9938-16CB7AFB3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338" y="132289"/>
            <a:ext cx="1026683" cy="102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377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2296D-E68E-0538-1CB8-DA7ADF658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AU" sz="3200" dirty="0"/>
              <a:t>Mathematical models for power flow optimisation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FC5EE-6920-08AC-0914-E45AB8D977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0380" y="881608"/>
            <a:ext cx="5087678" cy="26045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400" b="0" u="sng" dirty="0">
                <a:effectLst/>
              </a:rPr>
              <a:t>Research paper (</a:t>
            </a:r>
            <a:r>
              <a:rPr lang="en-AU" sz="2400" b="0" u="sng" dirty="0" err="1">
                <a:effectLst/>
              </a:rPr>
              <a:t>Heidari</a:t>
            </a:r>
            <a:r>
              <a:rPr lang="en-AU" sz="2400" b="0" u="sng" dirty="0">
                <a:effectLst/>
              </a:rPr>
              <a:t> &amp; Geth 2024)</a:t>
            </a:r>
          </a:p>
          <a:p>
            <a:r>
              <a:rPr lang="en-AU" sz="2000" b="0" dirty="0">
                <a:effectLst/>
              </a:rPr>
              <a:t>Develops a </a:t>
            </a:r>
            <a:r>
              <a:rPr lang="en-AU" sz="2000" dirty="0"/>
              <a:t>m</a:t>
            </a:r>
            <a:r>
              <a:rPr lang="en-AU" sz="2000" b="0" dirty="0">
                <a:effectLst/>
              </a:rPr>
              <a:t>athematical framework to model inverters, </a:t>
            </a:r>
            <a:r>
              <a:rPr lang="en-AU" sz="2000" b="1" dirty="0">
                <a:effectLst/>
              </a:rPr>
              <a:t>single, three phase</a:t>
            </a:r>
            <a:r>
              <a:rPr lang="en-AU" sz="2000" b="0" dirty="0">
                <a:effectLst/>
              </a:rPr>
              <a:t>, </a:t>
            </a:r>
            <a:r>
              <a:rPr lang="en-AU" sz="2000" b="1" dirty="0">
                <a:effectLst/>
              </a:rPr>
              <a:t>3/4-leg GFL and GFM</a:t>
            </a:r>
            <a:r>
              <a:rPr lang="en-AU" sz="2000" b="0" dirty="0">
                <a:effectLst/>
              </a:rPr>
              <a:t> </a:t>
            </a:r>
            <a:r>
              <a:rPr lang="en-AU" sz="2000" dirty="0">
                <a:effectLst/>
              </a:rPr>
              <a:t>in</a:t>
            </a:r>
            <a:r>
              <a:rPr lang="en-AU" sz="2000" b="1" dirty="0">
                <a:effectLst/>
              </a:rPr>
              <a:t> steady state </a:t>
            </a:r>
            <a:r>
              <a:rPr lang="en-AU" sz="2000" dirty="0">
                <a:effectLst/>
              </a:rPr>
              <a:t>–</a:t>
            </a:r>
            <a:r>
              <a:rPr lang="en-AU" sz="2000" b="1" dirty="0">
                <a:effectLst/>
              </a:rPr>
              <a:t> </a:t>
            </a:r>
            <a:r>
              <a:rPr lang="en-AU" sz="2000" dirty="0">
                <a:effectLst/>
              </a:rPr>
              <a:t>enables use in optimisation studies</a:t>
            </a:r>
          </a:p>
          <a:p>
            <a:r>
              <a:rPr lang="en-AU" sz="2000" b="0" dirty="0">
                <a:effectLst/>
              </a:rPr>
              <a:t>Models interactions between </a:t>
            </a:r>
            <a:r>
              <a:rPr lang="en-AU" sz="2000" dirty="0">
                <a:effectLst/>
              </a:rPr>
              <a:t>distribution grids and IBR via </a:t>
            </a:r>
            <a:r>
              <a:rPr lang="en-AU" sz="2000" dirty="0"/>
              <a:t>unbalanced optimal power flow.</a:t>
            </a:r>
          </a:p>
          <a:p>
            <a:r>
              <a:rPr lang="en-AU" sz="2000" b="0" dirty="0">
                <a:effectLst/>
              </a:rPr>
              <a:t>Highlights limitations of </a:t>
            </a:r>
            <a:r>
              <a:rPr lang="en-AU" sz="2000" b="1" dirty="0">
                <a:effectLst/>
              </a:rPr>
              <a:t>existing models.</a:t>
            </a:r>
            <a:endParaRPr lang="en-AU" sz="2000" b="0" dirty="0">
              <a:effectLst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B329500-03AC-4428-FAB3-15683E1C195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83342" y="823947"/>
            <a:ext cx="3200400" cy="4270786"/>
          </a:xfr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Picture 8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56B45BA3-56D0-367B-E299-F023117B19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212" y="3714750"/>
            <a:ext cx="1143000" cy="1143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5C221C4-A5E1-A55E-5F82-3A1F9E5C6F89}"/>
              </a:ext>
            </a:extLst>
          </p:cNvPr>
          <p:cNvSpPr txBox="1"/>
          <p:nvPr/>
        </p:nvSpPr>
        <p:spPr>
          <a:xfrm>
            <a:off x="533400" y="3600172"/>
            <a:ext cx="3845000" cy="132343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AU" sz="2000" dirty="0">
                <a:effectLst/>
              </a:rPr>
              <a:t>OPF case study on 907-bus system shows no significant changes in convergence despite the increased level of detail in the model.</a:t>
            </a:r>
            <a:endParaRPr lang="en-AU" sz="2000" dirty="0"/>
          </a:p>
        </p:txBody>
      </p:sp>
    </p:spTree>
    <p:extLst>
      <p:ext uri="{BB962C8B-B14F-4D97-AF65-F5344CB8AC3E}">
        <p14:creationId xmlns:p14="http://schemas.microsoft.com/office/powerpoint/2010/main" val="160824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66E7C-A491-B4C6-3F3A-C5BCBC650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42243"/>
            <a:ext cx="4472880" cy="1110307"/>
          </a:xfrm>
        </p:spPr>
        <p:txBody>
          <a:bodyPr>
            <a:normAutofit/>
          </a:bodyPr>
          <a:lstStyle/>
          <a:p>
            <a:r>
              <a:rPr lang="en-AU" dirty="0"/>
              <a:t>Dynamic unbalance compensation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91A2B-B514-C338-A135-742FFB5560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1519" y="1462504"/>
            <a:ext cx="4341745" cy="14902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000" b="1" dirty="0"/>
              <a:t>Simulations: </a:t>
            </a:r>
            <a:r>
              <a:rPr lang="en-AU" sz="2000" dirty="0"/>
              <a:t>proof-of-concept controller performance – 3-leg GFM inverter supplies negative sequence currents to reduce unbalance introduced by connecting a single-phase load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93492E5-F7E2-482B-7DC1-5480132028F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53882" y="42450"/>
            <a:ext cx="4270625" cy="5071368"/>
          </a:xfrm>
        </p:spPr>
      </p:pic>
      <p:pic>
        <p:nvPicPr>
          <p:cNvPr id="10" name="Picture 9" descr="A diagram of a power supply&#10;&#10;Description automatically generated">
            <a:extLst>
              <a:ext uri="{FF2B5EF4-FFF2-40B4-BE49-F238E27FC236}">
                <a16:creationId xmlns:a16="http://schemas.microsoft.com/office/drawing/2014/main" id="{BC0966D2-BF2D-6B5E-8BF5-80AAE9FED7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1" y="3127375"/>
            <a:ext cx="4676156" cy="141188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D6A7A6B-D6DC-EC88-711F-5FE5AB5C9292}"/>
              </a:ext>
            </a:extLst>
          </p:cNvPr>
          <p:cNvSpPr txBox="1"/>
          <p:nvPr/>
        </p:nvSpPr>
        <p:spPr>
          <a:xfrm>
            <a:off x="4832617" y="1123950"/>
            <a:ext cx="19050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1600" dirty="0"/>
              <a:t>Balance | Unbalance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383B19-C93B-ACE3-FF23-8F7AA75EE84D}"/>
              </a:ext>
            </a:extLst>
          </p:cNvPr>
          <p:cNvSpPr txBox="1"/>
          <p:nvPr/>
        </p:nvSpPr>
        <p:spPr>
          <a:xfrm>
            <a:off x="7556381" y="2018931"/>
            <a:ext cx="1336099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AU" sz="1600" dirty="0"/>
              <a:t>Grid currents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A32AD6-A89C-F3F9-10AF-BFF52B276170}"/>
              </a:ext>
            </a:extLst>
          </p:cNvPr>
          <p:cNvSpPr txBox="1"/>
          <p:nvPr/>
        </p:nvSpPr>
        <p:spPr>
          <a:xfrm>
            <a:off x="7556381" y="3447512"/>
            <a:ext cx="1336099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AU" sz="1600" dirty="0"/>
              <a:t>Load currents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9C7D45-9DC9-BD41-CB71-B5E452CEC042}"/>
              </a:ext>
            </a:extLst>
          </p:cNvPr>
          <p:cNvSpPr txBox="1"/>
          <p:nvPr/>
        </p:nvSpPr>
        <p:spPr>
          <a:xfrm>
            <a:off x="7467600" y="4539258"/>
            <a:ext cx="1656907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AU" sz="1600" dirty="0"/>
              <a:t>Inverter currents</a:t>
            </a:r>
          </a:p>
        </p:txBody>
      </p:sp>
    </p:spTree>
    <p:extLst>
      <p:ext uri="{BB962C8B-B14F-4D97-AF65-F5344CB8AC3E}">
        <p14:creationId xmlns:p14="http://schemas.microsoft.com/office/powerpoint/2010/main" val="4205649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811B62F9-7BD5-5A2C-A9C8-93FE0E7DF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42243"/>
            <a:ext cx="8640960" cy="639365"/>
          </a:xfrm>
        </p:spPr>
        <p:txBody>
          <a:bodyPr/>
          <a:lstStyle/>
          <a:p>
            <a:r>
              <a:rPr lang="en-US" dirty="0"/>
              <a:t>Experimental testing</a:t>
            </a:r>
          </a:p>
        </p:txBody>
      </p:sp>
      <p:pic>
        <p:nvPicPr>
          <p:cNvPr id="6" name="Content Placeholder 5" descr="A close-up of a machine&#10;&#10;Description automatically generated">
            <a:extLst>
              <a:ext uri="{FF2B5EF4-FFF2-40B4-BE49-F238E27FC236}">
                <a16:creationId xmlns:a16="http://schemas.microsoft.com/office/drawing/2014/main" id="{AADCD2E1-8FBD-E8DC-0B33-7FC6DAB1721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72" b="-549"/>
          <a:stretch/>
        </p:blipFill>
        <p:spPr>
          <a:xfrm>
            <a:off x="5164417" y="638311"/>
            <a:ext cx="3979584" cy="4505189"/>
          </a:xfrm>
          <a:noFill/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1B077B2-7B75-8897-8705-296A3A12E6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3292" y="1003498"/>
            <a:ext cx="4646247" cy="639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1800" dirty="0"/>
              <a:t>Back-to-back, grid forming / grid-following configuration tested at low power (ELV)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B4C448-1274-6A27-D7EA-D4D41C85B5DD}"/>
              </a:ext>
            </a:extLst>
          </p:cNvPr>
          <p:cNvSpPr txBox="1"/>
          <p:nvPr/>
        </p:nvSpPr>
        <p:spPr>
          <a:xfrm>
            <a:off x="5105400" y="57150"/>
            <a:ext cx="3979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/>
              <a:t>Next step</a:t>
            </a:r>
            <a:r>
              <a:rPr lang="en-AU" dirty="0"/>
              <a:t>: High power, LV test scheduled November 4</a:t>
            </a:r>
            <a:r>
              <a:rPr lang="en-AU" baseline="30000" dirty="0"/>
              <a:t>th</a:t>
            </a:r>
            <a:r>
              <a:rPr lang="en-AU" dirty="0"/>
              <a:t> at CSIRO Energy Centre</a:t>
            </a:r>
          </a:p>
        </p:txBody>
      </p:sp>
      <p:pic>
        <p:nvPicPr>
          <p:cNvPr id="18" name="Picture 17" descr="A computer monitor with many wires&#10;&#10;Description automatically generated">
            <a:extLst>
              <a:ext uri="{FF2B5EF4-FFF2-40B4-BE49-F238E27FC236}">
                <a16:creationId xmlns:a16="http://schemas.microsoft.com/office/drawing/2014/main" id="{FAE3D14D-094E-0310-B705-80D89F6EB0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39762"/>
            <a:ext cx="4347061" cy="288757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A24B535-1758-30B5-3A75-DA1A49088064}"/>
              </a:ext>
            </a:extLst>
          </p:cNvPr>
          <p:cNvSpPr txBox="1"/>
          <p:nvPr/>
        </p:nvSpPr>
        <p:spPr>
          <a:xfrm>
            <a:off x="265770" y="4629150"/>
            <a:ext cx="5244000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AU" b="1" dirty="0">
                <a:solidFill>
                  <a:srgbClr val="C00000"/>
                </a:solidFill>
              </a:rPr>
              <a:t>Looking for partners for a real-world LV network test!</a:t>
            </a:r>
          </a:p>
        </p:txBody>
      </p:sp>
    </p:spTree>
    <p:extLst>
      <p:ext uri="{BB962C8B-B14F-4D97-AF65-F5344CB8AC3E}">
        <p14:creationId xmlns:p14="http://schemas.microsoft.com/office/powerpoint/2010/main" val="111380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D4E1DC5-6D9E-729F-FF62-8DBB6C35C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42243"/>
            <a:ext cx="8640960" cy="639365"/>
          </a:xfrm>
        </p:spPr>
        <p:txBody>
          <a:bodyPr>
            <a:normAutofit fontScale="90000"/>
          </a:bodyPr>
          <a:lstStyle/>
          <a:p>
            <a:r>
              <a:rPr lang="en-US" dirty="0"/>
              <a:t>Solar photovoltaic generation growth in Australia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10DC20-F4F2-CA67-56CA-0311DB96B1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1"/>
          <a:stretch/>
        </p:blipFill>
        <p:spPr>
          <a:xfrm>
            <a:off x="422301" y="976039"/>
            <a:ext cx="6136321" cy="3921250"/>
          </a:xfrm>
          <a:prstGeom prst="rect">
            <a:avLst/>
          </a:prstGeom>
          <a:noFill/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73075D9F-53A4-DCED-01DD-F951B0B5C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96394" y="976039"/>
            <a:ext cx="1275606" cy="1275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D70E104-4237-AF01-1953-12C326FC3BB2}"/>
              </a:ext>
            </a:extLst>
          </p:cNvPr>
          <p:cNvSpPr txBox="1"/>
          <p:nvPr/>
        </p:nvSpPr>
        <p:spPr>
          <a:xfrm>
            <a:off x="6619442" y="881608"/>
            <a:ext cx="24170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As of December 2023, </a:t>
            </a:r>
            <a:r>
              <a:rPr lang="en-AU" b="1" dirty="0">
                <a:solidFill>
                  <a:srgbClr val="C00000"/>
                </a:solidFill>
              </a:rPr>
              <a:t>over 3.84 million PV installations</a:t>
            </a:r>
            <a:r>
              <a:rPr lang="en-AU" dirty="0"/>
              <a:t> in Australia with a </a:t>
            </a:r>
            <a:r>
              <a:rPr lang="en-AU" b="1" dirty="0">
                <a:solidFill>
                  <a:srgbClr val="C00000"/>
                </a:solidFill>
              </a:rPr>
              <a:t>combined capacity</a:t>
            </a:r>
            <a:r>
              <a:rPr lang="en-AU" dirty="0"/>
              <a:t> </a:t>
            </a:r>
            <a:r>
              <a:rPr lang="en-AU" b="1" dirty="0">
                <a:solidFill>
                  <a:srgbClr val="C00000"/>
                </a:solidFill>
              </a:rPr>
              <a:t>over 36.6 gigawatts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4B59F3-0672-C06F-EEC0-D8BC547812A9}"/>
              </a:ext>
            </a:extLst>
          </p:cNvPr>
          <p:cNvSpPr txBox="1"/>
          <p:nvPr/>
        </p:nvSpPr>
        <p:spPr>
          <a:xfrm>
            <a:off x="251518" y="4897289"/>
            <a:ext cx="231505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800" dirty="0">
                <a:solidFill>
                  <a:schemeClr val="bg1">
                    <a:lumMod val="65000"/>
                  </a:schemeClr>
                </a:solidFill>
              </a:rPr>
              <a:t>Australian PV Institute https://</a:t>
            </a:r>
            <a:r>
              <a:rPr lang="en-AU" sz="800" dirty="0" err="1">
                <a:solidFill>
                  <a:schemeClr val="bg1">
                    <a:lumMod val="65000"/>
                  </a:schemeClr>
                </a:solidFill>
              </a:rPr>
              <a:t>pv-map.apvi.org.au</a:t>
            </a:r>
            <a:r>
              <a:rPr lang="en-AU" sz="800" dirty="0">
                <a:solidFill>
                  <a:schemeClr val="bg1">
                    <a:lumMod val="65000"/>
                  </a:schemeClr>
                </a:solidFill>
              </a:rPr>
              <a:t>/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F94A2D-2E8E-A061-A735-C96D587DDCAC}"/>
              </a:ext>
            </a:extLst>
          </p:cNvPr>
          <p:cNvSpPr txBox="1"/>
          <p:nvPr/>
        </p:nvSpPr>
        <p:spPr>
          <a:xfrm>
            <a:off x="6619442" y="2707231"/>
            <a:ext cx="2345046" cy="1754326"/>
          </a:xfrm>
          <a:prstGeom prst="rect">
            <a:avLst/>
          </a:prstGeom>
          <a:solidFill>
            <a:schemeClr val="accent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dirty="0"/>
              <a:t>Around 50% capacity from systems under 10 kW </a:t>
            </a:r>
            <a:r>
              <a:rPr lang="en-AU" dirty="0">
                <a:solidFill>
                  <a:srgbClr val="C00000"/>
                </a:solidFill>
              </a:rPr>
              <a:t>–</a:t>
            </a:r>
            <a:r>
              <a:rPr lang="en-AU" dirty="0"/>
              <a:t> </a:t>
            </a:r>
            <a:r>
              <a:rPr lang="en-AU" b="1" dirty="0">
                <a:solidFill>
                  <a:srgbClr val="C00000"/>
                </a:solidFill>
              </a:rPr>
              <a:t>rooftop solar PV </a:t>
            </a:r>
            <a:r>
              <a:rPr lang="en-AU" b="1" dirty="0"/>
              <a:t>connected to low-voltage electricity distribution networks</a:t>
            </a:r>
            <a:endParaRPr lang="en-A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16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A3E8D-A92A-CC19-BAD6-25222635B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42243"/>
            <a:ext cx="7368480" cy="639365"/>
          </a:xfrm>
        </p:spPr>
        <p:txBody>
          <a:bodyPr/>
          <a:lstStyle/>
          <a:p>
            <a:r>
              <a:rPr lang="en-AU" dirty="0"/>
              <a:t>Low voltage distribution networks</a:t>
            </a:r>
          </a:p>
        </p:txBody>
      </p:sp>
      <p:pic>
        <p:nvPicPr>
          <p:cNvPr id="6" name="Content Placeholder 5" descr="Electric Tower with solid fill">
            <a:extLst>
              <a:ext uri="{FF2B5EF4-FFF2-40B4-BE49-F238E27FC236}">
                <a16:creationId xmlns:a16="http://schemas.microsoft.com/office/drawing/2014/main" id="{903F3B12-4526-D7C5-BD8D-64921A2BCFD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57920" y="1327661"/>
            <a:ext cx="1090080" cy="1090080"/>
          </a:xfrm>
        </p:spPr>
      </p:pic>
      <p:grpSp>
        <p:nvGrpSpPr>
          <p:cNvPr id="73" name="Group 72">
            <a:extLst>
              <a:ext uri="{FF2B5EF4-FFF2-40B4-BE49-F238E27FC236}">
                <a16:creationId xmlns:a16="http://schemas.microsoft.com/office/drawing/2014/main" id="{145944C6-EA9A-C5EB-74E9-C5240070037C}"/>
              </a:ext>
            </a:extLst>
          </p:cNvPr>
          <p:cNvGrpSpPr/>
          <p:nvPr/>
        </p:nvGrpSpPr>
        <p:grpSpPr>
          <a:xfrm>
            <a:off x="5388576" y="1814162"/>
            <a:ext cx="3146285" cy="992500"/>
            <a:chOff x="5486400" y="1887965"/>
            <a:chExt cx="3146285" cy="99250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0FB431B-3CA7-6528-A41E-3FD045D72CE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486400" y="1887965"/>
              <a:ext cx="734214" cy="992500"/>
              <a:chOff x="4946426" y="1274450"/>
              <a:chExt cx="1254162" cy="1695358"/>
            </a:xfrm>
          </p:grpSpPr>
          <p:pic>
            <p:nvPicPr>
              <p:cNvPr id="8" name="Graphic 7" descr="Solar Panels with solid fill">
                <a:extLst>
                  <a:ext uri="{FF2B5EF4-FFF2-40B4-BE49-F238E27FC236}">
                    <a16:creationId xmlns:a16="http://schemas.microsoft.com/office/drawing/2014/main" id="{6809F7C6-F415-732D-3A4D-86C15C2EF6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175026" y="1274450"/>
                <a:ext cx="457200" cy="457200"/>
              </a:xfrm>
              <a:prstGeom prst="rect">
                <a:avLst/>
              </a:prstGeom>
            </p:spPr>
          </p:pic>
          <p:pic>
            <p:nvPicPr>
              <p:cNvPr id="14" name="Graphic 13" descr="House with solid fill">
                <a:extLst>
                  <a:ext uri="{FF2B5EF4-FFF2-40B4-BE49-F238E27FC236}">
                    <a16:creationId xmlns:a16="http://schemas.microsoft.com/office/drawing/2014/main" id="{F29C540D-0A05-9A0C-6212-ECD256DB87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946426" y="1475962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6" name="Graphic 15" descr="Electric car with solid fill">
                <a:extLst>
                  <a:ext uri="{FF2B5EF4-FFF2-40B4-BE49-F238E27FC236}">
                    <a16:creationId xmlns:a16="http://schemas.microsoft.com/office/drawing/2014/main" id="{2E296E44-4B33-B050-BF37-3569516742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5175026" y="2055408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8" name="Graphic 17" descr="Battery charging with solid fill">
                <a:extLst>
                  <a:ext uri="{FF2B5EF4-FFF2-40B4-BE49-F238E27FC236}">
                    <a16:creationId xmlns:a16="http://schemas.microsoft.com/office/drawing/2014/main" id="{C0B393E6-F4A4-7831-E3C5-B7A86FA799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5723264" y="1933162"/>
                <a:ext cx="477324" cy="477324"/>
              </a:xfrm>
              <a:prstGeom prst="rect">
                <a:avLst/>
              </a:prstGeom>
            </p:spPr>
          </p:pic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89F2F90-FCFA-6136-BD3A-D66C90B4F5E0}"/>
                </a:ext>
              </a:extLst>
            </p:cNvPr>
            <p:cNvGrpSpPr/>
            <p:nvPr/>
          </p:nvGrpSpPr>
          <p:grpSpPr>
            <a:xfrm>
              <a:off x="7331863" y="1887965"/>
              <a:ext cx="669137" cy="992500"/>
              <a:chOff x="7086600" y="1887965"/>
              <a:chExt cx="669137" cy="992500"/>
            </a:xfrm>
          </p:grpSpPr>
          <p:pic>
            <p:nvPicPr>
              <p:cNvPr id="21" name="Graphic 20" descr="Solar Panels with solid fill">
                <a:extLst>
                  <a:ext uri="{FF2B5EF4-FFF2-40B4-BE49-F238E27FC236}">
                    <a16:creationId xmlns:a16="http://schemas.microsoft.com/office/drawing/2014/main" id="{AB63FCCC-F956-9760-EFBD-AA0E51CDA4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220427" y="1887965"/>
                <a:ext cx="267655" cy="267655"/>
              </a:xfrm>
              <a:prstGeom prst="rect">
                <a:avLst/>
              </a:prstGeom>
            </p:spPr>
          </p:pic>
          <p:pic>
            <p:nvPicPr>
              <p:cNvPr id="22" name="Graphic 21" descr="House with solid fill">
                <a:extLst>
                  <a:ext uri="{FF2B5EF4-FFF2-40B4-BE49-F238E27FC236}">
                    <a16:creationId xmlns:a16="http://schemas.microsoft.com/office/drawing/2014/main" id="{192EDD46-FF23-1B78-334C-87AB947852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086600" y="2005935"/>
                <a:ext cx="535310" cy="535310"/>
              </a:xfrm>
              <a:prstGeom prst="rect">
                <a:avLst/>
              </a:prstGeom>
            </p:spPr>
          </p:pic>
          <p:pic>
            <p:nvPicPr>
              <p:cNvPr id="23" name="Graphic 22" descr="Electric car with solid fill">
                <a:extLst>
                  <a:ext uri="{FF2B5EF4-FFF2-40B4-BE49-F238E27FC236}">
                    <a16:creationId xmlns:a16="http://schemas.microsoft.com/office/drawing/2014/main" id="{E4FF36DF-8E53-EF63-FD47-BF16FCCFE2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220427" y="2345155"/>
                <a:ext cx="535310" cy="535310"/>
              </a:xfrm>
              <a:prstGeom prst="rect">
                <a:avLst/>
              </a:prstGeom>
            </p:spPr>
          </p:pic>
        </p:grpSp>
        <p:pic>
          <p:nvPicPr>
            <p:cNvPr id="26" name="Graphic 25" descr="Home with solid fill">
              <a:extLst>
                <a:ext uri="{FF2B5EF4-FFF2-40B4-BE49-F238E27FC236}">
                  <a16:creationId xmlns:a16="http://schemas.microsoft.com/office/drawing/2014/main" id="{193605F9-85A6-FED2-B694-505C6BA37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190073" y="2017716"/>
              <a:ext cx="535310" cy="535310"/>
            </a:xfrm>
            <a:prstGeom prst="rect">
              <a:avLst/>
            </a:prstGeom>
          </p:spPr>
        </p:pic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7AD0343A-F20C-BBAF-2874-C0860CD787A2}"/>
                </a:ext>
              </a:extLst>
            </p:cNvPr>
            <p:cNvGrpSpPr/>
            <p:nvPr/>
          </p:nvGrpSpPr>
          <p:grpSpPr>
            <a:xfrm>
              <a:off x="7898471" y="1887965"/>
              <a:ext cx="734214" cy="665061"/>
              <a:chOff x="7883674" y="1848905"/>
              <a:chExt cx="734214" cy="665061"/>
            </a:xfrm>
          </p:grpSpPr>
          <p:pic>
            <p:nvPicPr>
              <p:cNvPr id="28" name="Graphic 27" descr="Solar Panels with solid fill">
                <a:extLst>
                  <a:ext uri="{FF2B5EF4-FFF2-40B4-BE49-F238E27FC236}">
                    <a16:creationId xmlns:a16="http://schemas.microsoft.com/office/drawing/2014/main" id="{59BCBF8D-469D-8DFC-AA94-B819AF703A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017501" y="1848905"/>
                <a:ext cx="267655" cy="267655"/>
              </a:xfrm>
              <a:prstGeom prst="rect">
                <a:avLst/>
              </a:prstGeom>
            </p:spPr>
          </p:pic>
          <p:pic>
            <p:nvPicPr>
              <p:cNvPr id="29" name="Graphic 28" descr="House with solid fill">
                <a:extLst>
                  <a:ext uri="{FF2B5EF4-FFF2-40B4-BE49-F238E27FC236}">
                    <a16:creationId xmlns:a16="http://schemas.microsoft.com/office/drawing/2014/main" id="{68FD3611-43FD-649E-761A-8AFE5A0C79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883674" y="1966875"/>
                <a:ext cx="535310" cy="535310"/>
              </a:xfrm>
              <a:prstGeom prst="rect">
                <a:avLst/>
              </a:prstGeom>
            </p:spPr>
          </p:pic>
          <p:pic>
            <p:nvPicPr>
              <p:cNvPr id="31" name="Graphic 30" descr="Battery charging with solid fill">
                <a:extLst>
                  <a:ext uri="{FF2B5EF4-FFF2-40B4-BE49-F238E27FC236}">
                    <a16:creationId xmlns:a16="http://schemas.microsoft.com/office/drawing/2014/main" id="{8A07F62E-80CE-7A59-D7D4-360BDA1F96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8338452" y="2234530"/>
                <a:ext cx="279436" cy="279436"/>
              </a:xfrm>
              <a:prstGeom prst="rect">
                <a:avLst/>
              </a:prstGeom>
            </p:spPr>
          </p:pic>
        </p:grpSp>
        <p:pic>
          <p:nvPicPr>
            <p:cNvPr id="32" name="Graphic 31" descr="Home with solid fill">
              <a:extLst>
                <a:ext uri="{FF2B5EF4-FFF2-40B4-BE49-F238E27FC236}">
                  <a16:creationId xmlns:a16="http://schemas.microsoft.com/office/drawing/2014/main" id="{3EEB063E-C9CA-5477-D309-C82981D16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787222" y="2005935"/>
              <a:ext cx="535310" cy="535310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5953990-C0DA-4F1C-58C9-1897F8E9D8A8}"/>
              </a:ext>
            </a:extLst>
          </p:cNvPr>
          <p:cNvGrpSpPr>
            <a:grpSpLocks noChangeAspect="1"/>
          </p:cNvGrpSpPr>
          <p:nvPr/>
        </p:nvGrpSpPr>
        <p:grpSpPr>
          <a:xfrm>
            <a:off x="3501310" y="1276350"/>
            <a:ext cx="654280" cy="914400"/>
            <a:chOff x="4099089" y="1898223"/>
            <a:chExt cx="1066800" cy="1490925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2142097F-8FA3-1C81-1E10-A484647D72F2}"/>
                </a:ext>
              </a:extLst>
            </p:cNvPr>
            <p:cNvGrpSpPr/>
            <p:nvPr/>
          </p:nvGrpSpPr>
          <p:grpSpPr>
            <a:xfrm>
              <a:off x="4154021" y="2114550"/>
              <a:ext cx="914400" cy="1274598"/>
              <a:chOff x="4154021" y="2114550"/>
              <a:chExt cx="914400" cy="1274598"/>
            </a:xfrm>
          </p:grpSpPr>
          <p:pic>
            <p:nvPicPr>
              <p:cNvPr id="43" name="Graphic 42" descr="Comb with solid fill">
                <a:extLst>
                  <a:ext uri="{FF2B5EF4-FFF2-40B4-BE49-F238E27FC236}">
                    <a16:creationId xmlns:a16="http://schemas.microsoft.com/office/drawing/2014/main" id="{98E0B595-CC6F-2344-68E8-27EA11D499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 rot="2700000">
                <a:off x="4154021" y="2114550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44" name="Graphic 43" descr="Comb with solid fill">
                <a:extLst>
                  <a:ext uri="{FF2B5EF4-FFF2-40B4-BE49-F238E27FC236}">
                    <a16:creationId xmlns:a16="http://schemas.microsoft.com/office/drawing/2014/main" id="{ABD20DFF-5261-ED78-F8C0-B0D17E535F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 rot="18900000" flipV="1">
                <a:off x="4154021" y="247474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02322C0-1B42-4FE3-C9DD-60CE0BDFAAC5}"/>
                </a:ext>
              </a:extLst>
            </p:cNvPr>
            <p:cNvGrpSpPr/>
            <p:nvPr/>
          </p:nvGrpSpPr>
          <p:grpSpPr>
            <a:xfrm>
              <a:off x="4099089" y="1898223"/>
              <a:ext cx="1066800" cy="609600"/>
              <a:chOff x="4114800" y="1657350"/>
              <a:chExt cx="1066800" cy="609600"/>
            </a:xfrm>
          </p:grpSpPr>
          <p:pic>
            <p:nvPicPr>
              <p:cNvPr id="47" name="Graphic 46" descr="Loading with solid fill">
                <a:extLst>
                  <a:ext uri="{FF2B5EF4-FFF2-40B4-BE49-F238E27FC236}">
                    <a16:creationId xmlns:a16="http://schemas.microsoft.com/office/drawing/2014/main" id="{092CE164-62EA-82B7-A8F6-EFCBE2DBE4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 rot="5400000">
                <a:off x="4114800" y="1661170"/>
                <a:ext cx="605780" cy="605780"/>
              </a:xfrm>
              <a:prstGeom prst="rect">
                <a:avLst/>
              </a:prstGeom>
            </p:spPr>
          </p:pic>
          <p:pic>
            <p:nvPicPr>
              <p:cNvPr id="48" name="Graphic 47" descr="Loading with solid fill">
                <a:extLst>
                  <a:ext uri="{FF2B5EF4-FFF2-40B4-BE49-F238E27FC236}">
                    <a16:creationId xmlns:a16="http://schemas.microsoft.com/office/drawing/2014/main" id="{124FD95A-A4DC-7686-5C5E-0970CE321C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 rot="5400000">
                <a:off x="4347220" y="1657350"/>
                <a:ext cx="605780" cy="605780"/>
              </a:xfrm>
              <a:prstGeom prst="rect">
                <a:avLst/>
              </a:prstGeom>
            </p:spPr>
          </p:pic>
          <p:pic>
            <p:nvPicPr>
              <p:cNvPr id="49" name="Graphic 48" descr="Loading with solid fill">
                <a:extLst>
                  <a:ext uri="{FF2B5EF4-FFF2-40B4-BE49-F238E27FC236}">
                    <a16:creationId xmlns:a16="http://schemas.microsoft.com/office/drawing/2014/main" id="{B5F1BF10-13BC-67A2-0C7F-F708D6538D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 rot="5400000">
                <a:off x="4575820" y="1657350"/>
                <a:ext cx="605780" cy="605780"/>
              </a:xfrm>
              <a:prstGeom prst="rect">
                <a:avLst/>
              </a:prstGeom>
            </p:spPr>
          </p:pic>
        </p:grpSp>
      </p:grpSp>
      <p:pic>
        <p:nvPicPr>
          <p:cNvPr id="53" name="Graphic 52" descr="Oil Barrel with solid fill">
            <a:extLst>
              <a:ext uri="{FF2B5EF4-FFF2-40B4-BE49-F238E27FC236}">
                <a16:creationId xmlns:a16="http://schemas.microsoft.com/office/drawing/2014/main" id="{22449EB3-5154-0273-633A-50C753F7FC5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5400000">
            <a:off x="4798449" y="1622733"/>
            <a:ext cx="551541" cy="322884"/>
          </a:xfrm>
          <a:prstGeom prst="rect">
            <a:avLst/>
          </a:prstGeom>
        </p:spPr>
      </p:pic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9B411CD-EA15-2FF9-1161-78B7582E8145}"/>
              </a:ext>
            </a:extLst>
          </p:cNvPr>
          <p:cNvCxnSpPr>
            <a:cxnSpLocks/>
          </p:cNvCxnSpPr>
          <p:nvPr/>
        </p:nvCxnSpPr>
        <p:spPr>
          <a:xfrm>
            <a:off x="5065691" y="1321930"/>
            <a:ext cx="10694" cy="1069440"/>
          </a:xfrm>
          <a:prstGeom prst="line">
            <a:avLst/>
          </a:prstGeom>
          <a:ln w="698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E19DBDDE-38CC-4059-BF11-62EE27CFEB71}"/>
              </a:ext>
            </a:extLst>
          </p:cNvPr>
          <p:cNvCxnSpPr>
            <a:cxnSpLocks/>
          </p:cNvCxnSpPr>
          <p:nvPr/>
        </p:nvCxnSpPr>
        <p:spPr>
          <a:xfrm rot="1800000" flipH="1">
            <a:off x="4930867" y="1505088"/>
            <a:ext cx="269649" cy="0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5FB587F5-ECFB-795C-3BF6-7CAEC77748D9}"/>
              </a:ext>
            </a:extLst>
          </p:cNvPr>
          <p:cNvCxnSpPr>
            <a:cxnSpLocks/>
          </p:cNvCxnSpPr>
          <p:nvPr/>
        </p:nvCxnSpPr>
        <p:spPr>
          <a:xfrm rot="1800000" flipH="1">
            <a:off x="4930867" y="1380587"/>
            <a:ext cx="269649" cy="0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95EB322-A300-9F4D-F982-47EAD0EBD15A}"/>
              </a:ext>
            </a:extLst>
          </p:cNvPr>
          <p:cNvCxnSpPr>
            <a:cxnSpLocks/>
          </p:cNvCxnSpPr>
          <p:nvPr/>
        </p:nvCxnSpPr>
        <p:spPr>
          <a:xfrm>
            <a:off x="8769037" y="1323277"/>
            <a:ext cx="10694" cy="1069440"/>
          </a:xfrm>
          <a:prstGeom prst="line">
            <a:avLst/>
          </a:prstGeom>
          <a:ln w="698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E6AEB6D7-1523-A45B-6BDB-48CD99DECB16}"/>
              </a:ext>
            </a:extLst>
          </p:cNvPr>
          <p:cNvCxnSpPr>
            <a:cxnSpLocks/>
          </p:cNvCxnSpPr>
          <p:nvPr/>
        </p:nvCxnSpPr>
        <p:spPr>
          <a:xfrm rot="1800000" flipH="1">
            <a:off x="8634213" y="1506435"/>
            <a:ext cx="269649" cy="0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F0ABADB-D47E-5DFB-8554-C12906A3924C}"/>
              </a:ext>
            </a:extLst>
          </p:cNvPr>
          <p:cNvCxnSpPr>
            <a:cxnSpLocks/>
          </p:cNvCxnSpPr>
          <p:nvPr/>
        </p:nvCxnSpPr>
        <p:spPr>
          <a:xfrm rot="1800000" flipH="1">
            <a:off x="8634213" y="1381934"/>
            <a:ext cx="269649" cy="0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8DDB67F2-3D97-8142-C015-41D8771050CD}"/>
              </a:ext>
            </a:extLst>
          </p:cNvPr>
          <p:cNvCxnSpPr>
            <a:cxnSpLocks/>
          </p:cNvCxnSpPr>
          <p:nvPr/>
        </p:nvCxnSpPr>
        <p:spPr>
          <a:xfrm>
            <a:off x="4946764" y="1313174"/>
            <a:ext cx="3739499" cy="0"/>
          </a:xfrm>
          <a:prstGeom prst="line">
            <a:avLst/>
          </a:prstGeom>
          <a:ln w="2222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D189DB57-C0E7-9A3E-49EB-E38A8A14B090}"/>
              </a:ext>
            </a:extLst>
          </p:cNvPr>
          <p:cNvCxnSpPr>
            <a:cxnSpLocks/>
          </p:cNvCxnSpPr>
          <p:nvPr/>
        </p:nvCxnSpPr>
        <p:spPr>
          <a:xfrm>
            <a:off x="5074219" y="1380587"/>
            <a:ext cx="3705512" cy="0"/>
          </a:xfrm>
          <a:prstGeom prst="line">
            <a:avLst/>
          </a:prstGeom>
          <a:ln w="222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34997978-ADD7-6D4C-F7B1-D8A8E6AFB3CB}"/>
              </a:ext>
            </a:extLst>
          </p:cNvPr>
          <p:cNvCxnSpPr>
            <a:cxnSpLocks/>
          </p:cNvCxnSpPr>
          <p:nvPr/>
        </p:nvCxnSpPr>
        <p:spPr>
          <a:xfrm>
            <a:off x="4980751" y="1487703"/>
            <a:ext cx="3705512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3C2AD38-ACD9-CC21-E6C2-6B2C558E0E32}"/>
              </a:ext>
            </a:extLst>
          </p:cNvPr>
          <p:cNvCxnSpPr>
            <a:cxnSpLocks/>
          </p:cNvCxnSpPr>
          <p:nvPr/>
        </p:nvCxnSpPr>
        <p:spPr>
          <a:xfrm>
            <a:off x="5180287" y="1572501"/>
            <a:ext cx="3705512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808F05C0-9FED-DAD0-1FF8-B53447BDE47F}"/>
              </a:ext>
            </a:extLst>
          </p:cNvPr>
          <p:cNvGrpSpPr/>
          <p:nvPr/>
        </p:nvGrpSpPr>
        <p:grpSpPr>
          <a:xfrm>
            <a:off x="4062626" y="1707702"/>
            <a:ext cx="890374" cy="106460"/>
            <a:chOff x="4062626" y="1555302"/>
            <a:chExt cx="890374" cy="106460"/>
          </a:xfrm>
        </p:grpSpPr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D7ED79D-FBC4-BEB8-C2D4-6E7DDC286805}"/>
                </a:ext>
              </a:extLst>
            </p:cNvPr>
            <p:cNvCxnSpPr>
              <a:cxnSpLocks/>
            </p:cNvCxnSpPr>
            <p:nvPr/>
          </p:nvCxnSpPr>
          <p:spPr>
            <a:xfrm>
              <a:off x="4062626" y="1610963"/>
              <a:ext cx="874270" cy="0"/>
            </a:xfrm>
            <a:prstGeom prst="line">
              <a:avLst/>
            </a:prstGeom>
            <a:ln w="2222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EB30EEE1-D47F-3313-DA9F-02C98CDAA28E}"/>
                </a:ext>
              </a:extLst>
            </p:cNvPr>
            <p:cNvCxnSpPr>
              <a:cxnSpLocks/>
            </p:cNvCxnSpPr>
            <p:nvPr/>
          </p:nvCxnSpPr>
          <p:spPr>
            <a:xfrm>
              <a:off x="4062626" y="1555302"/>
              <a:ext cx="890374" cy="0"/>
            </a:xfrm>
            <a:prstGeom prst="line">
              <a:avLst/>
            </a:prstGeom>
            <a:ln w="222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93C282EE-DD81-6615-A8F9-D69E931793DE}"/>
                </a:ext>
              </a:extLst>
            </p:cNvPr>
            <p:cNvCxnSpPr>
              <a:cxnSpLocks/>
            </p:cNvCxnSpPr>
            <p:nvPr/>
          </p:nvCxnSpPr>
          <p:spPr>
            <a:xfrm>
              <a:off x="4062626" y="1661762"/>
              <a:ext cx="890374" cy="0"/>
            </a:xfrm>
            <a:prstGeom prst="line">
              <a:avLst/>
            </a:prstGeom>
            <a:ln w="222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F6487CE3-FFB1-1BFA-8B4F-D466A7379FCF}"/>
              </a:ext>
            </a:extLst>
          </p:cNvPr>
          <p:cNvCxnSpPr>
            <a:cxnSpLocks/>
          </p:cNvCxnSpPr>
          <p:nvPr/>
        </p:nvCxnSpPr>
        <p:spPr>
          <a:xfrm flipV="1">
            <a:off x="6359904" y="1480457"/>
            <a:ext cx="0" cy="579489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C7405499-0A13-651E-7B00-F672DC58EA54}"/>
              </a:ext>
            </a:extLst>
          </p:cNvPr>
          <p:cNvCxnSpPr>
            <a:cxnSpLocks/>
          </p:cNvCxnSpPr>
          <p:nvPr/>
        </p:nvCxnSpPr>
        <p:spPr>
          <a:xfrm flipV="1">
            <a:off x="6477000" y="1560090"/>
            <a:ext cx="0" cy="579489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06BD83EA-FD19-A22F-6D9F-4D1E1D7527B1}"/>
              </a:ext>
            </a:extLst>
          </p:cNvPr>
          <p:cNvCxnSpPr>
            <a:cxnSpLocks/>
          </p:cNvCxnSpPr>
          <p:nvPr/>
        </p:nvCxnSpPr>
        <p:spPr>
          <a:xfrm flipV="1">
            <a:off x="6969504" y="1380587"/>
            <a:ext cx="0" cy="676173"/>
          </a:xfrm>
          <a:prstGeom prst="line">
            <a:avLst/>
          </a:prstGeom>
          <a:ln w="222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596CCA30-B8BC-2A84-5A46-8D2F4DDAE41E}"/>
              </a:ext>
            </a:extLst>
          </p:cNvPr>
          <p:cNvCxnSpPr>
            <a:cxnSpLocks/>
          </p:cNvCxnSpPr>
          <p:nvPr/>
        </p:nvCxnSpPr>
        <p:spPr>
          <a:xfrm flipV="1">
            <a:off x="7086600" y="1556904"/>
            <a:ext cx="0" cy="579489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3A4B6D7C-0DE0-8C65-8FFB-C5557653CB4C}"/>
              </a:ext>
            </a:extLst>
          </p:cNvPr>
          <p:cNvCxnSpPr>
            <a:cxnSpLocks/>
          </p:cNvCxnSpPr>
          <p:nvPr/>
        </p:nvCxnSpPr>
        <p:spPr>
          <a:xfrm flipH="1" flipV="1">
            <a:off x="5656230" y="1313174"/>
            <a:ext cx="22594" cy="767303"/>
          </a:xfrm>
          <a:prstGeom prst="line">
            <a:avLst/>
          </a:prstGeom>
          <a:ln w="2222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E762C7F8-7449-7F59-C758-A59D1D17B4DD}"/>
              </a:ext>
            </a:extLst>
          </p:cNvPr>
          <p:cNvCxnSpPr>
            <a:cxnSpLocks/>
          </p:cNvCxnSpPr>
          <p:nvPr/>
        </p:nvCxnSpPr>
        <p:spPr>
          <a:xfrm flipV="1">
            <a:off x="5795920" y="1580621"/>
            <a:ext cx="0" cy="579489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58912668-5450-6A06-3CB5-0C7F04B1384C}"/>
              </a:ext>
            </a:extLst>
          </p:cNvPr>
          <p:cNvCxnSpPr>
            <a:cxnSpLocks/>
          </p:cNvCxnSpPr>
          <p:nvPr/>
        </p:nvCxnSpPr>
        <p:spPr>
          <a:xfrm flipV="1">
            <a:off x="8085033" y="1492868"/>
            <a:ext cx="0" cy="579489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2749C83A-5F90-9424-1306-AF26110B2D45}"/>
              </a:ext>
            </a:extLst>
          </p:cNvPr>
          <p:cNvCxnSpPr>
            <a:cxnSpLocks/>
          </p:cNvCxnSpPr>
          <p:nvPr/>
        </p:nvCxnSpPr>
        <p:spPr>
          <a:xfrm flipV="1">
            <a:off x="8202129" y="1572501"/>
            <a:ext cx="0" cy="579489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60031B2A-C360-90B3-DFF9-34189965B51F}"/>
              </a:ext>
            </a:extLst>
          </p:cNvPr>
          <p:cNvCxnSpPr>
            <a:cxnSpLocks/>
          </p:cNvCxnSpPr>
          <p:nvPr/>
        </p:nvCxnSpPr>
        <p:spPr>
          <a:xfrm flipV="1">
            <a:off x="7518425" y="1480473"/>
            <a:ext cx="0" cy="579489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FBD3F2D2-34F4-28A1-B212-140320C19706}"/>
              </a:ext>
            </a:extLst>
          </p:cNvPr>
          <p:cNvCxnSpPr>
            <a:cxnSpLocks/>
          </p:cNvCxnSpPr>
          <p:nvPr/>
        </p:nvCxnSpPr>
        <p:spPr>
          <a:xfrm flipV="1">
            <a:off x="7620000" y="1556903"/>
            <a:ext cx="0" cy="579489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0608EBE6-73D6-7C00-8C86-ABF863BB9303}"/>
              </a:ext>
            </a:extLst>
          </p:cNvPr>
          <p:cNvCxnSpPr>
            <a:cxnSpLocks/>
          </p:cNvCxnSpPr>
          <p:nvPr/>
        </p:nvCxnSpPr>
        <p:spPr>
          <a:xfrm flipV="1">
            <a:off x="7367866" y="1392769"/>
            <a:ext cx="0" cy="754863"/>
          </a:xfrm>
          <a:prstGeom prst="line">
            <a:avLst/>
          </a:prstGeom>
          <a:ln w="222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DA42A8B2-3284-EA75-5E73-7008588A09E7}"/>
              </a:ext>
            </a:extLst>
          </p:cNvPr>
          <p:cNvCxnSpPr>
            <a:cxnSpLocks/>
          </p:cNvCxnSpPr>
          <p:nvPr/>
        </p:nvCxnSpPr>
        <p:spPr>
          <a:xfrm flipH="1" flipV="1">
            <a:off x="7432583" y="1297575"/>
            <a:ext cx="22594" cy="767303"/>
          </a:xfrm>
          <a:prstGeom prst="line">
            <a:avLst/>
          </a:prstGeom>
          <a:ln w="2222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4FE79F2E-57A6-8A13-F970-D19E5CAC3733}"/>
              </a:ext>
            </a:extLst>
          </p:cNvPr>
          <p:cNvSpPr txBox="1"/>
          <p:nvPr/>
        </p:nvSpPr>
        <p:spPr>
          <a:xfrm>
            <a:off x="2850626" y="2114550"/>
            <a:ext cx="94737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AU" sz="1400" dirty="0"/>
              <a:t>Zone </a:t>
            </a:r>
          </a:p>
          <a:p>
            <a:pPr algn="ctr"/>
            <a:r>
              <a:rPr lang="en-AU" sz="1400" dirty="0"/>
              <a:t>substation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63AFEBAC-ED86-FFDB-F39D-B1BBB6C7037F}"/>
              </a:ext>
            </a:extLst>
          </p:cNvPr>
          <p:cNvSpPr txBox="1"/>
          <p:nvPr/>
        </p:nvSpPr>
        <p:spPr>
          <a:xfrm>
            <a:off x="5061619" y="973744"/>
            <a:ext cx="370741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400" dirty="0"/>
              <a:t>Low voltage distribution network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8DBA3FF0-42EB-3707-AC2E-30D32B06FA0E}"/>
              </a:ext>
            </a:extLst>
          </p:cNvPr>
          <p:cNvSpPr txBox="1"/>
          <p:nvPr/>
        </p:nvSpPr>
        <p:spPr>
          <a:xfrm>
            <a:off x="3864001" y="2108045"/>
            <a:ext cx="1134301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400" dirty="0"/>
              <a:t>Distribution</a:t>
            </a:r>
          </a:p>
          <a:p>
            <a:pPr algn="ctr"/>
            <a:r>
              <a:rPr lang="en-AU" sz="1400" dirty="0"/>
              <a:t>transformer</a:t>
            </a:r>
          </a:p>
        </p:txBody>
      </p:sp>
      <p:cxnSp>
        <p:nvCxnSpPr>
          <p:cNvPr id="170" name="Straight Arrow Connector 169">
            <a:extLst>
              <a:ext uri="{FF2B5EF4-FFF2-40B4-BE49-F238E27FC236}">
                <a16:creationId xmlns:a16="http://schemas.microsoft.com/office/drawing/2014/main" id="{A5FA6D26-DD36-431E-947B-8D0815A96675}"/>
              </a:ext>
            </a:extLst>
          </p:cNvPr>
          <p:cNvCxnSpPr>
            <a:cxnSpLocks/>
            <a:stCxn id="167" idx="0"/>
          </p:cNvCxnSpPr>
          <p:nvPr/>
        </p:nvCxnSpPr>
        <p:spPr>
          <a:xfrm flipV="1">
            <a:off x="4431152" y="1907001"/>
            <a:ext cx="470360" cy="20104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0D84BB39-C925-0838-DB6A-F7A5A8CC4158}"/>
              </a:ext>
            </a:extLst>
          </p:cNvPr>
          <p:cNvGrpSpPr/>
          <p:nvPr/>
        </p:nvGrpSpPr>
        <p:grpSpPr>
          <a:xfrm>
            <a:off x="2691026" y="1716970"/>
            <a:ext cx="890374" cy="106460"/>
            <a:chOff x="4062626" y="1555302"/>
            <a:chExt cx="890374" cy="106460"/>
          </a:xfrm>
        </p:grpSpPr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B84E30BC-095C-3F02-D9E6-6604AC5DF4A8}"/>
                </a:ext>
              </a:extLst>
            </p:cNvPr>
            <p:cNvCxnSpPr>
              <a:cxnSpLocks/>
            </p:cNvCxnSpPr>
            <p:nvPr/>
          </p:nvCxnSpPr>
          <p:spPr>
            <a:xfrm>
              <a:off x="4062626" y="1610963"/>
              <a:ext cx="874270" cy="0"/>
            </a:xfrm>
            <a:prstGeom prst="line">
              <a:avLst/>
            </a:prstGeom>
            <a:ln w="2222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553ECCA-9393-902A-5D1A-77742F428F10}"/>
                </a:ext>
              </a:extLst>
            </p:cNvPr>
            <p:cNvCxnSpPr>
              <a:cxnSpLocks/>
            </p:cNvCxnSpPr>
            <p:nvPr/>
          </p:nvCxnSpPr>
          <p:spPr>
            <a:xfrm>
              <a:off x="4062626" y="1555302"/>
              <a:ext cx="890374" cy="0"/>
            </a:xfrm>
            <a:prstGeom prst="line">
              <a:avLst/>
            </a:prstGeom>
            <a:ln w="222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6AF98394-D26D-74A9-8A4F-9A96A687FA0F}"/>
                </a:ext>
              </a:extLst>
            </p:cNvPr>
            <p:cNvCxnSpPr>
              <a:cxnSpLocks/>
            </p:cNvCxnSpPr>
            <p:nvPr/>
          </p:nvCxnSpPr>
          <p:spPr>
            <a:xfrm>
              <a:off x="4062626" y="1661762"/>
              <a:ext cx="890374" cy="0"/>
            </a:xfrm>
            <a:prstGeom prst="line">
              <a:avLst/>
            </a:prstGeom>
            <a:ln w="222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2" name="TextBox 181">
            <a:extLst>
              <a:ext uri="{FF2B5EF4-FFF2-40B4-BE49-F238E27FC236}">
                <a16:creationId xmlns:a16="http://schemas.microsoft.com/office/drawing/2014/main" id="{759B9DF9-DF8B-9235-94FC-C1F17C82E077}"/>
              </a:ext>
            </a:extLst>
          </p:cNvPr>
          <p:cNvSpPr txBox="1"/>
          <p:nvPr/>
        </p:nvSpPr>
        <p:spPr>
          <a:xfrm>
            <a:off x="258201" y="971550"/>
            <a:ext cx="284162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400" dirty="0"/>
              <a:t>High voltage transmission network</a:t>
            </a:r>
          </a:p>
        </p:txBody>
      </p:sp>
      <p:pic>
        <p:nvPicPr>
          <p:cNvPr id="183" name="Content Placeholder 5" descr="Electric Tower with solid fill">
            <a:extLst>
              <a:ext uri="{FF2B5EF4-FFF2-40B4-BE49-F238E27FC236}">
                <a16:creationId xmlns:a16="http://schemas.microsoft.com/office/drawing/2014/main" id="{94E783C5-F22C-ECEA-2121-ACCE58EBA0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9732" y="1327661"/>
            <a:ext cx="1090080" cy="1090080"/>
          </a:xfrm>
          <a:prstGeom prst="rect">
            <a:avLst/>
          </a:prstGeom>
        </p:spPr>
      </p:pic>
      <p:grpSp>
        <p:nvGrpSpPr>
          <p:cNvPr id="184" name="Group 183">
            <a:extLst>
              <a:ext uri="{FF2B5EF4-FFF2-40B4-BE49-F238E27FC236}">
                <a16:creationId xmlns:a16="http://schemas.microsoft.com/office/drawing/2014/main" id="{80C7623E-2661-6614-7B1D-7739AD70A63B}"/>
              </a:ext>
            </a:extLst>
          </p:cNvPr>
          <p:cNvGrpSpPr/>
          <p:nvPr/>
        </p:nvGrpSpPr>
        <p:grpSpPr>
          <a:xfrm>
            <a:off x="937267" y="1704022"/>
            <a:ext cx="1413219" cy="119389"/>
            <a:chOff x="4062626" y="1555302"/>
            <a:chExt cx="890374" cy="106460"/>
          </a:xfrm>
        </p:grpSpPr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F0A5863C-540B-7DAE-2D75-53037137EAAF}"/>
                </a:ext>
              </a:extLst>
            </p:cNvPr>
            <p:cNvCxnSpPr>
              <a:cxnSpLocks/>
            </p:cNvCxnSpPr>
            <p:nvPr/>
          </p:nvCxnSpPr>
          <p:spPr>
            <a:xfrm>
              <a:off x="4062626" y="1610963"/>
              <a:ext cx="874270" cy="0"/>
            </a:xfrm>
            <a:prstGeom prst="line">
              <a:avLst/>
            </a:prstGeom>
            <a:ln w="2222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FA536CF4-63F1-2E25-6DFD-835E589CE273}"/>
                </a:ext>
              </a:extLst>
            </p:cNvPr>
            <p:cNvCxnSpPr>
              <a:cxnSpLocks/>
            </p:cNvCxnSpPr>
            <p:nvPr/>
          </p:nvCxnSpPr>
          <p:spPr>
            <a:xfrm>
              <a:off x="4062626" y="1555302"/>
              <a:ext cx="890374" cy="0"/>
            </a:xfrm>
            <a:prstGeom prst="line">
              <a:avLst/>
            </a:prstGeom>
            <a:ln w="222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84635DE9-8A0D-7BED-D9AE-E930E0224C85}"/>
                </a:ext>
              </a:extLst>
            </p:cNvPr>
            <p:cNvCxnSpPr>
              <a:cxnSpLocks/>
            </p:cNvCxnSpPr>
            <p:nvPr/>
          </p:nvCxnSpPr>
          <p:spPr>
            <a:xfrm>
              <a:off x="4062626" y="1661762"/>
              <a:ext cx="890374" cy="0"/>
            </a:xfrm>
            <a:prstGeom prst="line">
              <a:avLst/>
            </a:prstGeom>
            <a:ln w="222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8" name="TextBox 187">
            <a:extLst>
              <a:ext uri="{FF2B5EF4-FFF2-40B4-BE49-F238E27FC236}">
                <a16:creationId xmlns:a16="http://schemas.microsoft.com/office/drawing/2014/main" id="{A31491CA-35F8-771F-4764-23BC3992C56F}"/>
              </a:ext>
            </a:extLst>
          </p:cNvPr>
          <p:cNvSpPr txBox="1"/>
          <p:nvPr/>
        </p:nvSpPr>
        <p:spPr>
          <a:xfrm>
            <a:off x="501618" y="2735818"/>
            <a:ext cx="328244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dirty="0"/>
              <a:t>Transmission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09D09884-5164-F06C-5E60-B22D6EADEE4D}"/>
              </a:ext>
            </a:extLst>
          </p:cNvPr>
          <p:cNvSpPr txBox="1"/>
          <p:nvPr/>
        </p:nvSpPr>
        <p:spPr>
          <a:xfrm>
            <a:off x="3810160" y="2735818"/>
            <a:ext cx="5032863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dirty="0"/>
              <a:t>Distribution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71B0E727-60AB-24D3-42F5-5743B99731B0}"/>
              </a:ext>
            </a:extLst>
          </p:cNvPr>
          <p:cNvSpPr txBox="1"/>
          <p:nvPr/>
        </p:nvSpPr>
        <p:spPr>
          <a:xfrm>
            <a:off x="4291435" y="1391601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MV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F6940607-FE83-327E-60F7-9892C83F5F9A}"/>
              </a:ext>
            </a:extLst>
          </p:cNvPr>
          <p:cNvSpPr txBox="1"/>
          <p:nvPr/>
        </p:nvSpPr>
        <p:spPr>
          <a:xfrm>
            <a:off x="3024868" y="1397910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HV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DE31FA9F-19EE-8642-5842-BB57245212CE}"/>
              </a:ext>
            </a:extLst>
          </p:cNvPr>
          <p:cNvSpPr txBox="1"/>
          <p:nvPr/>
        </p:nvSpPr>
        <p:spPr>
          <a:xfrm>
            <a:off x="5155680" y="1592285"/>
            <a:ext cx="397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LV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3E8D2DEE-66CC-350B-BE03-6F5421ADF935}"/>
              </a:ext>
            </a:extLst>
          </p:cNvPr>
          <p:cNvSpPr txBox="1"/>
          <p:nvPr/>
        </p:nvSpPr>
        <p:spPr>
          <a:xfrm>
            <a:off x="550985" y="3200400"/>
            <a:ext cx="66737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/>
              <a:t>LV distribution network </a:t>
            </a:r>
            <a:r>
              <a:rPr lang="en-AU" dirty="0"/>
              <a:t>provides electricity directly to consumers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Radial and asymmetric 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3 phase - 4 wires (phases a, b, c + neutral 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230 V (line to neutral) – 400 V (line to line)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C00000"/>
                </a:solidFill>
              </a:rPr>
              <a:t>Consumer energy resources (CER):</a:t>
            </a:r>
            <a:r>
              <a:rPr lang="en-AU" dirty="0"/>
              <a:t> mainly single-phase connected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Significant </a:t>
            </a:r>
            <a:r>
              <a:rPr lang="en-AU" b="1" dirty="0"/>
              <a:t>phase unbalance </a:t>
            </a:r>
            <a:r>
              <a:rPr lang="en-AU" dirty="0"/>
              <a:t>– even in normal operation</a:t>
            </a:r>
          </a:p>
        </p:txBody>
      </p:sp>
      <p:pic>
        <p:nvPicPr>
          <p:cNvPr id="200" name="Picture 199" descr="A telephone pole with power lines and a box on it&#10;&#10;Description automatically generated">
            <a:extLst>
              <a:ext uri="{FF2B5EF4-FFF2-40B4-BE49-F238E27FC236}">
                <a16:creationId xmlns:a16="http://schemas.microsoft.com/office/drawing/2014/main" id="{5F1BCC29-10FE-007A-B48C-2E8376042A3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3802" y="3111391"/>
            <a:ext cx="1529317" cy="2039089"/>
          </a:xfrm>
          <a:prstGeom prst="rect">
            <a:avLst/>
          </a:prstGeom>
        </p:spPr>
      </p:pic>
      <p:sp>
        <p:nvSpPr>
          <p:cNvPr id="201" name="TextBox 200">
            <a:extLst>
              <a:ext uri="{FF2B5EF4-FFF2-40B4-BE49-F238E27FC236}">
                <a16:creationId xmlns:a16="http://schemas.microsoft.com/office/drawing/2014/main" id="{85F3BF6A-547F-B475-6F9B-3C70082EE89B}"/>
              </a:ext>
            </a:extLst>
          </p:cNvPr>
          <p:cNvSpPr txBox="1"/>
          <p:nvPr/>
        </p:nvSpPr>
        <p:spPr>
          <a:xfrm>
            <a:off x="6496404" y="2393471"/>
            <a:ext cx="545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>
                <a:solidFill>
                  <a:srgbClr val="C00000"/>
                </a:solidFill>
              </a:rPr>
              <a:t>CER</a:t>
            </a:r>
          </a:p>
        </p:txBody>
      </p:sp>
      <p:cxnSp>
        <p:nvCxnSpPr>
          <p:cNvPr id="203" name="Straight Arrow Connector 202">
            <a:extLst>
              <a:ext uri="{FF2B5EF4-FFF2-40B4-BE49-F238E27FC236}">
                <a16:creationId xmlns:a16="http://schemas.microsoft.com/office/drawing/2014/main" id="{3F0B2003-3281-44B1-05F4-3A41048B3059}"/>
              </a:ext>
            </a:extLst>
          </p:cNvPr>
          <p:cNvCxnSpPr>
            <a:cxnSpLocks/>
            <a:stCxn id="145" idx="0"/>
          </p:cNvCxnSpPr>
          <p:nvPr/>
        </p:nvCxnSpPr>
        <p:spPr>
          <a:xfrm flipV="1">
            <a:off x="3324313" y="1943913"/>
            <a:ext cx="213138" cy="1706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Connector 207">
            <a:extLst>
              <a:ext uri="{FF2B5EF4-FFF2-40B4-BE49-F238E27FC236}">
                <a16:creationId xmlns:a16="http://schemas.microsoft.com/office/drawing/2014/main" id="{9E1E9172-58A0-AD63-8130-6D5FDE5D0CB2}"/>
              </a:ext>
            </a:extLst>
          </p:cNvPr>
          <p:cNvCxnSpPr>
            <a:cxnSpLocks/>
          </p:cNvCxnSpPr>
          <p:nvPr/>
        </p:nvCxnSpPr>
        <p:spPr>
          <a:xfrm>
            <a:off x="7961945" y="209550"/>
            <a:ext cx="267655" cy="0"/>
          </a:xfrm>
          <a:prstGeom prst="line">
            <a:avLst/>
          </a:prstGeom>
          <a:ln w="2222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Connector 209">
            <a:extLst>
              <a:ext uri="{FF2B5EF4-FFF2-40B4-BE49-F238E27FC236}">
                <a16:creationId xmlns:a16="http://schemas.microsoft.com/office/drawing/2014/main" id="{7F38412D-22AB-6C5E-070F-58CD20A7C4FD}"/>
              </a:ext>
            </a:extLst>
          </p:cNvPr>
          <p:cNvCxnSpPr>
            <a:cxnSpLocks/>
          </p:cNvCxnSpPr>
          <p:nvPr/>
        </p:nvCxnSpPr>
        <p:spPr>
          <a:xfrm>
            <a:off x="7951205" y="361950"/>
            <a:ext cx="267655" cy="0"/>
          </a:xfrm>
          <a:prstGeom prst="line">
            <a:avLst/>
          </a:prstGeom>
          <a:ln w="222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>
            <a:extLst>
              <a:ext uri="{FF2B5EF4-FFF2-40B4-BE49-F238E27FC236}">
                <a16:creationId xmlns:a16="http://schemas.microsoft.com/office/drawing/2014/main" id="{EE5BFCDB-67D8-B3E6-95CF-758028FAFF94}"/>
              </a:ext>
            </a:extLst>
          </p:cNvPr>
          <p:cNvCxnSpPr>
            <a:cxnSpLocks/>
          </p:cNvCxnSpPr>
          <p:nvPr/>
        </p:nvCxnSpPr>
        <p:spPr>
          <a:xfrm>
            <a:off x="7961945" y="560197"/>
            <a:ext cx="267655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Connector 211">
            <a:extLst>
              <a:ext uri="{FF2B5EF4-FFF2-40B4-BE49-F238E27FC236}">
                <a16:creationId xmlns:a16="http://schemas.microsoft.com/office/drawing/2014/main" id="{69471604-9840-47DB-40B5-799D5A7A834C}"/>
              </a:ext>
            </a:extLst>
          </p:cNvPr>
          <p:cNvCxnSpPr>
            <a:cxnSpLocks/>
          </p:cNvCxnSpPr>
          <p:nvPr/>
        </p:nvCxnSpPr>
        <p:spPr>
          <a:xfrm>
            <a:off x="7961945" y="742950"/>
            <a:ext cx="267655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3" name="TextBox 212">
            <a:extLst>
              <a:ext uri="{FF2B5EF4-FFF2-40B4-BE49-F238E27FC236}">
                <a16:creationId xmlns:a16="http://schemas.microsoft.com/office/drawing/2014/main" id="{0CDC0977-57CD-31F0-2620-507B18F1C215}"/>
              </a:ext>
            </a:extLst>
          </p:cNvPr>
          <p:cNvSpPr txBox="1"/>
          <p:nvPr/>
        </p:nvSpPr>
        <p:spPr>
          <a:xfrm>
            <a:off x="8239126" y="-7382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a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DD849AE7-B235-E7BB-0018-7BE9D2FD6E3A}"/>
              </a:ext>
            </a:extLst>
          </p:cNvPr>
          <p:cNvSpPr txBox="1"/>
          <p:nvPr/>
        </p:nvSpPr>
        <p:spPr>
          <a:xfrm>
            <a:off x="8229600" y="209550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b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59EB194D-3DDC-D12C-1840-F197A603A2C4}"/>
              </a:ext>
            </a:extLst>
          </p:cNvPr>
          <p:cNvSpPr txBox="1"/>
          <p:nvPr/>
        </p:nvSpPr>
        <p:spPr>
          <a:xfrm>
            <a:off x="8229600" y="373618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c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7335EC05-A7D1-0A66-8E2F-F79628462258}"/>
              </a:ext>
            </a:extLst>
          </p:cNvPr>
          <p:cNvSpPr txBox="1"/>
          <p:nvPr/>
        </p:nvSpPr>
        <p:spPr>
          <a:xfrm>
            <a:off x="8229600" y="590550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68143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FFE52-325E-FDAE-46CC-EEF39A2BC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3600" dirty="0"/>
              <a:t>What is phase </a:t>
            </a:r>
            <a:r>
              <a:rPr lang="en-AU" dirty="0"/>
              <a:t>u</a:t>
            </a:r>
            <a:r>
              <a:rPr lang="en-AU" sz="3600" dirty="0"/>
              <a:t>nbalance?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7ECAD-E86F-7603-B1B5-EAF5FF4911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5541" y="926490"/>
            <a:ext cx="3112298" cy="6393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/>
              <a:t>A distribution network with unbalanced loads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FBB4D2-04CA-B439-C040-FFF22C756E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74759" y="3965153"/>
            <a:ext cx="3427693" cy="936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i="1" dirty="0">
                <a:solidFill>
                  <a:srgbClr val="0070C0"/>
                </a:solidFill>
              </a:rPr>
              <a:t>Phase 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/>
              <a:t>voltage violates the limits, while other phases stay within the limits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271CDA-936A-746E-EB8E-CB759D737AFD}"/>
              </a:ext>
            </a:extLst>
          </p:cNvPr>
          <p:cNvSpPr txBox="1"/>
          <p:nvPr/>
        </p:nvSpPr>
        <p:spPr>
          <a:xfrm>
            <a:off x="2506505" y="1744959"/>
            <a:ext cx="20617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Low voltage feeder taxonomy </a:t>
            </a:r>
          </a:p>
          <a:p>
            <a:pPr algn="ctr"/>
            <a:r>
              <a:rPr lang="en-US" sz="1200" dirty="0"/>
              <a:t>Network 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B6C4C3-9B3E-A829-4EEB-0E94358D31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4" r="25850"/>
          <a:stretch/>
        </p:blipFill>
        <p:spPr>
          <a:xfrm>
            <a:off x="611560" y="1494073"/>
            <a:ext cx="2061783" cy="21543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2345D8-3A6D-8493-1B5D-090BABA6E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589" y="303498"/>
            <a:ext cx="3635863" cy="3635863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DF7111F-8AF3-7656-8EB1-F5B2DF92181C}"/>
              </a:ext>
            </a:extLst>
          </p:cNvPr>
          <p:cNvSpPr txBox="1">
            <a:spLocks/>
          </p:cNvSpPr>
          <p:nvPr/>
        </p:nvSpPr>
        <p:spPr>
          <a:xfrm>
            <a:off x="212769" y="3714750"/>
            <a:ext cx="4664031" cy="118650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16000" indent="-216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80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alibri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alibri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alibri" pitchFamily="34" charset="0"/>
              <a:buChar char="•"/>
              <a:tabLst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Houses are connected to different phase</a:t>
            </a:r>
          </a:p>
          <a:p>
            <a:r>
              <a:rPr lang="en-US" sz="1800" dirty="0"/>
              <a:t>Consumption is varied throughout the network</a:t>
            </a:r>
          </a:p>
          <a:p>
            <a:r>
              <a:rPr lang="en-US" sz="1800" dirty="0">
                <a:solidFill>
                  <a:srgbClr val="C00000"/>
                </a:solidFill>
              </a:rPr>
              <a:t>Unbalance prevents efficient utilization of network infrastructure</a:t>
            </a:r>
          </a:p>
        </p:txBody>
      </p:sp>
      <p:pic>
        <p:nvPicPr>
          <p:cNvPr id="11" name="Graphic 10" descr="Magnifying glass outline">
            <a:extLst>
              <a:ext uri="{FF2B5EF4-FFF2-40B4-BE49-F238E27FC236}">
                <a16:creationId xmlns:a16="http://schemas.microsoft.com/office/drawing/2014/main" id="{50755865-EE76-6E40-EBDF-A425447840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91400" y="302496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708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953C4-FEE0-A402-8404-22131E551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1" y="242243"/>
            <a:ext cx="2624102" cy="1022718"/>
          </a:xfrm>
        </p:spPr>
        <p:txBody>
          <a:bodyPr>
            <a:normAutofit fontScale="90000"/>
          </a:bodyPr>
          <a:lstStyle/>
          <a:p>
            <a:r>
              <a:rPr lang="en-AU" dirty="0"/>
              <a:t>What is phase unbalance?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09E824B-910B-5938-B26F-875796744A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875622" y="2495537"/>
            <a:ext cx="6268377" cy="253494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F6970A6-4EF6-F0D4-FF4B-A7111383E8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875627" y="2495537"/>
            <a:ext cx="6268373" cy="253494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F5C972E-9011-304F-7E10-0355F176D71B}"/>
              </a:ext>
            </a:extLst>
          </p:cNvPr>
          <p:cNvSpPr txBox="1"/>
          <p:nvPr/>
        </p:nvSpPr>
        <p:spPr>
          <a:xfrm>
            <a:off x="7959061" y="2640076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Unbalance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8A1D103-C99B-19ED-8193-C1926623AF70}"/>
              </a:ext>
            </a:extLst>
          </p:cNvPr>
          <p:cNvSpPr txBox="1"/>
          <p:nvPr/>
        </p:nvSpPr>
        <p:spPr>
          <a:xfrm>
            <a:off x="2894938" y="2697784"/>
            <a:ext cx="167706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050" dirty="0"/>
              <a:t>Partial reverse power flows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A4C7C2B-9499-791A-191D-A97BEC4E82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875624" y="60454"/>
            <a:ext cx="6268376" cy="253494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A363826-6AF6-B5D2-F478-7D6B70EA6DE6}"/>
              </a:ext>
            </a:extLst>
          </p:cNvPr>
          <p:cNvSpPr txBox="1"/>
          <p:nvPr/>
        </p:nvSpPr>
        <p:spPr>
          <a:xfrm>
            <a:off x="8225159" y="30218"/>
            <a:ext cx="918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Balance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36F18DD-9BE9-13AD-0F65-C36C1EF76005}"/>
              </a:ext>
            </a:extLst>
          </p:cNvPr>
          <p:cNvSpPr txBox="1"/>
          <p:nvPr/>
        </p:nvSpPr>
        <p:spPr>
          <a:xfrm>
            <a:off x="251520" y="1367350"/>
            <a:ext cx="2415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In a balanced 3-phase system currents have equal magnitude and are rotated 120 degrees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1D05825-317C-7C90-1BBB-5665CE0ABDC0}"/>
              </a:ext>
            </a:extLst>
          </p:cNvPr>
          <p:cNvSpPr txBox="1"/>
          <p:nvPr/>
        </p:nvSpPr>
        <p:spPr>
          <a:xfrm>
            <a:off x="251519" y="2640076"/>
            <a:ext cx="26241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In an </a:t>
            </a:r>
            <a:r>
              <a:rPr lang="en-AU" b="1" dirty="0"/>
              <a:t>unbalanced</a:t>
            </a:r>
            <a:r>
              <a:rPr lang="en-AU" dirty="0"/>
              <a:t> system symmetry is broken: in angles and/or in magnitudes – unbalance residual currents circulate through the neutral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9C6F1E5-45F5-8F70-8417-93D2DEC02513}"/>
              </a:ext>
            </a:extLst>
          </p:cNvPr>
          <p:cNvSpPr txBox="1"/>
          <p:nvPr/>
        </p:nvSpPr>
        <p:spPr>
          <a:xfrm>
            <a:off x="251519" y="4439083"/>
            <a:ext cx="2757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solidFill>
                  <a:srgbClr val="C00000"/>
                </a:solidFill>
              </a:rPr>
              <a:t>Partial reverse power flows can exacerbate unbalance</a:t>
            </a:r>
          </a:p>
        </p:txBody>
      </p:sp>
    </p:spTree>
    <p:extLst>
      <p:ext uri="{BB962C8B-B14F-4D97-AF65-F5344CB8AC3E}">
        <p14:creationId xmlns:p14="http://schemas.microsoft.com/office/powerpoint/2010/main" val="325867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4" grpId="0"/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EFC92EBC-CBD3-3015-FE61-44B161008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42243"/>
            <a:ext cx="8640960" cy="639365"/>
          </a:xfrm>
        </p:spPr>
        <p:txBody>
          <a:bodyPr/>
          <a:lstStyle/>
          <a:p>
            <a:r>
              <a:rPr lang="en-US" dirty="0"/>
              <a:t>LV network unbalance and neutral currents</a:t>
            </a:r>
          </a:p>
        </p:txBody>
      </p:sp>
      <p:pic>
        <p:nvPicPr>
          <p:cNvPr id="6" name="Content Placeholder 5" descr="A graph showing two time series from field currents RMS data comparing the neutral versus the highest of the phases. ">
            <a:extLst>
              <a:ext uri="{FF2B5EF4-FFF2-40B4-BE49-F238E27FC236}">
                <a16:creationId xmlns:a16="http://schemas.microsoft.com/office/drawing/2014/main" id="{47C59079-7155-28E6-300D-1DB9CDBAA1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58"/>
          <a:stretch/>
        </p:blipFill>
        <p:spPr>
          <a:xfrm>
            <a:off x="317036" y="1657350"/>
            <a:ext cx="8522164" cy="2286000"/>
          </a:xfr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70DE41-834B-1A21-1C5B-970D25D49C86}"/>
              </a:ext>
            </a:extLst>
          </p:cNvPr>
          <p:cNvSpPr txBox="1"/>
          <p:nvPr/>
        </p:nvSpPr>
        <p:spPr>
          <a:xfrm>
            <a:off x="392460" y="929702"/>
            <a:ext cx="8359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Field measurements of an Australian 3-phase 4-wire low-voltage network showing neutral RMS current versus the highest RMS current at any of the phases.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40879A3-FD49-67A4-5325-AA074910C544}"/>
              </a:ext>
            </a:extLst>
          </p:cNvPr>
          <p:cNvCxnSpPr>
            <a:cxnSpLocks/>
          </p:cNvCxnSpPr>
          <p:nvPr/>
        </p:nvCxnSpPr>
        <p:spPr>
          <a:xfrm flipH="1">
            <a:off x="4408916" y="2229223"/>
            <a:ext cx="228600" cy="1036179"/>
          </a:xfrm>
          <a:prstGeom prst="straightConnector1">
            <a:avLst/>
          </a:prstGeom>
          <a:ln w="25400">
            <a:solidFill>
              <a:srgbClr val="CA79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767C9F1-887A-A9EF-E39E-A35176B0A208}"/>
              </a:ext>
            </a:extLst>
          </p:cNvPr>
          <p:cNvSpPr txBox="1"/>
          <p:nvPr/>
        </p:nvSpPr>
        <p:spPr>
          <a:xfrm>
            <a:off x="4301549" y="1859891"/>
            <a:ext cx="1628716" cy="369332"/>
          </a:xfrm>
          <a:prstGeom prst="rect">
            <a:avLst/>
          </a:prstGeom>
          <a:solidFill>
            <a:schemeClr val="bg1"/>
          </a:solidFill>
          <a:ln>
            <a:solidFill>
              <a:srgbClr val="CA795A"/>
            </a:solidFill>
          </a:ln>
        </p:spPr>
        <p:txBody>
          <a:bodyPr wrap="none" rtlCol="0">
            <a:spAutoFit/>
          </a:bodyPr>
          <a:lstStyle/>
          <a:p>
            <a:r>
              <a:rPr lang="en-AU" dirty="0">
                <a:solidFill>
                  <a:srgbClr val="CA795A"/>
                </a:solidFill>
              </a:rPr>
              <a:t>Neutral current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8B6D13-E08F-A19A-F511-DADF977C98AC}"/>
              </a:ext>
            </a:extLst>
          </p:cNvPr>
          <p:cNvSpPr txBox="1"/>
          <p:nvPr/>
        </p:nvSpPr>
        <p:spPr>
          <a:xfrm>
            <a:off x="6313916" y="1859891"/>
            <a:ext cx="2246449" cy="369332"/>
          </a:xfrm>
          <a:prstGeom prst="rect">
            <a:avLst/>
          </a:prstGeom>
          <a:solidFill>
            <a:schemeClr val="bg1"/>
          </a:solidFill>
          <a:ln>
            <a:solidFill>
              <a:srgbClr val="4498F1"/>
            </a:solidFill>
          </a:ln>
        </p:spPr>
        <p:txBody>
          <a:bodyPr wrap="none" rtlCol="0">
            <a:spAutoFit/>
          </a:bodyPr>
          <a:lstStyle/>
          <a:p>
            <a:r>
              <a:rPr lang="en-AU" dirty="0">
                <a:solidFill>
                  <a:srgbClr val="4498F1"/>
                </a:solidFill>
              </a:rPr>
              <a:t>Highest phase current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EE03746-5B60-B337-BB95-A00122C4E760}"/>
              </a:ext>
            </a:extLst>
          </p:cNvPr>
          <p:cNvCxnSpPr>
            <a:cxnSpLocks/>
          </p:cNvCxnSpPr>
          <p:nvPr/>
        </p:nvCxnSpPr>
        <p:spPr>
          <a:xfrm flipH="1">
            <a:off x="6085316" y="2044557"/>
            <a:ext cx="228600" cy="124599"/>
          </a:xfrm>
          <a:prstGeom prst="straightConnector1">
            <a:avLst/>
          </a:prstGeom>
          <a:ln w="25400">
            <a:solidFill>
              <a:srgbClr val="4498F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Graphic 25" descr="Magnifying glass outline">
            <a:extLst>
              <a:ext uri="{FF2B5EF4-FFF2-40B4-BE49-F238E27FC236}">
                <a16:creationId xmlns:a16="http://schemas.microsoft.com/office/drawing/2014/main" id="{C1DB6F85-D93F-E6E9-0A84-C21BF41417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4716" y="2952750"/>
            <a:ext cx="914400" cy="914400"/>
          </a:xfrm>
          <a:prstGeom prst="rect">
            <a:avLst/>
          </a:prstGeom>
        </p:spPr>
      </p:pic>
      <p:pic>
        <p:nvPicPr>
          <p:cNvPr id="27" name="Graphic 26" descr="Magnifying glass outline">
            <a:extLst>
              <a:ext uri="{FF2B5EF4-FFF2-40B4-BE49-F238E27FC236}">
                <a16:creationId xmlns:a16="http://schemas.microsoft.com/office/drawing/2014/main" id="{812FBBB2-FCB8-E67F-CCAB-DF7FB312B7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97157" y="2952750"/>
            <a:ext cx="914400" cy="9144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5629E8A-9EDC-DCEE-AEC0-E545DB9F49D5}"/>
              </a:ext>
            </a:extLst>
          </p:cNvPr>
          <p:cNvSpPr txBox="1"/>
          <p:nvPr/>
        </p:nvSpPr>
        <p:spPr>
          <a:xfrm>
            <a:off x="392460" y="3992525"/>
            <a:ext cx="8359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In some instances, the neutral current magnitude is higher than that in any of the phases – due to partial reverse power flows.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DEA4636-5C08-4BCB-41FE-44D563B6813F}"/>
              </a:ext>
            </a:extLst>
          </p:cNvPr>
          <p:cNvSpPr txBox="1"/>
          <p:nvPr/>
        </p:nvSpPr>
        <p:spPr>
          <a:xfrm>
            <a:off x="152748" y="2119672"/>
            <a:ext cx="400110" cy="1255279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n-A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RMS current (A)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3F5865A-B7A3-D76C-FC24-AF7EDDE8BA5A}"/>
              </a:ext>
            </a:extLst>
          </p:cNvPr>
          <p:cNvSpPr txBox="1"/>
          <p:nvPr/>
        </p:nvSpPr>
        <p:spPr>
          <a:xfrm>
            <a:off x="8283189" y="3635573"/>
            <a:ext cx="7846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3255203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182C1-6495-6DC5-4A30-7C052AE81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42243"/>
            <a:ext cx="8640960" cy="639365"/>
          </a:xfrm>
        </p:spPr>
        <p:txBody>
          <a:bodyPr anchor="t">
            <a:normAutofit/>
          </a:bodyPr>
          <a:lstStyle/>
          <a:p>
            <a:r>
              <a:rPr lang="en-AU" dirty="0"/>
              <a:t>CSIRO - Tapestry collaboration project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C7848F-5320-D182-0CB1-7307497AE0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1519" y="881609"/>
            <a:ext cx="5274307" cy="1686201"/>
          </a:xfrm>
        </p:spPr>
        <p:txBody>
          <a:bodyPr>
            <a:noAutofit/>
          </a:bodyPr>
          <a:lstStyle/>
          <a:p>
            <a:pPr marL="0" indent="0" algn="l" rtl="0" fontAlgn="base">
              <a:buNone/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Challenge: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new gen inverters represent an opportunity to provide advanced power quality controls at a fraction of the cost and footprint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​.</a:t>
            </a:r>
            <a:endParaRPr lang="en-US" sz="1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Purpose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– develop cost-effective distribution network embedded inverters to improve network performance, system stability and CER / network utilization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​.</a:t>
            </a:r>
          </a:p>
          <a:p>
            <a:endParaRPr lang="en-AU" sz="1200" dirty="0"/>
          </a:p>
          <a:p>
            <a:pPr fontAlgn="base"/>
            <a:endParaRPr lang="en-AU" sz="1200" dirty="0"/>
          </a:p>
          <a:p>
            <a:pPr fontAlgn="base"/>
            <a:endParaRPr lang="en-US" sz="1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3" name="Picture 2" descr="CRD300DA12E-XM3 Wolfspeed, 300 KW INVERTER KIT | Farnell ES">
            <a:extLst>
              <a:ext uri="{FF2B5EF4-FFF2-40B4-BE49-F238E27FC236}">
                <a16:creationId xmlns:a16="http://schemas.microsoft.com/office/drawing/2014/main" id="{BD58D713-BB39-D035-5CE5-353854A03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665" y="2837666"/>
            <a:ext cx="2088401" cy="1807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9F209E-F5E2-5A88-9CAA-2C14936800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65252" y="885548"/>
            <a:ext cx="3327228" cy="19254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63B9CB7-79F0-58CC-AB50-9A7AFE4B4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504" y="4561571"/>
            <a:ext cx="504807" cy="504496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BF0793D-0749-EC82-1243-C2A29056774B}"/>
              </a:ext>
            </a:extLst>
          </p:cNvPr>
          <p:cNvSpPr txBox="1"/>
          <p:nvPr/>
        </p:nvSpPr>
        <p:spPr>
          <a:xfrm>
            <a:off x="226374" y="2571750"/>
            <a:ext cx="586962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rtl="0" fontAlgn="base">
              <a:buNone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Objectives</a:t>
            </a:r>
            <a:endParaRPr lang="en-US" sz="20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342900" indent="-342900" fontAlgn="base">
              <a:buFont typeface="+mj-lt"/>
              <a:buAutoNum type="arabicPeriod"/>
            </a:pPr>
            <a:r>
              <a:rPr lang="en-AU" sz="1800" dirty="0">
                <a:solidFill>
                  <a:srgbClr val="000000"/>
                </a:solidFill>
                <a:latin typeface="Calibri" panose="020F0502020204030204" pitchFamily="34" charset="0"/>
              </a:rPr>
              <a:t>Repurpose a 300 kVA EV motor drive as grid-connected inverter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1800" dirty="0">
                <a:solidFill>
                  <a:srgbClr val="000000"/>
                </a:solidFill>
                <a:latin typeface="Calibri" panose="020F0502020204030204" pitchFamily="34" charset="0"/>
              </a:rPr>
              <a:t>Develop 3-leg and 4-leg inverter models suitable for scalable power flow analysis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Develop and test grid-forming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/ grid-following and standalone / embedded operation modes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T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est phase unbalance compensation at LV feeder head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9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54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Title 1">
            <a:extLst>
              <a:ext uri="{FF2B5EF4-FFF2-40B4-BE49-F238E27FC236}">
                <a16:creationId xmlns:a16="http://schemas.microsoft.com/office/drawing/2014/main" id="{8EF12864-DE7A-6C81-1A60-0161EC75E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42243"/>
            <a:ext cx="8640960" cy="639365"/>
          </a:xfrm>
        </p:spPr>
        <p:txBody>
          <a:bodyPr/>
          <a:lstStyle/>
          <a:p>
            <a:r>
              <a:rPr lang="en-US" dirty="0"/>
              <a:t>Prototype device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54C0CFD-1F9E-6B25-AB67-359BE8D32F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1" r="10542" b="2"/>
          <a:stretch/>
        </p:blipFill>
        <p:spPr bwMode="auto">
          <a:xfrm>
            <a:off x="228610" y="881608"/>
            <a:ext cx="4343390" cy="356235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99678A5-6397-D599-BDD5-614C4B22ABDA}"/>
              </a:ext>
            </a:extLst>
          </p:cNvPr>
          <p:cNvSpPr txBox="1"/>
          <p:nvPr/>
        </p:nvSpPr>
        <p:spPr>
          <a:xfrm>
            <a:off x="2590800" y="4456806"/>
            <a:ext cx="18346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dirty="0" err="1"/>
              <a:t>WolfSpeed</a:t>
            </a:r>
            <a:r>
              <a:rPr lang="en-AU" sz="1400" dirty="0"/>
              <a:t> </a:t>
            </a:r>
            <a:r>
              <a:rPr lang="en-AU" sz="1400" dirty="0" err="1"/>
              <a:t>SiC</a:t>
            </a:r>
            <a:r>
              <a:rPr lang="en-AU" sz="1400" dirty="0"/>
              <a:t> 300 kW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21BE57-B8AA-0A59-8877-68CA9AC9B847}"/>
              </a:ext>
            </a:extLst>
          </p:cNvPr>
          <p:cNvSpPr txBox="1"/>
          <p:nvPr/>
        </p:nvSpPr>
        <p:spPr>
          <a:xfrm>
            <a:off x="636382" y="4456806"/>
            <a:ext cx="11929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dirty="0"/>
              <a:t>SMA Si 15 kW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7D51DBD-49B6-3444-AD0F-45DC481671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25527" y="881608"/>
            <a:ext cx="4038600" cy="3575198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en-US" dirty="0" err="1"/>
              <a:t>WolfSpeed</a:t>
            </a:r>
            <a:r>
              <a:rPr lang="en-US" dirty="0"/>
              <a:t> Silicon Carbide-based MOSFET 3-phase 3-leg inverter (300 kW Automotive motor drive)</a:t>
            </a:r>
          </a:p>
          <a:p>
            <a:pPr lvl="1"/>
            <a:r>
              <a:rPr lang="en-US" dirty="0"/>
              <a:t>800 V DC bus nominal (900 V max) </a:t>
            </a:r>
          </a:p>
          <a:p>
            <a:pPr lvl="1"/>
            <a:r>
              <a:rPr lang="en-US" dirty="0"/>
              <a:t>360 A RMS output</a:t>
            </a:r>
          </a:p>
          <a:p>
            <a:pPr lvl="1"/>
            <a:r>
              <a:rPr lang="en-US" dirty="0"/>
              <a:t>2x increased power density compared to a Silicon-based inverter </a:t>
            </a:r>
          </a:p>
          <a:p>
            <a:pPr lvl="1"/>
            <a:r>
              <a:rPr lang="en-US" dirty="0"/>
              <a:t>Frequency 20-80 kHz</a:t>
            </a:r>
          </a:p>
          <a:p>
            <a:pPr lvl="1"/>
            <a:r>
              <a:rPr lang="en-US" dirty="0"/>
              <a:t>CAN Interface </a:t>
            </a:r>
          </a:p>
          <a:p>
            <a:pPr lvl="1"/>
            <a:r>
              <a:rPr lang="en-US" dirty="0"/>
              <a:t>Liquid cooled cold plate</a:t>
            </a:r>
          </a:p>
          <a:p>
            <a:pPr lvl="1"/>
            <a:r>
              <a:rPr lang="en-US" dirty="0"/>
              <a:t>AUD $14,128 ~ 4.7 c/W</a:t>
            </a:r>
          </a:p>
        </p:txBody>
      </p:sp>
    </p:spTree>
    <p:extLst>
      <p:ext uri="{BB962C8B-B14F-4D97-AF65-F5344CB8AC3E}">
        <p14:creationId xmlns:p14="http://schemas.microsoft.com/office/powerpoint/2010/main" val="3647099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182C1-6495-6DC5-4A30-7C052AE81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42243"/>
            <a:ext cx="8640960" cy="639365"/>
          </a:xfrm>
        </p:spPr>
        <p:txBody>
          <a:bodyPr anchor="t">
            <a:normAutofit/>
          </a:bodyPr>
          <a:lstStyle/>
          <a:p>
            <a:r>
              <a:rPr lang="en-AU" dirty="0"/>
              <a:t>Inverter modelling and lab testing objectives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C7848F-5320-D182-0CB1-7307497AE0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1520" y="1131590"/>
            <a:ext cx="4244280" cy="4011910"/>
          </a:xfrm>
        </p:spPr>
        <p:txBody>
          <a:bodyPr>
            <a:normAutofit/>
          </a:bodyPr>
          <a:lstStyle/>
          <a:p>
            <a:r>
              <a:rPr lang="en-AU" sz="1900" b="1" dirty="0"/>
              <a:t>Mathematical models:</a:t>
            </a:r>
            <a:r>
              <a:rPr lang="en-AU" sz="1900" dirty="0"/>
              <a:t> develop 3-leg and 4-leg inverter models suitable for scalable PF and OPF analysis – </a:t>
            </a:r>
            <a:r>
              <a:rPr lang="en-AU" sz="1900" b="1" dirty="0"/>
              <a:t>Aim</a:t>
            </a:r>
            <a:r>
              <a:rPr lang="en-AU" sz="1900" dirty="0"/>
              <a:t> to solve large networks in short times</a:t>
            </a:r>
          </a:p>
          <a:p>
            <a:r>
              <a:rPr lang="en-AU" sz="1900" b="1" dirty="0"/>
              <a:t>Lab testing – comms, inverter modes</a:t>
            </a:r>
            <a:r>
              <a:rPr lang="en-AU" sz="1900" dirty="0"/>
              <a:t>: ELV (low power) testing bench for back-to-back GFM – GFL in islanded operation </a:t>
            </a:r>
            <a:endParaRPr lang="en-AU" sz="1900" dirty="0">
              <a:solidFill>
                <a:srgbClr val="C00000"/>
              </a:solidFill>
            </a:endParaRPr>
          </a:p>
          <a:p>
            <a:r>
              <a:rPr lang="en-AU" sz="1900" b="1" dirty="0"/>
              <a:t>Control objective: </a:t>
            </a:r>
            <a:r>
              <a:rPr lang="en-AU" sz="1900" dirty="0"/>
              <a:t>Explore achievable inverter capabilities to provide </a:t>
            </a:r>
            <a:r>
              <a:rPr lang="en-AU" sz="1900" dirty="0">
                <a:solidFill>
                  <a:srgbClr val="C00000"/>
                </a:solidFill>
              </a:rPr>
              <a:t>dynamic unbalance compensation</a:t>
            </a:r>
            <a:r>
              <a:rPr lang="en-AU" sz="1900" dirty="0"/>
              <a:t> (negative sequence current injection) with 3-leg and 4-leg inverter configurations – </a:t>
            </a:r>
            <a:r>
              <a:rPr lang="en-AU" sz="1900" b="1" dirty="0"/>
              <a:t>Target</a:t>
            </a:r>
            <a:r>
              <a:rPr lang="en-AU" sz="1900" dirty="0"/>
              <a:t> POC at distribution TF secondary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8438A7-1CD0-F0EB-8BB3-F04FC1FE232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1998" y="954778"/>
            <a:ext cx="4536978" cy="24015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9F0615-AD09-FF09-118D-7251CC68CE48}"/>
              </a:ext>
            </a:extLst>
          </p:cNvPr>
          <p:cNvSpPr txBox="1"/>
          <p:nvPr/>
        </p:nvSpPr>
        <p:spPr>
          <a:xfrm>
            <a:off x="7162800" y="2981413"/>
            <a:ext cx="1854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B2B configuration</a:t>
            </a:r>
          </a:p>
        </p:txBody>
      </p:sp>
    </p:spTree>
    <p:extLst>
      <p:ext uri="{BB962C8B-B14F-4D97-AF65-F5344CB8AC3E}">
        <p14:creationId xmlns:p14="http://schemas.microsoft.com/office/powerpoint/2010/main" val="367192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SIRO horizontal">
  <a:themeElements>
    <a:clrScheme name="CSIRO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00A9CE"/>
      </a:accent1>
      <a:accent2>
        <a:srgbClr val="001D34"/>
      </a:accent2>
      <a:accent3>
        <a:srgbClr val="757579"/>
      </a:accent3>
      <a:accent4>
        <a:srgbClr val="1E22AA"/>
      </a:accent4>
      <a:accent5>
        <a:srgbClr val="007377"/>
      </a:accent5>
      <a:accent6>
        <a:srgbClr val="6D2077"/>
      </a:accent6>
      <a:hlink>
        <a:srgbClr val="004B87"/>
      </a:hlink>
      <a:folHlink>
        <a:srgbClr val="007A53"/>
      </a:folHlink>
    </a:clrScheme>
    <a:fontScheme name="CSIRO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hanced - PowerPoint 16.9.potx" id="{812C4F08-D63F-4B13-B0A0-07A1FC745E9F}" vid="{CB597AD2-4D39-4F22-9315-B01A1FD0D719}"/>
    </a:ext>
  </a:extLst>
</a:theme>
</file>

<file path=ppt/theme/theme2.xml><?xml version="1.0" encoding="utf-8"?>
<a:theme xmlns:a="http://schemas.openxmlformats.org/drawingml/2006/main" name="Data61 vertical">
  <a:themeElements>
    <a:clrScheme name="CSIRO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00A9CE"/>
      </a:accent1>
      <a:accent2>
        <a:srgbClr val="001D34"/>
      </a:accent2>
      <a:accent3>
        <a:srgbClr val="757579"/>
      </a:accent3>
      <a:accent4>
        <a:srgbClr val="1E22AA"/>
      </a:accent4>
      <a:accent5>
        <a:srgbClr val="007377"/>
      </a:accent5>
      <a:accent6>
        <a:srgbClr val="6D2077"/>
      </a:accent6>
      <a:hlink>
        <a:srgbClr val="004B87"/>
      </a:hlink>
      <a:folHlink>
        <a:srgbClr val="007A53"/>
      </a:folHlink>
    </a:clrScheme>
    <a:fontScheme name="CSIRO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hanced - PowerPoint 16.9.potx" id="{812C4F08-D63F-4B13-B0A0-07A1FC745E9F}" vid="{727BE15B-D66F-4A1E-B906-BA325DA282F1}"/>
    </a:ext>
  </a:extLst>
</a:theme>
</file>

<file path=ppt/theme/theme3.xml><?xml version="1.0" encoding="utf-8"?>
<a:theme xmlns:a="http://schemas.openxmlformats.org/drawingml/2006/main" name="Data61 horizontal">
  <a:themeElements>
    <a:clrScheme name="CSIRO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00A9CE"/>
      </a:accent1>
      <a:accent2>
        <a:srgbClr val="001D34"/>
      </a:accent2>
      <a:accent3>
        <a:srgbClr val="757579"/>
      </a:accent3>
      <a:accent4>
        <a:srgbClr val="1E22AA"/>
      </a:accent4>
      <a:accent5>
        <a:srgbClr val="007377"/>
      </a:accent5>
      <a:accent6>
        <a:srgbClr val="6D2077"/>
      </a:accent6>
      <a:hlink>
        <a:srgbClr val="004B87"/>
      </a:hlink>
      <a:folHlink>
        <a:srgbClr val="007A53"/>
      </a:folHlink>
    </a:clrScheme>
    <a:fontScheme name="CSIRO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hanced - PowerPoint 16.9.potx" id="{812C4F08-D63F-4B13-B0A0-07A1FC745E9F}" vid="{FC13D016-3A2F-487B-8E61-E7AB7AE36D4F}"/>
    </a:ext>
  </a:extLst>
</a:theme>
</file>

<file path=ppt/theme/theme4.xml><?xml version="1.0" encoding="utf-8"?>
<a:theme xmlns:a="http://schemas.openxmlformats.org/drawingml/2006/main" name="MNF vertical">
  <a:themeElements>
    <a:clrScheme name="CSIRO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00A9CE"/>
      </a:accent1>
      <a:accent2>
        <a:srgbClr val="001D34"/>
      </a:accent2>
      <a:accent3>
        <a:srgbClr val="757579"/>
      </a:accent3>
      <a:accent4>
        <a:srgbClr val="1E22AA"/>
      </a:accent4>
      <a:accent5>
        <a:srgbClr val="007377"/>
      </a:accent5>
      <a:accent6>
        <a:srgbClr val="6D2077"/>
      </a:accent6>
      <a:hlink>
        <a:srgbClr val="004B87"/>
      </a:hlink>
      <a:folHlink>
        <a:srgbClr val="007A53"/>
      </a:folHlink>
    </a:clrScheme>
    <a:fontScheme name="CSIRO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hanced - PowerPoint 16.9.potx" id="{812C4F08-D63F-4B13-B0A0-07A1FC745E9F}" vid="{213DF39A-E9C1-4B94-8C4D-C6A7CE6CFA9D}"/>
    </a:ext>
  </a:extLst>
</a:theme>
</file>

<file path=ppt/theme/theme5.xml><?xml version="1.0" encoding="utf-8"?>
<a:theme xmlns:a="http://schemas.openxmlformats.org/drawingml/2006/main" name="MNF horizontal">
  <a:themeElements>
    <a:clrScheme name="CSIRO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00A9CE"/>
      </a:accent1>
      <a:accent2>
        <a:srgbClr val="001D34"/>
      </a:accent2>
      <a:accent3>
        <a:srgbClr val="757579"/>
      </a:accent3>
      <a:accent4>
        <a:srgbClr val="1E22AA"/>
      </a:accent4>
      <a:accent5>
        <a:srgbClr val="007377"/>
      </a:accent5>
      <a:accent6>
        <a:srgbClr val="6D2077"/>
      </a:accent6>
      <a:hlink>
        <a:srgbClr val="004B87"/>
      </a:hlink>
      <a:folHlink>
        <a:srgbClr val="007A53"/>
      </a:folHlink>
    </a:clrScheme>
    <a:fontScheme name="CSIRO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hanced - PowerPoint 16.9.potx" id="{812C4F08-D63F-4B13-B0A0-07A1FC745E9F}" vid="{5E898D50-4400-473B-BFB1-6B3B065A878F}"/>
    </a:ext>
  </a:extLst>
</a:theme>
</file>

<file path=ppt/theme/theme6.xml><?xml version="1.0" encoding="utf-8"?>
<a:theme xmlns:a="http://schemas.openxmlformats.org/drawingml/2006/main" name="Wordmark vertical">
  <a:themeElements>
    <a:clrScheme name="CSIRO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00A9CE"/>
      </a:accent1>
      <a:accent2>
        <a:srgbClr val="001D34"/>
      </a:accent2>
      <a:accent3>
        <a:srgbClr val="757579"/>
      </a:accent3>
      <a:accent4>
        <a:srgbClr val="1E22AA"/>
      </a:accent4>
      <a:accent5>
        <a:srgbClr val="007377"/>
      </a:accent5>
      <a:accent6>
        <a:srgbClr val="6D2077"/>
      </a:accent6>
      <a:hlink>
        <a:srgbClr val="004B87"/>
      </a:hlink>
      <a:folHlink>
        <a:srgbClr val="007A53"/>
      </a:folHlink>
    </a:clrScheme>
    <a:fontScheme name="CSIRO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hanced - PowerPoint 16.9.potx" id="{812C4F08-D63F-4B13-B0A0-07A1FC745E9F}" vid="{91522D77-B675-4FCA-8B7D-FA96855B4D43}"/>
    </a:ext>
  </a:extLst>
</a:theme>
</file>

<file path=ppt/theme/theme7.xml><?xml version="1.0" encoding="utf-8"?>
<a:theme xmlns:a="http://schemas.openxmlformats.org/drawingml/2006/main" name="Wordmark horizontal">
  <a:themeElements>
    <a:clrScheme name="CSIRO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00A9CE"/>
      </a:accent1>
      <a:accent2>
        <a:srgbClr val="001D34"/>
      </a:accent2>
      <a:accent3>
        <a:srgbClr val="757579"/>
      </a:accent3>
      <a:accent4>
        <a:srgbClr val="1E22AA"/>
      </a:accent4>
      <a:accent5>
        <a:srgbClr val="007377"/>
      </a:accent5>
      <a:accent6>
        <a:srgbClr val="6D2077"/>
      </a:accent6>
      <a:hlink>
        <a:srgbClr val="004B87"/>
      </a:hlink>
      <a:folHlink>
        <a:srgbClr val="007A53"/>
      </a:folHlink>
    </a:clrScheme>
    <a:fontScheme name="CSIRO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hanced - PowerPoint 16.9.potx" id="{812C4F08-D63F-4B13-B0A0-07A1FC745E9F}" vid="{1AD8AB75-5823-48AF-AACA-775A89315659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A30C86BAF592943B466C3307620DB41" ma:contentTypeVersion="13" ma:contentTypeDescription="Create a new document." ma:contentTypeScope="" ma:versionID="6508934d0d0198e045acf4be8001b266">
  <xsd:schema xmlns:xsd="http://www.w3.org/2001/XMLSchema" xmlns:xs="http://www.w3.org/2001/XMLSchema" xmlns:p="http://schemas.microsoft.com/office/2006/metadata/properties" xmlns:ns2="b5cb6bc7-7dbb-459a-bb2f-c8e7c1024b1e" xmlns:ns3="a102c61c-0b94-4dc7-88be-622bd30b80a1" targetNamespace="http://schemas.microsoft.com/office/2006/metadata/properties" ma:root="true" ma:fieldsID="3ac50b5e66408b9f1966dd598c4130fe" ns2:_="" ns3:_="">
    <xsd:import namespace="b5cb6bc7-7dbb-459a-bb2f-c8e7c1024b1e"/>
    <xsd:import namespace="a102c61c-0b94-4dc7-88be-622bd30b80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cb6bc7-7dbb-459a-bb2f-c8e7c1024b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9513c6f-d7d3-4bba-9430-ae33811478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02c61c-0b94-4dc7-88be-622bd30b80a1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94cfdcb6-3e52-441b-a2b0-1e7e9c3cbe55}" ma:internalName="TaxCatchAll" ma:showField="CatchAllData" ma:web="a102c61c-0b94-4dc7-88be-622bd30b80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9092CE0-C70B-4266-B7C7-10FA7465C99C}"/>
</file>

<file path=customXml/itemProps2.xml><?xml version="1.0" encoding="utf-8"?>
<ds:datastoreItem xmlns:ds="http://schemas.openxmlformats.org/officeDocument/2006/customXml" ds:itemID="{35BCC800-B2B3-4685-B38D-BCB16B903556}"/>
</file>

<file path=docProps/app.xml><?xml version="1.0" encoding="utf-8"?>
<Properties xmlns="http://schemas.openxmlformats.org/officeDocument/2006/extended-properties" xmlns:vt="http://schemas.openxmlformats.org/officeDocument/2006/docPropsVTypes">
  <Template>CSIRO vertical</Template>
  <TotalTime>9548</TotalTime>
  <Words>910</Words>
  <Application>Microsoft Macintosh PowerPoint</Application>
  <PresentationFormat>On-screen Show (16:9)</PresentationFormat>
  <Paragraphs>109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Arial</vt:lpstr>
      <vt:lpstr>Calibri</vt:lpstr>
      <vt:lpstr>Segoe UI</vt:lpstr>
      <vt:lpstr>CSIRO horizontal</vt:lpstr>
      <vt:lpstr>Data61 vertical</vt:lpstr>
      <vt:lpstr>Data61 horizontal</vt:lpstr>
      <vt:lpstr>MNF vertical</vt:lpstr>
      <vt:lpstr>MNF horizontal</vt:lpstr>
      <vt:lpstr>Wordmark vertical</vt:lpstr>
      <vt:lpstr>Wordmark horizontal</vt:lpstr>
      <vt:lpstr>Inverter modelling and testing for unbalanced electricity distribution system applications</vt:lpstr>
      <vt:lpstr>Solar photovoltaic generation growth in Australia </vt:lpstr>
      <vt:lpstr>Low voltage distribution networks</vt:lpstr>
      <vt:lpstr>What is phase unbalance?</vt:lpstr>
      <vt:lpstr>What is phase unbalance?</vt:lpstr>
      <vt:lpstr>LV network unbalance and neutral currents</vt:lpstr>
      <vt:lpstr>CSIRO - Tapestry collaboration project</vt:lpstr>
      <vt:lpstr>Prototype device</vt:lpstr>
      <vt:lpstr>Inverter modelling and lab testing objectives</vt:lpstr>
      <vt:lpstr>Mathematical models for power flow optimisation</vt:lpstr>
      <vt:lpstr>Dynamic unbalance compensation</vt:lpstr>
      <vt:lpstr>Experimental testing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Braslavsky, Julio (Energy, Newcastle)</dc:creator>
  <cp:lastModifiedBy>Braslavsky, Julio (Energy, Newcastle)</cp:lastModifiedBy>
  <cp:revision>42</cp:revision>
  <cp:lastPrinted>2019-07-25T05:14:36Z</cp:lastPrinted>
  <dcterms:created xsi:type="dcterms:W3CDTF">2024-10-10T06:34:26Z</dcterms:created>
  <dcterms:modified xsi:type="dcterms:W3CDTF">2024-10-16T23:08:04Z</dcterms:modified>
</cp:coreProperties>
</file>