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 ContentType="image/ti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handoutMasterIdLst>
    <p:handoutMasterId r:id="rId36"/>
  </p:handoutMasterIdLst>
  <p:sldIdLst>
    <p:sldId id="256" r:id="rId5"/>
    <p:sldId id="292" r:id="rId6"/>
    <p:sldId id="286" r:id="rId7"/>
    <p:sldId id="260" r:id="rId8"/>
    <p:sldId id="261" r:id="rId9"/>
    <p:sldId id="265" r:id="rId10"/>
    <p:sldId id="269" r:id="rId11"/>
    <p:sldId id="264" r:id="rId12"/>
    <p:sldId id="2147475800" r:id="rId13"/>
    <p:sldId id="2147475799" r:id="rId14"/>
    <p:sldId id="289" r:id="rId15"/>
    <p:sldId id="2147475801" r:id="rId16"/>
    <p:sldId id="2147475770" r:id="rId17"/>
    <p:sldId id="2147475779" r:id="rId18"/>
    <p:sldId id="2147475778" r:id="rId19"/>
    <p:sldId id="2147475781" r:id="rId20"/>
    <p:sldId id="294" r:id="rId21"/>
    <p:sldId id="2147475716" r:id="rId22"/>
    <p:sldId id="2147475714" r:id="rId23"/>
    <p:sldId id="2147475780" r:id="rId24"/>
    <p:sldId id="298" r:id="rId25"/>
    <p:sldId id="326" r:id="rId26"/>
    <p:sldId id="2147475802" r:id="rId27"/>
    <p:sldId id="304" r:id="rId28"/>
    <p:sldId id="2147475791" r:id="rId29"/>
    <p:sldId id="2147475797" r:id="rId30"/>
    <p:sldId id="2147475798" r:id="rId31"/>
    <p:sldId id="284" r:id="rId32"/>
    <p:sldId id="303" r:id="rId33"/>
    <p:sldId id="2147475793" r:id="rId34"/>
  </p:sldIdLst>
  <p:sldSz cx="12192000" cy="6858000"/>
  <p:notesSz cx="9144000" cy="6858000"/>
  <p:defaultTextStyle>
    <a:defPPr>
      <a:defRPr lang="en-AU"/>
    </a:defPPr>
    <a:lvl1pPr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95"/>
    <p:restoredTop sz="94721"/>
  </p:normalViewPr>
  <p:slideViewPr>
    <p:cSldViewPr snapToGrid="0">
      <p:cViewPr varScale="1">
        <p:scale>
          <a:sx n="59" d="100"/>
          <a:sy n="59" d="100"/>
        </p:scale>
        <p:origin x="828" y="5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night, Chris (Energy, Newcastle)" userId="a5321938-abe5-48d8-849c-dcaf5956fe09" providerId="ADAL" clId="{8C9CAB0E-FCCA-4E2A-B9AC-D133345E448F}"/>
    <pc:docChg chg="modSld">
      <pc:chgData name="Knight, Chris (Energy, Newcastle)" userId="a5321938-abe5-48d8-849c-dcaf5956fe09" providerId="ADAL" clId="{8C9CAB0E-FCCA-4E2A-B9AC-D133345E448F}" dt="2024-10-16T22:53:44.631" v="1" actId="6549"/>
      <pc:docMkLst>
        <pc:docMk/>
      </pc:docMkLst>
      <pc:sldChg chg="modSp mod">
        <pc:chgData name="Knight, Chris (Energy, Newcastle)" userId="a5321938-abe5-48d8-849c-dcaf5956fe09" providerId="ADAL" clId="{8C9CAB0E-FCCA-4E2A-B9AC-D133345E448F}" dt="2024-10-16T22:53:44.631" v="1" actId="6549"/>
        <pc:sldMkLst>
          <pc:docMk/>
          <pc:sldMk cId="0" sldId="256"/>
        </pc:sldMkLst>
        <pc:spChg chg="mod">
          <ac:chgData name="Knight, Chris (Energy, Newcastle)" userId="a5321938-abe5-48d8-849c-dcaf5956fe09" providerId="ADAL" clId="{8C9CAB0E-FCCA-4E2A-B9AC-D133345E448F}" dt="2024-10-16T22:53:44.631" v="1" actId="6549"/>
          <ac:spMkLst>
            <pc:docMk/>
            <pc:sldMk cId="0" sldId="256"/>
            <ac:spMk id="15362" creationId="{667F1E75-1352-D8C5-4195-06F3397F7D0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8DD02F-A1B1-524E-A989-226150A67682}" type="doc">
      <dgm:prSet loTypeId="urn:microsoft.com/office/officeart/2005/8/layout/venn1" loCatId="" qsTypeId="urn:microsoft.com/office/officeart/2005/8/quickstyle/simple1" qsCatId="simple" csTypeId="urn:microsoft.com/office/officeart/2005/8/colors/accent1_2" csCatId="accent1" phldr="1"/>
      <dgm:spPr/>
    </dgm:pt>
    <dgm:pt modelId="{3D7ADD29-4AAA-AC49-BAE7-A16CFBF31FEF}">
      <dgm:prSet phldrT="[Text]"/>
      <dgm:spPr/>
      <dgm:t>
        <a:bodyPr/>
        <a:lstStyle/>
        <a:p>
          <a:r>
            <a:rPr lang="en-GB" dirty="0"/>
            <a:t>Technical viability</a:t>
          </a:r>
        </a:p>
      </dgm:t>
    </dgm:pt>
    <dgm:pt modelId="{096DADB6-10C3-6F40-A772-57F8CF2AA81E}" type="parTrans" cxnId="{EEC708FE-176B-F14E-BE28-89851DAECFFE}">
      <dgm:prSet/>
      <dgm:spPr/>
      <dgm:t>
        <a:bodyPr/>
        <a:lstStyle/>
        <a:p>
          <a:endParaRPr lang="en-GB"/>
        </a:p>
      </dgm:t>
    </dgm:pt>
    <dgm:pt modelId="{5D448056-9351-B444-8BCD-660EF8D249C2}" type="sibTrans" cxnId="{EEC708FE-176B-F14E-BE28-89851DAECFFE}">
      <dgm:prSet/>
      <dgm:spPr/>
      <dgm:t>
        <a:bodyPr/>
        <a:lstStyle/>
        <a:p>
          <a:endParaRPr lang="en-GB"/>
        </a:p>
      </dgm:t>
    </dgm:pt>
    <dgm:pt modelId="{964D39DA-B12C-F341-B123-B8B78D01674F}">
      <dgm:prSet phldrT="[Text]"/>
      <dgm:spPr/>
      <dgm:t>
        <a:bodyPr/>
        <a:lstStyle/>
        <a:p>
          <a:r>
            <a:rPr lang="en-GB" dirty="0"/>
            <a:t>Operational need</a:t>
          </a:r>
        </a:p>
      </dgm:t>
    </dgm:pt>
    <dgm:pt modelId="{295FDC8E-B09B-D749-8CAD-7F50646172FD}" type="parTrans" cxnId="{C7D83928-7683-4F4B-9CF6-B10E59E39964}">
      <dgm:prSet/>
      <dgm:spPr/>
      <dgm:t>
        <a:bodyPr/>
        <a:lstStyle/>
        <a:p>
          <a:endParaRPr lang="en-GB"/>
        </a:p>
      </dgm:t>
    </dgm:pt>
    <dgm:pt modelId="{BA9C4A1D-FABF-3B46-9137-618C92EAE7B0}" type="sibTrans" cxnId="{C7D83928-7683-4F4B-9CF6-B10E59E39964}">
      <dgm:prSet/>
      <dgm:spPr/>
      <dgm:t>
        <a:bodyPr/>
        <a:lstStyle/>
        <a:p>
          <a:endParaRPr lang="en-GB"/>
        </a:p>
      </dgm:t>
    </dgm:pt>
    <dgm:pt modelId="{5DEEE694-BC77-154D-93A8-13E80F6DB8B9}">
      <dgm:prSet phldrT="[Text]"/>
      <dgm:spPr/>
      <dgm:t>
        <a:bodyPr/>
        <a:lstStyle/>
        <a:p>
          <a:r>
            <a:rPr lang="en-GB" dirty="0"/>
            <a:t>Economic viability</a:t>
          </a:r>
        </a:p>
      </dgm:t>
    </dgm:pt>
    <dgm:pt modelId="{FDEF4420-C3C5-E545-AA1D-F3D9BBA9F04A}" type="parTrans" cxnId="{DD4D3E54-E3A9-1C4A-A912-54B407CB9CC6}">
      <dgm:prSet/>
      <dgm:spPr/>
      <dgm:t>
        <a:bodyPr/>
        <a:lstStyle/>
        <a:p>
          <a:endParaRPr lang="en-GB"/>
        </a:p>
      </dgm:t>
    </dgm:pt>
    <dgm:pt modelId="{4F0FC53D-5942-5E40-A396-34D8AC0C2D1F}" type="sibTrans" cxnId="{DD4D3E54-E3A9-1C4A-A912-54B407CB9CC6}">
      <dgm:prSet/>
      <dgm:spPr/>
      <dgm:t>
        <a:bodyPr/>
        <a:lstStyle/>
        <a:p>
          <a:endParaRPr lang="en-GB"/>
        </a:p>
      </dgm:t>
    </dgm:pt>
    <dgm:pt modelId="{E407FA23-5947-9941-8DEA-783B8C8A3324}" type="pres">
      <dgm:prSet presAssocID="{618DD02F-A1B1-524E-A989-226150A67682}" presName="compositeShape" presStyleCnt="0">
        <dgm:presLayoutVars>
          <dgm:chMax val="7"/>
          <dgm:dir/>
          <dgm:resizeHandles val="exact"/>
        </dgm:presLayoutVars>
      </dgm:prSet>
      <dgm:spPr/>
    </dgm:pt>
    <dgm:pt modelId="{D7EA66FF-4386-BF48-A6E7-DF1B1412B3DA}" type="pres">
      <dgm:prSet presAssocID="{3D7ADD29-4AAA-AC49-BAE7-A16CFBF31FEF}" presName="circ1" presStyleLbl="vennNode1" presStyleIdx="0" presStyleCnt="3"/>
      <dgm:spPr/>
    </dgm:pt>
    <dgm:pt modelId="{5A2466D4-7F76-3A46-A499-4483215B6144}" type="pres">
      <dgm:prSet presAssocID="{3D7ADD29-4AAA-AC49-BAE7-A16CFBF31FEF}" presName="circ1Tx" presStyleLbl="revTx" presStyleIdx="0" presStyleCnt="0">
        <dgm:presLayoutVars>
          <dgm:chMax val="0"/>
          <dgm:chPref val="0"/>
          <dgm:bulletEnabled val="1"/>
        </dgm:presLayoutVars>
      </dgm:prSet>
      <dgm:spPr/>
    </dgm:pt>
    <dgm:pt modelId="{8581888A-3AB3-774E-9B42-E28783398B81}" type="pres">
      <dgm:prSet presAssocID="{964D39DA-B12C-F341-B123-B8B78D01674F}" presName="circ2" presStyleLbl="vennNode1" presStyleIdx="1" presStyleCnt="3"/>
      <dgm:spPr/>
    </dgm:pt>
    <dgm:pt modelId="{5C98AD30-4E9F-3948-90A3-51A0BE5B81D4}" type="pres">
      <dgm:prSet presAssocID="{964D39DA-B12C-F341-B123-B8B78D01674F}" presName="circ2Tx" presStyleLbl="revTx" presStyleIdx="0" presStyleCnt="0">
        <dgm:presLayoutVars>
          <dgm:chMax val="0"/>
          <dgm:chPref val="0"/>
          <dgm:bulletEnabled val="1"/>
        </dgm:presLayoutVars>
      </dgm:prSet>
      <dgm:spPr/>
    </dgm:pt>
    <dgm:pt modelId="{5E2AD243-E64D-4341-9D15-6CA28C06E8FE}" type="pres">
      <dgm:prSet presAssocID="{5DEEE694-BC77-154D-93A8-13E80F6DB8B9}" presName="circ3" presStyleLbl="vennNode1" presStyleIdx="2" presStyleCnt="3"/>
      <dgm:spPr/>
    </dgm:pt>
    <dgm:pt modelId="{DEA4E733-46E5-8442-8026-593931A5F2F1}" type="pres">
      <dgm:prSet presAssocID="{5DEEE694-BC77-154D-93A8-13E80F6DB8B9}" presName="circ3Tx" presStyleLbl="revTx" presStyleIdx="0" presStyleCnt="0">
        <dgm:presLayoutVars>
          <dgm:chMax val="0"/>
          <dgm:chPref val="0"/>
          <dgm:bulletEnabled val="1"/>
        </dgm:presLayoutVars>
      </dgm:prSet>
      <dgm:spPr/>
    </dgm:pt>
  </dgm:ptLst>
  <dgm:cxnLst>
    <dgm:cxn modelId="{9C292416-9647-1A4F-9BD6-9A428CA88CFB}" type="presOf" srcId="{5DEEE694-BC77-154D-93A8-13E80F6DB8B9}" destId="{DEA4E733-46E5-8442-8026-593931A5F2F1}" srcOrd="1" destOrd="0" presId="urn:microsoft.com/office/officeart/2005/8/layout/venn1"/>
    <dgm:cxn modelId="{C7D83928-7683-4F4B-9CF6-B10E59E39964}" srcId="{618DD02F-A1B1-524E-A989-226150A67682}" destId="{964D39DA-B12C-F341-B123-B8B78D01674F}" srcOrd="1" destOrd="0" parTransId="{295FDC8E-B09B-D749-8CAD-7F50646172FD}" sibTransId="{BA9C4A1D-FABF-3B46-9137-618C92EAE7B0}"/>
    <dgm:cxn modelId="{0F5D9164-91E8-2D4E-B301-9B730AC25C8B}" type="presOf" srcId="{3D7ADD29-4AAA-AC49-BAE7-A16CFBF31FEF}" destId="{D7EA66FF-4386-BF48-A6E7-DF1B1412B3DA}" srcOrd="0" destOrd="0" presId="urn:microsoft.com/office/officeart/2005/8/layout/venn1"/>
    <dgm:cxn modelId="{0AFE4767-99B8-D741-8335-1E214D4D4473}" type="presOf" srcId="{618DD02F-A1B1-524E-A989-226150A67682}" destId="{E407FA23-5947-9941-8DEA-783B8C8A3324}" srcOrd="0" destOrd="0" presId="urn:microsoft.com/office/officeart/2005/8/layout/venn1"/>
    <dgm:cxn modelId="{DD4D3E54-E3A9-1C4A-A912-54B407CB9CC6}" srcId="{618DD02F-A1B1-524E-A989-226150A67682}" destId="{5DEEE694-BC77-154D-93A8-13E80F6DB8B9}" srcOrd="2" destOrd="0" parTransId="{FDEF4420-C3C5-E545-AA1D-F3D9BBA9F04A}" sibTransId="{4F0FC53D-5942-5E40-A396-34D8AC0C2D1F}"/>
    <dgm:cxn modelId="{DCA8C854-9DB0-254A-878E-FB78CCA6F1FA}" type="presOf" srcId="{3D7ADD29-4AAA-AC49-BAE7-A16CFBF31FEF}" destId="{5A2466D4-7F76-3A46-A499-4483215B6144}" srcOrd="1" destOrd="0" presId="urn:microsoft.com/office/officeart/2005/8/layout/venn1"/>
    <dgm:cxn modelId="{B8CBC883-A833-3145-9E7C-22FB2CBCE077}" type="presOf" srcId="{964D39DA-B12C-F341-B123-B8B78D01674F}" destId="{8581888A-3AB3-774E-9B42-E28783398B81}" srcOrd="0" destOrd="0" presId="urn:microsoft.com/office/officeart/2005/8/layout/venn1"/>
    <dgm:cxn modelId="{F576ACE1-F1E7-6B4F-A23A-8CC20A0E5815}" type="presOf" srcId="{5DEEE694-BC77-154D-93A8-13E80F6DB8B9}" destId="{5E2AD243-E64D-4341-9D15-6CA28C06E8FE}" srcOrd="0" destOrd="0" presId="urn:microsoft.com/office/officeart/2005/8/layout/venn1"/>
    <dgm:cxn modelId="{90EB21E2-EADE-2746-A2E4-5CAD422B5F04}" type="presOf" srcId="{964D39DA-B12C-F341-B123-B8B78D01674F}" destId="{5C98AD30-4E9F-3948-90A3-51A0BE5B81D4}" srcOrd="1" destOrd="0" presId="urn:microsoft.com/office/officeart/2005/8/layout/venn1"/>
    <dgm:cxn modelId="{EEC708FE-176B-F14E-BE28-89851DAECFFE}" srcId="{618DD02F-A1B1-524E-A989-226150A67682}" destId="{3D7ADD29-4AAA-AC49-BAE7-A16CFBF31FEF}" srcOrd="0" destOrd="0" parTransId="{096DADB6-10C3-6F40-A772-57F8CF2AA81E}" sibTransId="{5D448056-9351-B444-8BCD-660EF8D249C2}"/>
    <dgm:cxn modelId="{D9A8203B-866D-9342-8950-8A72C45E86DC}" type="presParOf" srcId="{E407FA23-5947-9941-8DEA-783B8C8A3324}" destId="{D7EA66FF-4386-BF48-A6E7-DF1B1412B3DA}" srcOrd="0" destOrd="0" presId="urn:microsoft.com/office/officeart/2005/8/layout/venn1"/>
    <dgm:cxn modelId="{6BD0050A-1AF0-6149-BB5B-05B9A71F5869}" type="presParOf" srcId="{E407FA23-5947-9941-8DEA-783B8C8A3324}" destId="{5A2466D4-7F76-3A46-A499-4483215B6144}" srcOrd="1" destOrd="0" presId="urn:microsoft.com/office/officeart/2005/8/layout/venn1"/>
    <dgm:cxn modelId="{52282FB6-8746-9C4C-8E4B-32B4C169439F}" type="presParOf" srcId="{E407FA23-5947-9941-8DEA-783B8C8A3324}" destId="{8581888A-3AB3-774E-9B42-E28783398B81}" srcOrd="2" destOrd="0" presId="urn:microsoft.com/office/officeart/2005/8/layout/venn1"/>
    <dgm:cxn modelId="{C3DA6CCA-6DAF-A949-B56B-5A6EA868438E}" type="presParOf" srcId="{E407FA23-5947-9941-8DEA-783B8C8A3324}" destId="{5C98AD30-4E9F-3948-90A3-51A0BE5B81D4}" srcOrd="3" destOrd="0" presId="urn:microsoft.com/office/officeart/2005/8/layout/venn1"/>
    <dgm:cxn modelId="{C9ED5BEE-4B47-7A41-8D9B-397C0AC28961}" type="presParOf" srcId="{E407FA23-5947-9941-8DEA-783B8C8A3324}" destId="{5E2AD243-E64D-4341-9D15-6CA28C06E8FE}" srcOrd="4" destOrd="0" presId="urn:microsoft.com/office/officeart/2005/8/layout/venn1"/>
    <dgm:cxn modelId="{B6779588-78A1-BB40-81E7-8770470C7FA8}" type="presParOf" srcId="{E407FA23-5947-9941-8DEA-783B8C8A3324}" destId="{DEA4E733-46E5-8442-8026-593931A5F2F1}"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B3CECDC-B6BE-F741-ADEC-2AF680DFFC90}" type="doc">
      <dgm:prSet loTypeId="urn:microsoft.com/office/officeart/2016/7/layout/VerticalDownArrowProcess" loCatId="process" qsTypeId="urn:microsoft.com/office/officeart/2005/8/quickstyle/simple1" qsCatId="simple" csTypeId="urn:microsoft.com/office/officeart/2005/8/colors/accent6_3" csCatId="accent6" phldr="1"/>
      <dgm:spPr/>
    </dgm:pt>
    <dgm:pt modelId="{5523AC9E-D70A-A54B-90BA-2B3FA0B9554C}">
      <dgm:prSet phldrT="[Text]" custT="1"/>
      <dgm:spPr/>
      <dgm:t>
        <a:bodyPr/>
        <a:lstStyle/>
        <a:p>
          <a:pPr>
            <a:lnSpc>
              <a:spcPct val="70000"/>
            </a:lnSpc>
          </a:pPr>
          <a:r>
            <a:rPr lang="en-GB" sz="2100">
              <a:latin typeface="CordiaUPC" panose="020B0304020202020204" pitchFamily="34" charset="-34"/>
              <a:cs typeface="CordiaUPC" panose="020B0304020202020204" pitchFamily="34" charset="-34"/>
            </a:rPr>
            <a:t>Establish data interfaces</a:t>
          </a:r>
        </a:p>
      </dgm:t>
    </dgm:pt>
    <dgm:pt modelId="{39811994-3265-0F44-9754-9D66CC7BFAF3}" type="parTrans" cxnId="{AE0C2BBD-E141-CE4E-A5C3-9804F313C2ED}">
      <dgm:prSet/>
      <dgm:spPr/>
      <dgm:t>
        <a:bodyPr/>
        <a:lstStyle/>
        <a:p>
          <a:pPr>
            <a:lnSpc>
              <a:spcPct val="70000"/>
            </a:lnSpc>
          </a:pPr>
          <a:endParaRPr lang="en-GB" sz="2100">
            <a:latin typeface="CordiaUPC" panose="020B0304020202020204" pitchFamily="34" charset="-34"/>
            <a:cs typeface="CordiaUPC" panose="020B0304020202020204" pitchFamily="34" charset="-34"/>
          </a:endParaRPr>
        </a:p>
      </dgm:t>
    </dgm:pt>
    <dgm:pt modelId="{0A1EA55D-C2A7-5241-AB4B-51ABED616041}" type="sibTrans" cxnId="{AE0C2BBD-E141-CE4E-A5C3-9804F313C2ED}">
      <dgm:prSet/>
      <dgm:spPr/>
      <dgm:t>
        <a:bodyPr/>
        <a:lstStyle/>
        <a:p>
          <a:pPr>
            <a:lnSpc>
              <a:spcPct val="70000"/>
            </a:lnSpc>
          </a:pPr>
          <a:endParaRPr lang="en-GB" sz="2100">
            <a:latin typeface="CordiaUPC" panose="020B0304020202020204" pitchFamily="34" charset="-34"/>
            <a:cs typeface="CordiaUPC" panose="020B0304020202020204" pitchFamily="34" charset="-34"/>
          </a:endParaRPr>
        </a:p>
      </dgm:t>
    </dgm:pt>
    <dgm:pt modelId="{E15D3574-8BDB-CA43-A1F9-EDEEF0A62663}">
      <dgm:prSet phldrT="[Text]" custT="1"/>
      <dgm:spPr/>
      <dgm:t>
        <a:bodyPr/>
        <a:lstStyle/>
        <a:p>
          <a:pPr>
            <a:lnSpc>
              <a:spcPct val="70000"/>
            </a:lnSpc>
          </a:pPr>
          <a:r>
            <a:rPr lang="en-GB" sz="2100">
              <a:latin typeface="CordiaUPC" panose="020B0304020202020204" pitchFamily="34" charset="-34"/>
              <a:cs typeface="CordiaUPC" panose="020B0304020202020204" pitchFamily="34" charset="-34"/>
            </a:rPr>
            <a:t>IT environment design, built, and deployment</a:t>
          </a:r>
        </a:p>
      </dgm:t>
    </dgm:pt>
    <dgm:pt modelId="{33DEC0E6-841E-7545-A4E1-7109CB36F2E4}" type="parTrans" cxnId="{8AF1EC1D-D4DA-D84A-8CD4-4CDADF0EBB19}">
      <dgm:prSet/>
      <dgm:spPr/>
      <dgm:t>
        <a:bodyPr/>
        <a:lstStyle/>
        <a:p>
          <a:pPr>
            <a:lnSpc>
              <a:spcPct val="70000"/>
            </a:lnSpc>
          </a:pPr>
          <a:endParaRPr lang="en-GB" sz="2100">
            <a:latin typeface="CordiaUPC" panose="020B0304020202020204" pitchFamily="34" charset="-34"/>
            <a:cs typeface="CordiaUPC" panose="020B0304020202020204" pitchFamily="34" charset="-34"/>
          </a:endParaRPr>
        </a:p>
      </dgm:t>
    </dgm:pt>
    <dgm:pt modelId="{4B0FDC0C-69D6-0A4E-801D-952F45FF223C}" type="sibTrans" cxnId="{8AF1EC1D-D4DA-D84A-8CD4-4CDADF0EBB19}">
      <dgm:prSet/>
      <dgm:spPr/>
      <dgm:t>
        <a:bodyPr/>
        <a:lstStyle/>
        <a:p>
          <a:pPr>
            <a:lnSpc>
              <a:spcPct val="70000"/>
            </a:lnSpc>
          </a:pPr>
          <a:endParaRPr lang="en-GB" sz="2100">
            <a:latin typeface="CordiaUPC" panose="020B0304020202020204" pitchFamily="34" charset="-34"/>
            <a:cs typeface="CordiaUPC" panose="020B0304020202020204" pitchFamily="34" charset="-34"/>
          </a:endParaRPr>
        </a:p>
      </dgm:t>
    </dgm:pt>
    <dgm:pt modelId="{1954044A-FE49-6649-8148-C79B9A30CE89}">
      <dgm:prSet phldrT="[Text]" custT="1"/>
      <dgm:spPr/>
      <dgm:t>
        <a:bodyPr/>
        <a:lstStyle/>
        <a:p>
          <a:pPr>
            <a:lnSpc>
              <a:spcPct val="70000"/>
            </a:lnSpc>
          </a:pPr>
          <a:r>
            <a:rPr lang="en-GB" sz="2100">
              <a:latin typeface="CordiaUPC" panose="020B0304020202020204" pitchFamily="34" charset="-34"/>
              <a:cs typeface="CordiaUPC" panose="020B0304020202020204" pitchFamily="34" charset="-34"/>
            </a:rPr>
            <a:t>GridQube core access </a:t>
          </a:r>
        </a:p>
      </dgm:t>
    </dgm:pt>
    <dgm:pt modelId="{A7DDC629-9DFE-D04A-831F-7247748E7AD7}" type="parTrans" cxnId="{9857DBFE-B1BB-044A-A201-B18BCF757AE0}">
      <dgm:prSet/>
      <dgm:spPr/>
      <dgm:t>
        <a:bodyPr/>
        <a:lstStyle/>
        <a:p>
          <a:pPr>
            <a:lnSpc>
              <a:spcPct val="70000"/>
            </a:lnSpc>
          </a:pPr>
          <a:endParaRPr lang="en-GB" sz="2100">
            <a:latin typeface="CordiaUPC" panose="020B0304020202020204" pitchFamily="34" charset="-34"/>
            <a:cs typeface="CordiaUPC" panose="020B0304020202020204" pitchFamily="34" charset="-34"/>
          </a:endParaRPr>
        </a:p>
      </dgm:t>
    </dgm:pt>
    <dgm:pt modelId="{606C0FE2-2015-B144-A731-D70792E57D68}" type="sibTrans" cxnId="{9857DBFE-B1BB-044A-A201-B18BCF757AE0}">
      <dgm:prSet/>
      <dgm:spPr/>
      <dgm:t>
        <a:bodyPr/>
        <a:lstStyle/>
        <a:p>
          <a:pPr>
            <a:lnSpc>
              <a:spcPct val="70000"/>
            </a:lnSpc>
          </a:pPr>
          <a:endParaRPr lang="en-GB" sz="2100">
            <a:latin typeface="CordiaUPC" panose="020B0304020202020204" pitchFamily="34" charset="-34"/>
            <a:cs typeface="CordiaUPC" panose="020B0304020202020204" pitchFamily="34" charset="-34"/>
          </a:endParaRPr>
        </a:p>
      </dgm:t>
    </dgm:pt>
    <dgm:pt modelId="{95213D99-5001-9943-8CE8-244D106A9DA2}">
      <dgm:prSet phldrT="[Text]" custT="1"/>
      <dgm:spPr/>
      <dgm:t>
        <a:bodyPr/>
        <a:lstStyle/>
        <a:p>
          <a:pPr>
            <a:lnSpc>
              <a:spcPct val="70000"/>
            </a:lnSpc>
          </a:pPr>
          <a:r>
            <a:rPr lang="en-GB" sz="2100">
              <a:latin typeface="CordiaUPC" panose="020B0304020202020204" pitchFamily="34" charset="-34"/>
              <a:cs typeface="CordiaUPC" panose="020B0304020202020204" pitchFamily="34" charset="-34"/>
            </a:rPr>
            <a:t>Decision support functionality</a:t>
          </a:r>
        </a:p>
      </dgm:t>
    </dgm:pt>
    <dgm:pt modelId="{E962A208-A9B9-B041-BA1C-2CBCF274AC5D}" type="parTrans" cxnId="{1D3DEED2-20EA-F341-9A16-F5F11DEAF906}">
      <dgm:prSet/>
      <dgm:spPr/>
      <dgm:t>
        <a:bodyPr/>
        <a:lstStyle/>
        <a:p>
          <a:pPr>
            <a:lnSpc>
              <a:spcPct val="70000"/>
            </a:lnSpc>
          </a:pPr>
          <a:endParaRPr lang="en-GB" sz="2100">
            <a:latin typeface="CordiaUPC" panose="020B0304020202020204" pitchFamily="34" charset="-34"/>
            <a:cs typeface="CordiaUPC" panose="020B0304020202020204" pitchFamily="34" charset="-34"/>
          </a:endParaRPr>
        </a:p>
      </dgm:t>
    </dgm:pt>
    <dgm:pt modelId="{20C3D3B2-2526-3442-B395-D2648F150A50}" type="sibTrans" cxnId="{1D3DEED2-20EA-F341-9A16-F5F11DEAF906}">
      <dgm:prSet/>
      <dgm:spPr/>
      <dgm:t>
        <a:bodyPr/>
        <a:lstStyle/>
        <a:p>
          <a:pPr>
            <a:lnSpc>
              <a:spcPct val="70000"/>
            </a:lnSpc>
          </a:pPr>
          <a:endParaRPr lang="en-GB" sz="2100">
            <a:latin typeface="CordiaUPC" panose="020B0304020202020204" pitchFamily="34" charset="-34"/>
            <a:cs typeface="CordiaUPC" panose="020B0304020202020204" pitchFamily="34" charset="-34"/>
          </a:endParaRPr>
        </a:p>
      </dgm:t>
    </dgm:pt>
    <dgm:pt modelId="{E6378C42-B141-004D-9870-A57CBBF6A692}">
      <dgm:prSet phldrT="[Text]" custT="1"/>
      <dgm:spPr/>
      <dgm:t>
        <a:bodyPr/>
        <a:lstStyle/>
        <a:p>
          <a:pPr>
            <a:lnSpc>
              <a:spcPct val="70000"/>
            </a:lnSpc>
          </a:pPr>
          <a:r>
            <a:rPr lang="en-AU" sz="2100" dirty="0">
              <a:latin typeface="CordiaUPC" panose="020B0304020202020204" pitchFamily="34" charset="-34"/>
              <a:cs typeface="CordiaUPC" panose="020B0304020202020204" pitchFamily="34" charset="-34"/>
            </a:rPr>
            <a:t>Establish known parameters and information from electric network devices that control electricity, in addition to statistical data on customers and demand, based on GIS and other utility databases.</a:t>
          </a:r>
          <a:endParaRPr lang="en-GB" sz="2100" dirty="0">
            <a:latin typeface="CordiaUPC" panose="020B0304020202020204" pitchFamily="34" charset="-34"/>
            <a:cs typeface="CordiaUPC" panose="020B0304020202020204" pitchFamily="34" charset="-34"/>
          </a:endParaRPr>
        </a:p>
      </dgm:t>
    </dgm:pt>
    <dgm:pt modelId="{10CCAD21-F3CE-F443-8FE2-0F8EDE50A8E2}" type="parTrans" cxnId="{C558A9D2-3F58-5A43-A610-BCA37DB9F927}">
      <dgm:prSet/>
      <dgm:spPr/>
      <dgm:t>
        <a:bodyPr/>
        <a:lstStyle/>
        <a:p>
          <a:pPr>
            <a:lnSpc>
              <a:spcPct val="70000"/>
            </a:lnSpc>
          </a:pPr>
          <a:endParaRPr lang="en-GB" sz="2100">
            <a:latin typeface="CordiaUPC" panose="020B0304020202020204" pitchFamily="34" charset="-34"/>
            <a:cs typeface="CordiaUPC" panose="020B0304020202020204" pitchFamily="34" charset="-34"/>
          </a:endParaRPr>
        </a:p>
      </dgm:t>
    </dgm:pt>
    <dgm:pt modelId="{E1CB7CEB-DC0D-194E-8644-EE42601928C3}" type="sibTrans" cxnId="{C558A9D2-3F58-5A43-A610-BCA37DB9F927}">
      <dgm:prSet/>
      <dgm:spPr/>
      <dgm:t>
        <a:bodyPr/>
        <a:lstStyle/>
        <a:p>
          <a:pPr>
            <a:lnSpc>
              <a:spcPct val="70000"/>
            </a:lnSpc>
          </a:pPr>
          <a:endParaRPr lang="en-GB" sz="2100">
            <a:latin typeface="CordiaUPC" panose="020B0304020202020204" pitchFamily="34" charset="-34"/>
            <a:cs typeface="CordiaUPC" panose="020B0304020202020204" pitchFamily="34" charset="-34"/>
          </a:endParaRPr>
        </a:p>
      </dgm:t>
    </dgm:pt>
    <dgm:pt modelId="{8AC1EE4B-6F04-7841-A393-1C74250F6FD6}">
      <dgm:prSet custT="1"/>
      <dgm:spPr/>
      <dgm:t>
        <a:bodyPr/>
        <a:lstStyle/>
        <a:p>
          <a:pPr>
            <a:lnSpc>
              <a:spcPct val="70000"/>
            </a:lnSpc>
          </a:pPr>
          <a:r>
            <a:rPr lang="en-AU" sz="2100" dirty="0">
              <a:latin typeface="CordiaUPC" panose="020B0304020202020204" pitchFamily="34" charset="-34"/>
              <a:cs typeface="CordiaUPC" panose="020B0304020202020204" pitchFamily="34" charset="-34"/>
            </a:rPr>
            <a:t>Implement integration of </a:t>
          </a:r>
          <a:r>
            <a:rPr lang="en-AU" sz="2100" dirty="0" err="1">
              <a:latin typeface="CordiaUPC" panose="020B0304020202020204" pitchFamily="34" charset="-34"/>
              <a:cs typeface="CordiaUPC" panose="020B0304020202020204" pitchFamily="34" charset="-34"/>
            </a:rPr>
            <a:t>GridQube's</a:t>
          </a:r>
          <a:r>
            <a:rPr lang="en-AU" sz="2100" dirty="0">
              <a:latin typeface="CordiaUPC" panose="020B0304020202020204" pitchFamily="34" charset="-34"/>
              <a:cs typeface="CordiaUPC" panose="020B0304020202020204" pitchFamily="34" charset="-34"/>
            </a:rPr>
            <a:t> technology solutions in customer's IT systems or cloud environments and set up real-time data streams for network configuration and sensors.</a:t>
          </a:r>
          <a:endParaRPr lang="en-GB" sz="2100" dirty="0">
            <a:latin typeface="CordiaUPC" panose="020B0304020202020204" pitchFamily="34" charset="-34"/>
            <a:cs typeface="CordiaUPC" panose="020B0304020202020204" pitchFamily="34" charset="-34"/>
          </a:endParaRPr>
        </a:p>
      </dgm:t>
    </dgm:pt>
    <dgm:pt modelId="{C00D7266-0972-A14F-BFDA-691AFE205279}" type="parTrans" cxnId="{18D464D2-BB35-7848-B644-1CC54C73B846}">
      <dgm:prSet/>
      <dgm:spPr/>
      <dgm:t>
        <a:bodyPr/>
        <a:lstStyle/>
        <a:p>
          <a:pPr>
            <a:lnSpc>
              <a:spcPct val="70000"/>
            </a:lnSpc>
          </a:pPr>
          <a:endParaRPr lang="en-GB" sz="2100">
            <a:latin typeface="CordiaUPC" panose="020B0304020202020204" pitchFamily="34" charset="-34"/>
            <a:cs typeface="CordiaUPC" panose="020B0304020202020204" pitchFamily="34" charset="-34"/>
          </a:endParaRPr>
        </a:p>
      </dgm:t>
    </dgm:pt>
    <dgm:pt modelId="{CB8C2455-5A24-B34C-8754-6777D8702712}" type="sibTrans" cxnId="{18D464D2-BB35-7848-B644-1CC54C73B846}">
      <dgm:prSet/>
      <dgm:spPr/>
      <dgm:t>
        <a:bodyPr/>
        <a:lstStyle/>
        <a:p>
          <a:pPr>
            <a:lnSpc>
              <a:spcPct val="70000"/>
            </a:lnSpc>
          </a:pPr>
          <a:endParaRPr lang="en-GB" sz="2100">
            <a:latin typeface="CordiaUPC" panose="020B0304020202020204" pitchFamily="34" charset="-34"/>
            <a:cs typeface="CordiaUPC" panose="020B0304020202020204" pitchFamily="34" charset="-34"/>
          </a:endParaRPr>
        </a:p>
      </dgm:t>
    </dgm:pt>
    <dgm:pt modelId="{BA035EAB-83AE-BC46-A13F-7C6303F7C001}">
      <dgm:prSet custT="1"/>
      <dgm:spPr/>
      <dgm:t>
        <a:bodyPr/>
        <a:lstStyle/>
        <a:p>
          <a:pPr>
            <a:lnSpc>
              <a:spcPct val="70000"/>
            </a:lnSpc>
          </a:pPr>
          <a:r>
            <a:rPr lang="en-AU" sz="2100" kern="1200" dirty="0">
              <a:latin typeface="CordiaUPC" panose="020B0304020202020204" pitchFamily="34" charset="-34"/>
              <a:ea typeface="+mn-ea"/>
              <a:cs typeface="CordiaUPC" panose="020B0304020202020204" pitchFamily="34" charset="-34"/>
            </a:rPr>
            <a:t>Providing distribution system estimation in the GQ dashboard, enabling the visualization of the different aspects and constraints of the network modelled. In addition, diagnostic tools, data cleaning and calibration, and user training.</a:t>
          </a:r>
          <a:endParaRPr lang="en-GB" sz="2100" kern="1200" dirty="0">
            <a:latin typeface="CordiaUPC" panose="020B0304020202020204" pitchFamily="34" charset="-34"/>
            <a:ea typeface="+mn-ea"/>
            <a:cs typeface="CordiaUPC" panose="020B0304020202020204" pitchFamily="34" charset="-34"/>
          </a:endParaRPr>
        </a:p>
      </dgm:t>
    </dgm:pt>
    <dgm:pt modelId="{A0438A84-92CC-EF4F-8218-40A059E9AAB3}" type="parTrans" cxnId="{4A421141-6F06-6348-B5D0-7B5900F24D1A}">
      <dgm:prSet/>
      <dgm:spPr/>
      <dgm:t>
        <a:bodyPr/>
        <a:lstStyle/>
        <a:p>
          <a:pPr>
            <a:lnSpc>
              <a:spcPct val="70000"/>
            </a:lnSpc>
          </a:pPr>
          <a:endParaRPr lang="en-GB" sz="2100">
            <a:latin typeface="CordiaUPC" panose="020B0304020202020204" pitchFamily="34" charset="-34"/>
            <a:cs typeface="CordiaUPC" panose="020B0304020202020204" pitchFamily="34" charset="-34"/>
          </a:endParaRPr>
        </a:p>
      </dgm:t>
    </dgm:pt>
    <dgm:pt modelId="{03B730DE-E0C6-A64F-B1AE-3F63F5125236}" type="sibTrans" cxnId="{4A421141-6F06-6348-B5D0-7B5900F24D1A}">
      <dgm:prSet/>
      <dgm:spPr/>
      <dgm:t>
        <a:bodyPr/>
        <a:lstStyle/>
        <a:p>
          <a:pPr>
            <a:lnSpc>
              <a:spcPct val="70000"/>
            </a:lnSpc>
          </a:pPr>
          <a:endParaRPr lang="en-GB" sz="2100">
            <a:latin typeface="CordiaUPC" panose="020B0304020202020204" pitchFamily="34" charset="-34"/>
            <a:cs typeface="CordiaUPC" panose="020B0304020202020204" pitchFamily="34" charset="-34"/>
          </a:endParaRPr>
        </a:p>
      </dgm:t>
    </dgm:pt>
    <dgm:pt modelId="{94821B0A-A9B0-1845-9BEF-80C76C704368}">
      <dgm:prSet custT="1"/>
      <dgm:spPr/>
      <dgm:t>
        <a:bodyPr/>
        <a:lstStyle/>
        <a:p>
          <a:pPr>
            <a:lnSpc>
              <a:spcPct val="70000"/>
            </a:lnSpc>
          </a:pPr>
          <a:r>
            <a:rPr lang="en-AU" sz="2100" kern="1200" dirty="0" err="1">
              <a:latin typeface="CordiaUPC" panose="020B0304020202020204" pitchFamily="34" charset="-34"/>
              <a:ea typeface="+mn-ea"/>
              <a:cs typeface="CordiaUPC" panose="020B0304020202020204" pitchFamily="34" charset="-34"/>
            </a:rPr>
            <a:t>GridQube's</a:t>
          </a:r>
          <a:r>
            <a:rPr lang="en-AU" sz="2100" kern="1200" dirty="0">
              <a:latin typeface="CordiaUPC" panose="020B0304020202020204" pitchFamily="34" charset="-34"/>
              <a:ea typeface="+mn-ea"/>
              <a:cs typeface="CordiaUPC" panose="020B0304020202020204" pitchFamily="34" charset="-34"/>
            </a:rPr>
            <a:t> four-wire optimal power flow engine enables design, planning and operation of network assets, distributed energy resources and EVs</a:t>
          </a:r>
          <a:endParaRPr lang="en-GB" sz="2100" kern="1200" dirty="0">
            <a:latin typeface="CordiaUPC" panose="020B0304020202020204" pitchFamily="34" charset="-34"/>
            <a:ea typeface="+mn-ea"/>
            <a:cs typeface="CordiaUPC" panose="020B0304020202020204" pitchFamily="34" charset="-34"/>
          </a:endParaRPr>
        </a:p>
      </dgm:t>
    </dgm:pt>
    <dgm:pt modelId="{542577EF-E38F-7347-BB3C-A85834F8A46C}" type="parTrans" cxnId="{80667D34-3D4D-FE47-BF30-200B352F38A9}">
      <dgm:prSet/>
      <dgm:spPr/>
      <dgm:t>
        <a:bodyPr/>
        <a:lstStyle/>
        <a:p>
          <a:pPr>
            <a:lnSpc>
              <a:spcPct val="70000"/>
            </a:lnSpc>
          </a:pPr>
          <a:endParaRPr lang="en-GB" sz="2100">
            <a:latin typeface="CordiaUPC" panose="020B0304020202020204" pitchFamily="34" charset="-34"/>
            <a:cs typeface="CordiaUPC" panose="020B0304020202020204" pitchFamily="34" charset="-34"/>
          </a:endParaRPr>
        </a:p>
      </dgm:t>
    </dgm:pt>
    <dgm:pt modelId="{69455ABE-57B0-1445-BF86-57D59C953CFB}" type="sibTrans" cxnId="{80667D34-3D4D-FE47-BF30-200B352F38A9}">
      <dgm:prSet/>
      <dgm:spPr/>
      <dgm:t>
        <a:bodyPr/>
        <a:lstStyle/>
        <a:p>
          <a:pPr>
            <a:lnSpc>
              <a:spcPct val="70000"/>
            </a:lnSpc>
          </a:pPr>
          <a:endParaRPr lang="en-GB" sz="2100">
            <a:latin typeface="CordiaUPC" panose="020B0304020202020204" pitchFamily="34" charset="-34"/>
            <a:cs typeface="CordiaUPC" panose="020B0304020202020204" pitchFamily="34" charset="-34"/>
          </a:endParaRPr>
        </a:p>
      </dgm:t>
    </dgm:pt>
    <dgm:pt modelId="{C0ED677A-6B3D-A24F-93E3-1A317213A78D}" type="pres">
      <dgm:prSet presAssocID="{4B3CECDC-B6BE-F741-ADEC-2AF680DFFC90}" presName="Name0" presStyleCnt="0">
        <dgm:presLayoutVars>
          <dgm:dir/>
          <dgm:animLvl val="lvl"/>
          <dgm:resizeHandles val="exact"/>
        </dgm:presLayoutVars>
      </dgm:prSet>
      <dgm:spPr/>
    </dgm:pt>
    <dgm:pt modelId="{C860C518-A54A-9C47-A652-F95197808903}" type="pres">
      <dgm:prSet presAssocID="{95213D99-5001-9943-8CE8-244D106A9DA2}" presName="boxAndChildren" presStyleCnt="0"/>
      <dgm:spPr/>
    </dgm:pt>
    <dgm:pt modelId="{2EFCC8D2-C62D-AB44-8791-1B2711DCC730}" type="pres">
      <dgm:prSet presAssocID="{95213D99-5001-9943-8CE8-244D106A9DA2}" presName="parentTextBox" presStyleLbl="alignNode1" presStyleIdx="0" presStyleCnt="4"/>
      <dgm:spPr/>
    </dgm:pt>
    <dgm:pt modelId="{90FDC9D7-033B-9F48-BD88-CF6D5B67191F}" type="pres">
      <dgm:prSet presAssocID="{95213D99-5001-9943-8CE8-244D106A9DA2}" presName="descendantBox" presStyleLbl="bgAccFollowNode1" presStyleIdx="0" presStyleCnt="4"/>
      <dgm:spPr/>
    </dgm:pt>
    <dgm:pt modelId="{D7E29E16-2D88-AA4C-92AD-0A3A025C6224}" type="pres">
      <dgm:prSet presAssocID="{606C0FE2-2015-B144-A731-D70792E57D68}" presName="sp" presStyleCnt="0"/>
      <dgm:spPr/>
    </dgm:pt>
    <dgm:pt modelId="{59908FA2-5713-E145-9E09-4D90D891387A}" type="pres">
      <dgm:prSet presAssocID="{1954044A-FE49-6649-8148-C79B9A30CE89}" presName="arrowAndChildren" presStyleCnt="0"/>
      <dgm:spPr/>
    </dgm:pt>
    <dgm:pt modelId="{B0E43390-07E7-BF48-B7A1-EAB221F647D7}" type="pres">
      <dgm:prSet presAssocID="{1954044A-FE49-6649-8148-C79B9A30CE89}" presName="parentTextArrow" presStyleLbl="node1" presStyleIdx="0" presStyleCnt="0"/>
      <dgm:spPr/>
    </dgm:pt>
    <dgm:pt modelId="{AB156D39-EC60-9448-82C5-9F5BBAD45B02}" type="pres">
      <dgm:prSet presAssocID="{1954044A-FE49-6649-8148-C79B9A30CE89}" presName="arrow" presStyleLbl="alignNode1" presStyleIdx="1" presStyleCnt="4"/>
      <dgm:spPr/>
    </dgm:pt>
    <dgm:pt modelId="{469B41AA-2BEC-6A4B-A2B8-ACC558E5B248}" type="pres">
      <dgm:prSet presAssocID="{1954044A-FE49-6649-8148-C79B9A30CE89}" presName="descendantArrow" presStyleLbl="bgAccFollowNode1" presStyleIdx="1" presStyleCnt="4"/>
      <dgm:spPr/>
    </dgm:pt>
    <dgm:pt modelId="{B08C01E1-F52B-FA48-9891-BC6FFF804DDA}" type="pres">
      <dgm:prSet presAssocID="{4B0FDC0C-69D6-0A4E-801D-952F45FF223C}" presName="sp" presStyleCnt="0"/>
      <dgm:spPr/>
    </dgm:pt>
    <dgm:pt modelId="{7DE6A108-F1C4-9545-8166-CF1CCEA1B350}" type="pres">
      <dgm:prSet presAssocID="{E15D3574-8BDB-CA43-A1F9-EDEEF0A62663}" presName="arrowAndChildren" presStyleCnt="0"/>
      <dgm:spPr/>
    </dgm:pt>
    <dgm:pt modelId="{B2B86717-4F53-354A-B446-841AB378511C}" type="pres">
      <dgm:prSet presAssocID="{E15D3574-8BDB-CA43-A1F9-EDEEF0A62663}" presName="parentTextArrow" presStyleLbl="node1" presStyleIdx="0" presStyleCnt="0"/>
      <dgm:spPr/>
    </dgm:pt>
    <dgm:pt modelId="{6680C598-C181-B44C-8178-7B7446F08EEC}" type="pres">
      <dgm:prSet presAssocID="{E15D3574-8BDB-CA43-A1F9-EDEEF0A62663}" presName="arrow" presStyleLbl="alignNode1" presStyleIdx="2" presStyleCnt="4"/>
      <dgm:spPr/>
    </dgm:pt>
    <dgm:pt modelId="{9FC47B81-DEDC-3840-BA1D-F5061406BBE5}" type="pres">
      <dgm:prSet presAssocID="{E15D3574-8BDB-CA43-A1F9-EDEEF0A62663}" presName="descendantArrow" presStyleLbl="bgAccFollowNode1" presStyleIdx="2" presStyleCnt="4"/>
      <dgm:spPr/>
    </dgm:pt>
    <dgm:pt modelId="{4C31CD75-C139-2F44-A139-8AAEC63CFCE4}" type="pres">
      <dgm:prSet presAssocID="{0A1EA55D-C2A7-5241-AB4B-51ABED616041}" presName="sp" presStyleCnt="0"/>
      <dgm:spPr/>
    </dgm:pt>
    <dgm:pt modelId="{FBF23F5D-09FE-CE46-9232-C649DB512D0F}" type="pres">
      <dgm:prSet presAssocID="{5523AC9E-D70A-A54B-90BA-2B3FA0B9554C}" presName="arrowAndChildren" presStyleCnt="0"/>
      <dgm:spPr/>
    </dgm:pt>
    <dgm:pt modelId="{2263D2FF-EB94-3C46-A381-A3A201E4E9C6}" type="pres">
      <dgm:prSet presAssocID="{5523AC9E-D70A-A54B-90BA-2B3FA0B9554C}" presName="parentTextArrow" presStyleLbl="node1" presStyleIdx="0" presStyleCnt="0"/>
      <dgm:spPr/>
    </dgm:pt>
    <dgm:pt modelId="{733971E8-DCFC-B84D-9BA4-F933B0658C41}" type="pres">
      <dgm:prSet presAssocID="{5523AC9E-D70A-A54B-90BA-2B3FA0B9554C}" presName="arrow" presStyleLbl="alignNode1" presStyleIdx="3" presStyleCnt="4"/>
      <dgm:spPr/>
    </dgm:pt>
    <dgm:pt modelId="{CB3BA650-4249-2748-9180-D7A0AB7DBAA0}" type="pres">
      <dgm:prSet presAssocID="{5523AC9E-D70A-A54B-90BA-2B3FA0B9554C}" presName="descendantArrow" presStyleLbl="bgAccFollowNode1" presStyleIdx="3" presStyleCnt="4"/>
      <dgm:spPr/>
    </dgm:pt>
  </dgm:ptLst>
  <dgm:cxnLst>
    <dgm:cxn modelId="{C00FDD15-B86F-6F4D-B7A1-614D4D98B47B}" type="presOf" srcId="{5523AC9E-D70A-A54B-90BA-2B3FA0B9554C}" destId="{2263D2FF-EB94-3C46-A381-A3A201E4E9C6}" srcOrd="0" destOrd="0" presId="urn:microsoft.com/office/officeart/2016/7/layout/VerticalDownArrowProcess"/>
    <dgm:cxn modelId="{8E5BBA18-6146-C64B-B451-90451F10771A}" type="presOf" srcId="{1954044A-FE49-6649-8148-C79B9A30CE89}" destId="{AB156D39-EC60-9448-82C5-9F5BBAD45B02}" srcOrd="1" destOrd="0" presId="urn:microsoft.com/office/officeart/2016/7/layout/VerticalDownArrowProcess"/>
    <dgm:cxn modelId="{8AF1EC1D-D4DA-D84A-8CD4-4CDADF0EBB19}" srcId="{4B3CECDC-B6BE-F741-ADEC-2AF680DFFC90}" destId="{E15D3574-8BDB-CA43-A1F9-EDEEF0A62663}" srcOrd="1" destOrd="0" parTransId="{33DEC0E6-841E-7545-A4E1-7109CB36F2E4}" sibTransId="{4B0FDC0C-69D6-0A4E-801D-952F45FF223C}"/>
    <dgm:cxn modelId="{80667D34-3D4D-FE47-BF30-200B352F38A9}" srcId="{95213D99-5001-9943-8CE8-244D106A9DA2}" destId="{94821B0A-A9B0-1845-9BEF-80C76C704368}" srcOrd="0" destOrd="0" parTransId="{542577EF-E38F-7347-BB3C-A85834F8A46C}" sibTransId="{69455ABE-57B0-1445-BF86-57D59C953CFB}"/>
    <dgm:cxn modelId="{4A421141-6F06-6348-B5D0-7B5900F24D1A}" srcId="{1954044A-FE49-6649-8148-C79B9A30CE89}" destId="{BA035EAB-83AE-BC46-A13F-7C6303F7C001}" srcOrd="0" destOrd="0" parTransId="{A0438A84-92CC-EF4F-8218-40A059E9AAB3}" sibTransId="{03B730DE-E0C6-A64F-B1AE-3F63F5125236}"/>
    <dgm:cxn modelId="{F8792C64-9F2B-F14F-B8E3-70FFE124C706}" type="presOf" srcId="{94821B0A-A9B0-1845-9BEF-80C76C704368}" destId="{90FDC9D7-033B-9F48-BD88-CF6D5B67191F}" srcOrd="0" destOrd="0" presId="urn:microsoft.com/office/officeart/2016/7/layout/VerticalDownArrowProcess"/>
    <dgm:cxn modelId="{C15F8B71-477A-7746-AE67-0EE71B785249}" type="presOf" srcId="{1954044A-FE49-6649-8148-C79B9A30CE89}" destId="{B0E43390-07E7-BF48-B7A1-EAB221F647D7}" srcOrd="0" destOrd="0" presId="urn:microsoft.com/office/officeart/2016/7/layout/VerticalDownArrowProcess"/>
    <dgm:cxn modelId="{2022AD94-2A7A-744C-9782-92B69F77326A}" type="presOf" srcId="{4B3CECDC-B6BE-F741-ADEC-2AF680DFFC90}" destId="{C0ED677A-6B3D-A24F-93E3-1A317213A78D}" srcOrd="0" destOrd="0" presId="urn:microsoft.com/office/officeart/2016/7/layout/VerticalDownArrowProcess"/>
    <dgm:cxn modelId="{7319C4A1-BE93-4E41-9557-A3CF4B686D25}" type="presOf" srcId="{E6378C42-B141-004D-9870-A57CBBF6A692}" destId="{CB3BA650-4249-2748-9180-D7A0AB7DBAA0}" srcOrd="0" destOrd="0" presId="urn:microsoft.com/office/officeart/2016/7/layout/VerticalDownArrowProcess"/>
    <dgm:cxn modelId="{AE0C2BBD-E141-CE4E-A5C3-9804F313C2ED}" srcId="{4B3CECDC-B6BE-F741-ADEC-2AF680DFFC90}" destId="{5523AC9E-D70A-A54B-90BA-2B3FA0B9554C}" srcOrd="0" destOrd="0" parTransId="{39811994-3265-0F44-9754-9D66CC7BFAF3}" sibTransId="{0A1EA55D-C2A7-5241-AB4B-51ABED616041}"/>
    <dgm:cxn modelId="{51DCBBBD-C4B8-C94C-8848-25913A2B9A78}" type="presOf" srcId="{E15D3574-8BDB-CA43-A1F9-EDEEF0A62663}" destId="{B2B86717-4F53-354A-B446-841AB378511C}" srcOrd="0" destOrd="0" presId="urn:microsoft.com/office/officeart/2016/7/layout/VerticalDownArrowProcess"/>
    <dgm:cxn modelId="{B5C887BE-105E-3D43-ACE4-D2943BC47784}" type="presOf" srcId="{E15D3574-8BDB-CA43-A1F9-EDEEF0A62663}" destId="{6680C598-C181-B44C-8178-7B7446F08EEC}" srcOrd="1" destOrd="0" presId="urn:microsoft.com/office/officeart/2016/7/layout/VerticalDownArrowProcess"/>
    <dgm:cxn modelId="{B0F84BC4-732C-DF48-8CE5-35B85705C794}" type="presOf" srcId="{BA035EAB-83AE-BC46-A13F-7C6303F7C001}" destId="{469B41AA-2BEC-6A4B-A2B8-ACC558E5B248}" srcOrd="0" destOrd="0" presId="urn:microsoft.com/office/officeart/2016/7/layout/VerticalDownArrowProcess"/>
    <dgm:cxn modelId="{71A0EACD-775F-A644-B387-DEC99D1F1153}" type="presOf" srcId="{95213D99-5001-9943-8CE8-244D106A9DA2}" destId="{2EFCC8D2-C62D-AB44-8791-1B2711DCC730}" srcOrd="0" destOrd="0" presId="urn:microsoft.com/office/officeart/2016/7/layout/VerticalDownArrowProcess"/>
    <dgm:cxn modelId="{18D464D2-BB35-7848-B644-1CC54C73B846}" srcId="{E15D3574-8BDB-CA43-A1F9-EDEEF0A62663}" destId="{8AC1EE4B-6F04-7841-A393-1C74250F6FD6}" srcOrd="0" destOrd="0" parTransId="{C00D7266-0972-A14F-BFDA-691AFE205279}" sibTransId="{CB8C2455-5A24-B34C-8754-6777D8702712}"/>
    <dgm:cxn modelId="{C558A9D2-3F58-5A43-A610-BCA37DB9F927}" srcId="{5523AC9E-D70A-A54B-90BA-2B3FA0B9554C}" destId="{E6378C42-B141-004D-9870-A57CBBF6A692}" srcOrd="0" destOrd="0" parTransId="{10CCAD21-F3CE-F443-8FE2-0F8EDE50A8E2}" sibTransId="{E1CB7CEB-DC0D-194E-8644-EE42601928C3}"/>
    <dgm:cxn modelId="{1D3DEED2-20EA-F341-9A16-F5F11DEAF906}" srcId="{4B3CECDC-B6BE-F741-ADEC-2AF680DFFC90}" destId="{95213D99-5001-9943-8CE8-244D106A9DA2}" srcOrd="3" destOrd="0" parTransId="{E962A208-A9B9-B041-BA1C-2CBCF274AC5D}" sibTransId="{20C3D3B2-2526-3442-B395-D2648F150A50}"/>
    <dgm:cxn modelId="{303F6BE9-878F-D042-B43B-F5B4C642CD56}" type="presOf" srcId="{8AC1EE4B-6F04-7841-A393-1C74250F6FD6}" destId="{9FC47B81-DEDC-3840-BA1D-F5061406BBE5}" srcOrd="0" destOrd="0" presId="urn:microsoft.com/office/officeart/2016/7/layout/VerticalDownArrowProcess"/>
    <dgm:cxn modelId="{543697FE-B0FA-2D41-8679-91520AFC592F}" type="presOf" srcId="{5523AC9E-D70A-A54B-90BA-2B3FA0B9554C}" destId="{733971E8-DCFC-B84D-9BA4-F933B0658C41}" srcOrd="1" destOrd="0" presId="urn:microsoft.com/office/officeart/2016/7/layout/VerticalDownArrowProcess"/>
    <dgm:cxn modelId="{9857DBFE-B1BB-044A-A201-B18BCF757AE0}" srcId="{4B3CECDC-B6BE-F741-ADEC-2AF680DFFC90}" destId="{1954044A-FE49-6649-8148-C79B9A30CE89}" srcOrd="2" destOrd="0" parTransId="{A7DDC629-9DFE-D04A-831F-7247748E7AD7}" sibTransId="{606C0FE2-2015-B144-A731-D70792E57D68}"/>
    <dgm:cxn modelId="{328FDA88-D6BA-6443-AC2C-1D8AC7AAF097}" type="presParOf" srcId="{C0ED677A-6B3D-A24F-93E3-1A317213A78D}" destId="{C860C518-A54A-9C47-A652-F95197808903}" srcOrd="0" destOrd="0" presId="urn:microsoft.com/office/officeart/2016/7/layout/VerticalDownArrowProcess"/>
    <dgm:cxn modelId="{58B46E4D-1CFB-074B-8724-28595DE375C0}" type="presParOf" srcId="{C860C518-A54A-9C47-A652-F95197808903}" destId="{2EFCC8D2-C62D-AB44-8791-1B2711DCC730}" srcOrd="0" destOrd="0" presId="urn:microsoft.com/office/officeart/2016/7/layout/VerticalDownArrowProcess"/>
    <dgm:cxn modelId="{BE150649-270B-604A-8158-63D4BE552307}" type="presParOf" srcId="{C860C518-A54A-9C47-A652-F95197808903}" destId="{90FDC9D7-033B-9F48-BD88-CF6D5B67191F}" srcOrd="1" destOrd="0" presId="urn:microsoft.com/office/officeart/2016/7/layout/VerticalDownArrowProcess"/>
    <dgm:cxn modelId="{12B9D266-2B21-C94F-A40A-66C34EEB0B99}" type="presParOf" srcId="{C0ED677A-6B3D-A24F-93E3-1A317213A78D}" destId="{D7E29E16-2D88-AA4C-92AD-0A3A025C6224}" srcOrd="1" destOrd="0" presId="urn:microsoft.com/office/officeart/2016/7/layout/VerticalDownArrowProcess"/>
    <dgm:cxn modelId="{C7BD7377-E1B6-CA46-9CC9-2EBA2AE34291}" type="presParOf" srcId="{C0ED677A-6B3D-A24F-93E3-1A317213A78D}" destId="{59908FA2-5713-E145-9E09-4D90D891387A}" srcOrd="2" destOrd="0" presId="urn:microsoft.com/office/officeart/2016/7/layout/VerticalDownArrowProcess"/>
    <dgm:cxn modelId="{97651D72-7E4C-E245-9F2D-B080E38D03F2}" type="presParOf" srcId="{59908FA2-5713-E145-9E09-4D90D891387A}" destId="{B0E43390-07E7-BF48-B7A1-EAB221F647D7}" srcOrd="0" destOrd="0" presId="urn:microsoft.com/office/officeart/2016/7/layout/VerticalDownArrowProcess"/>
    <dgm:cxn modelId="{0B71B44D-B2C8-BD49-99E5-5432385BF8E9}" type="presParOf" srcId="{59908FA2-5713-E145-9E09-4D90D891387A}" destId="{AB156D39-EC60-9448-82C5-9F5BBAD45B02}" srcOrd="1" destOrd="0" presId="urn:microsoft.com/office/officeart/2016/7/layout/VerticalDownArrowProcess"/>
    <dgm:cxn modelId="{2292797E-8403-254E-A1E5-65007C5F0EBD}" type="presParOf" srcId="{59908FA2-5713-E145-9E09-4D90D891387A}" destId="{469B41AA-2BEC-6A4B-A2B8-ACC558E5B248}" srcOrd="2" destOrd="0" presId="urn:microsoft.com/office/officeart/2016/7/layout/VerticalDownArrowProcess"/>
    <dgm:cxn modelId="{7D4C32DF-DBCB-6046-BB98-EE14737F53CD}" type="presParOf" srcId="{C0ED677A-6B3D-A24F-93E3-1A317213A78D}" destId="{B08C01E1-F52B-FA48-9891-BC6FFF804DDA}" srcOrd="3" destOrd="0" presId="urn:microsoft.com/office/officeart/2016/7/layout/VerticalDownArrowProcess"/>
    <dgm:cxn modelId="{E46AA61C-C04A-644B-9535-E27249511BED}" type="presParOf" srcId="{C0ED677A-6B3D-A24F-93E3-1A317213A78D}" destId="{7DE6A108-F1C4-9545-8166-CF1CCEA1B350}" srcOrd="4" destOrd="0" presId="urn:microsoft.com/office/officeart/2016/7/layout/VerticalDownArrowProcess"/>
    <dgm:cxn modelId="{EA8F91BB-F430-FB4E-899A-130114FA41B4}" type="presParOf" srcId="{7DE6A108-F1C4-9545-8166-CF1CCEA1B350}" destId="{B2B86717-4F53-354A-B446-841AB378511C}" srcOrd="0" destOrd="0" presId="urn:microsoft.com/office/officeart/2016/7/layout/VerticalDownArrowProcess"/>
    <dgm:cxn modelId="{D116B3D1-9970-4144-A5BB-3DA1933F5E4C}" type="presParOf" srcId="{7DE6A108-F1C4-9545-8166-CF1CCEA1B350}" destId="{6680C598-C181-B44C-8178-7B7446F08EEC}" srcOrd="1" destOrd="0" presId="urn:microsoft.com/office/officeart/2016/7/layout/VerticalDownArrowProcess"/>
    <dgm:cxn modelId="{0338DE2F-20BB-2143-9192-BFF2986C5B0A}" type="presParOf" srcId="{7DE6A108-F1C4-9545-8166-CF1CCEA1B350}" destId="{9FC47B81-DEDC-3840-BA1D-F5061406BBE5}" srcOrd="2" destOrd="0" presId="urn:microsoft.com/office/officeart/2016/7/layout/VerticalDownArrowProcess"/>
    <dgm:cxn modelId="{CAA2D1C3-29F9-1D4B-B8A5-D1CC8BF94623}" type="presParOf" srcId="{C0ED677A-6B3D-A24F-93E3-1A317213A78D}" destId="{4C31CD75-C139-2F44-A139-8AAEC63CFCE4}" srcOrd="5" destOrd="0" presId="urn:microsoft.com/office/officeart/2016/7/layout/VerticalDownArrowProcess"/>
    <dgm:cxn modelId="{468B80E8-F8A7-A444-B2CC-0DA783E03B9B}" type="presParOf" srcId="{C0ED677A-6B3D-A24F-93E3-1A317213A78D}" destId="{FBF23F5D-09FE-CE46-9232-C649DB512D0F}" srcOrd="6" destOrd="0" presId="urn:microsoft.com/office/officeart/2016/7/layout/VerticalDownArrowProcess"/>
    <dgm:cxn modelId="{1D90F45C-4621-794A-ADC7-9D0DEC9B80A0}" type="presParOf" srcId="{FBF23F5D-09FE-CE46-9232-C649DB512D0F}" destId="{2263D2FF-EB94-3C46-A381-A3A201E4E9C6}" srcOrd="0" destOrd="0" presId="urn:microsoft.com/office/officeart/2016/7/layout/VerticalDownArrowProcess"/>
    <dgm:cxn modelId="{1B7EF853-3C31-A846-9CA6-AFBC3FCD37AF}" type="presParOf" srcId="{FBF23F5D-09FE-CE46-9232-C649DB512D0F}" destId="{733971E8-DCFC-B84D-9BA4-F933B0658C41}" srcOrd="1" destOrd="0" presId="urn:microsoft.com/office/officeart/2016/7/layout/VerticalDownArrowProcess"/>
    <dgm:cxn modelId="{978D2EB9-3689-C04B-BEE5-C2B6D7B4EFE1}" type="presParOf" srcId="{FBF23F5D-09FE-CE46-9232-C649DB512D0F}" destId="{CB3BA650-4249-2748-9180-D7A0AB7DBAA0}"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EDD8E-F046-43EE-AB70-8C86367AEC78}"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3554F00E-4EAC-4031-AC4B-DF7ACF2CDE17}">
      <dgm:prSet phldrT="[Text]" phldr="0"/>
      <dgm:spPr/>
      <dgm:t>
        <a:bodyPr/>
        <a:lstStyle/>
        <a:p>
          <a:pPr rtl="0"/>
          <a:r>
            <a:rPr lang="en-US">
              <a:solidFill>
                <a:srgbClr val="FFFFFF"/>
              </a:solidFill>
              <a:latin typeface="Arial"/>
            </a:rPr>
            <a:t>Sensor data linked</a:t>
          </a:r>
        </a:p>
      </dgm:t>
    </dgm:pt>
    <dgm:pt modelId="{39CEC214-9982-4F23-A7C3-C5C72491D9EC}" type="parTrans" cxnId="{A7794D1C-02F7-4907-B01E-641B429CF7A7}">
      <dgm:prSet/>
      <dgm:spPr/>
      <dgm:t>
        <a:bodyPr/>
        <a:lstStyle/>
        <a:p>
          <a:endParaRPr lang="en-US"/>
        </a:p>
      </dgm:t>
    </dgm:pt>
    <dgm:pt modelId="{8180B3DE-802F-4448-B5F1-4109CF83A3E1}" type="sibTrans" cxnId="{A7794D1C-02F7-4907-B01E-641B429CF7A7}">
      <dgm:prSet/>
      <dgm:spPr/>
      <dgm:t>
        <a:bodyPr/>
        <a:lstStyle/>
        <a:p>
          <a:endParaRPr lang="en-US"/>
        </a:p>
      </dgm:t>
    </dgm:pt>
    <dgm:pt modelId="{91C80F09-D14D-4F24-B59F-A9C1ED84F5C1}">
      <dgm:prSet phldrT="[Text]" phldr="0"/>
      <dgm:spPr/>
      <dgm:t>
        <a:bodyPr/>
        <a:lstStyle/>
        <a:p>
          <a:pPr rtl="0"/>
          <a:r>
            <a:rPr lang="en-US">
              <a:solidFill>
                <a:srgbClr val="FFFFFF"/>
              </a:solidFill>
              <a:latin typeface="Arial"/>
            </a:rPr>
            <a:t>Find new feeder in GIS</a:t>
          </a:r>
          <a:endParaRPr lang="en-US">
            <a:solidFill>
              <a:srgbClr val="FFFFFF"/>
            </a:solidFill>
          </a:endParaRPr>
        </a:p>
      </dgm:t>
    </dgm:pt>
    <dgm:pt modelId="{8E4441D0-6661-4259-9B0A-50A1EFCDF741}" type="parTrans" cxnId="{1E12C0F0-A1C6-4F7F-9171-00265F008EB4}">
      <dgm:prSet/>
      <dgm:spPr/>
      <dgm:t>
        <a:bodyPr/>
        <a:lstStyle/>
        <a:p>
          <a:endParaRPr lang="en-US"/>
        </a:p>
      </dgm:t>
    </dgm:pt>
    <dgm:pt modelId="{2D1577E5-6D95-43C6-99BA-AF136E2F6AA2}" type="sibTrans" cxnId="{1E12C0F0-A1C6-4F7F-9171-00265F008EB4}">
      <dgm:prSet/>
      <dgm:spPr/>
      <dgm:t>
        <a:bodyPr/>
        <a:lstStyle/>
        <a:p>
          <a:endParaRPr lang="en-US"/>
        </a:p>
      </dgm:t>
    </dgm:pt>
    <dgm:pt modelId="{B2B8B68A-22B4-493B-AB80-71A7EBAEE98A}">
      <dgm:prSet phldr="0"/>
      <dgm:spPr/>
      <dgm:t>
        <a:bodyPr/>
        <a:lstStyle/>
        <a:p>
          <a:pPr rtl="0"/>
          <a:r>
            <a:rPr lang="en-US">
              <a:solidFill>
                <a:srgbClr val="FFFFFF"/>
              </a:solidFill>
              <a:latin typeface="Arial"/>
            </a:rPr>
            <a:t>Validated network model</a:t>
          </a:r>
          <a:endParaRPr lang="en-US">
            <a:solidFill>
              <a:srgbClr val="FFFFFF"/>
            </a:solidFill>
          </a:endParaRPr>
        </a:p>
      </dgm:t>
    </dgm:pt>
    <dgm:pt modelId="{5BB0CD42-E2A1-4A5C-A001-414EBA7A006E}" type="parTrans" cxnId="{44F91ECB-114A-4B93-97C9-D72879D655D0}">
      <dgm:prSet/>
      <dgm:spPr/>
      <dgm:t>
        <a:bodyPr/>
        <a:lstStyle/>
        <a:p>
          <a:endParaRPr lang="en-AU"/>
        </a:p>
      </dgm:t>
    </dgm:pt>
    <dgm:pt modelId="{54013DC0-D15F-4D36-ACF2-DE179AFAA25C}" type="sibTrans" cxnId="{44F91ECB-114A-4B93-97C9-D72879D655D0}">
      <dgm:prSet/>
      <dgm:spPr/>
      <dgm:t>
        <a:bodyPr/>
        <a:lstStyle/>
        <a:p>
          <a:endParaRPr lang="en-AU"/>
        </a:p>
      </dgm:t>
    </dgm:pt>
    <dgm:pt modelId="{570007E0-E0BF-451A-9D8F-A67109DDE4EA}">
      <dgm:prSet phldr="0"/>
      <dgm:spPr/>
      <dgm:t>
        <a:bodyPr/>
        <a:lstStyle/>
        <a:p>
          <a:pPr rtl="0"/>
          <a:r>
            <a:rPr lang="en-US">
              <a:solidFill>
                <a:srgbClr val="FFFFFF"/>
              </a:solidFill>
              <a:latin typeface="Arial"/>
            </a:rPr>
            <a:t>Connectivity model validated</a:t>
          </a:r>
        </a:p>
      </dgm:t>
    </dgm:pt>
    <dgm:pt modelId="{D00566D7-DBF2-4DC4-8D6F-AD041065A872}" type="parTrans" cxnId="{9FBF8338-F0A8-47B3-A333-0DD671BCAA3F}">
      <dgm:prSet/>
      <dgm:spPr/>
      <dgm:t>
        <a:bodyPr/>
        <a:lstStyle/>
        <a:p>
          <a:endParaRPr lang="en-AU"/>
        </a:p>
      </dgm:t>
    </dgm:pt>
    <dgm:pt modelId="{B31F424D-D46B-4F48-A352-7DBFB634DFB4}" type="sibTrans" cxnId="{9FBF8338-F0A8-47B3-A333-0DD671BCAA3F}">
      <dgm:prSet/>
      <dgm:spPr/>
      <dgm:t>
        <a:bodyPr/>
        <a:lstStyle/>
        <a:p>
          <a:endParaRPr lang="en-AU"/>
        </a:p>
      </dgm:t>
    </dgm:pt>
    <dgm:pt modelId="{61965E34-050B-40DB-BC48-CCA171E3AB07}">
      <dgm:prSet phldr="0"/>
      <dgm:spPr/>
      <dgm:t>
        <a:bodyPr/>
        <a:lstStyle/>
        <a:p>
          <a:pPr rtl="0"/>
          <a:r>
            <a:rPr lang="en-US">
              <a:solidFill>
                <a:srgbClr val="FFFFFF"/>
              </a:solidFill>
              <a:latin typeface="Arial"/>
            </a:rPr>
            <a:t>Asset data linked</a:t>
          </a:r>
        </a:p>
      </dgm:t>
    </dgm:pt>
    <dgm:pt modelId="{FFFFAF93-8DA9-4505-9E2F-0C17E16139AF}" type="parTrans" cxnId="{CCDA6772-CBD4-4432-8E9A-82ED741A64C1}">
      <dgm:prSet/>
      <dgm:spPr/>
      <dgm:t>
        <a:bodyPr/>
        <a:lstStyle/>
        <a:p>
          <a:endParaRPr lang="en-AU"/>
        </a:p>
      </dgm:t>
    </dgm:pt>
    <dgm:pt modelId="{0D38D8A2-31DC-4D3D-B2E8-5038646FE348}" type="sibTrans" cxnId="{CCDA6772-CBD4-4432-8E9A-82ED741A64C1}">
      <dgm:prSet/>
      <dgm:spPr/>
      <dgm:t>
        <a:bodyPr/>
        <a:lstStyle/>
        <a:p>
          <a:endParaRPr lang="en-AU"/>
        </a:p>
      </dgm:t>
    </dgm:pt>
    <dgm:pt modelId="{DBA2F6BB-9DEC-4045-9026-C05A3F981193}" type="pres">
      <dgm:prSet presAssocID="{4B6EDD8E-F046-43EE-AB70-8C86367AEC78}" presName="Name0" presStyleCnt="0">
        <dgm:presLayoutVars>
          <dgm:dir/>
          <dgm:resizeHandles val="exact"/>
        </dgm:presLayoutVars>
      </dgm:prSet>
      <dgm:spPr/>
    </dgm:pt>
    <dgm:pt modelId="{DED3E114-305A-4261-A4DA-8625C0B8EF22}" type="pres">
      <dgm:prSet presAssocID="{4B6EDD8E-F046-43EE-AB70-8C86367AEC78}" presName="cycle" presStyleCnt="0"/>
      <dgm:spPr/>
    </dgm:pt>
    <dgm:pt modelId="{52AFDBBC-39AA-4C2D-AC5E-3878F0612E56}" type="pres">
      <dgm:prSet presAssocID="{3554F00E-4EAC-4031-AC4B-DF7ACF2CDE17}" presName="nodeFirstNode" presStyleLbl="node1" presStyleIdx="0" presStyleCnt="5">
        <dgm:presLayoutVars>
          <dgm:bulletEnabled val="1"/>
        </dgm:presLayoutVars>
      </dgm:prSet>
      <dgm:spPr/>
    </dgm:pt>
    <dgm:pt modelId="{F9AA15F6-B4BD-4E7F-901A-E82FFC510C0A}" type="pres">
      <dgm:prSet presAssocID="{8180B3DE-802F-4448-B5F1-4109CF83A3E1}" presName="sibTransFirstNode" presStyleLbl="bgShp" presStyleIdx="0" presStyleCnt="1"/>
      <dgm:spPr/>
    </dgm:pt>
    <dgm:pt modelId="{B9DDD9BD-7CCC-46E8-BB36-9224A31A6AB5}" type="pres">
      <dgm:prSet presAssocID="{B2B8B68A-22B4-493B-AB80-71A7EBAEE98A}" presName="nodeFollowingNodes" presStyleLbl="node1" presStyleIdx="1" presStyleCnt="5">
        <dgm:presLayoutVars>
          <dgm:bulletEnabled val="1"/>
        </dgm:presLayoutVars>
      </dgm:prSet>
      <dgm:spPr/>
    </dgm:pt>
    <dgm:pt modelId="{731024FF-57CE-4F35-9DF6-7F4DF35486A7}" type="pres">
      <dgm:prSet presAssocID="{91C80F09-D14D-4F24-B59F-A9C1ED84F5C1}" presName="nodeFollowingNodes" presStyleLbl="node1" presStyleIdx="2" presStyleCnt="5">
        <dgm:presLayoutVars>
          <dgm:bulletEnabled val="1"/>
        </dgm:presLayoutVars>
      </dgm:prSet>
      <dgm:spPr/>
    </dgm:pt>
    <dgm:pt modelId="{90BF61ED-E073-4704-A14C-952471785405}" type="pres">
      <dgm:prSet presAssocID="{570007E0-E0BF-451A-9D8F-A67109DDE4EA}" presName="nodeFollowingNodes" presStyleLbl="node1" presStyleIdx="3" presStyleCnt="5">
        <dgm:presLayoutVars>
          <dgm:bulletEnabled val="1"/>
        </dgm:presLayoutVars>
      </dgm:prSet>
      <dgm:spPr/>
    </dgm:pt>
    <dgm:pt modelId="{867913AE-81D1-4DCC-80A8-F6FD94BCE341}" type="pres">
      <dgm:prSet presAssocID="{61965E34-050B-40DB-BC48-CCA171E3AB07}" presName="nodeFollowingNodes" presStyleLbl="node1" presStyleIdx="4" presStyleCnt="5">
        <dgm:presLayoutVars>
          <dgm:bulletEnabled val="1"/>
        </dgm:presLayoutVars>
      </dgm:prSet>
      <dgm:spPr/>
    </dgm:pt>
  </dgm:ptLst>
  <dgm:cxnLst>
    <dgm:cxn modelId="{519C5E13-B7C6-4468-A13E-CBBD0564EF02}" type="presOf" srcId="{91C80F09-D14D-4F24-B59F-A9C1ED84F5C1}" destId="{731024FF-57CE-4F35-9DF6-7F4DF35486A7}" srcOrd="0" destOrd="0" presId="urn:microsoft.com/office/officeart/2005/8/layout/cycle3"/>
    <dgm:cxn modelId="{A7794D1C-02F7-4907-B01E-641B429CF7A7}" srcId="{4B6EDD8E-F046-43EE-AB70-8C86367AEC78}" destId="{3554F00E-4EAC-4031-AC4B-DF7ACF2CDE17}" srcOrd="0" destOrd="0" parTransId="{39CEC214-9982-4F23-A7C3-C5C72491D9EC}" sibTransId="{8180B3DE-802F-4448-B5F1-4109CF83A3E1}"/>
    <dgm:cxn modelId="{9FBF8338-F0A8-47B3-A333-0DD671BCAA3F}" srcId="{4B6EDD8E-F046-43EE-AB70-8C86367AEC78}" destId="{570007E0-E0BF-451A-9D8F-A67109DDE4EA}" srcOrd="3" destOrd="0" parTransId="{D00566D7-DBF2-4DC4-8D6F-AD041065A872}" sibTransId="{B31F424D-D46B-4F48-A352-7DBFB634DFB4}"/>
    <dgm:cxn modelId="{391F4139-53F2-478D-B12E-3FA3CDC5DBD2}" type="presOf" srcId="{570007E0-E0BF-451A-9D8F-A67109DDE4EA}" destId="{90BF61ED-E073-4704-A14C-952471785405}" srcOrd="0" destOrd="0" presId="urn:microsoft.com/office/officeart/2005/8/layout/cycle3"/>
    <dgm:cxn modelId="{CCDA6772-CBD4-4432-8E9A-82ED741A64C1}" srcId="{4B6EDD8E-F046-43EE-AB70-8C86367AEC78}" destId="{61965E34-050B-40DB-BC48-CCA171E3AB07}" srcOrd="4" destOrd="0" parTransId="{FFFFAF93-8DA9-4505-9E2F-0C17E16139AF}" sibTransId="{0D38D8A2-31DC-4D3D-B2E8-5038646FE348}"/>
    <dgm:cxn modelId="{E4ECBA7A-A236-4916-8D72-8DA8314E8074}" type="presOf" srcId="{61965E34-050B-40DB-BC48-CCA171E3AB07}" destId="{867913AE-81D1-4DCC-80A8-F6FD94BCE341}" srcOrd="0" destOrd="0" presId="urn:microsoft.com/office/officeart/2005/8/layout/cycle3"/>
    <dgm:cxn modelId="{A38EE97A-32D2-4E74-A658-6F209A9EF4E3}" type="presOf" srcId="{4B6EDD8E-F046-43EE-AB70-8C86367AEC78}" destId="{DBA2F6BB-9DEC-4045-9026-C05A3F981193}" srcOrd="0" destOrd="0" presId="urn:microsoft.com/office/officeart/2005/8/layout/cycle3"/>
    <dgm:cxn modelId="{108715C9-93F9-43C7-999C-84794C7FC62B}" type="presOf" srcId="{B2B8B68A-22B4-493B-AB80-71A7EBAEE98A}" destId="{B9DDD9BD-7CCC-46E8-BB36-9224A31A6AB5}" srcOrd="0" destOrd="0" presId="urn:microsoft.com/office/officeart/2005/8/layout/cycle3"/>
    <dgm:cxn modelId="{44F91ECB-114A-4B93-97C9-D72879D655D0}" srcId="{4B6EDD8E-F046-43EE-AB70-8C86367AEC78}" destId="{B2B8B68A-22B4-493B-AB80-71A7EBAEE98A}" srcOrd="1" destOrd="0" parTransId="{5BB0CD42-E2A1-4A5C-A001-414EBA7A006E}" sibTransId="{54013DC0-D15F-4D36-ACF2-DE179AFAA25C}"/>
    <dgm:cxn modelId="{86C1F1E4-98E3-473E-9813-FC5737095B86}" type="presOf" srcId="{3554F00E-4EAC-4031-AC4B-DF7ACF2CDE17}" destId="{52AFDBBC-39AA-4C2D-AC5E-3878F0612E56}" srcOrd="0" destOrd="0" presId="urn:microsoft.com/office/officeart/2005/8/layout/cycle3"/>
    <dgm:cxn modelId="{1E12C0F0-A1C6-4F7F-9171-00265F008EB4}" srcId="{4B6EDD8E-F046-43EE-AB70-8C86367AEC78}" destId="{91C80F09-D14D-4F24-B59F-A9C1ED84F5C1}" srcOrd="2" destOrd="0" parTransId="{8E4441D0-6661-4259-9B0A-50A1EFCDF741}" sibTransId="{2D1577E5-6D95-43C6-99BA-AF136E2F6AA2}"/>
    <dgm:cxn modelId="{572E71F9-7FD7-4355-B27C-0568623D1CD8}" type="presOf" srcId="{8180B3DE-802F-4448-B5F1-4109CF83A3E1}" destId="{F9AA15F6-B4BD-4E7F-901A-E82FFC510C0A}" srcOrd="0" destOrd="0" presId="urn:microsoft.com/office/officeart/2005/8/layout/cycle3"/>
    <dgm:cxn modelId="{A4310F59-866B-4164-8727-B59E8EAE7B7E}" type="presParOf" srcId="{DBA2F6BB-9DEC-4045-9026-C05A3F981193}" destId="{DED3E114-305A-4261-A4DA-8625C0B8EF22}" srcOrd="0" destOrd="0" presId="urn:microsoft.com/office/officeart/2005/8/layout/cycle3"/>
    <dgm:cxn modelId="{85254959-4392-40A8-A0F8-B5408A1A6F0C}" type="presParOf" srcId="{DED3E114-305A-4261-A4DA-8625C0B8EF22}" destId="{52AFDBBC-39AA-4C2D-AC5E-3878F0612E56}" srcOrd="0" destOrd="0" presId="urn:microsoft.com/office/officeart/2005/8/layout/cycle3"/>
    <dgm:cxn modelId="{67D19DEE-1D24-4C32-AF8B-4D2F37E3C973}" type="presParOf" srcId="{DED3E114-305A-4261-A4DA-8625C0B8EF22}" destId="{F9AA15F6-B4BD-4E7F-901A-E82FFC510C0A}" srcOrd="1" destOrd="0" presId="urn:microsoft.com/office/officeart/2005/8/layout/cycle3"/>
    <dgm:cxn modelId="{0E519597-0FE3-4BC5-8189-7AD29C360F97}" type="presParOf" srcId="{DED3E114-305A-4261-A4DA-8625C0B8EF22}" destId="{B9DDD9BD-7CCC-46E8-BB36-9224A31A6AB5}" srcOrd="2" destOrd="0" presId="urn:microsoft.com/office/officeart/2005/8/layout/cycle3"/>
    <dgm:cxn modelId="{74F1BABB-3426-4C92-AC27-4D9F057EA1E9}" type="presParOf" srcId="{DED3E114-305A-4261-A4DA-8625C0B8EF22}" destId="{731024FF-57CE-4F35-9DF6-7F4DF35486A7}" srcOrd="3" destOrd="0" presId="urn:microsoft.com/office/officeart/2005/8/layout/cycle3"/>
    <dgm:cxn modelId="{47585EA0-94B9-46F8-B92A-4257F42828D3}" type="presParOf" srcId="{DED3E114-305A-4261-A4DA-8625C0B8EF22}" destId="{90BF61ED-E073-4704-A14C-952471785405}" srcOrd="4" destOrd="0" presId="urn:microsoft.com/office/officeart/2005/8/layout/cycle3"/>
    <dgm:cxn modelId="{A2F7C5DA-D411-4DAD-9224-5B218A754CF3}" type="presParOf" srcId="{DED3E114-305A-4261-A4DA-8625C0B8EF22}" destId="{867913AE-81D1-4DCC-80A8-F6FD94BCE341}"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280726-C09E-4ECD-806C-07B0ADFC4433}" type="doc">
      <dgm:prSet loTypeId="urn:microsoft.com/office/officeart/2005/8/layout/hChevron3" loCatId="process" qsTypeId="urn:microsoft.com/office/officeart/2005/8/quickstyle/simple1" qsCatId="simple" csTypeId="urn:microsoft.com/office/officeart/2005/8/colors/accent1_2" csCatId="accent1" phldr="1"/>
      <dgm:spPr/>
    </dgm:pt>
    <dgm:pt modelId="{9F0E0CD8-6DA3-4FD3-A388-4C6B509564FF}">
      <dgm:prSet phldrT="[Text]" phldr="0"/>
      <dgm:spPr/>
      <dgm:t>
        <a:bodyPr/>
        <a:lstStyle/>
        <a:p>
          <a:pPr rtl="0"/>
          <a:r>
            <a:rPr lang="en-US">
              <a:solidFill>
                <a:srgbClr val="FFFFFF"/>
              </a:solidFill>
              <a:latin typeface="Arial"/>
            </a:rPr>
            <a:t>Distribution state estimation</a:t>
          </a:r>
          <a:endParaRPr lang="en-US">
            <a:solidFill>
              <a:srgbClr val="FFFFFF"/>
            </a:solidFill>
          </a:endParaRPr>
        </a:p>
      </dgm:t>
    </dgm:pt>
    <dgm:pt modelId="{85434D88-98AA-4A2A-8670-06595D66AE09}" type="parTrans" cxnId="{1855B150-E58F-48BA-B069-FD2E935B5387}">
      <dgm:prSet/>
      <dgm:spPr/>
      <dgm:t>
        <a:bodyPr/>
        <a:lstStyle/>
        <a:p>
          <a:endParaRPr lang="en-AU"/>
        </a:p>
      </dgm:t>
    </dgm:pt>
    <dgm:pt modelId="{AEDA323F-C972-470A-990E-9C37545128AE}" type="sibTrans" cxnId="{1855B150-E58F-48BA-B069-FD2E935B5387}">
      <dgm:prSet/>
      <dgm:spPr/>
      <dgm:t>
        <a:bodyPr/>
        <a:lstStyle/>
        <a:p>
          <a:endParaRPr lang="en-AU"/>
        </a:p>
      </dgm:t>
    </dgm:pt>
    <dgm:pt modelId="{00A2A969-9DFB-46B1-986B-52BB74F8DF12}">
      <dgm:prSet phldrT="[Text]" phldr="0"/>
      <dgm:spPr/>
      <dgm:t>
        <a:bodyPr/>
        <a:lstStyle/>
        <a:p>
          <a:pPr rtl="0"/>
          <a:r>
            <a:rPr lang="en-US">
              <a:solidFill>
                <a:srgbClr val="FFFFFF"/>
              </a:solidFill>
              <a:latin typeface="Arial"/>
            </a:rPr>
            <a:t>Congestion analysis</a:t>
          </a:r>
          <a:endParaRPr lang="en-US">
            <a:solidFill>
              <a:srgbClr val="FFFFFF"/>
            </a:solidFill>
          </a:endParaRPr>
        </a:p>
      </dgm:t>
    </dgm:pt>
    <dgm:pt modelId="{3412A3E0-FC10-422A-B894-76C2707704B8}" type="parTrans" cxnId="{45F9E5AF-E8FE-4202-9264-7E905B6F43D2}">
      <dgm:prSet/>
      <dgm:spPr/>
      <dgm:t>
        <a:bodyPr/>
        <a:lstStyle/>
        <a:p>
          <a:endParaRPr lang="en-AU"/>
        </a:p>
      </dgm:t>
    </dgm:pt>
    <dgm:pt modelId="{B46FE8EC-F08F-490A-A54E-BD1023FDA219}" type="sibTrans" cxnId="{45F9E5AF-E8FE-4202-9264-7E905B6F43D2}">
      <dgm:prSet/>
      <dgm:spPr/>
      <dgm:t>
        <a:bodyPr/>
        <a:lstStyle/>
        <a:p>
          <a:endParaRPr lang="en-AU"/>
        </a:p>
      </dgm:t>
    </dgm:pt>
    <dgm:pt modelId="{1364CE19-0BBA-434B-BE2F-6A3C532FE3D4}">
      <dgm:prSet phldrT="[Text]" phldr="0"/>
      <dgm:spPr/>
      <dgm:t>
        <a:bodyPr/>
        <a:lstStyle/>
        <a:p>
          <a:pPr rtl="0"/>
          <a:r>
            <a:rPr lang="en-US">
              <a:solidFill>
                <a:srgbClr val="FFFFFF"/>
              </a:solidFill>
              <a:latin typeface="Arial"/>
            </a:rPr>
            <a:t>Dynamic Operating Envelopes</a:t>
          </a:r>
          <a:endParaRPr lang="en-US">
            <a:solidFill>
              <a:srgbClr val="FFFFFF"/>
            </a:solidFill>
          </a:endParaRPr>
        </a:p>
      </dgm:t>
    </dgm:pt>
    <dgm:pt modelId="{B1FDA3DC-75F2-4D9E-A0A6-62905C46168B}" type="parTrans" cxnId="{6F900E72-1AEC-49D5-BF70-6158A29D87ED}">
      <dgm:prSet/>
      <dgm:spPr/>
      <dgm:t>
        <a:bodyPr/>
        <a:lstStyle/>
        <a:p>
          <a:endParaRPr lang="en-AU"/>
        </a:p>
      </dgm:t>
    </dgm:pt>
    <dgm:pt modelId="{DAA79176-8287-48E6-B165-EA30947A8D53}" type="sibTrans" cxnId="{6F900E72-1AEC-49D5-BF70-6158A29D87ED}">
      <dgm:prSet/>
      <dgm:spPr/>
      <dgm:t>
        <a:bodyPr/>
        <a:lstStyle/>
        <a:p>
          <a:endParaRPr lang="en-AU"/>
        </a:p>
      </dgm:t>
    </dgm:pt>
    <dgm:pt modelId="{1386BF1C-1A8C-4609-9816-B86025908EB0}" type="pres">
      <dgm:prSet presAssocID="{82280726-C09E-4ECD-806C-07B0ADFC4433}" presName="Name0" presStyleCnt="0">
        <dgm:presLayoutVars>
          <dgm:dir/>
          <dgm:resizeHandles val="exact"/>
        </dgm:presLayoutVars>
      </dgm:prSet>
      <dgm:spPr/>
    </dgm:pt>
    <dgm:pt modelId="{73426EB6-A2AA-44B8-8DB2-F05CF1047300}" type="pres">
      <dgm:prSet presAssocID="{9F0E0CD8-6DA3-4FD3-A388-4C6B509564FF}" presName="parTxOnly" presStyleLbl="node1" presStyleIdx="0" presStyleCnt="3">
        <dgm:presLayoutVars>
          <dgm:bulletEnabled val="1"/>
        </dgm:presLayoutVars>
      </dgm:prSet>
      <dgm:spPr/>
    </dgm:pt>
    <dgm:pt modelId="{2B0D3293-A781-43A2-B329-B0EEBAD0629D}" type="pres">
      <dgm:prSet presAssocID="{AEDA323F-C972-470A-990E-9C37545128AE}" presName="parSpace" presStyleCnt="0"/>
      <dgm:spPr/>
    </dgm:pt>
    <dgm:pt modelId="{57C43347-6F79-4E0B-8E15-9550FA0226DE}" type="pres">
      <dgm:prSet presAssocID="{00A2A969-9DFB-46B1-986B-52BB74F8DF12}" presName="parTxOnly" presStyleLbl="node1" presStyleIdx="1" presStyleCnt="3">
        <dgm:presLayoutVars>
          <dgm:bulletEnabled val="1"/>
        </dgm:presLayoutVars>
      </dgm:prSet>
      <dgm:spPr>
        <a:solidFill>
          <a:schemeClr val="tx2"/>
        </a:solidFill>
      </dgm:spPr>
    </dgm:pt>
    <dgm:pt modelId="{85B52CC8-1941-4B66-A25A-A3F6D0A5E369}" type="pres">
      <dgm:prSet presAssocID="{B46FE8EC-F08F-490A-A54E-BD1023FDA219}" presName="parSpace" presStyleCnt="0"/>
      <dgm:spPr/>
    </dgm:pt>
    <dgm:pt modelId="{3CD30867-1600-4A05-8AA1-DFBE964D8ED5}" type="pres">
      <dgm:prSet presAssocID="{1364CE19-0BBA-434B-BE2F-6A3C532FE3D4}" presName="parTxOnly" presStyleLbl="node1" presStyleIdx="2" presStyleCnt="3">
        <dgm:presLayoutVars>
          <dgm:bulletEnabled val="1"/>
        </dgm:presLayoutVars>
      </dgm:prSet>
      <dgm:spPr>
        <a:solidFill>
          <a:schemeClr val="tx2"/>
        </a:solidFill>
      </dgm:spPr>
    </dgm:pt>
  </dgm:ptLst>
  <dgm:cxnLst>
    <dgm:cxn modelId="{8B649E63-2457-4B88-99F6-6B7EF63FFB06}" type="presOf" srcId="{9F0E0CD8-6DA3-4FD3-A388-4C6B509564FF}" destId="{73426EB6-A2AA-44B8-8DB2-F05CF1047300}" srcOrd="0" destOrd="0" presId="urn:microsoft.com/office/officeart/2005/8/layout/hChevron3"/>
    <dgm:cxn modelId="{00588B47-34B9-44D9-B6B9-C48733977DC4}" type="presOf" srcId="{82280726-C09E-4ECD-806C-07B0ADFC4433}" destId="{1386BF1C-1A8C-4609-9816-B86025908EB0}" srcOrd="0" destOrd="0" presId="urn:microsoft.com/office/officeart/2005/8/layout/hChevron3"/>
    <dgm:cxn modelId="{1855B150-E58F-48BA-B069-FD2E935B5387}" srcId="{82280726-C09E-4ECD-806C-07B0ADFC4433}" destId="{9F0E0CD8-6DA3-4FD3-A388-4C6B509564FF}" srcOrd="0" destOrd="0" parTransId="{85434D88-98AA-4A2A-8670-06595D66AE09}" sibTransId="{AEDA323F-C972-470A-990E-9C37545128AE}"/>
    <dgm:cxn modelId="{6F900E72-1AEC-49D5-BF70-6158A29D87ED}" srcId="{82280726-C09E-4ECD-806C-07B0ADFC4433}" destId="{1364CE19-0BBA-434B-BE2F-6A3C532FE3D4}" srcOrd="2" destOrd="0" parTransId="{B1FDA3DC-75F2-4D9E-A0A6-62905C46168B}" sibTransId="{DAA79176-8287-48E6-B165-EA30947A8D53}"/>
    <dgm:cxn modelId="{45F9E5AF-E8FE-4202-9264-7E905B6F43D2}" srcId="{82280726-C09E-4ECD-806C-07B0ADFC4433}" destId="{00A2A969-9DFB-46B1-986B-52BB74F8DF12}" srcOrd="1" destOrd="0" parTransId="{3412A3E0-FC10-422A-B894-76C2707704B8}" sibTransId="{B46FE8EC-F08F-490A-A54E-BD1023FDA219}"/>
    <dgm:cxn modelId="{F45A2CDC-44EE-421A-A845-0DD06BA4AB2A}" type="presOf" srcId="{00A2A969-9DFB-46B1-986B-52BB74F8DF12}" destId="{57C43347-6F79-4E0B-8E15-9550FA0226DE}" srcOrd="0" destOrd="0" presId="urn:microsoft.com/office/officeart/2005/8/layout/hChevron3"/>
    <dgm:cxn modelId="{E952A8F4-06C4-41A0-A61C-2C8118A3801C}" type="presOf" srcId="{1364CE19-0BBA-434B-BE2F-6A3C532FE3D4}" destId="{3CD30867-1600-4A05-8AA1-DFBE964D8ED5}" srcOrd="0" destOrd="0" presId="urn:microsoft.com/office/officeart/2005/8/layout/hChevron3"/>
    <dgm:cxn modelId="{24278B18-7C4E-4F81-B8A6-9C7661088F7C}" type="presParOf" srcId="{1386BF1C-1A8C-4609-9816-B86025908EB0}" destId="{73426EB6-A2AA-44B8-8DB2-F05CF1047300}" srcOrd="0" destOrd="0" presId="urn:microsoft.com/office/officeart/2005/8/layout/hChevron3"/>
    <dgm:cxn modelId="{CA832B0C-D7AC-4B0E-9D2B-9D333BCCA62F}" type="presParOf" srcId="{1386BF1C-1A8C-4609-9816-B86025908EB0}" destId="{2B0D3293-A781-43A2-B329-B0EEBAD0629D}" srcOrd="1" destOrd="0" presId="urn:microsoft.com/office/officeart/2005/8/layout/hChevron3"/>
    <dgm:cxn modelId="{42667349-DCD2-4CD0-A8C4-3B3C4A3719D9}" type="presParOf" srcId="{1386BF1C-1A8C-4609-9816-B86025908EB0}" destId="{57C43347-6F79-4E0B-8E15-9550FA0226DE}" srcOrd="2" destOrd="0" presId="urn:microsoft.com/office/officeart/2005/8/layout/hChevron3"/>
    <dgm:cxn modelId="{1A3BEFD6-BC0C-46FA-9DE7-D03CD9B331E5}" type="presParOf" srcId="{1386BF1C-1A8C-4609-9816-B86025908EB0}" destId="{85B52CC8-1941-4B66-A25A-A3F6D0A5E369}" srcOrd="3" destOrd="0" presId="urn:microsoft.com/office/officeart/2005/8/layout/hChevron3"/>
    <dgm:cxn modelId="{4847B336-1580-490D-8EE1-D689FB019A88}" type="presParOf" srcId="{1386BF1C-1A8C-4609-9816-B86025908EB0}" destId="{3CD30867-1600-4A05-8AA1-DFBE964D8ED5}" srcOrd="4"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6EDD8E-F046-43EE-AB70-8C86367AEC78}"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3554F00E-4EAC-4031-AC4B-DF7ACF2CDE17}">
      <dgm:prSet phldrT="[Text]" phldr="0"/>
      <dgm:spPr>
        <a:solidFill>
          <a:srgbClr val="FF0000"/>
        </a:solidFill>
      </dgm:spPr>
      <dgm:t>
        <a:bodyPr/>
        <a:lstStyle/>
        <a:p>
          <a:pPr rtl="0"/>
          <a:r>
            <a:rPr lang="en-US">
              <a:solidFill>
                <a:srgbClr val="FFFFFF"/>
              </a:solidFill>
              <a:latin typeface="Arial"/>
            </a:rPr>
            <a:t>Sensor data linked</a:t>
          </a:r>
        </a:p>
      </dgm:t>
    </dgm:pt>
    <dgm:pt modelId="{39CEC214-9982-4F23-A7C3-C5C72491D9EC}" type="parTrans" cxnId="{A7794D1C-02F7-4907-B01E-641B429CF7A7}">
      <dgm:prSet/>
      <dgm:spPr/>
      <dgm:t>
        <a:bodyPr/>
        <a:lstStyle/>
        <a:p>
          <a:endParaRPr lang="en-US"/>
        </a:p>
      </dgm:t>
    </dgm:pt>
    <dgm:pt modelId="{8180B3DE-802F-4448-B5F1-4109CF83A3E1}" type="sibTrans" cxnId="{A7794D1C-02F7-4907-B01E-641B429CF7A7}">
      <dgm:prSet/>
      <dgm:spPr/>
      <dgm:t>
        <a:bodyPr/>
        <a:lstStyle/>
        <a:p>
          <a:endParaRPr lang="en-US"/>
        </a:p>
      </dgm:t>
    </dgm:pt>
    <dgm:pt modelId="{91C80F09-D14D-4F24-B59F-A9C1ED84F5C1}">
      <dgm:prSet phldrT="[Text]" phldr="0"/>
      <dgm:spPr>
        <a:solidFill>
          <a:srgbClr val="FF0000"/>
        </a:solidFill>
      </dgm:spPr>
      <dgm:t>
        <a:bodyPr/>
        <a:lstStyle/>
        <a:p>
          <a:pPr rtl="0"/>
          <a:r>
            <a:rPr lang="en-US">
              <a:solidFill>
                <a:srgbClr val="FFFFFF"/>
              </a:solidFill>
              <a:latin typeface="Arial"/>
            </a:rPr>
            <a:t>Find new feeder in GIS</a:t>
          </a:r>
          <a:endParaRPr lang="en-US">
            <a:solidFill>
              <a:srgbClr val="FFFFFF"/>
            </a:solidFill>
          </a:endParaRPr>
        </a:p>
      </dgm:t>
    </dgm:pt>
    <dgm:pt modelId="{8E4441D0-6661-4259-9B0A-50A1EFCDF741}" type="parTrans" cxnId="{1E12C0F0-A1C6-4F7F-9171-00265F008EB4}">
      <dgm:prSet/>
      <dgm:spPr/>
      <dgm:t>
        <a:bodyPr/>
        <a:lstStyle/>
        <a:p>
          <a:endParaRPr lang="en-US"/>
        </a:p>
      </dgm:t>
    </dgm:pt>
    <dgm:pt modelId="{2D1577E5-6D95-43C6-99BA-AF136E2F6AA2}" type="sibTrans" cxnId="{1E12C0F0-A1C6-4F7F-9171-00265F008EB4}">
      <dgm:prSet/>
      <dgm:spPr/>
      <dgm:t>
        <a:bodyPr/>
        <a:lstStyle/>
        <a:p>
          <a:endParaRPr lang="en-US"/>
        </a:p>
      </dgm:t>
    </dgm:pt>
    <dgm:pt modelId="{B2B8B68A-22B4-493B-AB80-71A7EBAEE98A}">
      <dgm:prSet phldr="0"/>
      <dgm:spPr>
        <a:solidFill>
          <a:srgbClr val="FF0000"/>
        </a:solidFill>
      </dgm:spPr>
      <dgm:t>
        <a:bodyPr/>
        <a:lstStyle/>
        <a:p>
          <a:pPr rtl="0"/>
          <a:r>
            <a:rPr lang="en-US">
              <a:solidFill>
                <a:srgbClr val="FFFFFF"/>
              </a:solidFill>
              <a:latin typeface="Arial"/>
            </a:rPr>
            <a:t>Validated network model</a:t>
          </a:r>
          <a:endParaRPr lang="en-US">
            <a:solidFill>
              <a:srgbClr val="FFFFFF"/>
            </a:solidFill>
          </a:endParaRPr>
        </a:p>
      </dgm:t>
    </dgm:pt>
    <dgm:pt modelId="{5BB0CD42-E2A1-4A5C-A001-414EBA7A006E}" type="parTrans" cxnId="{44F91ECB-114A-4B93-97C9-D72879D655D0}">
      <dgm:prSet/>
      <dgm:spPr/>
      <dgm:t>
        <a:bodyPr/>
        <a:lstStyle/>
        <a:p>
          <a:endParaRPr lang="en-AU"/>
        </a:p>
      </dgm:t>
    </dgm:pt>
    <dgm:pt modelId="{54013DC0-D15F-4D36-ACF2-DE179AFAA25C}" type="sibTrans" cxnId="{44F91ECB-114A-4B93-97C9-D72879D655D0}">
      <dgm:prSet/>
      <dgm:spPr/>
      <dgm:t>
        <a:bodyPr/>
        <a:lstStyle/>
        <a:p>
          <a:endParaRPr lang="en-AU"/>
        </a:p>
      </dgm:t>
    </dgm:pt>
    <dgm:pt modelId="{570007E0-E0BF-451A-9D8F-A67109DDE4EA}">
      <dgm:prSet phldr="0"/>
      <dgm:spPr>
        <a:solidFill>
          <a:srgbClr val="FF0000"/>
        </a:solidFill>
      </dgm:spPr>
      <dgm:t>
        <a:bodyPr/>
        <a:lstStyle/>
        <a:p>
          <a:pPr rtl="0"/>
          <a:r>
            <a:rPr lang="en-US">
              <a:solidFill>
                <a:srgbClr val="FFFFFF"/>
              </a:solidFill>
              <a:latin typeface="Arial"/>
            </a:rPr>
            <a:t>Connectivity model validated</a:t>
          </a:r>
        </a:p>
      </dgm:t>
    </dgm:pt>
    <dgm:pt modelId="{D00566D7-DBF2-4DC4-8D6F-AD041065A872}" type="parTrans" cxnId="{9FBF8338-F0A8-47B3-A333-0DD671BCAA3F}">
      <dgm:prSet/>
      <dgm:spPr/>
      <dgm:t>
        <a:bodyPr/>
        <a:lstStyle/>
        <a:p>
          <a:endParaRPr lang="en-AU"/>
        </a:p>
      </dgm:t>
    </dgm:pt>
    <dgm:pt modelId="{B31F424D-D46B-4F48-A352-7DBFB634DFB4}" type="sibTrans" cxnId="{9FBF8338-F0A8-47B3-A333-0DD671BCAA3F}">
      <dgm:prSet/>
      <dgm:spPr/>
      <dgm:t>
        <a:bodyPr/>
        <a:lstStyle/>
        <a:p>
          <a:endParaRPr lang="en-AU"/>
        </a:p>
      </dgm:t>
    </dgm:pt>
    <dgm:pt modelId="{61965E34-050B-40DB-BC48-CCA171E3AB07}">
      <dgm:prSet phldr="0"/>
      <dgm:spPr>
        <a:solidFill>
          <a:srgbClr val="FF0000"/>
        </a:solidFill>
      </dgm:spPr>
      <dgm:t>
        <a:bodyPr/>
        <a:lstStyle/>
        <a:p>
          <a:pPr rtl="0"/>
          <a:r>
            <a:rPr lang="en-US">
              <a:solidFill>
                <a:srgbClr val="FFFFFF"/>
              </a:solidFill>
              <a:latin typeface="Arial"/>
            </a:rPr>
            <a:t>Asset data linked</a:t>
          </a:r>
        </a:p>
      </dgm:t>
    </dgm:pt>
    <dgm:pt modelId="{FFFFAF93-8DA9-4505-9E2F-0C17E16139AF}" type="parTrans" cxnId="{CCDA6772-CBD4-4432-8E9A-82ED741A64C1}">
      <dgm:prSet/>
      <dgm:spPr/>
      <dgm:t>
        <a:bodyPr/>
        <a:lstStyle/>
        <a:p>
          <a:endParaRPr lang="en-AU"/>
        </a:p>
      </dgm:t>
    </dgm:pt>
    <dgm:pt modelId="{0D38D8A2-31DC-4D3D-B2E8-5038646FE348}" type="sibTrans" cxnId="{CCDA6772-CBD4-4432-8E9A-82ED741A64C1}">
      <dgm:prSet/>
      <dgm:spPr/>
      <dgm:t>
        <a:bodyPr/>
        <a:lstStyle/>
        <a:p>
          <a:endParaRPr lang="en-AU"/>
        </a:p>
      </dgm:t>
    </dgm:pt>
    <dgm:pt modelId="{DBA2F6BB-9DEC-4045-9026-C05A3F981193}" type="pres">
      <dgm:prSet presAssocID="{4B6EDD8E-F046-43EE-AB70-8C86367AEC78}" presName="Name0" presStyleCnt="0">
        <dgm:presLayoutVars>
          <dgm:dir/>
          <dgm:resizeHandles val="exact"/>
        </dgm:presLayoutVars>
      </dgm:prSet>
      <dgm:spPr/>
    </dgm:pt>
    <dgm:pt modelId="{DED3E114-305A-4261-A4DA-8625C0B8EF22}" type="pres">
      <dgm:prSet presAssocID="{4B6EDD8E-F046-43EE-AB70-8C86367AEC78}" presName="cycle" presStyleCnt="0"/>
      <dgm:spPr/>
    </dgm:pt>
    <dgm:pt modelId="{52AFDBBC-39AA-4C2D-AC5E-3878F0612E56}" type="pres">
      <dgm:prSet presAssocID="{3554F00E-4EAC-4031-AC4B-DF7ACF2CDE17}" presName="nodeFirstNode" presStyleLbl="node1" presStyleIdx="0" presStyleCnt="5">
        <dgm:presLayoutVars>
          <dgm:bulletEnabled val="1"/>
        </dgm:presLayoutVars>
      </dgm:prSet>
      <dgm:spPr/>
    </dgm:pt>
    <dgm:pt modelId="{F9AA15F6-B4BD-4E7F-901A-E82FFC510C0A}" type="pres">
      <dgm:prSet presAssocID="{8180B3DE-802F-4448-B5F1-4109CF83A3E1}" presName="sibTransFirstNode" presStyleLbl="bgShp" presStyleIdx="0" presStyleCnt="1"/>
      <dgm:spPr/>
    </dgm:pt>
    <dgm:pt modelId="{B9DDD9BD-7CCC-46E8-BB36-9224A31A6AB5}" type="pres">
      <dgm:prSet presAssocID="{B2B8B68A-22B4-493B-AB80-71A7EBAEE98A}" presName="nodeFollowingNodes" presStyleLbl="node1" presStyleIdx="1" presStyleCnt="5">
        <dgm:presLayoutVars>
          <dgm:bulletEnabled val="1"/>
        </dgm:presLayoutVars>
      </dgm:prSet>
      <dgm:spPr/>
    </dgm:pt>
    <dgm:pt modelId="{731024FF-57CE-4F35-9DF6-7F4DF35486A7}" type="pres">
      <dgm:prSet presAssocID="{91C80F09-D14D-4F24-B59F-A9C1ED84F5C1}" presName="nodeFollowingNodes" presStyleLbl="node1" presStyleIdx="2" presStyleCnt="5">
        <dgm:presLayoutVars>
          <dgm:bulletEnabled val="1"/>
        </dgm:presLayoutVars>
      </dgm:prSet>
      <dgm:spPr/>
    </dgm:pt>
    <dgm:pt modelId="{90BF61ED-E073-4704-A14C-952471785405}" type="pres">
      <dgm:prSet presAssocID="{570007E0-E0BF-451A-9D8F-A67109DDE4EA}" presName="nodeFollowingNodes" presStyleLbl="node1" presStyleIdx="3" presStyleCnt="5">
        <dgm:presLayoutVars>
          <dgm:bulletEnabled val="1"/>
        </dgm:presLayoutVars>
      </dgm:prSet>
      <dgm:spPr/>
    </dgm:pt>
    <dgm:pt modelId="{867913AE-81D1-4DCC-80A8-F6FD94BCE341}" type="pres">
      <dgm:prSet presAssocID="{61965E34-050B-40DB-BC48-CCA171E3AB07}" presName="nodeFollowingNodes" presStyleLbl="node1" presStyleIdx="4" presStyleCnt="5">
        <dgm:presLayoutVars>
          <dgm:bulletEnabled val="1"/>
        </dgm:presLayoutVars>
      </dgm:prSet>
      <dgm:spPr/>
    </dgm:pt>
  </dgm:ptLst>
  <dgm:cxnLst>
    <dgm:cxn modelId="{519C5E13-B7C6-4468-A13E-CBBD0564EF02}" type="presOf" srcId="{91C80F09-D14D-4F24-B59F-A9C1ED84F5C1}" destId="{731024FF-57CE-4F35-9DF6-7F4DF35486A7}" srcOrd="0" destOrd="0" presId="urn:microsoft.com/office/officeart/2005/8/layout/cycle3"/>
    <dgm:cxn modelId="{A7794D1C-02F7-4907-B01E-641B429CF7A7}" srcId="{4B6EDD8E-F046-43EE-AB70-8C86367AEC78}" destId="{3554F00E-4EAC-4031-AC4B-DF7ACF2CDE17}" srcOrd="0" destOrd="0" parTransId="{39CEC214-9982-4F23-A7C3-C5C72491D9EC}" sibTransId="{8180B3DE-802F-4448-B5F1-4109CF83A3E1}"/>
    <dgm:cxn modelId="{9FBF8338-F0A8-47B3-A333-0DD671BCAA3F}" srcId="{4B6EDD8E-F046-43EE-AB70-8C86367AEC78}" destId="{570007E0-E0BF-451A-9D8F-A67109DDE4EA}" srcOrd="3" destOrd="0" parTransId="{D00566D7-DBF2-4DC4-8D6F-AD041065A872}" sibTransId="{B31F424D-D46B-4F48-A352-7DBFB634DFB4}"/>
    <dgm:cxn modelId="{391F4139-53F2-478D-B12E-3FA3CDC5DBD2}" type="presOf" srcId="{570007E0-E0BF-451A-9D8F-A67109DDE4EA}" destId="{90BF61ED-E073-4704-A14C-952471785405}" srcOrd="0" destOrd="0" presId="urn:microsoft.com/office/officeart/2005/8/layout/cycle3"/>
    <dgm:cxn modelId="{CCDA6772-CBD4-4432-8E9A-82ED741A64C1}" srcId="{4B6EDD8E-F046-43EE-AB70-8C86367AEC78}" destId="{61965E34-050B-40DB-BC48-CCA171E3AB07}" srcOrd="4" destOrd="0" parTransId="{FFFFAF93-8DA9-4505-9E2F-0C17E16139AF}" sibTransId="{0D38D8A2-31DC-4D3D-B2E8-5038646FE348}"/>
    <dgm:cxn modelId="{E4ECBA7A-A236-4916-8D72-8DA8314E8074}" type="presOf" srcId="{61965E34-050B-40DB-BC48-CCA171E3AB07}" destId="{867913AE-81D1-4DCC-80A8-F6FD94BCE341}" srcOrd="0" destOrd="0" presId="urn:microsoft.com/office/officeart/2005/8/layout/cycle3"/>
    <dgm:cxn modelId="{A38EE97A-32D2-4E74-A658-6F209A9EF4E3}" type="presOf" srcId="{4B6EDD8E-F046-43EE-AB70-8C86367AEC78}" destId="{DBA2F6BB-9DEC-4045-9026-C05A3F981193}" srcOrd="0" destOrd="0" presId="urn:microsoft.com/office/officeart/2005/8/layout/cycle3"/>
    <dgm:cxn modelId="{108715C9-93F9-43C7-999C-84794C7FC62B}" type="presOf" srcId="{B2B8B68A-22B4-493B-AB80-71A7EBAEE98A}" destId="{B9DDD9BD-7CCC-46E8-BB36-9224A31A6AB5}" srcOrd="0" destOrd="0" presId="urn:microsoft.com/office/officeart/2005/8/layout/cycle3"/>
    <dgm:cxn modelId="{44F91ECB-114A-4B93-97C9-D72879D655D0}" srcId="{4B6EDD8E-F046-43EE-AB70-8C86367AEC78}" destId="{B2B8B68A-22B4-493B-AB80-71A7EBAEE98A}" srcOrd="1" destOrd="0" parTransId="{5BB0CD42-E2A1-4A5C-A001-414EBA7A006E}" sibTransId="{54013DC0-D15F-4D36-ACF2-DE179AFAA25C}"/>
    <dgm:cxn modelId="{86C1F1E4-98E3-473E-9813-FC5737095B86}" type="presOf" srcId="{3554F00E-4EAC-4031-AC4B-DF7ACF2CDE17}" destId="{52AFDBBC-39AA-4C2D-AC5E-3878F0612E56}" srcOrd="0" destOrd="0" presId="urn:microsoft.com/office/officeart/2005/8/layout/cycle3"/>
    <dgm:cxn modelId="{1E12C0F0-A1C6-4F7F-9171-00265F008EB4}" srcId="{4B6EDD8E-F046-43EE-AB70-8C86367AEC78}" destId="{91C80F09-D14D-4F24-B59F-A9C1ED84F5C1}" srcOrd="2" destOrd="0" parTransId="{8E4441D0-6661-4259-9B0A-50A1EFCDF741}" sibTransId="{2D1577E5-6D95-43C6-99BA-AF136E2F6AA2}"/>
    <dgm:cxn modelId="{572E71F9-7FD7-4355-B27C-0568623D1CD8}" type="presOf" srcId="{8180B3DE-802F-4448-B5F1-4109CF83A3E1}" destId="{F9AA15F6-B4BD-4E7F-901A-E82FFC510C0A}" srcOrd="0" destOrd="0" presId="urn:microsoft.com/office/officeart/2005/8/layout/cycle3"/>
    <dgm:cxn modelId="{A4310F59-866B-4164-8727-B59E8EAE7B7E}" type="presParOf" srcId="{DBA2F6BB-9DEC-4045-9026-C05A3F981193}" destId="{DED3E114-305A-4261-A4DA-8625C0B8EF22}" srcOrd="0" destOrd="0" presId="urn:microsoft.com/office/officeart/2005/8/layout/cycle3"/>
    <dgm:cxn modelId="{85254959-4392-40A8-A0F8-B5408A1A6F0C}" type="presParOf" srcId="{DED3E114-305A-4261-A4DA-8625C0B8EF22}" destId="{52AFDBBC-39AA-4C2D-AC5E-3878F0612E56}" srcOrd="0" destOrd="0" presId="urn:microsoft.com/office/officeart/2005/8/layout/cycle3"/>
    <dgm:cxn modelId="{67D19DEE-1D24-4C32-AF8B-4D2F37E3C973}" type="presParOf" srcId="{DED3E114-305A-4261-A4DA-8625C0B8EF22}" destId="{F9AA15F6-B4BD-4E7F-901A-E82FFC510C0A}" srcOrd="1" destOrd="0" presId="urn:microsoft.com/office/officeart/2005/8/layout/cycle3"/>
    <dgm:cxn modelId="{0E519597-0FE3-4BC5-8189-7AD29C360F97}" type="presParOf" srcId="{DED3E114-305A-4261-A4DA-8625C0B8EF22}" destId="{B9DDD9BD-7CCC-46E8-BB36-9224A31A6AB5}" srcOrd="2" destOrd="0" presId="urn:microsoft.com/office/officeart/2005/8/layout/cycle3"/>
    <dgm:cxn modelId="{74F1BABB-3426-4C92-AC27-4D9F057EA1E9}" type="presParOf" srcId="{DED3E114-305A-4261-A4DA-8625C0B8EF22}" destId="{731024FF-57CE-4F35-9DF6-7F4DF35486A7}" srcOrd="3" destOrd="0" presId="urn:microsoft.com/office/officeart/2005/8/layout/cycle3"/>
    <dgm:cxn modelId="{47585EA0-94B9-46F8-B92A-4257F42828D3}" type="presParOf" srcId="{DED3E114-305A-4261-A4DA-8625C0B8EF22}" destId="{90BF61ED-E073-4704-A14C-952471785405}" srcOrd="4" destOrd="0" presId="urn:microsoft.com/office/officeart/2005/8/layout/cycle3"/>
    <dgm:cxn modelId="{A2F7C5DA-D411-4DAD-9224-5B218A754CF3}" type="presParOf" srcId="{DED3E114-305A-4261-A4DA-8625C0B8EF22}" destId="{867913AE-81D1-4DCC-80A8-F6FD94BCE341}"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2280726-C09E-4ECD-806C-07B0ADFC4433}" type="doc">
      <dgm:prSet loTypeId="urn:microsoft.com/office/officeart/2005/8/layout/hChevron3" loCatId="process" qsTypeId="urn:microsoft.com/office/officeart/2005/8/quickstyle/simple1" qsCatId="simple" csTypeId="urn:microsoft.com/office/officeart/2005/8/colors/accent1_2" csCatId="accent1" phldr="1"/>
      <dgm:spPr/>
    </dgm:pt>
    <dgm:pt modelId="{9F0E0CD8-6DA3-4FD3-A388-4C6B509564FF}">
      <dgm:prSet phldrT="[Text]" phldr="0"/>
      <dgm:spPr/>
      <dgm:t>
        <a:bodyPr/>
        <a:lstStyle/>
        <a:p>
          <a:pPr rtl="0"/>
          <a:r>
            <a:rPr lang="en-US">
              <a:solidFill>
                <a:srgbClr val="FFFFFF"/>
              </a:solidFill>
              <a:latin typeface="Arial"/>
            </a:rPr>
            <a:t>Distribution state estimation</a:t>
          </a:r>
          <a:endParaRPr lang="en-US">
            <a:solidFill>
              <a:srgbClr val="FFFFFF"/>
            </a:solidFill>
          </a:endParaRPr>
        </a:p>
      </dgm:t>
    </dgm:pt>
    <dgm:pt modelId="{85434D88-98AA-4A2A-8670-06595D66AE09}" type="parTrans" cxnId="{1855B150-E58F-48BA-B069-FD2E935B5387}">
      <dgm:prSet/>
      <dgm:spPr/>
      <dgm:t>
        <a:bodyPr/>
        <a:lstStyle/>
        <a:p>
          <a:endParaRPr lang="en-AU"/>
        </a:p>
      </dgm:t>
    </dgm:pt>
    <dgm:pt modelId="{AEDA323F-C972-470A-990E-9C37545128AE}" type="sibTrans" cxnId="{1855B150-E58F-48BA-B069-FD2E935B5387}">
      <dgm:prSet/>
      <dgm:spPr/>
      <dgm:t>
        <a:bodyPr/>
        <a:lstStyle/>
        <a:p>
          <a:endParaRPr lang="en-AU"/>
        </a:p>
      </dgm:t>
    </dgm:pt>
    <dgm:pt modelId="{00A2A969-9DFB-46B1-986B-52BB74F8DF12}">
      <dgm:prSet phldrT="[Text]" phldr="0"/>
      <dgm:spPr/>
      <dgm:t>
        <a:bodyPr/>
        <a:lstStyle/>
        <a:p>
          <a:pPr rtl="0"/>
          <a:r>
            <a:rPr lang="en-US">
              <a:solidFill>
                <a:srgbClr val="FFFFFF"/>
              </a:solidFill>
              <a:latin typeface="Arial"/>
            </a:rPr>
            <a:t>Congestion analysis</a:t>
          </a:r>
          <a:endParaRPr lang="en-US">
            <a:solidFill>
              <a:srgbClr val="FFFFFF"/>
            </a:solidFill>
          </a:endParaRPr>
        </a:p>
      </dgm:t>
    </dgm:pt>
    <dgm:pt modelId="{3412A3E0-FC10-422A-B894-76C2707704B8}" type="parTrans" cxnId="{45F9E5AF-E8FE-4202-9264-7E905B6F43D2}">
      <dgm:prSet/>
      <dgm:spPr/>
      <dgm:t>
        <a:bodyPr/>
        <a:lstStyle/>
        <a:p>
          <a:endParaRPr lang="en-AU"/>
        </a:p>
      </dgm:t>
    </dgm:pt>
    <dgm:pt modelId="{B46FE8EC-F08F-490A-A54E-BD1023FDA219}" type="sibTrans" cxnId="{45F9E5AF-E8FE-4202-9264-7E905B6F43D2}">
      <dgm:prSet/>
      <dgm:spPr/>
      <dgm:t>
        <a:bodyPr/>
        <a:lstStyle/>
        <a:p>
          <a:endParaRPr lang="en-AU"/>
        </a:p>
      </dgm:t>
    </dgm:pt>
    <dgm:pt modelId="{1364CE19-0BBA-434B-BE2F-6A3C532FE3D4}">
      <dgm:prSet phldrT="[Text]" phldr="0"/>
      <dgm:spPr/>
      <dgm:t>
        <a:bodyPr/>
        <a:lstStyle/>
        <a:p>
          <a:pPr rtl="0"/>
          <a:r>
            <a:rPr lang="en-US">
              <a:solidFill>
                <a:srgbClr val="FFFFFF"/>
              </a:solidFill>
              <a:latin typeface="Arial"/>
            </a:rPr>
            <a:t>Dynamic Operating Envelopes</a:t>
          </a:r>
          <a:endParaRPr lang="en-US">
            <a:solidFill>
              <a:srgbClr val="FFFFFF"/>
            </a:solidFill>
          </a:endParaRPr>
        </a:p>
      </dgm:t>
    </dgm:pt>
    <dgm:pt modelId="{B1FDA3DC-75F2-4D9E-A0A6-62905C46168B}" type="parTrans" cxnId="{6F900E72-1AEC-49D5-BF70-6158A29D87ED}">
      <dgm:prSet/>
      <dgm:spPr/>
      <dgm:t>
        <a:bodyPr/>
        <a:lstStyle/>
        <a:p>
          <a:endParaRPr lang="en-AU"/>
        </a:p>
      </dgm:t>
    </dgm:pt>
    <dgm:pt modelId="{DAA79176-8287-48E6-B165-EA30947A8D53}" type="sibTrans" cxnId="{6F900E72-1AEC-49D5-BF70-6158A29D87ED}">
      <dgm:prSet/>
      <dgm:spPr/>
      <dgm:t>
        <a:bodyPr/>
        <a:lstStyle/>
        <a:p>
          <a:endParaRPr lang="en-AU"/>
        </a:p>
      </dgm:t>
    </dgm:pt>
    <dgm:pt modelId="{1386BF1C-1A8C-4609-9816-B86025908EB0}" type="pres">
      <dgm:prSet presAssocID="{82280726-C09E-4ECD-806C-07B0ADFC4433}" presName="Name0" presStyleCnt="0">
        <dgm:presLayoutVars>
          <dgm:dir/>
          <dgm:resizeHandles val="exact"/>
        </dgm:presLayoutVars>
      </dgm:prSet>
      <dgm:spPr/>
    </dgm:pt>
    <dgm:pt modelId="{73426EB6-A2AA-44B8-8DB2-F05CF1047300}" type="pres">
      <dgm:prSet presAssocID="{9F0E0CD8-6DA3-4FD3-A388-4C6B509564FF}" presName="parTxOnly" presStyleLbl="node1" presStyleIdx="0" presStyleCnt="3">
        <dgm:presLayoutVars>
          <dgm:bulletEnabled val="1"/>
        </dgm:presLayoutVars>
      </dgm:prSet>
      <dgm:spPr/>
    </dgm:pt>
    <dgm:pt modelId="{2B0D3293-A781-43A2-B329-B0EEBAD0629D}" type="pres">
      <dgm:prSet presAssocID="{AEDA323F-C972-470A-990E-9C37545128AE}" presName="parSpace" presStyleCnt="0"/>
      <dgm:spPr/>
    </dgm:pt>
    <dgm:pt modelId="{57C43347-6F79-4E0B-8E15-9550FA0226DE}" type="pres">
      <dgm:prSet presAssocID="{00A2A969-9DFB-46B1-986B-52BB74F8DF12}" presName="parTxOnly" presStyleLbl="node1" presStyleIdx="1" presStyleCnt="3">
        <dgm:presLayoutVars>
          <dgm:bulletEnabled val="1"/>
        </dgm:presLayoutVars>
      </dgm:prSet>
      <dgm:spPr>
        <a:solidFill>
          <a:schemeClr val="tx2"/>
        </a:solidFill>
      </dgm:spPr>
    </dgm:pt>
    <dgm:pt modelId="{85B52CC8-1941-4B66-A25A-A3F6D0A5E369}" type="pres">
      <dgm:prSet presAssocID="{B46FE8EC-F08F-490A-A54E-BD1023FDA219}" presName="parSpace" presStyleCnt="0"/>
      <dgm:spPr/>
    </dgm:pt>
    <dgm:pt modelId="{3CD30867-1600-4A05-8AA1-DFBE964D8ED5}" type="pres">
      <dgm:prSet presAssocID="{1364CE19-0BBA-434B-BE2F-6A3C532FE3D4}" presName="parTxOnly" presStyleLbl="node1" presStyleIdx="2" presStyleCnt="3">
        <dgm:presLayoutVars>
          <dgm:bulletEnabled val="1"/>
        </dgm:presLayoutVars>
      </dgm:prSet>
      <dgm:spPr>
        <a:solidFill>
          <a:schemeClr val="tx2"/>
        </a:solidFill>
      </dgm:spPr>
    </dgm:pt>
  </dgm:ptLst>
  <dgm:cxnLst>
    <dgm:cxn modelId="{8B649E63-2457-4B88-99F6-6B7EF63FFB06}" type="presOf" srcId="{9F0E0CD8-6DA3-4FD3-A388-4C6B509564FF}" destId="{73426EB6-A2AA-44B8-8DB2-F05CF1047300}" srcOrd="0" destOrd="0" presId="urn:microsoft.com/office/officeart/2005/8/layout/hChevron3"/>
    <dgm:cxn modelId="{00588B47-34B9-44D9-B6B9-C48733977DC4}" type="presOf" srcId="{82280726-C09E-4ECD-806C-07B0ADFC4433}" destId="{1386BF1C-1A8C-4609-9816-B86025908EB0}" srcOrd="0" destOrd="0" presId="urn:microsoft.com/office/officeart/2005/8/layout/hChevron3"/>
    <dgm:cxn modelId="{1855B150-E58F-48BA-B069-FD2E935B5387}" srcId="{82280726-C09E-4ECD-806C-07B0ADFC4433}" destId="{9F0E0CD8-6DA3-4FD3-A388-4C6B509564FF}" srcOrd="0" destOrd="0" parTransId="{85434D88-98AA-4A2A-8670-06595D66AE09}" sibTransId="{AEDA323F-C972-470A-990E-9C37545128AE}"/>
    <dgm:cxn modelId="{6F900E72-1AEC-49D5-BF70-6158A29D87ED}" srcId="{82280726-C09E-4ECD-806C-07B0ADFC4433}" destId="{1364CE19-0BBA-434B-BE2F-6A3C532FE3D4}" srcOrd="2" destOrd="0" parTransId="{B1FDA3DC-75F2-4D9E-A0A6-62905C46168B}" sibTransId="{DAA79176-8287-48E6-B165-EA30947A8D53}"/>
    <dgm:cxn modelId="{45F9E5AF-E8FE-4202-9264-7E905B6F43D2}" srcId="{82280726-C09E-4ECD-806C-07B0ADFC4433}" destId="{00A2A969-9DFB-46B1-986B-52BB74F8DF12}" srcOrd="1" destOrd="0" parTransId="{3412A3E0-FC10-422A-B894-76C2707704B8}" sibTransId="{B46FE8EC-F08F-490A-A54E-BD1023FDA219}"/>
    <dgm:cxn modelId="{F45A2CDC-44EE-421A-A845-0DD06BA4AB2A}" type="presOf" srcId="{00A2A969-9DFB-46B1-986B-52BB74F8DF12}" destId="{57C43347-6F79-4E0B-8E15-9550FA0226DE}" srcOrd="0" destOrd="0" presId="urn:microsoft.com/office/officeart/2005/8/layout/hChevron3"/>
    <dgm:cxn modelId="{E952A8F4-06C4-41A0-A61C-2C8118A3801C}" type="presOf" srcId="{1364CE19-0BBA-434B-BE2F-6A3C532FE3D4}" destId="{3CD30867-1600-4A05-8AA1-DFBE964D8ED5}" srcOrd="0" destOrd="0" presId="urn:microsoft.com/office/officeart/2005/8/layout/hChevron3"/>
    <dgm:cxn modelId="{24278B18-7C4E-4F81-B8A6-9C7661088F7C}" type="presParOf" srcId="{1386BF1C-1A8C-4609-9816-B86025908EB0}" destId="{73426EB6-A2AA-44B8-8DB2-F05CF1047300}" srcOrd="0" destOrd="0" presId="urn:microsoft.com/office/officeart/2005/8/layout/hChevron3"/>
    <dgm:cxn modelId="{CA832B0C-D7AC-4B0E-9D2B-9D333BCCA62F}" type="presParOf" srcId="{1386BF1C-1A8C-4609-9816-B86025908EB0}" destId="{2B0D3293-A781-43A2-B329-B0EEBAD0629D}" srcOrd="1" destOrd="0" presId="urn:microsoft.com/office/officeart/2005/8/layout/hChevron3"/>
    <dgm:cxn modelId="{42667349-DCD2-4CD0-A8C4-3B3C4A3719D9}" type="presParOf" srcId="{1386BF1C-1A8C-4609-9816-B86025908EB0}" destId="{57C43347-6F79-4E0B-8E15-9550FA0226DE}" srcOrd="2" destOrd="0" presId="urn:microsoft.com/office/officeart/2005/8/layout/hChevron3"/>
    <dgm:cxn modelId="{1A3BEFD6-BC0C-46FA-9DE7-D03CD9B331E5}" type="presParOf" srcId="{1386BF1C-1A8C-4609-9816-B86025908EB0}" destId="{85B52CC8-1941-4B66-A25A-A3F6D0A5E369}" srcOrd="3" destOrd="0" presId="urn:microsoft.com/office/officeart/2005/8/layout/hChevron3"/>
    <dgm:cxn modelId="{4847B336-1580-490D-8EE1-D689FB019A88}" type="presParOf" srcId="{1386BF1C-1A8C-4609-9816-B86025908EB0}" destId="{3CD30867-1600-4A05-8AA1-DFBE964D8ED5}" srcOrd="4"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6EDD8E-F046-43EE-AB70-8C86367AEC78}"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3554F00E-4EAC-4031-AC4B-DF7ACF2CDE17}">
      <dgm:prSet phldrT="[Text]" phldr="0"/>
      <dgm:spPr/>
      <dgm:t>
        <a:bodyPr/>
        <a:lstStyle/>
        <a:p>
          <a:pPr rtl="0"/>
          <a:r>
            <a:rPr lang="en-US">
              <a:solidFill>
                <a:srgbClr val="FFFFFF"/>
              </a:solidFill>
              <a:latin typeface="Arial"/>
            </a:rPr>
            <a:t>Sensor data linked</a:t>
          </a:r>
        </a:p>
      </dgm:t>
    </dgm:pt>
    <dgm:pt modelId="{39CEC214-9982-4F23-A7C3-C5C72491D9EC}" type="parTrans" cxnId="{A7794D1C-02F7-4907-B01E-641B429CF7A7}">
      <dgm:prSet/>
      <dgm:spPr/>
      <dgm:t>
        <a:bodyPr/>
        <a:lstStyle/>
        <a:p>
          <a:endParaRPr lang="en-US"/>
        </a:p>
      </dgm:t>
    </dgm:pt>
    <dgm:pt modelId="{8180B3DE-802F-4448-B5F1-4109CF83A3E1}" type="sibTrans" cxnId="{A7794D1C-02F7-4907-B01E-641B429CF7A7}">
      <dgm:prSet/>
      <dgm:spPr/>
      <dgm:t>
        <a:bodyPr/>
        <a:lstStyle/>
        <a:p>
          <a:endParaRPr lang="en-US"/>
        </a:p>
      </dgm:t>
    </dgm:pt>
    <dgm:pt modelId="{91C80F09-D14D-4F24-B59F-A9C1ED84F5C1}">
      <dgm:prSet phldrT="[Text]" phldr="0"/>
      <dgm:spPr/>
      <dgm:t>
        <a:bodyPr/>
        <a:lstStyle/>
        <a:p>
          <a:pPr rtl="0"/>
          <a:r>
            <a:rPr lang="en-US">
              <a:solidFill>
                <a:srgbClr val="FFFFFF"/>
              </a:solidFill>
              <a:latin typeface="Arial"/>
            </a:rPr>
            <a:t>Find new feeder in GIS</a:t>
          </a:r>
          <a:endParaRPr lang="en-US">
            <a:solidFill>
              <a:srgbClr val="FFFFFF"/>
            </a:solidFill>
          </a:endParaRPr>
        </a:p>
      </dgm:t>
    </dgm:pt>
    <dgm:pt modelId="{8E4441D0-6661-4259-9B0A-50A1EFCDF741}" type="parTrans" cxnId="{1E12C0F0-A1C6-4F7F-9171-00265F008EB4}">
      <dgm:prSet/>
      <dgm:spPr/>
      <dgm:t>
        <a:bodyPr/>
        <a:lstStyle/>
        <a:p>
          <a:endParaRPr lang="en-US"/>
        </a:p>
      </dgm:t>
    </dgm:pt>
    <dgm:pt modelId="{2D1577E5-6D95-43C6-99BA-AF136E2F6AA2}" type="sibTrans" cxnId="{1E12C0F0-A1C6-4F7F-9171-00265F008EB4}">
      <dgm:prSet/>
      <dgm:spPr/>
      <dgm:t>
        <a:bodyPr/>
        <a:lstStyle/>
        <a:p>
          <a:endParaRPr lang="en-US"/>
        </a:p>
      </dgm:t>
    </dgm:pt>
    <dgm:pt modelId="{B2B8B68A-22B4-493B-AB80-71A7EBAEE98A}">
      <dgm:prSet phldr="0"/>
      <dgm:spPr/>
      <dgm:t>
        <a:bodyPr/>
        <a:lstStyle/>
        <a:p>
          <a:pPr rtl="0"/>
          <a:r>
            <a:rPr lang="en-US">
              <a:solidFill>
                <a:srgbClr val="FFFFFF"/>
              </a:solidFill>
              <a:latin typeface="Arial"/>
            </a:rPr>
            <a:t>Validated network model</a:t>
          </a:r>
          <a:endParaRPr lang="en-US">
            <a:solidFill>
              <a:srgbClr val="FFFFFF"/>
            </a:solidFill>
          </a:endParaRPr>
        </a:p>
      </dgm:t>
    </dgm:pt>
    <dgm:pt modelId="{5BB0CD42-E2A1-4A5C-A001-414EBA7A006E}" type="parTrans" cxnId="{44F91ECB-114A-4B93-97C9-D72879D655D0}">
      <dgm:prSet/>
      <dgm:spPr/>
      <dgm:t>
        <a:bodyPr/>
        <a:lstStyle/>
        <a:p>
          <a:endParaRPr lang="en-AU"/>
        </a:p>
      </dgm:t>
    </dgm:pt>
    <dgm:pt modelId="{54013DC0-D15F-4D36-ACF2-DE179AFAA25C}" type="sibTrans" cxnId="{44F91ECB-114A-4B93-97C9-D72879D655D0}">
      <dgm:prSet/>
      <dgm:spPr/>
      <dgm:t>
        <a:bodyPr/>
        <a:lstStyle/>
        <a:p>
          <a:endParaRPr lang="en-AU"/>
        </a:p>
      </dgm:t>
    </dgm:pt>
    <dgm:pt modelId="{570007E0-E0BF-451A-9D8F-A67109DDE4EA}">
      <dgm:prSet phldr="0"/>
      <dgm:spPr/>
      <dgm:t>
        <a:bodyPr/>
        <a:lstStyle/>
        <a:p>
          <a:pPr rtl="0"/>
          <a:r>
            <a:rPr lang="en-US">
              <a:solidFill>
                <a:srgbClr val="FFFFFF"/>
              </a:solidFill>
              <a:latin typeface="Arial"/>
            </a:rPr>
            <a:t>Connectivity model validated</a:t>
          </a:r>
        </a:p>
      </dgm:t>
    </dgm:pt>
    <dgm:pt modelId="{D00566D7-DBF2-4DC4-8D6F-AD041065A872}" type="parTrans" cxnId="{9FBF8338-F0A8-47B3-A333-0DD671BCAA3F}">
      <dgm:prSet/>
      <dgm:spPr/>
      <dgm:t>
        <a:bodyPr/>
        <a:lstStyle/>
        <a:p>
          <a:endParaRPr lang="en-AU"/>
        </a:p>
      </dgm:t>
    </dgm:pt>
    <dgm:pt modelId="{B31F424D-D46B-4F48-A352-7DBFB634DFB4}" type="sibTrans" cxnId="{9FBF8338-F0A8-47B3-A333-0DD671BCAA3F}">
      <dgm:prSet/>
      <dgm:spPr/>
      <dgm:t>
        <a:bodyPr/>
        <a:lstStyle/>
        <a:p>
          <a:endParaRPr lang="en-AU"/>
        </a:p>
      </dgm:t>
    </dgm:pt>
    <dgm:pt modelId="{61965E34-050B-40DB-BC48-CCA171E3AB07}">
      <dgm:prSet phldr="0"/>
      <dgm:spPr/>
      <dgm:t>
        <a:bodyPr/>
        <a:lstStyle/>
        <a:p>
          <a:pPr rtl="0"/>
          <a:r>
            <a:rPr lang="en-US">
              <a:solidFill>
                <a:srgbClr val="FFFFFF"/>
              </a:solidFill>
              <a:latin typeface="Arial"/>
            </a:rPr>
            <a:t>Asset data linked</a:t>
          </a:r>
        </a:p>
      </dgm:t>
    </dgm:pt>
    <dgm:pt modelId="{FFFFAF93-8DA9-4505-9E2F-0C17E16139AF}" type="parTrans" cxnId="{CCDA6772-CBD4-4432-8E9A-82ED741A64C1}">
      <dgm:prSet/>
      <dgm:spPr/>
      <dgm:t>
        <a:bodyPr/>
        <a:lstStyle/>
        <a:p>
          <a:endParaRPr lang="en-AU"/>
        </a:p>
      </dgm:t>
    </dgm:pt>
    <dgm:pt modelId="{0D38D8A2-31DC-4D3D-B2E8-5038646FE348}" type="sibTrans" cxnId="{CCDA6772-CBD4-4432-8E9A-82ED741A64C1}">
      <dgm:prSet/>
      <dgm:spPr/>
      <dgm:t>
        <a:bodyPr/>
        <a:lstStyle/>
        <a:p>
          <a:endParaRPr lang="en-AU"/>
        </a:p>
      </dgm:t>
    </dgm:pt>
    <dgm:pt modelId="{DBA2F6BB-9DEC-4045-9026-C05A3F981193}" type="pres">
      <dgm:prSet presAssocID="{4B6EDD8E-F046-43EE-AB70-8C86367AEC78}" presName="Name0" presStyleCnt="0">
        <dgm:presLayoutVars>
          <dgm:dir/>
          <dgm:resizeHandles val="exact"/>
        </dgm:presLayoutVars>
      </dgm:prSet>
      <dgm:spPr/>
    </dgm:pt>
    <dgm:pt modelId="{DED3E114-305A-4261-A4DA-8625C0B8EF22}" type="pres">
      <dgm:prSet presAssocID="{4B6EDD8E-F046-43EE-AB70-8C86367AEC78}" presName="cycle" presStyleCnt="0"/>
      <dgm:spPr/>
    </dgm:pt>
    <dgm:pt modelId="{52AFDBBC-39AA-4C2D-AC5E-3878F0612E56}" type="pres">
      <dgm:prSet presAssocID="{3554F00E-4EAC-4031-AC4B-DF7ACF2CDE17}" presName="nodeFirstNode" presStyleLbl="node1" presStyleIdx="0" presStyleCnt="5">
        <dgm:presLayoutVars>
          <dgm:bulletEnabled val="1"/>
        </dgm:presLayoutVars>
      </dgm:prSet>
      <dgm:spPr/>
    </dgm:pt>
    <dgm:pt modelId="{F9AA15F6-B4BD-4E7F-901A-E82FFC510C0A}" type="pres">
      <dgm:prSet presAssocID="{8180B3DE-802F-4448-B5F1-4109CF83A3E1}" presName="sibTransFirstNode" presStyleLbl="bgShp" presStyleIdx="0" presStyleCnt="1"/>
      <dgm:spPr/>
    </dgm:pt>
    <dgm:pt modelId="{B9DDD9BD-7CCC-46E8-BB36-9224A31A6AB5}" type="pres">
      <dgm:prSet presAssocID="{B2B8B68A-22B4-493B-AB80-71A7EBAEE98A}" presName="nodeFollowingNodes" presStyleLbl="node1" presStyleIdx="1" presStyleCnt="5">
        <dgm:presLayoutVars>
          <dgm:bulletEnabled val="1"/>
        </dgm:presLayoutVars>
      </dgm:prSet>
      <dgm:spPr/>
    </dgm:pt>
    <dgm:pt modelId="{731024FF-57CE-4F35-9DF6-7F4DF35486A7}" type="pres">
      <dgm:prSet presAssocID="{91C80F09-D14D-4F24-B59F-A9C1ED84F5C1}" presName="nodeFollowingNodes" presStyleLbl="node1" presStyleIdx="2" presStyleCnt="5">
        <dgm:presLayoutVars>
          <dgm:bulletEnabled val="1"/>
        </dgm:presLayoutVars>
      </dgm:prSet>
      <dgm:spPr/>
    </dgm:pt>
    <dgm:pt modelId="{90BF61ED-E073-4704-A14C-952471785405}" type="pres">
      <dgm:prSet presAssocID="{570007E0-E0BF-451A-9D8F-A67109DDE4EA}" presName="nodeFollowingNodes" presStyleLbl="node1" presStyleIdx="3" presStyleCnt="5">
        <dgm:presLayoutVars>
          <dgm:bulletEnabled val="1"/>
        </dgm:presLayoutVars>
      </dgm:prSet>
      <dgm:spPr/>
    </dgm:pt>
    <dgm:pt modelId="{867913AE-81D1-4DCC-80A8-F6FD94BCE341}" type="pres">
      <dgm:prSet presAssocID="{61965E34-050B-40DB-BC48-CCA171E3AB07}" presName="nodeFollowingNodes" presStyleLbl="node1" presStyleIdx="4" presStyleCnt="5">
        <dgm:presLayoutVars>
          <dgm:bulletEnabled val="1"/>
        </dgm:presLayoutVars>
      </dgm:prSet>
      <dgm:spPr/>
    </dgm:pt>
  </dgm:ptLst>
  <dgm:cxnLst>
    <dgm:cxn modelId="{519C5E13-B7C6-4468-A13E-CBBD0564EF02}" type="presOf" srcId="{91C80F09-D14D-4F24-B59F-A9C1ED84F5C1}" destId="{731024FF-57CE-4F35-9DF6-7F4DF35486A7}" srcOrd="0" destOrd="0" presId="urn:microsoft.com/office/officeart/2005/8/layout/cycle3"/>
    <dgm:cxn modelId="{A7794D1C-02F7-4907-B01E-641B429CF7A7}" srcId="{4B6EDD8E-F046-43EE-AB70-8C86367AEC78}" destId="{3554F00E-4EAC-4031-AC4B-DF7ACF2CDE17}" srcOrd="0" destOrd="0" parTransId="{39CEC214-9982-4F23-A7C3-C5C72491D9EC}" sibTransId="{8180B3DE-802F-4448-B5F1-4109CF83A3E1}"/>
    <dgm:cxn modelId="{9FBF8338-F0A8-47B3-A333-0DD671BCAA3F}" srcId="{4B6EDD8E-F046-43EE-AB70-8C86367AEC78}" destId="{570007E0-E0BF-451A-9D8F-A67109DDE4EA}" srcOrd="3" destOrd="0" parTransId="{D00566D7-DBF2-4DC4-8D6F-AD041065A872}" sibTransId="{B31F424D-D46B-4F48-A352-7DBFB634DFB4}"/>
    <dgm:cxn modelId="{391F4139-53F2-478D-B12E-3FA3CDC5DBD2}" type="presOf" srcId="{570007E0-E0BF-451A-9D8F-A67109DDE4EA}" destId="{90BF61ED-E073-4704-A14C-952471785405}" srcOrd="0" destOrd="0" presId="urn:microsoft.com/office/officeart/2005/8/layout/cycle3"/>
    <dgm:cxn modelId="{CCDA6772-CBD4-4432-8E9A-82ED741A64C1}" srcId="{4B6EDD8E-F046-43EE-AB70-8C86367AEC78}" destId="{61965E34-050B-40DB-BC48-CCA171E3AB07}" srcOrd="4" destOrd="0" parTransId="{FFFFAF93-8DA9-4505-9E2F-0C17E16139AF}" sibTransId="{0D38D8A2-31DC-4D3D-B2E8-5038646FE348}"/>
    <dgm:cxn modelId="{E4ECBA7A-A236-4916-8D72-8DA8314E8074}" type="presOf" srcId="{61965E34-050B-40DB-BC48-CCA171E3AB07}" destId="{867913AE-81D1-4DCC-80A8-F6FD94BCE341}" srcOrd="0" destOrd="0" presId="urn:microsoft.com/office/officeart/2005/8/layout/cycle3"/>
    <dgm:cxn modelId="{A38EE97A-32D2-4E74-A658-6F209A9EF4E3}" type="presOf" srcId="{4B6EDD8E-F046-43EE-AB70-8C86367AEC78}" destId="{DBA2F6BB-9DEC-4045-9026-C05A3F981193}" srcOrd="0" destOrd="0" presId="urn:microsoft.com/office/officeart/2005/8/layout/cycle3"/>
    <dgm:cxn modelId="{108715C9-93F9-43C7-999C-84794C7FC62B}" type="presOf" srcId="{B2B8B68A-22B4-493B-AB80-71A7EBAEE98A}" destId="{B9DDD9BD-7CCC-46E8-BB36-9224A31A6AB5}" srcOrd="0" destOrd="0" presId="urn:microsoft.com/office/officeart/2005/8/layout/cycle3"/>
    <dgm:cxn modelId="{44F91ECB-114A-4B93-97C9-D72879D655D0}" srcId="{4B6EDD8E-F046-43EE-AB70-8C86367AEC78}" destId="{B2B8B68A-22B4-493B-AB80-71A7EBAEE98A}" srcOrd="1" destOrd="0" parTransId="{5BB0CD42-E2A1-4A5C-A001-414EBA7A006E}" sibTransId="{54013DC0-D15F-4D36-ACF2-DE179AFAA25C}"/>
    <dgm:cxn modelId="{86C1F1E4-98E3-473E-9813-FC5737095B86}" type="presOf" srcId="{3554F00E-4EAC-4031-AC4B-DF7ACF2CDE17}" destId="{52AFDBBC-39AA-4C2D-AC5E-3878F0612E56}" srcOrd="0" destOrd="0" presId="urn:microsoft.com/office/officeart/2005/8/layout/cycle3"/>
    <dgm:cxn modelId="{1E12C0F0-A1C6-4F7F-9171-00265F008EB4}" srcId="{4B6EDD8E-F046-43EE-AB70-8C86367AEC78}" destId="{91C80F09-D14D-4F24-B59F-A9C1ED84F5C1}" srcOrd="2" destOrd="0" parTransId="{8E4441D0-6661-4259-9B0A-50A1EFCDF741}" sibTransId="{2D1577E5-6D95-43C6-99BA-AF136E2F6AA2}"/>
    <dgm:cxn modelId="{572E71F9-7FD7-4355-B27C-0568623D1CD8}" type="presOf" srcId="{8180B3DE-802F-4448-B5F1-4109CF83A3E1}" destId="{F9AA15F6-B4BD-4E7F-901A-E82FFC510C0A}" srcOrd="0" destOrd="0" presId="urn:microsoft.com/office/officeart/2005/8/layout/cycle3"/>
    <dgm:cxn modelId="{A4310F59-866B-4164-8727-B59E8EAE7B7E}" type="presParOf" srcId="{DBA2F6BB-9DEC-4045-9026-C05A3F981193}" destId="{DED3E114-305A-4261-A4DA-8625C0B8EF22}" srcOrd="0" destOrd="0" presId="urn:microsoft.com/office/officeart/2005/8/layout/cycle3"/>
    <dgm:cxn modelId="{85254959-4392-40A8-A0F8-B5408A1A6F0C}" type="presParOf" srcId="{DED3E114-305A-4261-A4DA-8625C0B8EF22}" destId="{52AFDBBC-39AA-4C2D-AC5E-3878F0612E56}" srcOrd="0" destOrd="0" presId="urn:microsoft.com/office/officeart/2005/8/layout/cycle3"/>
    <dgm:cxn modelId="{67D19DEE-1D24-4C32-AF8B-4D2F37E3C973}" type="presParOf" srcId="{DED3E114-305A-4261-A4DA-8625C0B8EF22}" destId="{F9AA15F6-B4BD-4E7F-901A-E82FFC510C0A}" srcOrd="1" destOrd="0" presId="urn:microsoft.com/office/officeart/2005/8/layout/cycle3"/>
    <dgm:cxn modelId="{0E519597-0FE3-4BC5-8189-7AD29C360F97}" type="presParOf" srcId="{DED3E114-305A-4261-A4DA-8625C0B8EF22}" destId="{B9DDD9BD-7CCC-46E8-BB36-9224A31A6AB5}" srcOrd="2" destOrd="0" presId="urn:microsoft.com/office/officeart/2005/8/layout/cycle3"/>
    <dgm:cxn modelId="{74F1BABB-3426-4C92-AC27-4D9F057EA1E9}" type="presParOf" srcId="{DED3E114-305A-4261-A4DA-8625C0B8EF22}" destId="{731024FF-57CE-4F35-9DF6-7F4DF35486A7}" srcOrd="3" destOrd="0" presId="urn:microsoft.com/office/officeart/2005/8/layout/cycle3"/>
    <dgm:cxn modelId="{47585EA0-94B9-46F8-B92A-4257F42828D3}" type="presParOf" srcId="{DED3E114-305A-4261-A4DA-8625C0B8EF22}" destId="{90BF61ED-E073-4704-A14C-952471785405}" srcOrd="4" destOrd="0" presId="urn:microsoft.com/office/officeart/2005/8/layout/cycle3"/>
    <dgm:cxn modelId="{A2F7C5DA-D411-4DAD-9224-5B218A754CF3}" type="presParOf" srcId="{DED3E114-305A-4261-A4DA-8625C0B8EF22}" destId="{867913AE-81D1-4DCC-80A8-F6FD94BCE341}"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2280726-C09E-4ECD-806C-07B0ADFC4433}" type="doc">
      <dgm:prSet loTypeId="urn:microsoft.com/office/officeart/2005/8/layout/hChevron3" loCatId="process" qsTypeId="urn:microsoft.com/office/officeart/2005/8/quickstyle/simple1" qsCatId="simple" csTypeId="urn:microsoft.com/office/officeart/2005/8/colors/accent1_2" csCatId="accent1" phldr="1"/>
      <dgm:spPr/>
    </dgm:pt>
    <dgm:pt modelId="{9F0E0CD8-6DA3-4FD3-A388-4C6B509564FF}">
      <dgm:prSet phldrT="[Text]" phldr="0"/>
      <dgm:spPr>
        <a:solidFill>
          <a:srgbClr val="FF0000"/>
        </a:solidFill>
      </dgm:spPr>
      <dgm:t>
        <a:bodyPr/>
        <a:lstStyle/>
        <a:p>
          <a:pPr rtl="0"/>
          <a:r>
            <a:rPr lang="en-US" dirty="0">
              <a:solidFill>
                <a:srgbClr val="FFFFFF"/>
              </a:solidFill>
              <a:latin typeface="Arial"/>
            </a:rPr>
            <a:t>Distribution state estimation</a:t>
          </a:r>
          <a:endParaRPr lang="en-US" dirty="0">
            <a:solidFill>
              <a:srgbClr val="FFFFFF"/>
            </a:solidFill>
          </a:endParaRPr>
        </a:p>
      </dgm:t>
    </dgm:pt>
    <dgm:pt modelId="{85434D88-98AA-4A2A-8670-06595D66AE09}" type="parTrans" cxnId="{1855B150-E58F-48BA-B069-FD2E935B5387}">
      <dgm:prSet/>
      <dgm:spPr/>
      <dgm:t>
        <a:bodyPr/>
        <a:lstStyle/>
        <a:p>
          <a:endParaRPr lang="en-AU"/>
        </a:p>
      </dgm:t>
    </dgm:pt>
    <dgm:pt modelId="{AEDA323F-C972-470A-990E-9C37545128AE}" type="sibTrans" cxnId="{1855B150-E58F-48BA-B069-FD2E935B5387}">
      <dgm:prSet/>
      <dgm:spPr/>
      <dgm:t>
        <a:bodyPr/>
        <a:lstStyle/>
        <a:p>
          <a:endParaRPr lang="en-AU"/>
        </a:p>
      </dgm:t>
    </dgm:pt>
    <dgm:pt modelId="{00A2A969-9DFB-46B1-986B-52BB74F8DF12}">
      <dgm:prSet phldrT="[Text]" phldr="0"/>
      <dgm:spPr/>
      <dgm:t>
        <a:bodyPr/>
        <a:lstStyle/>
        <a:p>
          <a:pPr rtl="0"/>
          <a:r>
            <a:rPr lang="en-US">
              <a:solidFill>
                <a:srgbClr val="FFFFFF"/>
              </a:solidFill>
              <a:latin typeface="Arial"/>
            </a:rPr>
            <a:t>Congestion analysis</a:t>
          </a:r>
          <a:endParaRPr lang="en-US">
            <a:solidFill>
              <a:srgbClr val="FFFFFF"/>
            </a:solidFill>
          </a:endParaRPr>
        </a:p>
      </dgm:t>
    </dgm:pt>
    <dgm:pt modelId="{3412A3E0-FC10-422A-B894-76C2707704B8}" type="parTrans" cxnId="{45F9E5AF-E8FE-4202-9264-7E905B6F43D2}">
      <dgm:prSet/>
      <dgm:spPr/>
      <dgm:t>
        <a:bodyPr/>
        <a:lstStyle/>
        <a:p>
          <a:endParaRPr lang="en-AU"/>
        </a:p>
      </dgm:t>
    </dgm:pt>
    <dgm:pt modelId="{B46FE8EC-F08F-490A-A54E-BD1023FDA219}" type="sibTrans" cxnId="{45F9E5AF-E8FE-4202-9264-7E905B6F43D2}">
      <dgm:prSet/>
      <dgm:spPr/>
      <dgm:t>
        <a:bodyPr/>
        <a:lstStyle/>
        <a:p>
          <a:endParaRPr lang="en-AU"/>
        </a:p>
      </dgm:t>
    </dgm:pt>
    <dgm:pt modelId="{1364CE19-0BBA-434B-BE2F-6A3C532FE3D4}">
      <dgm:prSet phldrT="[Text]" phldr="0"/>
      <dgm:spPr/>
      <dgm:t>
        <a:bodyPr/>
        <a:lstStyle/>
        <a:p>
          <a:pPr rtl="0"/>
          <a:r>
            <a:rPr lang="en-US">
              <a:solidFill>
                <a:srgbClr val="FFFFFF"/>
              </a:solidFill>
              <a:latin typeface="Arial"/>
            </a:rPr>
            <a:t>Dynamic Operating Envelopes</a:t>
          </a:r>
          <a:endParaRPr lang="en-US">
            <a:solidFill>
              <a:srgbClr val="FFFFFF"/>
            </a:solidFill>
          </a:endParaRPr>
        </a:p>
      </dgm:t>
    </dgm:pt>
    <dgm:pt modelId="{B1FDA3DC-75F2-4D9E-A0A6-62905C46168B}" type="parTrans" cxnId="{6F900E72-1AEC-49D5-BF70-6158A29D87ED}">
      <dgm:prSet/>
      <dgm:spPr/>
      <dgm:t>
        <a:bodyPr/>
        <a:lstStyle/>
        <a:p>
          <a:endParaRPr lang="en-AU"/>
        </a:p>
      </dgm:t>
    </dgm:pt>
    <dgm:pt modelId="{DAA79176-8287-48E6-B165-EA30947A8D53}" type="sibTrans" cxnId="{6F900E72-1AEC-49D5-BF70-6158A29D87ED}">
      <dgm:prSet/>
      <dgm:spPr/>
      <dgm:t>
        <a:bodyPr/>
        <a:lstStyle/>
        <a:p>
          <a:endParaRPr lang="en-AU"/>
        </a:p>
      </dgm:t>
    </dgm:pt>
    <dgm:pt modelId="{1386BF1C-1A8C-4609-9816-B86025908EB0}" type="pres">
      <dgm:prSet presAssocID="{82280726-C09E-4ECD-806C-07B0ADFC4433}" presName="Name0" presStyleCnt="0">
        <dgm:presLayoutVars>
          <dgm:dir/>
          <dgm:resizeHandles val="exact"/>
        </dgm:presLayoutVars>
      </dgm:prSet>
      <dgm:spPr/>
    </dgm:pt>
    <dgm:pt modelId="{73426EB6-A2AA-44B8-8DB2-F05CF1047300}" type="pres">
      <dgm:prSet presAssocID="{9F0E0CD8-6DA3-4FD3-A388-4C6B509564FF}" presName="parTxOnly" presStyleLbl="node1" presStyleIdx="0" presStyleCnt="3">
        <dgm:presLayoutVars>
          <dgm:bulletEnabled val="1"/>
        </dgm:presLayoutVars>
      </dgm:prSet>
      <dgm:spPr/>
    </dgm:pt>
    <dgm:pt modelId="{2B0D3293-A781-43A2-B329-B0EEBAD0629D}" type="pres">
      <dgm:prSet presAssocID="{AEDA323F-C972-470A-990E-9C37545128AE}" presName="parSpace" presStyleCnt="0"/>
      <dgm:spPr/>
    </dgm:pt>
    <dgm:pt modelId="{57C43347-6F79-4E0B-8E15-9550FA0226DE}" type="pres">
      <dgm:prSet presAssocID="{00A2A969-9DFB-46B1-986B-52BB74F8DF12}" presName="parTxOnly" presStyleLbl="node1" presStyleIdx="1" presStyleCnt="3">
        <dgm:presLayoutVars>
          <dgm:bulletEnabled val="1"/>
        </dgm:presLayoutVars>
      </dgm:prSet>
      <dgm:spPr>
        <a:solidFill>
          <a:schemeClr val="tx2"/>
        </a:solidFill>
      </dgm:spPr>
    </dgm:pt>
    <dgm:pt modelId="{85B52CC8-1941-4B66-A25A-A3F6D0A5E369}" type="pres">
      <dgm:prSet presAssocID="{B46FE8EC-F08F-490A-A54E-BD1023FDA219}" presName="parSpace" presStyleCnt="0"/>
      <dgm:spPr/>
    </dgm:pt>
    <dgm:pt modelId="{3CD30867-1600-4A05-8AA1-DFBE964D8ED5}" type="pres">
      <dgm:prSet presAssocID="{1364CE19-0BBA-434B-BE2F-6A3C532FE3D4}" presName="parTxOnly" presStyleLbl="node1" presStyleIdx="2" presStyleCnt="3">
        <dgm:presLayoutVars>
          <dgm:bulletEnabled val="1"/>
        </dgm:presLayoutVars>
      </dgm:prSet>
      <dgm:spPr>
        <a:solidFill>
          <a:schemeClr val="tx2"/>
        </a:solidFill>
      </dgm:spPr>
    </dgm:pt>
  </dgm:ptLst>
  <dgm:cxnLst>
    <dgm:cxn modelId="{8B649E63-2457-4B88-99F6-6B7EF63FFB06}" type="presOf" srcId="{9F0E0CD8-6DA3-4FD3-A388-4C6B509564FF}" destId="{73426EB6-A2AA-44B8-8DB2-F05CF1047300}" srcOrd="0" destOrd="0" presId="urn:microsoft.com/office/officeart/2005/8/layout/hChevron3"/>
    <dgm:cxn modelId="{00588B47-34B9-44D9-B6B9-C48733977DC4}" type="presOf" srcId="{82280726-C09E-4ECD-806C-07B0ADFC4433}" destId="{1386BF1C-1A8C-4609-9816-B86025908EB0}" srcOrd="0" destOrd="0" presId="urn:microsoft.com/office/officeart/2005/8/layout/hChevron3"/>
    <dgm:cxn modelId="{1855B150-E58F-48BA-B069-FD2E935B5387}" srcId="{82280726-C09E-4ECD-806C-07B0ADFC4433}" destId="{9F0E0CD8-6DA3-4FD3-A388-4C6B509564FF}" srcOrd="0" destOrd="0" parTransId="{85434D88-98AA-4A2A-8670-06595D66AE09}" sibTransId="{AEDA323F-C972-470A-990E-9C37545128AE}"/>
    <dgm:cxn modelId="{6F900E72-1AEC-49D5-BF70-6158A29D87ED}" srcId="{82280726-C09E-4ECD-806C-07B0ADFC4433}" destId="{1364CE19-0BBA-434B-BE2F-6A3C532FE3D4}" srcOrd="2" destOrd="0" parTransId="{B1FDA3DC-75F2-4D9E-A0A6-62905C46168B}" sibTransId="{DAA79176-8287-48E6-B165-EA30947A8D53}"/>
    <dgm:cxn modelId="{45F9E5AF-E8FE-4202-9264-7E905B6F43D2}" srcId="{82280726-C09E-4ECD-806C-07B0ADFC4433}" destId="{00A2A969-9DFB-46B1-986B-52BB74F8DF12}" srcOrd="1" destOrd="0" parTransId="{3412A3E0-FC10-422A-B894-76C2707704B8}" sibTransId="{B46FE8EC-F08F-490A-A54E-BD1023FDA219}"/>
    <dgm:cxn modelId="{F45A2CDC-44EE-421A-A845-0DD06BA4AB2A}" type="presOf" srcId="{00A2A969-9DFB-46B1-986B-52BB74F8DF12}" destId="{57C43347-6F79-4E0B-8E15-9550FA0226DE}" srcOrd="0" destOrd="0" presId="urn:microsoft.com/office/officeart/2005/8/layout/hChevron3"/>
    <dgm:cxn modelId="{E952A8F4-06C4-41A0-A61C-2C8118A3801C}" type="presOf" srcId="{1364CE19-0BBA-434B-BE2F-6A3C532FE3D4}" destId="{3CD30867-1600-4A05-8AA1-DFBE964D8ED5}" srcOrd="0" destOrd="0" presId="urn:microsoft.com/office/officeart/2005/8/layout/hChevron3"/>
    <dgm:cxn modelId="{24278B18-7C4E-4F81-B8A6-9C7661088F7C}" type="presParOf" srcId="{1386BF1C-1A8C-4609-9816-B86025908EB0}" destId="{73426EB6-A2AA-44B8-8DB2-F05CF1047300}" srcOrd="0" destOrd="0" presId="urn:microsoft.com/office/officeart/2005/8/layout/hChevron3"/>
    <dgm:cxn modelId="{CA832B0C-D7AC-4B0E-9D2B-9D333BCCA62F}" type="presParOf" srcId="{1386BF1C-1A8C-4609-9816-B86025908EB0}" destId="{2B0D3293-A781-43A2-B329-B0EEBAD0629D}" srcOrd="1" destOrd="0" presId="urn:microsoft.com/office/officeart/2005/8/layout/hChevron3"/>
    <dgm:cxn modelId="{42667349-DCD2-4CD0-A8C4-3B3C4A3719D9}" type="presParOf" srcId="{1386BF1C-1A8C-4609-9816-B86025908EB0}" destId="{57C43347-6F79-4E0B-8E15-9550FA0226DE}" srcOrd="2" destOrd="0" presId="urn:microsoft.com/office/officeart/2005/8/layout/hChevron3"/>
    <dgm:cxn modelId="{1A3BEFD6-BC0C-46FA-9DE7-D03CD9B331E5}" type="presParOf" srcId="{1386BF1C-1A8C-4609-9816-B86025908EB0}" destId="{85B52CC8-1941-4B66-A25A-A3F6D0A5E369}" srcOrd="3" destOrd="0" presId="urn:microsoft.com/office/officeart/2005/8/layout/hChevron3"/>
    <dgm:cxn modelId="{4847B336-1580-490D-8EE1-D689FB019A88}" type="presParOf" srcId="{1386BF1C-1A8C-4609-9816-B86025908EB0}" destId="{3CD30867-1600-4A05-8AA1-DFBE964D8ED5}" srcOrd="4"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B6EDD8E-F046-43EE-AB70-8C86367AEC78}"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3554F00E-4EAC-4031-AC4B-DF7ACF2CDE17}">
      <dgm:prSet phldrT="[Text]" phldr="0"/>
      <dgm:spPr/>
      <dgm:t>
        <a:bodyPr/>
        <a:lstStyle/>
        <a:p>
          <a:pPr rtl="0"/>
          <a:r>
            <a:rPr lang="en-US" dirty="0">
              <a:solidFill>
                <a:srgbClr val="FFFFFF"/>
              </a:solidFill>
              <a:latin typeface="Arial"/>
            </a:rPr>
            <a:t>Sensor data linked</a:t>
          </a:r>
        </a:p>
      </dgm:t>
    </dgm:pt>
    <dgm:pt modelId="{39CEC214-9982-4F23-A7C3-C5C72491D9EC}" type="parTrans" cxnId="{A7794D1C-02F7-4907-B01E-641B429CF7A7}">
      <dgm:prSet/>
      <dgm:spPr/>
      <dgm:t>
        <a:bodyPr/>
        <a:lstStyle/>
        <a:p>
          <a:endParaRPr lang="en-US"/>
        </a:p>
      </dgm:t>
    </dgm:pt>
    <dgm:pt modelId="{8180B3DE-802F-4448-B5F1-4109CF83A3E1}" type="sibTrans" cxnId="{A7794D1C-02F7-4907-B01E-641B429CF7A7}">
      <dgm:prSet/>
      <dgm:spPr/>
      <dgm:t>
        <a:bodyPr/>
        <a:lstStyle/>
        <a:p>
          <a:endParaRPr lang="en-US"/>
        </a:p>
      </dgm:t>
    </dgm:pt>
    <dgm:pt modelId="{91C80F09-D14D-4F24-B59F-A9C1ED84F5C1}">
      <dgm:prSet phldrT="[Text]" phldr="0"/>
      <dgm:spPr/>
      <dgm:t>
        <a:bodyPr/>
        <a:lstStyle/>
        <a:p>
          <a:pPr rtl="0"/>
          <a:r>
            <a:rPr lang="en-US">
              <a:solidFill>
                <a:srgbClr val="FFFFFF"/>
              </a:solidFill>
              <a:latin typeface="Arial"/>
            </a:rPr>
            <a:t>Find new feeder in GIS</a:t>
          </a:r>
          <a:endParaRPr lang="en-US">
            <a:solidFill>
              <a:srgbClr val="FFFFFF"/>
            </a:solidFill>
          </a:endParaRPr>
        </a:p>
      </dgm:t>
    </dgm:pt>
    <dgm:pt modelId="{8E4441D0-6661-4259-9B0A-50A1EFCDF741}" type="parTrans" cxnId="{1E12C0F0-A1C6-4F7F-9171-00265F008EB4}">
      <dgm:prSet/>
      <dgm:spPr/>
      <dgm:t>
        <a:bodyPr/>
        <a:lstStyle/>
        <a:p>
          <a:endParaRPr lang="en-US"/>
        </a:p>
      </dgm:t>
    </dgm:pt>
    <dgm:pt modelId="{2D1577E5-6D95-43C6-99BA-AF136E2F6AA2}" type="sibTrans" cxnId="{1E12C0F0-A1C6-4F7F-9171-00265F008EB4}">
      <dgm:prSet/>
      <dgm:spPr/>
      <dgm:t>
        <a:bodyPr/>
        <a:lstStyle/>
        <a:p>
          <a:endParaRPr lang="en-US"/>
        </a:p>
      </dgm:t>
    </dgm:pt>
    <dgm:pt modelId="{B2B8B68A-22B4-493B-AB80-71A7EBAEE98A}">
      <dgm:prSet phldr="0"/>
      <dgm:spPr/>
      <dgm:t>
        <a:bodyPr/>
        <a:lstStyle/>
        <a:p>
          <a:pPr rtl="0"/>
          <a:r>
            <a:rPr lang="en-US">
              <a:solidFill>
                <a:srgbClr val="FFFFFF"/>
              </a:solidFill>
              <a:latin typeface="Arial"/>
            </a:rPr>
            <a:t>Validated network model</a:t>
          </a:r>
          <a:endParaRPr lang="en-US">
            <a:solidFill>
              <a:srgbClr val="FFFFFF"/>
            </a:solidFill>
          </a:endParaRPr>
        </a:p>
      </dgm:t>
    </dgm:pt>
    <dgm:pt modelId="{5BB0CD42-E2A1-4A5C-A001-414EBA7A006E}" type="parTrans" cxnId="{44F91ECB-114A-4B93-97C9-D72879D655D0}">
      <dgm:prSet/>
      <dgm:spPr/>
      <dgm:t>
        <a:bodyPr/>
        <a:lstStyle/>
        <a:p>
          <a:endParaRPr lang="en-AU"/>
        </a:p>
      </dgm:t>
    </dgm:pt>
    <dgm:pt modelId="{54013DC0-D15F-4D36-ACF2-DE179AFAA25C}" type="sibTrans" cxnId="{44F91ECB-114A-4B93-97C9-D72879D655D0}">
      <dgm:prSet/>
      <dgm:spPr/>
      <dgm:t>
        <a:bodyPr/>
        <a:lstStyle/>
        <a:p>
          <a:endParaRPr lang="en-AU"/>
        </a:p>
      </dgm:t>
    </dgm:pt>
    <dgm:pt modelId="{570007E0-E0BF-451A-9D8F-A67109DDE4EA}">
      <dgm:prSet phldr="0"/>
      <dgm:spPr/>
      <dgm:t>
        <a:bodyPr/>
        <a:lstStyle/>
        <a:p>
          <a:pPr rtl="0"/>
          <a:r>
            <a:rPr lang="en-US">
              <a:solidFill>
                <a:srgbClr val="FFFFFF"/>
              </a:solidFill>
              <a:latin typeface="Arial"/>
            </a:rPr>
            <a:t>Connectivity model validated</a:t>
          </a:r>
        </a:p>
      </dgm:t>
    </dgm:pt>
    <dgm:pt modelId="{D00566D7-DBF2-4DC4-8D6F-AD041065A872}" type="parTrans" cxnId="{9FBF8338-F0A8-47B3-A333-0DD671BCAA3F}">
      <dgm:prSet/>
      <dgm:spPr/>
      <dgm:t>
        <a:bodyPr/>
        <a:lstStyle/>
        <a:p>
          <a:endParaRPr lang="en-AU"/>
        </a:p>
      </dgm:t>
    </dgm:pt>
    <dgm:pt modelId="{B31F424D-D46B-4F48-A352-7DBFB634DFB4}" type="sibTrans" cxnId="{9FBF8338-F0A8-47B3-A333-0DD671BCAA3F}">
      <dgm:prSet/>
      <dgm:spPr/>
      <dgm:t>
        <a:bodyPr/>
        <a:lstStyle/>
        <a:p>
          <a:endParaRPr lang="en-AU"/>
        </a:p>
      </dgm:t>
    </dgm:pt>
    <dgm:pt modelId="{61965E34-050B-40DB-BC48-CCA171E3AB07}">
      <dgm:prSet phldr="0"/>
      <dgm:spPr/>
      <dgm:t>
        <a:bodyPr/>
        <a:lstStyle/>
        <a:p>
          <a:pPr rtl="0"/>
          <a:r>
            <a:rPr lang="en-US">
              <a:solidFill>
                <a:srgbClr val="FFFFFF"/>
              </a:solidFill>
              <a:latin typeface="Arial"/>
            </a:rPr>
            <a:t>Asset data linked</a:t>
          </a:r>
        </a:p>
      </dgm:t>
    </dgm:pt>
    <dgm:pt modelId="{FFFFAF93-8DA9-4505-9E2F-0C17E16139AF}" type="parTrans" cxnId="{CCDA6772-CBD4-4432-8E9A-82ED741A64C1}">
      <dgm:prSet/>
      <dgm:spPr/>
      <dgm:t>
        <a:bodyPr/>
        <a:lstStyle/>
        <a:p>
          <a:endParaRPr lang="en-AU"/>
        </a:p>
      </dgm:t>
    </dgm:pt>
    <dgm:pt modelId="{0D38D8A2-31DC-4D3D-B2E8-5038646FE348}" type="sibTrans" cxnId="{CCDA6772-CBD4-4432-8E9A-82ED741A64C1}">
      <dgm:prSet/>
      <dgm:spPr/>
      <dgm:t>
        <a:bodyPr/>
        <a:lstStyle/>
        <a:p>
          <a:endParaRPr lang="en-AU"/>
        </a:p>
      </dgm:t>
    </dgm:pt>
    <dgm:pt modelId="{DBA2F6BB-9DEC-4045-9026-C05A3F981193}" type="pres">
      <dgm:prSet presAssocID="{4B6EDD8E-F046-43EE-AB70-8C86367AEC78}" presName="Name0" presStyleCnt="0">
        <dgm:presLayoutVars>
          <dgm:dir/>
          <dgm:resizeHandles val="exact"/>
        </dgm:presLayoutVars>
      </dgm:prSet>
      <dgm:spPr/>
    </dgm:pt>
    <dgm:pt modelId="{DED3E114-305A-4261-A4DA-8625C0B8EF22}" type="pres">
      <dgm:prSet presAssocID="{4B6EDD8E-F046-43EE-AB70-8C86367AEC78}" presName="cycle" presStyleCnt="0"/>
      <dgm:spPr/>
    </dgm:pt>
    <dgm:pt modelId="{52AFDBBC-39AA-4C2D-AC5E-3878F0612E56}" type="pres">
      <dgm:prSet presAssocID="{3554F00E-4EAC-4031-AC4B-DF7ACF2CDE17}" presName="nodeFirstNode" presStyleLbl="node1" presStyleIdx="0" presStyleCnt="5">
        <dgm:presLayoutVars>
          <dgm:bulletEnabled val="1"/>
        </dgm:presLayoutVars>
      </dgm:prSet>
      <dgm:spPr/>
    </dgm:pt>
    <dgm:pt modelId="{F9AA15F6-B4BD-4E7F-901A-E82FFC510C0A}" type="pres">
      <dgm:prSet presAssocID="{8180B3DE-802F-4448-B5F1-4109CF83A3E1}" presName="sibTransFirstNode" presStyleLbl="bgShp" presStyleIdx="0" presStyleCnt="1"/>
      <dgm:spPr/>
    </dgm:pt>
    <dgm:pt modelId="{B9DDD9BD-7CCC-46E8-BB36-9224A31A6AB5}" type="pres">
      <dgm:prSet presAssocID="{B2B8B68A-22B4-493B-AB80-71A7EBAEE98A}" presName="nodeFollowingNodes" presStyleLbl="node1" presStyleIdx="1" presStyleCnt="5">
        <dgm:presLayoutVars>
          <dgm:bulletEnabled val="1"/>
        </dgm:presLayoutVars>
      </dgm:prSet>
      <dgm:spPr/>
    </dgm:pt>
    <dgm:pt modelId="{731024FF-57CE-4F35-9DF6-7F4DF35486A7}" type="pres">
      <dgm:prSet presAssocID="{91C80F09-D14D-4F24-B59F-A9C1ED84F5C1}" presName="nodeFollowingNodes" presStyleLbl="node1" presStyleIdx="2" presStyleCnt="5">
        <dgm:presLayoutVars>
          <dgm:bulletEnabled val="1"/>
        </dgm:presLayoutVars>
      </dgm:prSet>
      <dgm:spPr/>
    </dgm:pt>
    <dgm:pt modelId="{90BF61ED-E073-4704-A14C-952471785405}" type="pres">
      <dgm:prSet presAssocID="{570007E0-E0BF-451A-9D8F-A67109DDE4EA}" presName="nodeFollowingNodes" presStyleLbl="node1" presStyleIdx="3" presStyleCnt="5">
        <dgm:presLayoutVars>
          <dgm:bulletEnabled val="1"/>
        </dgm:presLayoutVars>
      </dgm:prSet>
      <dgm:spPr/>
    </dgm:pt>
    <dgm:pt modelId="{867913AE-81D1-4DCC-80A8-F6FD94BCE341}" type="pres">
      <dgm:prSet presAssocID="{61965E34-050B-40DB-BC48-CCA171E3AB07}" presName="nodeFollowingNodes" presStyleLbl="node1" presStyleIdx="4" presStyleCnt="5">
        <dgm:presLayoutVars>
          <dgm:bulletEnabled val="1"/>
        </dgm:presLayoutVars>
      </dgm:prSet>
      <dgm:spPr/>
    </dgm:pt>
  </dgm:ptLst>
  <dgm:cxnLst>
    <dgm:cxn modelId="{519C5E13-B7C6-4468-A13E-CBBD0564EF02}" type="presOf" srcId="{91C80F09-D14D-4F24-B59F-A9C1ED84F5C1}" destId="{731024FF-57CE-4F35-9DF6-7F4DF35486A7}" srcOrd="0" destOrd="0" presId="urn:microsoft.com/office/officeart/2005/8/layout/cycle3"/>
    <dgm:cxn modelId="{A7794D1C-02F7-4907-B01E-641B429CF7A7}" srcId="{4B6EDD8E-F046-43EE-AB70-8C86367AEC78}" destId="{3554F00E-4EAC-4031-AC4B-DF7ACF2CDE17}" srcOrd="0" destOrd="0" parTransId="{39CEC214-9982-4F23-A7C3-C5C72491D9EC}" sibTransId="{8180B3DE-802F-4448-B5F1-4109CF83A3E1}"/>
    <dgm:cxn modelId="{9FBF8338-F0A8-47B3-A333-0DD671BCAA3F}" srcId="{4B6EDD8E-F046-43EE-AB70-8C86367AEC78}" destId="{570007E0-E0BF-451A-9D8F-A67109DDE4EA}" srcOrd="3" destOrd="0" parTransId="{D00566D7-DBF2-4DC4-8D6F-AD041065A872}" sibTransId="{B31F424D-D46B-4F48-A352-7DBFB634DFB4}"/>
    <dgm:cxn modelId="{391F4139-53F2-478D-B12E-3FA3CDC5DBD2}" type="presOf" srcId="{570007E0-E0BF-451A-9D8F-A67109DDE4EA}" destId="{90BF61ED-E073-4704-A14C-952471785405}" srcOrd="0" destOrd="0" presId="urn:microsoft.com/office/officeart/2005/8/layout/cycle3"/>
    <dgm:cxn modelId="{CCDA6772-CBD4-4432-8E9A-82ED741A64C1}" srcId="{4B6EDD8E-F046-43EE-AB70-8C86367AEC78}" destId="{61965E34-050B-40DB-BC48-CCA171E3AB07}" srcOrd="4" destOrd="0" parTransId="{FFFFAF93-8DA9-4505-9E2F-0C17E16139AF}" sibTransId="{0D38D8A2-31DC-4D3D-B2E8-5038646FE348}"/>
    <dgm:cxn modelId="{E4ECBA7A-A236-4916-8D72-8DA8314E8074}" type="presOf" srcId="{61965E34-050B-40DB-BC48-CCA171E3AB07}" destId="{867913AE-81D1-4DCC-80A8-F6FD94BCE341}" srcOrd="0" destOrd="0" presId="urn:microsoft.com/office/officeart/2005/8/layout/cycle3"/>
    <dgm:cxn modelId="{A38EE97A-32D2-4E74-A658-6F209A9EF4E3}" type="presOf" srcId="{4B6EDD8E-F046-43EE-AB70-8C86367AEC78}" destId="{DBA2F6BB-9DEC-4045-9026-C05A3F981193}" srcOrd="0" destOrd="0" presId="urn:microsoft.com/office/officeart/2005/8/layout/cycle3"/>
    <dgm:cxn modelId="{108715C9-93F9-43C7-999C-84794C7FC62B}" type="presOf" srcId="{B2B8B68A-22B4-493B-AB80-71A7EBAEE98A}" destId="{B9DDD9BD-7CCC-46E8-BB36-9224A31A6AB5}" srcOrd="0" destOrd="0" presId="urn:microsoft.com/office/officeart/2005/8/layout/cycle3"/>
    <dgm:cxn modelId="{44F91ECB-114A-4B93-97C9-D72879D655D0}" srcId="{4B6EDD8E-F046-43EE-AB70-8C86367AEC78}" destId="{B2B8B68A-22B4-493B-AB80-71A7EBAEE98A}" srcOrd="1" destOrd="0" parTransId="{5BB0CD42-E2A1-4A5C-A001-414EBA7A006E}" sibTransId="{54013DC0-D15F-4D36-ACF2-DE179AFAA25C}"/>
    <dgm:cxn modelId="{86C1F1E4-98E3-473E-9813-FC5737095B86}" type="presOf" srcId="{3554F00E-4EAC-4031-AC4B-DF7ACF2CDE17}" destId="{52AFDBBC-39AA-4C2D-AC5E-3878F0612E56}" srcOrd="0" destOrd="0" presId="urn:microsoft.com/office/officeart/2005/8/layout/cycle3"/>
    <dgm:cxn modelId="{1E12C0F0-A1C6-4F7F-9171-00265F008EB4}" srcId="{4B6EDD8E-F046-43EE-AB70-8C86367AEC78}" destId="{91C80F09-D14D-4F24-B59F-A9C1ED84F5C1}" srcOrd="2" destOrd="0" parTransId="{8E4441D0-6661-4259-9B0A-50A1EFCDF741}" sibTransId="{2D1577E5-6D95-43C6-99BA-AF136E2F6AA2}"/>
    <dgm:cxn modelId="{572E71F9-7FD7-4355-B27C-0568623D1CD8}" type="presOf" srcId="{8180B3DE-802F-4448-B5F1-4109CF83A3E1}" destId="{F9AA15F6-B4BD-4E7F-901A-E82FFC510C0A}" srcOrd="0" destOrd="0" presId="urn:microsoft.com/office/officeart/2005/8/layout/cycle3"/>
    <dgm:cxn modelId="{A4310F59-866B-4164-8727-B59E8EAE7B7E}" type="presParOf" srcId="{DBA2F6BB-9DEC-4045-9026-C05A3F981193}" destId="{DED3E114-305A-4261-A4DA-8625C0B8EF22}" srcOrd="0" destOrd="0" presId="urn:microsoft.com/office/officeart/2005/8/layout/cycle3"/>
    <dgm:cxn modelId="{85254959-4392-40A8-A0F8-B5408A1A6F0C}" type="presParOf" srcId="{DED3E114-305A-4261-A4DA-8625C0B8EF22}" destId="{52AFDBBC-39AA-4C2D-AC5E-3878F0612E56}" srcOrd="0" destOrd="0" presId="urn:microsoft.com/office/officeart/2005/8/layout/cycle3"/>
    <dgm:cxn modelId="{67D19DEE-1D24-4C32-AF8B-4D2F37E3C973}" type="presParOf" srcId="{DED3E114-305A-4261-A4DA-8625C0B8EF22}" destId="{F9AA15F6-B4BD-4E7F-901A-E82FFC510C0A}" srcOrd="1" destOrd="0" presId="urn:microsoft.com/office/officeart/2005/8/layout/cycle3"/>
    <dgm:cxn modelId="{0E519597-0FE3-4BC5-8189-7AD29C360F97}" type="presParOf" srcId="{DED3E114-305A-4261-A4DA-8625C0B8EF22}" destId="{B9DDD9BD-7CCC-46E8-BB36-9224A31A6AB5}" srcOrd="2" destOrd="0" presId="urn:microsoft.com/office/officeart/2005/8/layout/cycle3"/>
    <dgm:cxn modelId="{74F1BABB-3426-4C92-AC27-4D9F057EA1E9}" type="presParOf" srcId="{DED3E114-305A-4261-A4DA-8625C0B8EF22}" destId="{731024FF-57CE-4F35-9DF6-7F4DF35486A7}" srcOrd="3" destOrd="0" presId="urn:microsoft.com/office/officeart/2005/8/layout/cycle3"/>
    <dgm:cxn modelId="{47585EA0-94B9-46F8-B92A-4257F42828D3}" type="presParOf" srcId="{DED3E114-305A-4261-A4DA-8625C0B8EF22}" destId="{90BF61ED-E073-4704-A14C-952471785405}" srcOrd="4" destOrd="0" presId="urn:microsoft.com/office/officeart/2005/8/layout/cycle3"/>
    <dgm:cxn modelId="{A2F7C5DA-D411-4DAD-9224-5B218A754CF3}" type="presParOf" srcId="{DED3E114-305A-4261-A4DA-8625C0B8EF22}" destId="{867913AE-81D1-4DCC-80A8-F6FD94BCE341}"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2280726-C09E-4ECD-806C-07B0ADFC4433}" type="doc">
      <dgm:prSet loTypeId="urn:microsoft.com/office/officeart/2005/8/layout/hChevron3" loCatId="process" qsTypeId="urn:microsoft.com/office/officeart/2005/8/quickstyle/simple1" qsCatId="simple" csTypeId="urn:microsoft.com/office/officeart/2005/8/colors/accent1_2" csCatId="accent1" phldr="1"/>
      <dgm:spPr/>
    </dgm:pt>
    <dgm:pt modelId="{9F0E0CD8-6DA3-4FD3-A388-4C6B509564FF}">
      <dgm:prSet phldrT="[Text]" phldr="0"/>
      <dgm:spPr/>
      <dgm:t>
        <a:bodyPr/>
        <a:lstStyle/>
        <a:p>
          <a:pPr rtl="0"/>
          <a:r>
            <a:rPr lang="en-US" dirty="0">
              <a:solidFill>
                <a:srgbClr val="FFFFFF"/>
              </a:solidFill>
              <a:latin typeface="Arial"/>
            </a:rPr>
            <a:t>Distribution state estimation</a:t>
          </a:r>
          <a:endParaRPr lang="en-US" dirty="0">
            <a:solidFill>
              <a:srgbClr val="FFFFFF"/>
            </a:solidFill>
          </a:endParaRPr>
        </a:p>
      </dgm:t>
    </dgm:pt>
    <dgm:pt modelId="{85434D88-98AA-4A2A-8670-06595D66AE09}" type="parTrans" cxnId="{1855B150-E58F-48BA-B069-FD2E935B5387}">
      <dgm:prSet/>
      <dgm:spPr/>
      <dgm:t>
        <a:bodyPr/>
        <a:lstStyle/>
        <a:p>
          <a:endParaRPr lang="en-AU"/>
        </a:p>
      </dgm:t>
    </dgm:pt>
    <dgm:pt modelId="{AEDA323F-C972-470A-990E-9C37545128AE}" type="sibTrans" cxnId="{1855B150-E58F-48BA-B069-FD2E935B5387}">
      <dgm:prSet/>
      <dgm:spPr/>
      <dgm:t>
        <a:bodyPr/>
        <a:lstStyle/>
        <a:p>
          <a:endParaRPr lang="en-AU"/>
        </a:p>
      </dgm:t>
    </dgm:pt>
    <dgm:pt modelId="{00A2A969-9DFB-46B1-986B-52BB74F8DF12}">
      <dgm:prSet phldrT="[Text]" phldr="0"/>
      <dgm:spPr>
        <a:solidFill>
          <a:srgbClr val="FF0000"/>
        </a:solidFill>
      </dgm:spPr>
      <dgm:t>
        <a:bodyPr/>
        <a:lstStyle/>
        <a:p>
          <a:pPr rtl="0"/>
          <a:r>
            <a:rPr lang="en-US" dirty="0">
              <a:solidFill>
                <a:srgbClr val="FFFFFF"/>
              </a:solidFill>
              <a:latin typeface="Arial"/>
            </a:rPr>
            <a:t>Congestion analysis</a:t>
          </a:r>
          <a:endParaRPr lang="en-US" dirty="0">
            <a:solidFill>
              <a:srgbClr val="FFFFFF"/>
            </a:solidFill>
          </a:endParaRPr>
        </a:p>
      </dgm:t>
    </dgm:pt>
    <dgm:pt modelId="{3412A3E0-FC10-422A-B894-76C2707704B8}" type="parTrans" cxnId="{45F9E5AF-E8FE-4202-9264-7E905B6F43D2}">
      <dgm:prSet/>
      <dgm:spPr/>
      <dgm:t>
        <a:bodyPr/>
        <a:lstStyle/>
        <a:p>
          <a:endParaRPr lang="en-AU"/>
        </a:p>
      </dgm:t>
    </dgm:pt>
    <dgm:pt modelId="{B46FE8EC-F08F-490A-A54E-BD1023FDA219}" type="sibTrans" cxnId="{45F9E5AF-E8FE-4202-9264-7E905B6F43D2}">
      <dgm:prSet/>
      <dgm:spPr/>
      <dgm:t>
        <a:bodyPr/>
        <a:lstStyle/>
        <a:p>
          <a:endParaRPr lang="en-AU"/>
        </a:p>
      </dgm:t>
    </dgm:pt>
    <dgm:pt modelId="{1364CE19-0BBA-434B-BE2F-6A3C532FE3D4}">
      <dgm:prSet phldrT="[Text]" phldr="0">
        <dgm:style>
          <a:lnRef idx="2">
            <a:schemeClr val="accent4">
              <a:shade val="15000"/>
            </a:schemeClr>
          </a:lnRef>
          <a:fillRef idx="1">
            <a:schemeClr val="accent4"/>
          </a:fillRef>
          <a:effectRef idx="0">
            <a:schemeClr val="accent4"/>
          </a:effectRef>
          <a:fontRef idx="minor">
            <a:schemeClr val="lt1"/>
          </a:fontRef>
        </dgm:style>
      </dgm:prSet>
      <dgm:spPr>
        <a:solidFill>
          <a:srgbClr val="FF0000"/>
        </a:solidFill>
      </dgm:spPr>
      <dgm:t>
        <a:bodyPr/>
        <a:lstStyle/>
        <a:p>
          <a:pPr rtl="0"/>
          <a:r>
            <a:rPr lang="en-US" dirty="0">
              <a:solidFill>
                <a:srgbClr val="FFFFFF"/>
              </a:solidFill>
              <a:latin typeface="Arial"/>
            </a:rPr>
            <a:t>Dynamic Operating Envelopes</a:t>
          </a:r>
          <a:endParaRPr lang="en-US" dirty="0">
            <a:solidFill>
              <a:srgbClr val="FFFFFF"/>
            </a:solidFill>
          </a:endParaRPr>
        </a:p>
      </dgm:t>
    </dgm:pt>
    <dgm:pt modelId="{B1FDA3DC-75F2-4D9E-A0A6-62905C46168B}" type="parTrans" cxnId="{6F900E72-1AEC-49D5-BF70-6158A29D87ED}">
      <dgm:prSet/>
      <dgm:spPr/>
      <dgm:t>
        <a:bodyPr/>
        <a:lstStyle/>
        <a:p>
          <a:endParaRPr lang="en-AU"/>
        </a:p>
      </dgm:t>
    </dgm:pt>
    <dgm:pt modelId="{DAA79176-8287-48E6-B165-EA30947A8D53}" type="sibTrans" cxnId="{6F900E72-1AEC-49D5-BF70-6158A29D87ED}">
      <dgm:prSet/>
      <dgm:spPr/>
      <dgm:t>
        <a:bodyPr/>
        <a:lstStyle/>
        <a:p>
          <a:endParaRPr lang="en-AU"/>
        </a:p>
      </dgm:t>
    </dgm:pt>
    <dgm:pt modelId="{1386BF1C-1A8C-4609-9816-B86025908EB0}" type="pres">
      <dgm:prSet presAssocID="{82280726-C09E-4ECD-806C-07B0ADFC4433}" presName="Name0" presStyleCnt="0">
        <dgm:presLayoutVars>
          <dgm:dir/>
          <dgm:resizeHandles val="exact"/>
        </dgm:presLayoutVars>
      </dgm:prSet>
      <dgm:spPr/>
    </dgm:pt>
    <dgm:pt modelId="{73426EB6-A2AA-44B8-8DB2-F05CF1047300}" type="pres">
      <dgm:prSet presAssocID="{9F0E0CD8-6DA3-4FD3-A388-4C6B509564FF}" presName="parTxOnly" presStyleLbl="node1" presStyleIdx="0" presStyleCnt="3">
        <dgm:presLayoutVars>
          <dgm:bulletEnabled val="1"/>
        </dgm:presLayoutVars>
      </dgm:prSet>
      <dgm:spPr/>
    </dgm:pt>
    <dgm:pt modelId="{2B0D3293-A781-43A2-B329-B0EEBAD0629D}" type="pres">
      <dgm:prSet presAssocID="{AEDA323F-C972-470A-990E-9C37545128AE}" presName="parSpace" presStyleCnt="0"/>
      <dgm:spPr/>
    </dgm:pt>
    <dgm:pt modelId="{57C43347-6F79-4E0B-8E15-9550FA0226DE}" type="pres">
      <dgm:prSet presAssocID="{00A2A969-9DFB-46B1-986B-52BB74F8DF12}" presName="parTxOnly" presStyleLbl="node1" presStyleIdx="1" presStyleCnt="3">
        <dgm:presLayoutVars>
          <dgm:bulletEnabled val="1"/>
        </dgm:presLayoutVars>
      </dgm:prSet>
      <dgm:spPr>
        <a:solidFill>
          <a:schemeClr val="tx2"/>
        </a:solidFill>
      </dgm:spPr>
    </dgm:pt>
    <dgm:pt modelId="{85B52CC8-1941-4B66-A25A-A3F6D0A5E369}" type="pres">
      <dgm:prSet presAssocID="{B46FE8EC-F08F-490A-A54E-BD1023FDA219}" presName="parSpace" presStyleCnt="0"/>
      <dgm:spPr/>
    </dgm:pt>
    <dgm:pt modelId="{3CD30867-1600-4A05-8AA1-DFBE964D8ED5}" type="pres">
      <dgm:prSet presAssocID="{1364CE19-0BBA-434B-BE2F-6A3C532FE3D4}" presName="parTxOnly" presStyleLbl="node1" presStyleIdx="2" presStyleCnt="3">
        <dgm:presLayoutVars>
          <dgm:bulletEnabled val="1"/>
        </dgm:presLayoutVars>
      </dgm:prSet>
      <dgm:spPr/>
    </dgm:pt>
  </dgm:ptLst>
  <dgm:cxnLst>
    <dgm:cxn modelId="{8B649E63-2457-4B88-99F6-6B7EF63FFB06}" type="presOf" srcId="{9F0E0CD8-6DA3-4FD3-A388-4C6B509564FF}" destId="{73426EB6-A2AA-44B8-8DB2-F05CF1047300}" srcOrd="0" destOrd="0" presId="urn:microsoft.com/office/officeart/2005/8/layout/hChevron3"/>
    <dgm:cxn modelId="{00588B47-34B9-44D9-B6B9-C48733977DC4}" type="presOf" srcId="{82280726-C09E-4ECD-806C-07B0ADFC4433}" destId="{1386BF1C-1A8C-4609-9816-B86025908EB0}" srcOrd="0" destOrd="0" presId="urn:microsoft.com/office/officeart/2005/8/layout/hChevron3"/>
    <dgm:cxn modelId="{1855B150-E58F-48BA-B069-FD2E935B5387}" srcId="{82280726-C09E-4ECD-806C-07B0ADFC4433}" destId="{9F0E0CD8-6DA3-4FD3-A388-4C6B509564FF}" srcOrd="0" destOrd="0" parTransId="{85434D88-98AA-4A2A-8670-06595D66AE09}" sibTransId="{AEDA323F-C972-470A-990E-9C37545128AE}"/>
    <dgm:cxn modelId="{6F900E72-1AEC-49D5-BF70-6158A29D87ED}" srcId="{82280726-C09E-4ECD-806C-07B0ADFC4433}" destId="{1364CE19-0BBA-434B-BE2F-6A3C532FE3D4}" srcOrd="2" destOrd="0" parTransId="{B1FDA3DC-75F2-4D9E-A0A6-62905C46168B}" sibTransId="{DAA79176-8287-48E6-B165-EA30947A8D53}"/>
    <dgm:cxn modelId="{45F9E5AF-E8FE-4202-9264-7E905B6F43D2}" srcId="{82280726-C09E-4ECD-806C-07B0ADFC4433}" destId="{00A2A969-9DFB-46B1-986B-52BB74F8DF12}" srcOrd="1" destOrd="0" parTransId="{3412A3E0-FC10-422A-B894-76C2707704B8}" sibTransId="{B46FE8EC-F08F-490A-A54E-BD1023FDA219}"/>
    <dgm:cxn modelId="{F45A2CDC-44EE-421A-A845-0DD06BA4AB2A}" type="presOf" srcId="{00A2A969-9DFB-46B1-986B-52BB74F8DF12}" destId="{57C43347-6F79-4E0B-8E15-9550FA0226DE}" srcOrd="0" destOrd="0" presId="urn:microsoft.com/office/officeart/2005/8/layout/hChevron3"/>
    <dgm:cxn modelId="{E952A8F4-06C4-41A0-A61C-2C8118A3801C}" type="presOf" srcId="{1364CE19-0BBA-434B-BE2F-6A3C532FE3D4}" destId="{3CD30867-1600-4A05-8AA1-DFBE964D8ED5}" srcOrd="0" destOrd="0" presId="urn:microsoft.com/office/officeart/2005/8/layout/hChevron3"/>
    <dgm:cxn modelId="{24278B18-7C4E-4F81-B8A6-9C7661088F7C}" type="presParOf" srcId="{1386BF1C-1A8C-4609-9816-B86025908EB0}" destId="{73426EB6-A2AA-44B8-8DB2-F05CF1047300}" srcOrd="0" destOrd="0" presId="urn:microsoft.com/office/officeart/2005/8/layout/hChevron3"/>
    <dgm:cxn modelId="{CA832B0C-D7AC-4B0E-9D2B-9D333BCCA62F}" type="presParOf" srcId="{1386BF1C-1A8C-4609-9816-B86025908EB0}" destId="{2B0D3293-A781-43A2-B329-B0EEBAD0629D}" srcOrd="1" destOrd="0" presId="urn:microsoft.com/office/officeart/2005/8/layout/hChevron3"/>
    <dgm:cxn modelId="{42667349-DCD2-4CD0-A8C4-3B3C4A3719D9}" type="presParOf" srcId="{1386BF1C-1A8C-4609-9816-B86025908EB0}" destId="{57C43347-6F79-4E0B-8E15-9550FA0226DE}" srcOrd="2" destOrd="0" presId="urn:microsoft.com/office/officeart/2005/8/layout/hChevron3"/>
    <dgm:cxn modelId="{1A3BEFD6-BC0C-46FA-9DE7-D03CD9B331E5}" type="presParOf" srcId="{1386BF1C-1A8C-4609-9816-B86025908EB0}" destId="{85B52CC8-1941-4B66-A25A-A3F6D0A5E369}" srcOrd="3" destOrd="0" presId="urn:microsoft.com/office/officeart/2005/8/layout/hChevron3"/>
    <dgm:cxn modelId="{4847B336-1580-490D-8EE1-D689FB019A88}" type="presParOf" srcId="{1386BF1C-1A8C-4609-9816-B86025908EB0}" destId="{3CD30867-1600-4A05-8AA1-DFBE964D8ED5}" srcOrd="4"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EA66FF-4386-BF48-A6E7-DF1B1412B3DA}">
      <dsp:nvSpPr>
        <dsp:cNvPr id="0" name=""/>
        <dsp:cNvSpPr/>
      </dsp:nvSpPr>
      <dsp:spPr>
        <a:xfrm>
          <a:off x="2170572" y="58820"/>
          <a:ext cx="2823406" cy="2823406"/>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n-GB" sz="2600" kern="1200" dirty="0"/>
            <a:t>Technical viability</a:t>
          </a:r>
        </a:p>
      </dsp:txBody>
      <dsp:txXfrm>
        <a:off x="2547027" y="552917"/>
        <a:ext cx="2070497" cy="1270532"/>
      </dsp:txXfrm>
    </dsp:sp>
    <dsp:sp modelId="{8581888A-3AB3-774E-9B42-E28783398B81}">
      <dsp:nvSpPr>
        <dsp:cNvPr id="0" name=""/>
        <dsp:cNvSpPr/>
      </dsp:nvSpPr>
      <dsp:spPr>
        <a:xfrm>
          <a:off x="3189351" y="1823449"/>
          <a:ext cx="2823406" cy="2823406"/>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n-GB" sz="2600" kern="1200" dirty="0"/>
            <a:t>Operational need</a:t>
          </a:r>
        </a:p>
      </dsp:txBody>
      <dsp:txXfrm>
        <a:off x="4052843" y="2552829"/>
        <a:ext cx="1694043" cy="1552873"/>
      </dsp:txXfrm>
    </dsp:sp>
    <dsp:sp modelId="{5E2AD243-E64D-4341-9D15-6CA28C06E8FE}">
      <dsp:nvSpPr>
        <dsp:cNvPr id="0" name=""/>
        <dsp:cNvSpPr/>
      </dsp:nvSpPr>
      <dsp:spPr>
        <a:xfrm>
          <a:off x="1151793" y="1823449"/>
          <a:ext cx="2823406" cy="2823406"/>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n-GB" sz="2600" kern="1200" dirty="0"/>
            <a:t>Economic viability</a:t>
          </a:r>
        </a:p>
      </dsp:txBody>
      <dsp:txXfrm>
        <a:off x="1417664" y="2552829"/>
        <a:ext cx="1694043" cy="155287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CC8D2-C62D-AB44-8791-1B2711DCC730}">
      <dsp:nvSpPr>
        <dsp:cNvPr id="0" name=""/>
        <dsp:cNvSpPr/>
      </dsp:nvSpPr>
      <dsp:spPr>
        <a:xfrm>
          <a:off x="0" y="4199687"/>
          <a:ext cx="2222655" cy="918788"/>
        </a:xfrm>
        <a:prstGeom prst="rect">
          <a:avLst/>
        </a:prstGeom>
        <a:solidFill>
          <a:schemeClr val="accent6">
            <a:shade val="80000"/>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075" tIns="149352" rIns="158075" bIns="149352" numCol="1" spcCol="1270" anchor="ctr" anchorCtr="0">
          <a:noAutofit/>
        </a:bodyPr>
        <a:lstStyle/>
        <a:p>
          <a:pPr marL="0" lvl="0" indent="0" algn="ctr" defTabSz="933450">
            <a:lnSpc>
              <a:spcPct val="70000"/>
            </a:lnSpc>
            <a:spcBef>
              <a:spcPct val="0"/>
            </a:spcBef>
            <a:spcAft>
              <a:spcPct val="35000"/>
            </a:spcAft>
            <a:buNone/>
          </a:pPr>
          <a:r>
            <a:rPr lang="en-GB" sz="2100" kern="1200">
              <a:latin typeface="CordiaUPC" panose="020B0304020202020204" pitchFamily="34" charset="-34"/>
              <a:cs typeface="CordiaUPC" panose="020B0304020202020204" pitchFamily="34" charset="-34"/>
            </a:rPr>
            <a:t>Decision support functionality</a:t>
          </a:r>
        </a:p>
      </dsp:txBody>
      <dsp:txXfrm>
        <a:off x="0" y="4199687"/>
        <a:ext cx="2222655" cy="918788"/>
      </dsp:txXfrm>
    </dsp:sp>
    <dsp:sp modelId="{90FDC9D7-033B-9F48-BD88-CF6D5B67191F}">
      <dsp:nvSpPr>
        <dsp:cNvPr id="0" name=""/>
        <dsp:cNvSpPr/>
      </dsp:nvSpPr>
      <dsp:spPr>
        <a:xfrm>
          <a:off x="2222655" y="4199687"/>
          <a:ext cx="6667965" cy="918788"/>
        </a:xfrm>
        <a:prstGeom prst="rect">
          <a:avLst/>
        </a:prstGeom>
        <a:solidFill>
          <a:schemeClr val="accent6">
            <a:alpha val="90000"/>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258" tIns="266700" rIns="135258" bIns="266700" numCol="1" spcCol="1270" anchor="ctr" anchorCtr="0">
          <a:noAutofit/>
        </a:bodyPr>
        <a:lstStyle/>
        <a:p>
          <a:pPr marL="0" lvl="0" indent="0" algn="l" defTabSz="933450">
            <a:lnSpc>
              <a:spcPct val="70000"/>
            </a:lnSpc>
            <a:spcBef>
              <a:spcPct val="0"/>
            </a:spcBef>
            <a:spcAft>
              <a:spcPct val="35000"/>
            </a:spcAft>
            <a:buNone/>
          </a:pPr>
          <a:r>
            <a:rPr lang="en-AU" sz="2100" kern="1200" dirty="0" err="1">
              <a:latin typeface="CordiaUPC" panose="020B0304020202020204" pitchFamily="34" charset="-34"/>
              <a:ea typeface="+mn-ea"/>
              <a:cs typeface="CordiaUPC" panose="020B0304020202020204" pitchFamily="34" charset="-34"/>
            </a:rPr>
            <a:t>GridQube's</a:t>
          </a:r>
          <a:r>
            <a:rPr lang="en-AU" sz="2100" kern="1200" dirty="0">
              <a:latin typeface="CordiaUPC" panose="020B0304020202020204" pitchFamily="34" charset="-34"/>
              <a:ea typeface="+mn-ea"/>
              <a:cs typeface="CordiaUPC" panose="020B0304020202020204" pitchFamily="34" charset="-34"/>
            </a:rPr>
            <a:t> four-wire optimal power flow engine enables design, planning and operation of network assets, distributed energy resources and EVs</a:t>
          </a:r>
          <a:endParaRPr lang="en-GB" sz="2100" kern="1200" dirty="0">
            <a:latin typeface="CordiaUPC" panose="020B0304020202020204" pitchFamily="34" charset="-34"/>
            <a:ea typeface="+mn-ea"/>
            <a:cs typeface="CordiaUPC" panose="020B0304020202020204" pitchFamily="34" charset="-34"/>
          </a:endParaRPr>
        </a:p>
      </dsp:txBody>
      <dsp:txXfrm>
        <a:off x="2222655" y="4199687"/>
        <a:ext cx="6667965" cy="918788"/>
      </dsp:txXfrm>
    </dsp:sp>
    <dsp:sp modelId="{AB156D39-EC60-9448-82C5-9F5BBAD45B02}">
      <dsp:nvSpPr>
        <dsp:cNvPr id="0" name=""/>
        <dsp:cNvSpPr/>
      </dsp:nvSpPr>
      <dsp:spPr>
        <a:xfrm rot="10800000">
          <a:off x="0" y="2800371"/>
          <a:ext cx="2222655" cy="1413097"/>
        </a:xfrm>
        <a:prstGeom prst="upArrowCallout">
          <a:avLst>
            <a:gd name="adj1" fmla="val 5000"/>
            <a:gd name="adj2" fmla="val 10000"/>
            <a:gd name="adj3" fmla="val 15000"/>
            <a:gd name="adj4" fmla="val 64977"/>
          </a:avLst>
        </a:prstGeom>
        <a:solidFill>
          <a:schemeClr val="accent6">
            <a:shade val="80000"/>
            <a:hueOff val="0"/>
            <a:satOff val="-2650"/>
            <a:lumOff val="9346"/>
            <a:alphaOff val="0"/>
          </a:schemeClr>
        </a:solidFill>
        <a:ln w="19050" cap="flat" cmpd="sng" algn="ctr">
          <a:solidFill>
            <a:schemeClr val="accent6">
              <a:shade val="80000"/>
              <a:hueOff val="0"/>
              <a:satOff val="-2650"/>
              <a:lumOff val="934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075" tIns="149352" rIns="158075" bIns="149352" numCol="1" spcCol="1270" anchor="ctr" anchorCtr="0">
          <a:noAutofit/>
        </a:bodyPr>
        <a:lstStyle/>
        <a:p>
          <a:pPr marL="0" lvl="0" indent="0" algn="ctr" defTabSz="933450">
            <a:lnSpc>
              <a:spcPct val="70000"/>
            </a:lnSpc>
            <a:spcBef>
              <a:spcPct val="0"/>
            </a:spcBef>
            <a:spcAft>
              <a:spcPct val="35000"/>
            </a:spcAft>
            <a:buNone/>
          </a:pPr>
          <a:r>
            <a:rPr lang="en-GB" sz="2100" kern="1200">
              <a:latin typeface="CordiaUPC" panose="020B0304020202020204" pitchFamily="34" charset="-34"/>
              <a:cs typeface="CordiaUPC" panose="020B0304020202020204" pitchFamily="34" charset="-34"/>
            </a:rPr>
            <a:t>GridQube core access </a:t>
          </a:r>
        </a:p>
      </dsp:txBody>
      <dsp:txXfrm rot="-10800000">
        <a:off x="0" y="2800371"/>
        <a:ext cx="2222655" cy="918513"/>
      </dsp:txXfrm>
    </dsp:sp>
    <dsp:sp modelId="{469B41AA-2BEC-6A4B-A2B8-ACC558E5B248}">
      <dsp:nvSpPr>
        <dsp:cNvPr id="0" name=""/>
        <dsp:cNvSpPr/>
      </dsp:nvSpPr>
      <dsp:spPr>
        <a:xfrm>
          <a:off x="2222655" y="2800371"/>
          <a:ext cx="6667965" cy="918513"/>
        </a:xfrm>
        <a:prstGeom prst="rect">
          <a:avLst/>
        </a:prstGeom>
        <a:solidFill>
          <a:schemeClr val="accent6">
            <a:alpha val="90000"/>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258" tIns="266700" rIns="135258" bIns="266700" numCol="1" spcCol="1270" anchor="ctr" anchorCtr="0">
          <a:noAutofit/>
        </a:bodyPr>
        <a:lstStyle/>
        <a:p>
          <a:pPr marL="0" lvl="0" indent="0" algn="l" defTabSz="933450">
            <a:lnSpc>
              <a:spcPct val="70000"/>
            </a:lnSpc>
            <a:spcBef>
              <a:spcPct val="0"/>
            </a:spcBef>
            <a:spcAft>
              <a:spcPct val="35000"/>
            </a:spcAft>
            <a:buNone/>
          </a:pPr>
          <a:r>
            <a:rPr lang="en-AU" sz="2100" kern="1200" dirty="0">
              <a:latin typeface="CordiaUPC" panose="020B0304020202020204" pitchFamily="34" charset="-34"/>
              <a:ea typeface="+mn-ea"/>
              <a:cs typeface="CordiaUPC" panose="020B0304020202020204" pitchFamily="34" charset="-34"/>
            </a:rPr>
            <a:t>Providing distribution system estimation in the GQ dashboard, enabling the visualization of the different aspects and constraints of the network modelled. In addition, diagnostic tools, data cleaning and calibration, and user training.</a:t>
          </a:r>
          <a:endParaRPr lang="en-GB" sz="2100" kern="1200" dirty="0">
            <a:latin typeface="CordiaUPC" panose="020B0304020202020204" pitchFamily="34" charset="-34"/>
            <a:ea typeface="+mn-ea"/>
            <a:cs typeface="CordiaUPC" panose="020B0304020202020204" pitchFamily="34" charset="-34"/>
          </a:endParaRPr>
        </a:p>
      </dsp:txBody>
      <dsp:txXfrm>
        <a:off x="2222655" y="2800371"/>
        <a:ext cx="6667965" cy="918513"/>
      </dsp:txXfrm>
    </dsp:sp>
    <dsp:sp modelId="{6680C598-C181-B44C-8178-7B7446F08EEC}">
      <dsp:nvSpPr>
        <dsp:cNvPr id="0" name=""/>
        <dsp:cNvSpPr/>
      </dsp:nvSpPr>
      <dsp:spPr>
        <a:xfrm rot="10800000">
          <a:off x="0" y="1401056"/>
          <a:ext cx="2222655" cy="1413097"/>
        </a:xfrm>
        <a:prstGeom prst="upArrowCallout">
          <a:avLst>
            <a:gd name="adj1" fmla="val 5000"/>
            <a:gd name="adj2" fmla="val 10000"/>
            <a:gd name="adj3" fmla="val 15000"/>
            <a:gd name="adj4" fmla="val 64977"/>
          </a:avLst>
        </a:prstGeom>
        <a:solidFill>
          <a:schemeClr val="accent6">
            <a:shade val="80000"/>
            <a:hueOff val="0"/>
            <a:satOff val="-5301"/>
            <a:lumOff val="18692"/>
            <a:alphaOff val="0"/>
          </a:schemeClr>
        </a:solidFill>
        <a:ln w="19050" cap="flat" cmpd="sng" algn="ctr">
          <a:solidFill>
            <a:schemeClr val="accent6">
              <a:shade val="80000"/>
              <a:hueOff val="0"/>
              <a:satOff val="-5301"/>
              <a:lumOff val="186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075" tIns="149352" rIns="158075" bIns="149352" numCol="1" spcCol="1270" anchor="ctr" anchorCtr="0">
          <a:noAutofit/>
        </a:bodyPr>
        <a:lstStyle/>
        <a:p>
          <a:pPr marL="0" lvl="0" indent="0" algn="ctr" defTabSz="933450">
            <a:lnSpc>
              <a:spcPct val="70000"/>
            </a:lnSpc>
            <a:spcBef>
              <a:spcPct val="0"/>
            </a:spcBef>
            <a:spcAft>
              <a:spcPct val="35000"/>
            </a:spcAft>
            <a:buNone/>
          </a:pPr>
          <a:r>
            <a:rPr lang="en-GB" sz="2100" kern="1200">
              <a:latin typeface="CordiaUPC" panose="020B0304020202020204" pitchFamily="34" charset="-34"/>
              <a:cs typeface="CordiaUPC" panose="020B0304020202020204" pitchFamily="34" charset="-34"/>
            </a:rPr>
            <a:t>IT environment design, built, and deployment</a:t>
          </a:r>
        </a:p>
      </dsp:txBody>
      <dsp:txXfrm rot="-10800000">
        <a:off x="0" y="1401056"/>
        <a:ext cx="2222655" cy="918513"/>
      </dsp:txXfrm>
    </dsp:sp>
    <dsp:sp modelId="{9FC47B81-DEDC-3840-BA1D-F5061406BBE5}">
      <dsp:nvSpPr>
        <dsp:cNvPr id="0" name=""/>
        <dsp:cNvSpPr/>
      </dsp:nvSpPr>
      <dsp:spPr>
        <a:xfrm>
          <a:off x="2222655" y="1401056"/>
          <a:ext cx="6667965" cy="918513"/>
        </a:xfrm>
        <a:prstGeom prst="rect">
          <a:avLst/>
        </a:prstGeom>
        <a:solidFill>
          <a:schemeClr val="accent6">
            <a:alpha val="90000"/>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258" tIns="266700" rIns="135258" bIns="266700" numCol="1" spcCol="1270" anchor="ctr" anchorCtr="0">
          <a:noAutofit/>
        </a:bodyPr>
        <a:lstStyle/>
        <a:p>
          <a:pPr marL="0" lvl="0" indent="0" algn="l" defTabSz="933450">
            <a:lnSpc>
              <a:spcPct val="70000"/>
            </a:lnSpc>
            <a:spcBef>
              <a:spcPct val="0"/>
            </a:spcBef>
            <a:spcAft>
              <a:spcPct val="35000"/>
            </a:spcAft>
            <a:buNone/>
          </a:pPr>
          <a:r>
            <a:rPr lang="en-AU" sz="2100" kern="1200" dirty="0">
              <a:latin typeface="CordiaUPC" panose="020B0304020202020204" pitchFamily="34" charset="-34"/>
              <a:cs typeface="CordiaUPC" panose="020B0304020202020204" pitchFamily="34" charset="-34"/>
            </a:rPr>
            <a:t>Implement integration of </a:t>
          </a:r>
          <a:r>
            <a:rPr lang="en-AU" sz="2100" kern="1200" dirty="0" err="1">
              <a:latin typeface="CordiaUPC" panose="020B0304020202020204" pitchFamily="34" charset="-34"/>
              <a:cs typeface="CordiaUPC" panose="020B0304020202020204" pitchFamily="34" charset="-34"/>
            </a:rPr>
            <a:t>GridQube's</a:t>
          </a:r>
          <a:r>
            <a:rPr lang="en-AU" sz="2100" kern="1200" dirty="0">
              <a:latin typeface="CordiaUPC" panose="020B0304020202020204" pitchFamily="34" charset="-34"/>
              <a:cs typeface="CordiaUPC" panose="020B0304020202020204" pitchFamily="34" charset="-34"/>
            </a:rPr>
            <a:t> technology solutions in customer's IT systems or cloud environments and set up real-time data streams for network configuration and sensors.</a:t>
          </a:r>
          <a:endParaRPr lang="en-GB" sz="2100" kern="1200" dirty="0">
            <a:latin typeface="CordiaUPC" panose="020B0304020202020204" pitchFamily="34" charset="-34"/>
            <a:cs typeface="CordiaUPC" panose="020B0304020202020204" pitchFamily="34" charset="-34"/>
          </a:endParaRPr>
        </a:p>
      </dsp:txBody>
      <dsp:txXfrm>
        <a:off x="2222655" y="1401056"/>
        <a:ext cx="6667965" cy="918513"/>
      </dsp:txXfrm>
    </dsp:sp>
    <dsp:sp modelId="{733971E8-DCFC-B84D-9BA4-F933B0658C41}">
      <dsp:nvSpPr>
        <dsp:cNvPr id="0" name=""/>
        <dsp:cNvSpPr/>
      </dsp:nvSpPr>
      <dsp:spPr>
        <a:xfrm rot="10800000">
          <a:off x="0" y="1740"/>
          <a:ext cx="2222655" cy="1413097"/>
        </a:xfrm>
        <a:prstGeom prst="upArrowCallout">
          <a:avLst>
            <a:gd name="adj1" fmla="val 5000"/>
            <a:gd name="adj2" fmla="val 10000"/>
            <a:gd name="adj3" fmla="val 15000"/>
            <a:gd name="adj4" fmla="val 64977"/>
          </a:avLst>
        </a:prstGeom>
        <a:solidFill>
          <a:schemeClr val="accent6">
            <a:shade val="80000"/>
            <a:hueOff val="0"/>
            <a:satOff val="-7951"/>
            <a:lumOff val="28038"/>
            <a:alphaOff val="0"/>
          </a:schemeClr>
        </a:solidFill>
        <a:ln w="19050" cap="flat" cmpd="sng" algn="ctr">
          <a:solidFill>
            <a:schemeClr val="accent6">
              <a:shade val="80000"/>
              <a:hueOff val="0"/>
              <a:satOff val="-7951"/>
              <a:lumOff val="280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075" tIns="149352" rIns="158075" bIns="149352" numCol="1" spcCol="1270" anchor="ctr" anchorCtr="0">
          <a:noAutofit/>
        </a:bodyPr>
        <a:lstStyle/>
        <a:p>
          <a:pPr marL="0" lvl="0" indent="0" algn="ctr" defTabSz="933450">
            <a:lnSpc>
              <a:spcPct val="70000"/>
            </a:lnSpc>
            <a:spcBef>
              <a:spcPct val="0"/>
            </a:spcBef>
            <a:spcAft>
              <a:spcPct val="35000"/>
            </a:spcAft>
            <a:buNone/>
          </a:pPr>
          <a:r>
            <a:rPr lang="en-GB" sz="2100" kern="1200">
              <a:latin typeface="CordiaUPC" panose="020B0304020202020204" pitchFamily="34" charset="-34"/>
              <a:cs typeface="CordiaUPC" panose="020B0304020202020204" pitchFamily="34" charset="-34"/>
            </a:rPr>
            <a:t>Establish data interfaces</a:t>
          </a:r>
        </a:p>
      </dsp:txBody>
      <dsp:txXfrm rot="-10800000">
        <a:off x="0" y="1740"/>
        <a:ext cx="2222655" cy="918513"/>
      </dsp:txXfrm>
    </dsp:sp>
    <dsp:sp modelId="{CB3BA650-4249-2748-9180-D7A0AB7DBAA0}">
      <dsp:nvSpPr>
        <dsp:cNvPr id="0" name=""/>
        <dsp:cNvSpPr/>
      </dsp:nvSpPr>
      <dsp:spPr>
        <a:xfrm>
          <a:off x="2222655" y="1740"/>
          <a:ext cx="6667965" cy="918513"/>
        </a:xfrm>
        <a:prstGeom prst="rect">
          <a:avLst/>
        </a:prstGeom>
        <a:solidFill>
          <a:schemeClr val="accent6">
            <a:alpha val="90000"/>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258" tIns="266700" rIns="135258" bIns="266700" numCol="1" spcCol="1270" anchor="ctr" anchorCtr="0">
          <a:noAutofit/>
        </a:bodyPr>
        <a:lstStyle/>
        <a:p>
          <a:pPr marL="0" lvl="0" indent="0" algn="l" defTabSz="933450">
            <a:lnSpc>
              <a:spcPct val="70000"/>
            </a:lnSpc>
            <a:spcBef>
              <a:spcPct val="0"/>
            </a:spcBef>
            <a:spcAft>
              <a:spcPct val="35000"/>
            </a:spcAft>
            <a:buNone/>
          </a:pPr>
          <a:r>
            <a:rPr lang="en-AU" sz="2100" kern="1200" dirty="0">
              <a:latin typeface="CordiaUPC" panose="020B0304020202020204" pitchFamily="34" charset="-34"/>
              <a:cs typeface="CordiaUPC" panose="020B0304020202020204" pitchFamily="34" charset="-34"/>
            </a:rPr>
            <a:t>Establish known parameters and information from electric network devices that control electricity, in addition to statistical data on customers and demand, based on GIS and other utility databases.</a:t>
          </a:r>
          <a:endParaRPr lang="en-GB" sz="2100" kern="1200" dirty="0">
            <a:latin typeface="CordiaUPC" panose="020B0304020202020204" pitchFamily="34" charset="-34"/>
            <a:cs typeface="CordiaUPC" panose="020B0304020202020204" pitchFamily="34" charset="-34"/>
          </a:endParaRPr>
        </a:p>
      </dsp:txBody>
      <dsp:txXfrm>
        <a:off x="2222655" y="1740"/>
        <a:ext cx="6667965" cy="9185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A15F6-B4BD-4E7F-901A-E82FFC510C0A}">
      <dsp:nvSpPr>
        <dsp:cNvPr id="0" name=""/>
        <dsp:cNvSpPr/>
      </dsp:nvSpPr>
      <dsp:spPr>
        <a:xfrm>
          <a:off x="525599" y="258723"/>
          <a:ext cx="3982959" cy="3982959"/>
        </a:xfrm>
        <a:prstGeom prst="circularArrow">
          <a:avLst>
            <a:gd name="adj1" fmla="val 5544"/>
            <a:gd name="adj2" fmla="val 330680"/>
            <a:gd name="adj3" fmla="val 13854143"/>
            <a:gd name="adj4" fmla="val 17338543"/>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AFDBBC-39AA-4C2D-AC5E-3878F0612E56}">
      <dsp:nvSpPr>
        <dsp:cNvPr id="0" name=""/>
        <dsp:cNvSpPr/>
      </dsp:nvSpPr>
      <dsp:spPr>
        <a:xfrm>
          <a:off x="1616191" y="280326"/>
          <a:ext cx="1801776" cy="90088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rgbClr val="FFFFFF"/>
              </a:solidFill>
              <a:latin typeface="Arial"/>
            </a:rPr>
            <a:t>Sensor data linked</a:t>
          </a:r>
        </a:p>
      </dsp:txBody>
      <dsp:txXfrm>
        <a:off x="1660169" y="324304"/>
        <a:ext cx="1713820" cy="812932"/>
      </dsp:txXfrm>
    </dsp:sp>
    <dsp:sp modelId="{B9DDD9BD-7CCC-46E8-BB36-9224A31A6AB5}">
      <dsp:nvSpPr>
        <dsp:cNvPr id="0" name=""/>
        <dsp:cNvSpPr/>
      </dsp:nvSpPr>
      <dsp:spPr>
        <a:xfrm>
          <a:off x="3231551" y="1453954"/>
          <a:ext cx="1801776" cy="90088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rgbClr val="FFFFFF"/>
              </a:solidFill>
              <a:latin typeface="Arial"/>
            </a:rPr>
            <a:t>Validated network model</a:t>
          </a:r>
          <a:endParaRPr lang="en-US" sz="1700" kern="1200">
            <a:solidFill>
              <a:srgbClr val="FFFFFF"/>
            </a:solidFill>
          </a:endParaRPr>
        </a:p>
      </dsp:txBody>
      <dsp:txXfrm>
        <a:off x="3275529" y="1497932"/>
        <a:ext cx="1713820" cy="812932"/>
      </dsp:txXfrm>
    </dsp:sp>
    <dsp:sp modelId="{731024FF-57CE-4F35-9DF6-7F4DF35486A7}">
      <dsp:nvSpPr>
        <dsp:cNvPr id="0" name=""/>
        <dsp:cNvSpPr/>
      </dsp:nvSpPr>
      <dsp:spPr>
        <a:xfrm>
          <a:off x="2614538" y="3352924"/>
          <a:ext cx="1801776" cy="90088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rgbClr val="FFFFFF"/>
              </a:solidFill>
              <a:latin typeface="Arial"/>
            </a:rPr>
            <a:t>Find new feeder in GIS</a:t>
          </a:r>
          <a:endParaRPr lang="en-US" sz="1700" kern="1200">
            <a:solidFill>
              <a:srgbClr val="FFFFFF"/>
            </a:solidFill>
          </a:endParaRPr>
        </a:p>
      </dsp:txBody>
      <dsp:txXfrm>
        <a:off x="2658516" y="3396902"/>
        <a:ext cx="1713820" cy="812932"/>
      </dsp:txXfrm>
    </dsp:sp>
    <dsp:sp modelId="{90BF61ED-E073-4704-A14C-952471785405}">
      <dsp:nvSpPr>
        <dsp:cNvPr id="0" name=""/>
        <dsp:cNvSpPr/>
      </dsp:nvSpPr>
      <dsp:spPr>
        <a:xfrm>
          <a:off x="617843" y="3352924"/>
          <a:ext cx="1801776" cy="90088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rgbClr val="FFFFFF"/>
              </a:solidFill>
              <a:latin typeface="Arial"/>
            </a:rPr>
            <a:t>Connectivity model validated</a:t>
          </a:r>
        </a:p>
      </dsp:txBody>
      <dsp:txXfrm>
        <a:off x="661821" y="3396902"/>
        <a:ext cx="1713820" cy="812932"/>
      </dsp:txXfrm>
    </dsp:sp>
    <dsp:sp modelId="{867913AE-81D1-4DCC-80A8-F6FD94BCE341}">
      <dsp:nvSpPr>
        <dsp:cNvPr id="0" name=""/>
        <dsp:cNvSpPr/>
      </dsp:nvSpPr>
      <dsp:spPr>
        <a:xfrm>
          <a:off x="830" y="1453954"/>
          <a:ext cx="1801776" cy="90088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rgbClr val="FFFFFF"/>
              </a:solidFill>
              <a:latin typeface="Arial"/>
            </a:rPr>
            <a:t>Asset data linked</a:t>
          </a:r>
        </a:p>
      </dsp:txBody>
      <dsp:txXfrm>
        <a:off x="44808" y="1497932"/>
        <a:ext cx="1713820" cy="8129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426EB6-A2AA-44B8-8DB2-F05CF1047300}">
      <dsp:nvSpPr>
        <dsp:cNvPr id="0" name=""/>
        <dsp:cNvSpPr/>
      </dsp:nvSpPr>
      <dsp:spPr>
        <a:xfrm>
          <a:off x="2424" y="447668"/>
          <a:ext cx="2120085" cy="848034"/>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a:solidFill>
                <a:srgbClr val="FFFFFF"/>
              </a:solidFill>
              <a:latin typeface="Arial"/>
            </a:rPr>
            <a:t>Distribution state estimation</a:t>
          </a:r>
          <a:endParaRPr lang="en-US" sz="1800" kern="1200">
            <a:solidFill>
              <a:srgbClr val="FFFFFF"/>
            </a:solidFill>
          </a:endParaRPr>
        </a:p>
      </dsp:txBody>
      <dsp:txXfrm>
        <a:off x="2424" y="447668"/>
        <a:ext cx="1908077" cy="848034"/>
      </dsp:txXfrm>
    </dsp:sp>
    <dsp:sp modelId="{57C43347-6F79-4E0B-8E15-9550FA0226DE}">
      <dsp:nvSpPr>
        <dsp:cNvPr id="0" name=""/>
        <dsp:cNvSpPr/>
      </dsp:nvSpPr>
      <dsp:spPr>
        <a:xfrm>
          <a:off x="1698493" y="447668"/>
          <a:ext cx="2120085" cy="848034"/>
        </a:xfrm>
        <a:prstGeom prst="chevron">
          <a:avLst/>
        </a:prstGeom>
        <a:solidFill>
          <a:schemeClr val="tx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a:solidFill>
                <a:srgbClr val="FFFFFF"/>
              </a:solidFill>
              <a:latin typeface="Arial"/>
            </a:rPr>
            <a:t>Congestion analysis</a:t>
          </a:r>
          <a:endParaRPr lang="en-US" sz="1800" kern="1200">
            <a:solidFill>
              <a:srgbClr val="FFFFFF"/>
            </a:solidFill>
          </a:endParaRPr>
        </a:p>
      </dsp:txBody>
      <dsp:txXfrm>
        <a:off x="2122510" y="447668"/>
        <a:ext cx="1272051" cy="848034"/>
      </dsp:txXfrm>
    </dsp:sp>
    <dsp:sp modelId="{3CD30867-1600-4A05-8AA1-DFBE964D8ED5}">
      <dsp:nvSpPr>
        <dsp:cNvPr id="0" name=""/>
        <dsp:cNvSpPr/>
      </dsp:nvSpPr>
      <dsp:spPr>
        <a:xfrm>
          <a:off x="3394561" y="447668"/>
          <a:ext cx="2120085" cy="848034"/>
        </a:xfrm>
        <a:prstGeom prst="chevron">
          <a:avLst/>
        </a:prstGeom>
        <a:solidFill>
          <a:schemeClr val="tx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a:solidFill>
                <a:srgbClr val="FFFFFF"/>
              </a:solidFill>
              <a:latin typeface="Arial"/>
            </a:rPr>
            <a:t>Dynamic Operating Envelopes</a:t>
          </a:r>
          <a:endParaRPr lang="en-US" sz="1800" kern="1200">
            <a:solidFill>
              <a:srgbClr val="FFFFFF"/>
            </a:solidFill>
          </a:endParaRPr>
        </a:p>
      </dsp:txBody>
      <dsp:txXfrm>
        <a:off x="3818578" y="447668"/>
        <a:ext cx="1272051" cy="8480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A15F6-B4BD-4E7F-901A-E82FFC510C0A}">
      <dsp:nvSpPr>
        <dsp:cNvPr id="0" name=""/>
        <dsp:cNvSpPr/>
      </dsp:nvSpPr>
      <dsp:spPr>
        <a:xfrm>
          <a:off x="525599" y="258723"/>
          <a:ext cx="3982959" cy="3982959"/>
        </a:xfrm>
        <a:prstGeom prst="circularArrow">
          <a:avLst>
            <a:gd name="adj1" fmla="val 5544"/>
            <a:gd name="adj2" fmla="val 330680"/>
            <a:gd name="adj3" fmla="val 13854143"/>
            <a:gd name="adj4" fmla="val 17338543"/>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AFDBBC-39AA-4C2D-AC5E-3878F0612E56}">
      <dsp:nvSpPr>
        <dsp:cNvPr id="0" name=""/>
        <dsp:cNvSpPr/>
      </dsp:nvSpPr>
      <dsp:spPr>
        <a:xfrm>
          <a:off x="1616191" y="280326"/>
          <a:ext cx="1801776" cy="900888"/>
        </a:xfrm>
        <a:prstGeom prst="roundRect">
          <a:avLst/>
        </a:prstGeom>
        <a:solidFill>
          <a:srgbClr val="FF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rgbClr val="FFFFFF"/>
              </a:solidFill>
              <a:latin typeface="Arial"/>
            </a:rPr>
            <a:t>Sensor data linked</a:t>
          </a:r>
        </a:p>
      </dsp:txBody>
      <dsp:txXfrm>
        <a:off x="1660169" y="324304"/>
        <a:ext cx="1713820" cy="812932"/>
      </dsp:txXfrm>
    </dsp:sp>
    <dsp:sp modelId="{B9DDD9BD-7CCC-46E8-BB36-9224A31A6AB5}">
      <dsp:nvSpPr>
        <dsp:cNvPr id="0" name=""/>
        <dsp:cNvSpPr/>
      </dsp:nvSpPr>
      <dsp:spPr>
        <a:xfrm>
          <a:off x="3231551" y="1453954"/>
          <a:ext cx="1801776" cy="900888"/>
        </a:xfrm>
        <a:prstGeom prst="roundRect">
          <a:avLst/>
        </a:prstGeom>
        <a:solidFill>
          <a:srgbClr val="FF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rgbClr val="FFFFFF"/>
              </a:solidFill>
              <a:latin typeface="Arial"/>
            </a:rPr>
            <a:t>Validated network model</a:t>
          </a:r>
          <a:endParaRPr lang="en-US" sz="1700" kern="1200">
            <a:solidFill>
              <a:srgbClr val="FFFFFF"/>
            </a:solidFill>
          </a:endParaRPr>
        </a:p>
      </dsp:txBody>
      <dsp:txXfrm>
        <a:off x="3275529" y="1497932"/>
        <a:ext cx="1713820" cy="812932"/>
      </dsp:txXfrm>
    </dsp:sp>
    <dsp:sp modelId="{731024FF-57CE-4F35-9DF6-7F4DF35486A7}">
      <dsp:nvSpPr>
        <dsp:cNvPr id="0" name=""/>
        <dsp:cNvSpPr/>
      </dsp:nvSpPr>
      <dsp:spPr>
        <a:xfrm>
          <a:off x="2614538" y="3352924"/>
          <a:ext cx="1801776" cy="900888"/>
        </a:xfrm>
        <a:prstGeom prst="roundRect">
          <a:avLst/>
        </a:prstGeom>
        <a:solidFill>
          <a:srgbClr val="FF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rgbClr val="FFFFFF"/>
              </a:solidFill>
              <a:latin typeface="Arial"/>
            </a:rPr>
            <a:t>Find new feeder in GIS</a:t>
          </a:r>
          <a:endParaRPr lang="en-US" sz="1700" kern="1200">
            <a:solidFill>
              <a:srgbClr val="FFFFFF"/>
            </a:solidFill>
          </a:endParaRPr>
        </a:p>
      </dsp:txBody>
      <dsp:txXfrm>
        <a:off x="2658516" y="3396902"/>
        <a:ext cx="1713820" cy="812932"/>
      </dsp:txXfrm>
    </dsp:sp>
    <dsp:sp modelId="{90BF61ED-E073-4704-A14C-952471785405}">
      <dsp:nvSpPr>
        <dsp:cNvPr id="0" name=""/>
        <dsp:cNvSpPr/>
      </dsp:nvSpPr>
      <dsp:spPr>
        <a:xfrm>
          <a:off x="617843" y="3352924"/>
          <a:ext cx="1801776" cy="900888"/>
        </a:xfrm>
        <a:prstGeom prst="roundRect">
          <a:avLst/>
        </a:prstGeom>
        <a:solidFill>
          <a:srgbClr val="FF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rgbClr val="FFFFFF"/>
              </a:solidFill>
              <a:latin typeface="Arial"/>
            </a:rPr>
            <a:t>Connectivity model validated</a:t>
          </a:r>
        </a:p>
      </dsp:txBody>
      <dsp:txXfrm>
        <a:off x="661821" y="3396902"/>
        <a:ext cx="1713820" cy="812932"/>
      </dsp:txXfrm>
    </dsp:sp>
    <dsp:sp modelId="{867913AE-81D1-4DCC-80A8-F6FD94BCE341}">
      <dsp:nvSpPr>
        <dsp:cNvPr id="0" name=""/>
        <dsp:cNvSpPr/>
      </dsp:nvSpPr>
      <dsp:spPr>
        <a:xfrm>
          <a:off x="830" y="1453954"/>
          <a:ext cx="1801776" cy="900888"/>
        </a:xfrm>
        <a:prstGeom prst="roundRect">
          <a:avLst/>
        </a:prstGeom>
        <a:solidFill>
          <a:srgbClr val="FF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rgbClr val="FFFFFF"/>
              </a:solidFill>
              <a:latin typeface="Arial"/>
            </a:rPr>
            <a:t>Asset data linked</a:t>
          </a:r>
        </a:p>
      </dsp:txBody>
      <dsp:txXfrm>
        <a:off x="44808" y="1497932"/>
        <a:ext cx="1713820" cy="8129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426EB6-A2AA-44B8-8DB2-F05CF1047300}">
      <dsp:nvSpPr>
        <dsp:cNvPr id="0" name=""/>
        <dsp:cNvSpPr/>
      </dsp:nvSpPr>
      <dsp:spPr>
        <a:xfrm>
          <a:off x="2424" y="447668"/>
          <a:ext cx="2120085" cy="848034"/>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a:solidFill>
                <a:srgbClr val="FFFFFF"/>
              </a:solidFill>
              <a:latin typeface="Arial"/>
            </a:rPr>
            <a:t>Distribution state estimation</a:t>
          </a:r>
          <a:endParaRPr lang="en-US" sz="1800" kern="1200">
            <a:solidFill>
              <a:srgbClr val="FFFFFF"/>
            </a:solidFill>
          </a:endParaRPr>
        </a:p>
      </dsp:txBody>
      <dsp:txXfrm>
        <a:off x="2424" y="447668"/>
        <a:ext cx="1908077" cy="848034"/>
      </dsp:txXfrm>
    </dsp:sp>
    <dsp:sp modelId="{57C43347-6F79-4E0B-8E15-9550FA0226DE}">
      <dsp:nvSpPr>
        <dsp:cNvPr id="0" name=""/>
        <dsp:cNvSpPr/>
      </dsp:nvSpPr>
      <dsp:spPr>
        <a:xfrm>
          <a:off x="1698493" y="447668"/>
          <a:ext cx="2120085" cy="848034"/>
        </a:xfrm>
        <a:prstGeom prst="chevron">
          <a:avLst/>
        </a:prstGeom>
        <a:solidFill>
          <a:schemeClr val="tx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a:solidFill>
                <a:srgbClr val="FFFFFF"/>
              </a:solidFill>
              <a:latin typeface="Arial"/>
            </a:rPr>
            <a:t>Congestion analysis</a:t>
          </a:r>
          <a:endParaRPr lang="en-US" sz="1800" kern="1200">
            <a:solidFill>
              <a:srgbClr val="FFFFFF"/>
            </a:solidFill>
          </a:endParaRPr>
        </a:p>
      </dsp:txBody>
      <dsp:txXfrm>
        <a:off x="2122510" y="447668"/>
        <a:ext cx="1272051" cy="848034"/>
      </dsp:txXfrm>
    </dsp:sp>
    <dsp:sp modelId="{3CD30867-1600-4A05-8AA1-DFBE964D8ED5}">
      <dsp:nvSpPr>
        <dsp:cNvPr id="0" name=""/>
        <dsp:cNvSpPr/>
      </dsp:nvSpPr>
      <dsp:spPr>
        <a:xfrm>
          <a:off x="3394561" y="447668"/>
          <a:ext cx="2120085" cy="848034"/>
        </a:xfrm>
        <a:prstGeom prst="chevron">
          <a:avLst/>
        </a:prstGeom>
        <a:solidFill>
          <a:schemeClr val="tx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a:solidFill>
                <a:srgbClr val="FFFFFF"/>
              </a:solidFill>
              <a:latin typeface="Arial"/>
            </a:rPr>
            <a:t>Dynamic Operating Envelopes</a:t>
          </a:r>
          <a:endParaRPr lang="en-US" sz="1800" kern="1200">
            <a:solidFill>
              <a:srgbClr val="FFFFFF"/>
            </a:solidFill>
          </a:endParaRPr>
        </a:p>
      </dsp:txBody>
      <dsp:txXfrm>
        <a:off x="3818578" y="447668"/>
        <a:ext cx="1272051" cy="8480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A15F6-B4BD-4E7F-901A-E82FFC510C0A}">
      <dsp:nvSpPr>
        <dsp:cNvPr id="0" name=""/>
        <dsp:cNvSpPr/>
      </dsp:nvSpPr>
      <dsp:spPr>
        <a:xfrm>
          <a:off x="525599" y="258723"/>
          <a:ext cx="3982959" cy="3982959"/>
        </a:xfrm>
        <a:prstGeom prst="circularArrow">
          <a:avLst>
            <a:gd name="adj1" fmla="val 5544"/>
            <a:gd name="adj2" fmla="val 330680"/>
            <a:gd name="adj3" fmla="val 13854143"/>
            <a:gd name="adj4" fmla="val 17338543"/>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AFDBBC-39AA-4C2D-AC5E-3878F0612E56}">
      <dsp:nvSpPr>
        <dsp:cNvPr id="0" name=""/>
        <dsp:cNvSpPr/>
      </dsp:nvSpPr>
      <dsp:spPr>
        <a:xfrm>
          <a:off x="1616191" y="280326"/>
          <a:ext cx="1801776" cy="90088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rgbClr val="FFFFFF"/>
              </a:solidFill>
              <a:latin typeface="Arial"/>
            </a:rPr>
            <a:t>Sensor data linked</a:t>
          </a:r>
        </a:p>
      </dsp:txBody>
      <dsp:txXfrm>
        <a:off x="1660169" y="324304"/>
        <a:ext cx="1713820" cy="812932"/>
      </dsp:txXfrm>
    </dsp:sp>
    <dsp:sp modelId="{B9DDD9BD-7CCC-46E8-BB36-9224A31A6AB5}">
      <dsp:nvSpPr>
        <dsp:cNvPr id="0" name=""/>
        <dsp:cNvSpPr/>
      </dsp:nvSpPr>
      <dsp:spPr>
        <a:xfrm>
          <a:off x="3231551" y="1453954"/>
          <a:ext cx="1801776" cy="90088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rgbClr val="FFFFFF"/>
              </a:solidFill>
              <a:latin typeface="Arial"/>
            </a:rPr>
            <a:t>Validated network model</a:t>
          </a:r>
          <a:endParaRPr lang="en-US" sz="1700" kern="1200">
            <a:solidFill>
              <a:srgbClr val="FFFFFF"/>
            </a:solidFill>
          </a:endParaRPr>
        </a:p>
      </dsp:txBody>
      <dsp:txXfrm>
        <a:off x="3275529" y="1497932"/>
        <a:ext cx="1713820" cy="812932"/>
      </dsp:txXfrm>
    </dsp:sp>
    <dsp:sp modelId="{731024FF-57CE-4F35-9DF6-7F4DF35486A7}">
      <dsp:nvSpPr>
        <dsp:cNvPr id="0" name=""/>
        <dsp:cNvSpPr/>
      </dsp:nvSpPr>
      <dsp:spPr>
        <a:xfrm>
          <a:off x="2614538" y="3352924"/>
          <a:ext cx="1801776" cy="90088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rgbClr val="FFFFFF"/>
              </a:solidFill>
              <a:latin typeface="Arial"/>
            </a:rPr>
            <a:t>Find new feeder in GIS</a:t>
          </a:r>
          <a:endParaRPr lang="en-US" sz="1700" kern="1200">
            <a:solidFill>
              <a:srgbClr val="FFFFFF"/>
            </a:solidFill>
          </a:endParaRPr>
        </a:p>
      </dsp:txBody>
      <dsp:txXfrm>
        <a:off x="2658516" y="3396902"/>
        <a:ext cx="1713820" cy="812932"/>
      </dsp:txXfrm>
    </dsp:sp>
    <dsp:sp modelId="{90BF61ED-E073-4704-A14C-952471785405}">
      <dsp:nvSpPr>
        <dsp:cNvPr id="0" name=""/>
        <dsp:cNvSpPr/>
      </dsp:nvSpPr>
      <dsp:spPr>
        <a:xfrm>
          <a:off x="617843" y="3352924"/>
          <a:ext cx="1801776" cy="90088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rgbClr val="FFFFFF"/>
              </a:solidFill>
              <a:latin typeface="Arial"/>
            </a:rPr>
            <a:t>Connectivity model validated</a:t>
          </a:r>
        </a:p>
      </dsp:txBody>
      <dsp:txXfrm>
        <a:off x="661821" y="3396902"/>
        <a:ext cx="1713820" cy="812932"/>
      </dsp:txXfrm>
    </dsp:sp>
    <dsp:sp modelId="{867913AE-81D1-4DCC-80A8-F6FD94BCE341}">
      <dsp:nvSpPr>
        <dsp:cNvPr id="0" name=""/>
        <dsp:cNvSpPr/>
      </dsp:nvSpPr>
      <dsp:spPr>
        <a:xfrm>
          <a:off x="830" y="1453954"/>
          <a:ext cx="1801776" cy="90088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rgbClr val="FFFFFF"/>
              </a:solidFill>
              <a:latin typeface="Arial"/>
            </a:rPr>
            <a:t>Asset data linked</a:t>
          </a:r>
        </a:p>
      </dsp:txBody>
      <dsp:txXfrm>
        <a:off x="44808" y="1497932"/>
        <a:ext cx="1713820" cy="8129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426EB6-A2AA-44B8-8DB2-F05CF1047300}">
      <dsp:nvSpPr>
        <dsp:cNvPr id="0" name=""/>
        <dsp:cNvSpPr/>
      </dsp:nvSpPr>
      <dsp:spPr>
        <a:xfrm>
          <a:off x="2424" y="447668"/>
          <a:ext cx="2120085" cy="848034"/>
        </a:xfrm>
        <a:prstGeom prst="homePlate">
          <a:avLst/>
        </a:prstGeom>
        <a:solidFill>
          <a:srgbClr val="FF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FFFFFF"/>
              </a:solidFill>
              <a:latin typeface="Arial"/>
            </a:rPr>
            <a:t>Distribution state estimation</a:t>
          </a:r>
          <a:endParaRPr lang="en-US" sz="1800" kern="1200" dirty="0">
            <a:solidFill>
              <a:srgbClr val="FFFFFF"/>
            </a:solidFill>
          </a:endParaRPr>
        </a:p>
      </dsp:txBody>
      <dsp:txXfrm>
        <a:off x="2424" y="447668"/>
        <a:ext cx="1908077" cy="848034"/>
      </dsp:txXfrm>
    </dsp:sp>
    <dsp:sp modelId="{57C43347-6F79-4E0B-8E15-9550FA0226DE}">
      <dsp:nvSpPr>
        <dsp:cNvPr id="0" name=""/>
        <dsp:cNvSpPr/>
      </dsp:nvSpPr>
      <dsp:spPr>
        <a:xfrm>
          <a:off x="1698493" y="447668"/>
          <a:ext cx="2120085" cy="848034"/>
        </a:xfrm>
        <a:prstGeom prst="chevron">
          <a:avLst/>
        </a:prstGeom>
        <a:solidFill>
          <a:schemeClr val="tx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a:solidFill>
                <a:srgbClr val="FFFFFF"/>
              </a:solidFill>
              <a:latin typeface="Arial"/>
            </a:rPr>
            <a:t>Congestion analysis</a:t>
          </a:r>
          <a:endParaRPr lang="en-US" sz="1800" kern="1200">
            <a:solidFill>
              <a:srgbClr val="FFFFFF"/>
            </a:solidFill>
          </a:endParaRPr>
        </a:p>
      </dsp:txBody>
      <dsp:txXfrm>
        <a:off x="2122510" y="447668"/>
        <a:ext cx="1272051" cy="848034"/>
      </dsp:txXfrm>
    </dsp:sp>
    <dsp:sp modelId="{3CD30867-1600-4A05-8AA1-DFBE964D8ED5}">
      <dsp:nvSpPr>
        <dsp:cNvPr id="0" name=""/>
        <dsp:cNvSpPr/>
      </dsp:nvSpPr>
      <dsp:spPr>
        <a:xfrm>
          <a:off x="3394561" y="447668"/>
          <a:ext cx="2120085" cy="848034"/>
        </a:xfrm>
        <a:prstGeom prst="chevron">
          <a:avLst/>
        </a:prstGeom>
        <a:solidFill>
          <a:schemeClr val="tx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a:solidFill>
                <a:srgbClr val="FFFFFF"/>
              </a:solidFill>
              <a:latin typeface="Arial"/>
            </a:rPr>
            <a:t>Dynamic Operating Envelopes</a:t>
          </a:r>
          <a:endParaRPr lang="en-US" sz="1800" kern="1200">
            <a:solidFill>
              <a:srgbClr val="FFFFFF"/>
            </a:solidFill>
          </a:endParaRPr>
        </a:p>
      </dsp:txBody>
      <dsp:txXfrm>
        <a:off x="3818578" y="447668"/>
        <a:ext cx="1272051" cy="84803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A15F6-B4BD-4E7F-901A-E82FFC510C0A}">
      <dsp:nvSpPr>
        <dsp:cNvPr id="0" name=""/>
        <dsp:cNvSpPr/>
      </dsp:nvSpPr>
      <dsp:spPr>
        <a:xfrm>
          <a:off x="525599" y="258723"/>
          <a:ext cx="3982959" cy="3982959"/>
        </a:xfrm>
        <a:prstGeom prst="circularArrow">
          <a:avLst>
            <a:gd name="adj1" fmla="val 5544"/>
            <a:gd name="adj2" fmla="val 330680"/>
            <a:gd name="adj3" fmla="val 13854143"/>
            <a:gd name="adj4" fmla="val 17338543"/>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AFDBBC-39AA-4C2D-AC5E-3878F0612E56}">
      <dsp:nvSpPr>
        <dsp:cNvPr id="0" name=""/>
        <dsp:cNvSpPr/>
      </dsp:nvSpPr>
      <dsp:spPr>
        <a:xfrm>
          <a:off x="1616191" y="280326"/>
          <a:ext cx="1801776" cy="90088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dirty="0">
              <a:solidFill>
                <a:srgbClr val="FFFFFF"/>
              </a:solidFill>
              <a:latin typeface="Arial"/>
            </a:rPr>
            <a:t>Sensor data linked</a:t>
          </a:r>
        </a:p>
      </dsp:txBody>
      <dsp:txXfrm>
        <a:off x="1660169" y="324304"/>
        <a:ext cx="1713820" cy="812932"/>
      </dsp:txXfrm>
    </dsp:sp>
    <dsp:sp modelId="{B9DDD9BD-7CCC-46E8-BB36-9224A31A6AB5}">
      <dsp:nvSpPr>
        <dsp:cNvPr id="0" name=""/>
        <dsp:cNvSpPr/>
      </dsp:nvSpPr>
      <dsp:spPr>
        <a:xfrm>
          <a:off x="3231551" y="1453954"/>
          <a:ext cx="1801776" cy="90088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rgbClr val="FFFFFF"/>
              </a:solidFill>
              <a:latin typeface="Arial"/>
            </a:rPr>
            <a:t>Validated network model</a:t>
          </a:r>
          <a:endParaRPr lang="en-US" sz="1700" kern="1200">
            <a:solidFill>
              <a:srgbClr val="FFFFFF"/>
            </a:solidFill>
          </a:endParaRPr>
        </a:p>
      </dsp:txBody>
      <dsp:txXfrm>
        <a:off x="3275529" y="1497932"/>
        <a:ext cx="1713820" cy="812932"/>
      </dsp:txXfrm>
    </dsp:sp>
    <dsp:sp modelId="{731024FF-57CE-4F35-9DF6-7F4DF35486A7}">
      <dsp:nvSpPr>
        <dsp:cNvPr id="0" name=""/>
        <dsp:cNvSpPr/>
      </dsp:nvSpPr>
      <dsp:spPr>
        <a:xfrm>
          <a:off x="2614538" y="3352924"/>
          <a:ext cx="1801776" cy="90088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rgbClr val="FFFFFF"/>
              </a:solidFill>
              <a:latin typeface="Arial"/>
            </a:rPr>
            <a:t>Find new feeder in GIS</a:t>
          </a:r>
          <a:endParaRPr lang="en-US" sz="1700" kern="1200">
            <a:solidFill>
              <a:srgbClr val="FFFFFF"/>
            </a:solidFill>
          </a:endParaRPr>
        </a:p>
      </dsp:txBody>
      <dsp:txXfrm>
        <a:off x="2658516" y="3396902"/>
        <a:ext cx="1713820" cy="812932"/>
      </dsp:txXfrm>
    </dsp:sp>
    <dsp:sp modelId="{90BF61ED-E073-4704-A14C-952471785405}">
      <dsp:nvSpPr>
        <dsp:cNvPr id="0" name=""/>
        <dsp:cNvSpPr/>
      </dsp:nvSpPr>
      <dsp:spPr>
        <a:xfrm>
          <a:off x="617843" y="3352924"/>
          <a:ext cx="1801776" cy="90088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rgbClr val="FFFFFF"/>
              </a:solidFill>
              <a:latin typeface="Arial"/>
            </a:rPr>
            <a:t>Connectivity model validated</a:t>
          </a:r>
        </a:p>
      </dsp:txBody>
      <dsp:txXfrm>
        <a:off x="661821" y="3396902"/>
        <a:ext cx="1713820" cy="812932"/>
      </dsp:txXfrm>
    </dsp:sp>
    <dsp:sp modelId="{867913AE-81D1-4DCC-80A8-F6FD94BCE341}">
      <dsp:nvSpPr>
        <dsp:cNvPr id="0" name=""/>
        <dsp:cNvSpPr/>
      </dsp:nvSpPr>
      <dsp:spPr>
        <a:xfrm>
          <a:off x="830" y="1453954"/>
          <a:ext cx="1801776" cy="90088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solidFill>
                <a:srgbClr val="FFFFFF"/>
              </a:solidFill>
              <a:latin typeface="Arial"/>
            </a:rPr>
            <a:t>Asset data linked</a:t>
          </a:r>
        </a:p>
      </dsp:txBody>
      <dsp:txXfrm>
        <a:off x="44808" y="1497932"/>
        <a:ext cx="1713820" cy="81293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426EB6-A2AA-44B8-8DB2-F05CF1047300}">
      <dsp:nvSpPr>
        <dsp:cNvPr id="0" name=""/>
        <dsp:cNvSpPr/>
      </dsp:nvSpPr>
      <dsp:spPr>
        <a:xfrm>
          <a:off x="2424" y="447668"/>
          <a:ext cx="2120085" cy="848034"/>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FFFFFF"/>
              </a:solidFill>
              <a:latin typeface="Arial"/>
            </a:rPr>
            <a:t>Distribution state estimation</a:t>
          </a:r>
          <a:endParaRPr lang="en-US" sz="1800" kern="1200" dirty="0">
            <a:solidFill>
              <a:srgbClr val="FFFFFF"/>
            </a:solidFill>
          </a:endParaRPr>
        </a:p>
      </dsp:txBody>
      <dsp:txXfrm>
        <a:off x="2424" y="447668"/>
        <a:ext cx="1908077" cy="848034"/>
      </dsp:txXfrm>
    </dsp:sp>
    <dsp:sp modelId="{57C43347-6F79-4E0B-8E15-9550FA0226DE}">
      <dsp:nvSpPr>
        <dsp:cNvPr id="0" name=""/>
        <dsp:cNvSpPr/>
      </dsp:nvSpPr>
      <dsp:spPr>
        <a:xfrm>
          <a:off x="1698493" y="447668"/>
          <a:ext cx="2120085" cy="848034"/>
        </a:xfrm>
        <a:prstGeom prst="chevron">
          <a:avLst/>
        </a:prstGeom>
        <a:solidFill>
          <a:schemeClr val="tx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FFFFFF"/>
              </a:solidFill>
              <a:latin typeface="Arial"/>
            </a:rPr>
            <a:t>Congestion analysis</a:t>
          </a:r>
          <a:endParaRPr lang="en-US" sz="1800" kern="1200" dirty="0">
            <a:solidFill>
              <a:srgbClr val="FFFFFF"/>
            </a:solidFill>
          </a:endParaRPr>
        </a:p>
      </dsp:txBody>
      <dsp:txXfrm>
        <a:off x="2122510" y="447668"/>
        <a:ext cx="1272051" cy="848034"/>
      </dsp:txXfrm>
    </dsp:sp>
    <dsp:sp modelId="{3CD30867-1600-4A05-8AA1-DFBE964D8ED5}">
      <dsp:nvSpPr>
        <dsp:cNvPr id="0" name=""/>
        <dsp:cNvSpPr/>
      </dsp:nvSpPr>
      <dsp:spPr>
        <a:xfrm>
          <a:off x="3394561" y="447668"/>
          <a:ext cx="2120085" cy="848034"/>
        </a:xfrm>
        <a:prstGeom prst="chevron">
          <a:avLst/>
        </a:prstGeom>
        <a:solidFill>
          <a:srgbClr val="FF0000"/>
        </a:solidFill>
        <a:ln w="19050" cap="flat" cmpd="sng" algn="ctr">
          <a:solidFill>
            <a:schemeClr val="accent4">
              <a:shade val="15000"/>
            </a:schemeClr>
          </a:solidFill>
          <a:prstDash val="solid"/>
          <a:miter lim="800000"/>
        </a:ln>
        <a:effectLst/>
      </dsp:spPr>
      <dsp:style>
        <a:lnRef idx="2">
          <a:schemeClr val="accent4">
            <a:shade val="15000"/>
          </a:schemeClr>
        </a:lnRef>
        <a:fillRef idx="1">
          <a:schemeClr val="accent4"/>
        </a:fillRef>
        <a:effectRef idx="0">
          <a:schemeClr val="accent4"/>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FFFFFF"/>
              </a:solidFill>
              <a:latin typeface="Arial"/>
            </a:rPr>
            <a:t>Dynamic Operating Envelopes</a:t>
          </a:r>
          <a:endParaRPr lang="en-US" sz="1800" kern="1200" dirty="0">
            <a:solidFill>
              <a:srgbClr val="FFFFFF"/>
            </a:solidFill>
          </a:endParaRPr>
        </a:p>
      </dsp:txBody>
      <dsp:txXfrm>
        <a:off x="3818578" y="447668"/>
        <a:ext cx="1272051" cy="84803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496A84-7552-E711-8918-C9F2467789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AU"/>
          </a:p>
        </p:txBody>
      </p:sp>
      <p:sp>
        <p:nvSpPr>
          <p:cNvPr id="3" name="Date Placeholder 2">
            <a:extLst>
              <a:ext uri="{FF2B5EF4-FFF2-40B4-BE49-F238E27FC236}">
                <a16:creationId xmlns:a16="http://schemas.microsoft.com/office/drawing/2014/main" id="{E05A5D31-FB85-BF40-60F4-54C29FBDB724}"/>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61A4567A-3180-7148-B0F7-0DD84E4C2D65}" type="datetimeFigureOut">
              <a:rPr lang="en-AU"/>
              <a:pPr>
                <a:defRPr/>
              </a:pPr>
              <a:t>17/10/2024</a:t>
            </a:fld>
            <a:endParaRPr lang="en-AU"/>
          </a:p>
        </p:txBody>
      </p:sp>
      <p:sp>
        <p:nvSpPr>
          <p:cNvPr id="4" name="Footer Placeholder 3">
            <a:extLst>
              <a:ext uri="{FF2B5EF4-FFF2-40B4-BE49-F238E27FC236}">
                <a16:creationId xmlns:a16="http://schemas.microsoft.com/office/drawing/2014/main" id="{733F5684-069A-4DED-D005-2B6E18962739}"/>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AU"/>
          </a:p>
        </p:txBody>
      </p:sp>
      <p:sp>
        <p:nvSpPr>
          <p:cNvPr id="5" name="Slide Number Placeholder 4">
            <a:extLst>
              <a:ext uri="{FF2B5EF4-FFF2-40B4-BE49-F238E27FC236}">
                <a16:creationId xmlns:a16="http://schemas.microsoft.com/office/drawing/2014/main" id="{A56FFC66-1486-0669-EACC-22512E5252E8}"/>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13CE91F9-B326-3643-B99A-7FEB587274E7}" type="slidenum">
              <a:rPr lang="en-AU"/>
              <a:pPr>
                <a:defRPr/>
              </a:pPr>
              <a:t>‹#›</a:t>
            </a:fld>
            <a:endParaRPr lang="en-AU"/>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10B8BC-C2BF-CCCE-D1B4-B3D10DE2EA9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AU"/>
          </a:p>
        </p:txBody>
      </p:sp>
      <p:sp>
        <p:nvSpPr>
          <p:cNvPr id="3" name="Date Placeholder 2">
            <a:extLst>
              <a:ext uri="{FF2B5EF4-FFF2-40B4-BE49-F238E27FC236}">
                <a16:creationId xmlns:a16="http://schemas.microsoft.com/office/drawing/2014/main" id="{16C078DD-2EC1-7FAD-3E7F-385C5E7E53BE}"/>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65A25E2E-64C7-B546-84A7-309FBB9CF710}" type="datetimeFigureOut">
              <a:rPr lang="en-AU"/>
              <a:pPr>
                <a:defRPr/>
              </a:pPr>
              <a:t>17/10/2024</a:t>
            </a:fld>
            <a:endParaRPr lang="en-AU"/>
          </a:p>
        </p:txBody>
      </p:sp>
      <p:sp>
        <p:nvSpPr>
          <p:cNvPr id="4" name="Slide Image Placeholder 3">
            <a:extLst>
              <a:ext uri="{FF2B5EF4-FFF2-40B4-BE49-F238E27FC236}">
                <a16:creationId xmlns:a16="http://schemas.microsoft.com/office/drawing/2014/main" id="{EF2F0EEF-1D15-15C9-12EB-2534B8B337DF}"/>
              </a:ext>
            </a:extLst>
          </p:cNvPr>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5" name="Notes Placeholder 4">
            <a:extLst>
              <a:ext uri="{FF2B5EF4-FFF2-40B4-BE49-F238E27FC236}">
                <a16:creationId xmlns:a16="http://schemas.microsoft.com/office/drawing/2014/main" id="{57CFF8F0-94AD-A8C6-2180-43758F2C8627}"/>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AU" noProof="0"/>
          </a:p>
        </p:txBody>
      </p:sp>
      <p:sp>
        <p:nvSpPr>
          <p:cNvPr id="6" name="Footer Placeholder 5">
            <a:extLst>
              <a:ext uri="{FF2B5EF4-FFF2-40B4-BE49-F238E27FC236}">
                <a16:creationId xmlns:a16="http://schemas.microsoft.com/office/drawing/2014/main" id="{4211FC38-FDF3-230D-7122-834E17888A63}"/>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AU"/>
          </a:p>
        </p:txBody>
      </p:sp>
      <p:sp>
        <p:nvSpPr>
          <p:cNvPr id="7" name="Slide Number Placeholder 6">
            <a:extLst>
              <a:ext uri="{FF2B5EF4-FFF2-40B4-BE49-F238E27FC236}">
                <a16:creationId xmlns:a16="http://schemas.microsoft.com/office/drawing/2014/main" id="{962467B5-7382-6FFE-3BEF-6BD32E692D82}"/>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4388C588-C70B-E54D-BF30-B50E1B0A49D9}" type="slidenum">
              <a:rPr lang="en-AU"/>
              <a:pPr>
                <a:defRPr/>
              </a:pPr>
              <a:t>‹#›</a:t>
            </a:fld>
            <a:endParaRPr lang="en-A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45BA570-A400-F341-9406-087025948072}" type="slidenum">
              <a:rPr lang="en-AU" smtClean="0"/>
              <a:t>11</a:t>
            </a:fld>
            <a:endParaRPr lang="en-AU"/>
          </a:p>
        </p:txBody>
      </p:sp>
    </p:spTree>
    <p:extLst>
      <p:ext uri="{BB962C8B-B14F-4D97-AF65-F5344CB8AC3E}">
        <p14:creationId xmlns:p14="http://schemas.microsoft.com/office/powerpoint/2010/main" val="37026305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5062222-0DC2-787E-41E1-51FE677492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0050" y="1112838"/>
            <a:ext cx="37719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endParaRPr lang="en-AU"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dirty="0"/>
          </a:p>
          <a:p>
            <a:r>
              <a:rPr lang="en-GB" dirty="0"/>
              <a:t>Click to edit Master subtitle style</a:t>
            </a:r>
            <a:endParaRPr lang="en-AU" dirty="0"/>
          </a:p>
        </p:txBody>
      </p:sp>
      <p:sp>
        <p:nvSpPr>
          <p:cNvPr id="5" name="Date Placeholder 7">
            <a:extLst>
              <a:ext uri="{FF2B5EF4-FFF2-40B4-BE49-F238E27FC236}">
                <a16:creationId xmlns:a16="http://schemas.microsoft.com/office/drawing/2014/main" id="{1CBB6E42-04E1-5EC0-B929-DB0BA5D43B45}"/>
              </a:ext>
            </a:extLst>
          </p:cNvPr>
          <p:cNvSpPr>
            <a:spLocks noGrp="1"/>
          </p:cNvSpPr>
          <p:nvPr>
            <p:ph type="dt" sz="half" idx="10"/>
          </p:nvPr>
        </p:nvSpPr>
        <p:spPr/>
        <p:txBody>
          <a:bodyPr/>
          <a:lstStyle>
            <a:lvl1pPr>
              <a:defRPr/>
            </a:lvl1pPr>
          </a:lstStyle>
          <a:p>
            <a:pPr>
              <a:defRPr/>
            </a:pPr>
            <a:fld id="{876A8973-6B8B-8A48-B4EA-94E7B1BA4BD0}" type="datetime1">
              <a:rPr lang="en-AU"/>
              <a:pPr>
                <a:defRPr/>
              </a:pPr>
              <a:t>17/10/2024</a:t>
            </a:fld>
            <a:endParaRPr lang="en-AU" dirty="0"/>
          </a:p>
        </p:txBody>
      </p:sp>
      <p:sp>
        <p:nvSpPr>
          <p:cNvPr id="6" name="Footer Placeholder 8">
            <a:extLst>
              <a:ext uri="{FF2B5EF4-FFF2-40B4-BE49-F238E27FC236}">
                <a16:creationId xmlns:a16="http://schemas.microsoft.com/office/drawing/2014/main" id="{88DEC7DA-0B50-98AB-78C2-90D9F3C13FD9}"/>
              </a:ext>
            </a:extLst>
          </p:cNvPr>
          <p:cNvSpPr>
            <a:spLocks noGrp="1"/>
          </p:cNvSpPr>
          <p:nvPr>
            <p:ph type="ftr" sz="quarter" idx="11"/>
          </p:nvPr>
        </p:nvSpPr>
        <p:spPr/>
        <p:txBody>
          <a:bodyPr/>
          <a:lstStyle>
            <a:lvl1pPr>
              <a:defRPr/>
            </a:lvl1pPr>
          </a:lstStyle>
          <a:p>
            <a:pPr>
              <a:defRPr/>
            </a:pPr>
            <a:r>
              <a:rPr lang="en-AU"/>
              <a:t>From Data to Visibility</a:t>
            </a:r>
          </a:p>
        </p:txBody>
      </p:sp>
      <p:sp>
        <p:nvSpPr>
          <p:cNvPr id="7" name="Slide Number Placeholder 9">
            <a:extLst>
              <a:ext uri="{FF2B5EF4-FFF2-40B4-BE49-F238E27FC236}">
                <a16:creationId xmlns:a16="http://schemas.microsoft.com/office/drawing/2014/main" id="{7D6BE24E-4C98-66A1-B43C-2403AE0F8F5B}"/>
              </a:ext>
            </a:extLst>
          </p:cNvPr>
          <p:cNvSpPr>
            <a:spLocks noGrp="1"/>
          </p:cNvSpPr>
          <p:nvPr>
            <p:ph type="sldNum" sz="quarter" idx="12"/>
          </p:nvPr>
        </p:nvSpPr>
        <p:spPr/>
        <p:txBody>
          <a:bodyPr/>
          <a:lstStyle>
            <a:lvl1pPr>
              <a:defRPr smtClean="0"/>
            </a:lvl1pPr>
          </a:lstStyle>
          <a:p>
            <a:pPr>
              <a:defRPr/>
            </a:pPr>
            <a:fld id="{6773961F-B60C-5448-9266-D9196DB233E5}" type="slidenum">
              <a:rPr lang="en-AU"/>
              <a:pPr>
                <a:defRPr/>
              </a:pPr>
              <a:t>‹#›</a:t>
            </a:fld>
            <a:endParaRPr lang="en-AU" dirty="0"/>
          </a:p>
        </p:txBody>
      </p:sp>
    </p:spTree>
    <p:extLst>
      <p:ext uri="{BB962C8B-B14F-4D97-AF65-F5344CB8AC3E}">
        <p14:creationId xmlns:p14="http://schemas.microsoft.com/office/powerpoint/2010/main" val="239587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9CE08A63-72F7-DEA9-FF3D-DAE40D407D65}"/>
              </a:ext>
            </a:extLst>
          </p:cNvPr>
          <p:cNvSpPr>
            <a:spLocks noGrp="1"/>
          </p:cNvSpPr>
          <p:nvPr>
            <p:ph type="dt" sz="half" idx="10"/>
          </p:nvPr>
        </p:nvSpPr>
        <p:spPr/>
        <p:txBody>
          <a:bodyPr/>
          <a:lstStyle>
            <a:lvl1pPr>
              <a:defRPr/>
            </a:lvl1pPr>
          </a:lstStyle>
          <a:p>
            <a:pPr>
              <a:defRPr/>
            </a:pPr>
            <a:fld id="{B46E868F-C0DA-9A49-B612-BBD7A90E7CE7}" type="datetime1">
              <a:rPr lang="en-AU"/>
              <a:pPr>
                <a:defRPr/>
              </a:pPr>
              <a:t>17/10/2024</a:t>
            </a:fld>
            <a:endParaRPr lang="en-AU" dirty="0"/>
          </a:p>
        </p:txBody>
      </p:sp>
      <p:sp>
        <p:nvSpPr>
          <p:cNvPr id="5" name="Footer Placeholder 4">
            <a:extLst>
              <a:ext uri="{FF2B5EF4-FFF2-40B4-BE49-F238E27FC236}">
                <a16:creationId xmlns:a16="http://schemas.microsoft.com/office/drawing/2014/main" id="{986AEA3A-7E13-847F-979C-061812EDA548}"/>
              </a:ext>
            </a:extLst>
          </p:cNvPr>
          <p:cNvSpPr>
            <a:spLocks noGrp="1"/>
          </p:cNvSpPr>
          <p:nvPr>
            <p:ph type="ftr" sz="quarter" idx="11"/>
          </p:nvPr>
        </p:nvSpPr>
        <p:spPr/>
        <p:txBody>
          <a:bodyPr/>
          <a:lstStyle>
            <a:lvl1pPr>
              <a:defRPr/>
            </a:lvl1pPr>
          </a:lstStyle>
          <a:p>
            <a:pPr>
              <a:defRPr/>
            </a:pPr>
            <a:r>
              <a:rPr lang="en-AU"/>
              <a:t>From Data to Visibility</a:t>
            </a:r>
          </a:p>
        </p:txBody>
      </p:sp>
      <p:sp>
        <p:nvSpPr>
          <p:cNvPr id="6" name="Slide Number Placeholder 5">
            <a:extLst>
              <a:ext uri="{FF2B5EF4-FFF2-40B4-BE49-F238E27FC236}">
                <a16:creationId xmlns:a16="http://schemas.microsoft.com/office/drawing/2014/main" id="{E6671BED-C995-BBAC-1A9A-4D1C8CBA614B}"/>
              </a:ext>
            </a:extLst>
          </p:cNvPr>
          <p:cNvSpPr>
            <a:spLocks noGrp="1"/>
          </p:cNvSpPr>
          <p:nvPr>
            <p:ph type="sldNum" sz="quarter" idx="12"/>
          </p:nvPr>
        </p:nvSpPr>
        <p:spPr/>
        <p:txBody>
          <a:bodyPr/>
          <a:lstStyle>
            <a:lvl1pPr>
              <a:defRPr/>
            </a:lvl1pPr>
          </a:lstStyle>
          <a:p>
            <a:pPr>
              <a:defRPr/>
            </a:pPr>
            <a:fld id="{D011B599-5E97-894D-ADAE-C16A6CB883DC}" type="slidenum">
              <a:rPr lang="en-AU"/>
              <a:pPr>
                <a:defRPr/>
              </a:pPr>
              <a:t>‹#›</a:t>
            </a:fld>
            <a:endParaRPr lang="en-AU" dirty="0"/>
          </a:p>
        </p:txBody>
      </p:sp>
    </p:spTree>
    <p:extLst>
      <p:ext uri="{BB962C8B-B14F-4D97-AF65-F5344CB8AC3E}">
        <p14:creationId xmlns:p14="http://schemas.microsoft.com/office/powerpoint/2010/main" val="1367190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460C529E-6527-6594-88D5-826AFA1419D1}"/>
              </a:ext>
            </a:extLst>
          </p:cNvPr>
          <p:cNvSpPr>
            <a:spLocks noGrp="1"/>
          </p:cNvSpPr>
          <p:nvPr>
            <p:ph type="dt" sz="half" idx="10"/>
          </p:nvPr>
        </p:nvSpPr>
        <p:spPr/>
        <p:txBody>
          <a:bodyPr/>
          <a:lstStyle>
            <a:lvl1pPr>
              <a:defRPr/>
            </a:lvl1pPr>
          </a:lstStyle>
          <a:p>
            <a:pPr>
              <a:defRPr/>
            </a:pPr>
            <a:fld id="{07A139F2-865B-2749-BC49-B170479C73D8}" type="datetime1">
              <a:rPr lang="en-AU"/>
              <a:pPr>
                <a:defRPr/>
              </a:pPr>
              <a:t>17/10/2024</a:t>
            </a:fld>
            <a:endParaRPr lang="en-AU" dirty="0"/>
          </a:p>
        </p:txBody>
      </p:sp>
      <p:sp>
        <p:nvSpPr>
          <p:cNvPr id="5" name="Footer Placeholder 4">
            <a:extLst>
              <a:ext uri="{FF2B5EF4-FFF2-40B4-BE49-F238E27FC236}">
                <a16:creationId xmlns:a16="http://schemas.microsoft.com/office/drawing/2014/main" id="{4BD919B9-BD2D-BEE5-1578-4E1D4CD6F286}"/>
              </a:ext>
            </a:extLst>
          </p:cNvPr>
          <p:cNvSpPr>
            <a:spLocks noGrp="1"/>
          </p:cNvSpPr>
          <p:nvPr>
            <p:ph type="ftr" sz="quarter" idx="11"/>
          </p:nvPr>
        </p:nvSpPr>
        <p:spPr/>
        <p:txBody>
          <a:bodyPr/>
          <a:lstStyle>
            <a:lvl1pPr>
              <a:defRPr/>
            </a:lvl1pPr>
          </a:lstStyle>
          <a:p>
            <a:pPr>
              <a:defRPr/>
            </a:pPr>
            <a:r>
              <a:rPr lang="en-AU"/>
              <a:t>From Data to Visibility</a:t>
            </a:r>
          </a:p>
        </p:txBody>
      </p:sp>
      <p:sp>
        <p:nvSpPr>
          <p:cNvPr id="6" name="Slide Number Placeholder 5">
            <a:extLst>
              <a:ext uri="{FF2B5EF4-FFF2-40B4-BE49-F238E27FC236}">
                <a16:creationId xmlns:a16="http://schemas.microsoft.com/office/drawing/2014/main" id="{1F5E0B38-7E1F-3267-AD65-3B88FEF9580F}"/>
              </a:ext>
            </a:extLst>
          </p:cNvPr>
          <p:cNvSpPr>
            <a:spLocks noGrp="1"/>
          </p:cNvSpPr>
          <p:nvPr>
            <p:ph type="sldNum" sz="quarter" idx="12"/>
          </p:nvPr>
        </p:nvSpPr>
        <p:spPr/>
        <p:txBody>
          <a:bodyPr/>
          <a:lstStyle>
            <a:lvl1pPr>
              <a:defRPr/>
            </a:lvl1pPr>
          </a:lstStyle>
          <a:p>
            <a:pPr>
              <a:defRPr/>
            </a:pPr>
            <a:fld id="{15BACB63-685E-3842-B6EE-664296D3A6CC}" type="slidenum">
              <a:rPr lang="en-AU"/>
              <a:pPr>
                <a:defRPr/>
              </a:pPr>
              <a:t>‹#›</a:t>
            </a:fld>
            <a:endParaRPr lang="en-AU" dirty="0"/>
          </a:p>
        </p:txBody>
      </p:sp>
    </p:spTree>
    <p:extLst>
      <p:ext uri="{BB962C8B-B14F-4D97-AF65-F5344CB8AC3E}">
        <p14:creationId xmlns:p14="http://schemas.microsoft.com/office/powerpoint/2010/main" val="777617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4180466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AU"/>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A2C9B782-7111-DBB4-B428-C204A1CAEE67}"/>
              </a:ext>
            </a:extLst>
          </p:cNvPr>
          <p:cNvSpPr>
            <a:spLocks noGrp="1"/>
          </p:cNvSpPr>
          <p:nvPr>
            <p:ph type="dt" sz="half" idx="10"/>
          </p:nvPr>
        </p:nvSpPr>
        <p:spPr/>
        <p:txBody>
          <a:bodyPr/>
          <a:lstStyle>
            <a:lvl1pPr>
              <a:defRPr/>
            </a:lvl1pPr>
          </a:lstStyle>
          <a:p>
            <a:pPr>
              <a:defRPr/>
            </a:pPr>
            <a:fld id="{B3D8BF0A-9E98-6D43-83BB-D063E984C934}" type="datetime1">
              <a:rPr lang="en-AU"/>
              <a:pPr>
                <a:defRPr/>
              </a:pPr>
              <a:t>17/10/2024</a:t>
            </a:fld>
            <a:endParaRPr lang="en-AU" dirty="0"/>
          </a:p>
        </p:txBody>
      </p:sp>
      <p:sp>
        <p:nvSpPr>
          <p:cNvPr id="5" name="Footer Placeholder 4">
            <a:extLst>
              <a:ext uri="{FF2B5EF4-FFF2-40B4-BE49-F238E27FC236}">
                <a16:creationId xmlns:a16="http://schemas.microsoft.com/office/drawing/2014/main" id="{324D146A-2161-04AE-F52C-704406A5D279}"/>
              </a:ext>
            </a:extLst>
          </p:cNvPr>
          <p:cNvSpPr>
            <a:spLocks noGrp="1"/>
          </p:cNvSpPr>
          <p:nvPr>
            <p:ph type="ftr" sz="quarter" idx="11"/>
          </p:nvPr>
        </p:nvSpPr>
        <p:spPr/>
        <p:txBody>
          <a:bodyPr/>
          <a:lstStyle>
            <a:lvl1pPr>
              <a:defRPr/>
            </a:lvl1pPr>
          </a:lstStyle>
          <a:p>
            <a:pPr>
              <a:defRPr/>
            </a:pPr>
            <a:r>
              <a:rPr lang="en-AU"/>
              <a:t>From Data to Visibility</a:t>
            </a:r>
          </a:p>
        </p:txBody>
      </p:sp>
      <p:sp>
        <p:nvSpPr>
          <p:cNvPr id="6" name="Slide Number Placeholder 5">
            <a:extLst>
              <a:ext uri="{FF2B5EF4-FFF2-40B4-BE49-F238E27FC236}">
                <a16:creationId xmlns:a16="http://schemas.microsoft.com/office/drawing/2014/main" id="{C374E443-0088-4059-6427-75FAB92BD977}"/>
              </a:ext>
            </a:extLst>
          </p:cNvPr>
          <p:cNvSpPr>
            <a:spLocks noGrp="1"/>
          </p:cNvSpPr>
          <p:nvPr>
            <p:ph type="sldNum" sz="quarter" idx="12"/>
          </p:nvPr>
        </p:nvSpPr>
        <p:spPr/>
        <p:txBody>
          <a:bodyPr/>
          <a:lstStyle>
            <a:lvl1pPr>
              <a:defRPr/>
            </a:lvl1pPr>
          </a:lstStyle>
          <a:p>
            <a:pPr>
              <a:defRPr/>
            </a:pPr>
            <a:fld id="{6BE74C85-CAE3-084F-B124-8E99CD50ACB1}" type="slidenum">
              <a:rPr lang="en-AU"/>
              <a:pPr>
                <a:defRPr/>
              </a:pPr>
              <a:t>‹#›</a:t>
            </a:fld>
            <a:endParaRPr lang="en-AU" dirty="0"/>
          </a:p>
        </p:txBody>
      </p:sp>
    </p:spTree>
    <p:extLst>
      <p:ext uri="{BB962C8B-B14F-4D97-AF65-F5344CB8AC3E}">
        <p14:creationId xmlns:p14="http://schemas.microsoft.com/office/powerpoint/2010/main" val="283848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59E890B-E58D-2C68-B4B4-288820F12616}"/>
              </a:ext>
            </a:extLst>
          </p:cNvPr>
          <p:cNvSpPr>
            <a:spLocks noGrp="1"/>
          </p:cNvSpPr>
          <p:nvPr>
            <p:ph type="dt" sz="half" idx="10"/>
          </p:nvPr>
        </p:nvSpPr>
        <p:spPr/>
        <p:txBody>
          <a:bodyPr/>
          <a:lstStyle>
            <a:lvl1pPr>
              <a:defRPr/>
            </a:lvl1pPr>
          </a:lstStyle>
          <a:p>
            <a:pPr>
              <a:defRPr/>
            </a:pPr>
            <a:fld id="{BBCE8D44-91C3-324D-848B-7631E97383BE}" type="datetime1">
              <a:rPr lang="en-AU"/>
              <a:pPr>
                <a:defRPr/>
              </a:pPr>
              <a:t>17/10/2024</a:t>
            </a:fld>
            <a:endParaRPr lang="en-AU" dirty="0"/>
          </a:p>
        </p:txBody>
      </p:sp>
      <p:sp>
        <p:nvSpPr>
          <p:cNvPr id="5" name="Footer Placeholder 4">
            <a:extLst>
              <a:ext uri="{FF2B5EF4-FFF2-40B4-BE49-F238E27FC236}">
                <a16:creationId xmlns:a16="http://schemas.microsoft.com/office/drawing/2014/main" id="{DEF4D666-65F3-C5F0-238F-7FB7DD6B6810}"/>
              </a:ext>
            </a:extLst>
          </p:cNvPr>
          <p:cNvSpPr>
            <a:spLocks noGrp="1"/>
          </p:cNvSpPr>
          <p:nvPr>
            <p:ph type="ftr" sz="quarter" idx="11"/>
          </p:nvPr>
        </p:nvSpPr>
        <p:spPr/>
        <p:txBody>
          <a:bodyPr/>
          <a:lstStyle>
            <a:lvl1pPr>
              <a:defRPr/>
            </a:lvl1pPr>
          </a:lstStyle>
          <a:p>
            <a:pPr>
              <a:defRPr/>
            </a:pPr>
            <a:r>
              <a:rPr lang="en-AU"/>
              <a:t>From Data to Visibility</a:t>
            </a:r>
          </a:p>
        </p:txBody>
      </p:sp>
      <p:sp>
        <p:nvSpPr>
          <p:cNvPr id="6" name="Slide Number Placeholder 5">
            <a:extLst>
              <a:ext uri="{FF2B5EF4-FFF2-40B4-BE49-F238E27FC236}">
                <a16:creationId xmlns:a16="http://schemas.microsoft.com/office/drawing/2014/main" id="{00599D7F-F769-3B35-E5C1-C1FD6C4AEE6C}"/>
              </a:ext>
            </a:extLst>
          </p:cNvPr>
          <p:cNvSpPr>
            <a:spLocks noGrp="1"/>
          </p:cNvSpPr>
          <p:nvPr>
            <p:ph type="sldNum" sz="quarter" idx="12"/>
          </p:nvPr>
        </p:nvSpPr>
        <p:spPr/>
        <p:txBody>
          <a:bodyPr/>
          <a:lstStyle>
            <a:lvl1pPr>
              <a:defRPr/>
            </a:lvl1pPr>
          </a:lstStyle>
          <a:p>
            <a:pPr>
              <a:defRPr/>
            </a:pPr>
            <a:fld id="{3360318C-D8E8-8140-8084-C6F362E5D286}" type="slidenum">
              <a:rPr lang="en-AU"/>
              <a:pPr>
                <a:defRPr/>
              </a:pPr>
              <a:t>‹#›</a:t>
            </a:fld>
            <a:endParaRPr lang="en-AU" dirty="0"/>
          </a:p>
        </p:txBody>
      </p:sp>
    </p:spTree>
    <p:extLst>
      <p:ext uri="{BB962C8B-B14F-4D97-AF65-F5344CB8AC3E}">
        <p14:creationId xmlns:p14="http://schemas.microsoft.com/office/powerpoint/2010/main" val="3824027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3">
            <a:extLst>
              <a:ext uri="{FF2B5EF4-FFF2-40B4-BE49-F238E27FC236}">
                <a16:creationId xmlns:a16="http://schemas.microsoft.com/office/drawing/2014/main" id="{AC8B7A6A-F8E6-CA93-B3D7-3555CF77CEBA}"/>
              </a:ext>
            </a:extLst>
          </p:cNvPr>
          <p:cNvSpPr>
            <a:spLocks noGrp="1"/>
          </p:cNvSpPr>
          <p:nvPr>
            <p:ph type="dt" sz="half" idx="10"/>
          </p:nvPr>
        </p:nvSpPr>
        <p:spPr/>
        <p:txBody>
          <a:bodyPr/>
          <a:lstStyle>
            <a:lvl1pPr>
              <a:defRPr/>
            </a:lvl1pPr>
          </a:lstStyle>
          <a:p>
            <a:pPr>
              <a:defRPr/>
            </a:pPr>
            <a:fld id="{433D84C6-B7E1-5F4D-A917-A720B5523FA5}" type="datetime1">
              <a:rPr lang="en-AU"/>
              <a:pPr>
                <a:defRPr/>
              </a:pPr>
              <a:t>17/10/2024</a:t>
            </a:fld>
            <a:endParaRPr lang="en-AU" dirty="0"/>
          </a:p>
        </p:txBody>
      </p:sp>
      <p:sp>
        <p:nvSpPr>
          <p:cNvPr id="6" name="Footer Placeholder 4">
            <a:extLst>
              <a:ext uri="{FF2B5EF4-FFF2-40B4-BE49-F238E27FC236}">
                <a16:creationId xmlns:a16="http://schemas.microsoft.com/office/drawing/2014/main" id="{C0076026-326A-B201-C183-E2FE847F00DF}"/>
              </a:ext>
            </a:extLst>
          </p:cNvPr>
          <p:cNvSpPr>
            <a:spLocks noGrp="1"/>
          </p:cNvSpPr>
          <p:nvPr>
            <p:ph type="ftr" sz="quarter" idx="11"/>
          </p:nvPr>
        </p:nvSpPr>
        <p:spPr/>
        <p:txBody>
          <a:bodyPr/>
          <a:lstStyle>
            <a:lvl1pPr>
              <a:defRPr/>
            </a:lvl1pPr>
          </a:lstStyle>
          <a:p>
            <a:pPr>
              <a:defRPr/>
            </a:pPr>
            <a:r>
              <a:rPr lang="en-AU"/>
              <a:t>From Data to Visibility</a:t>
            </a:r>
          </a:p>
        </p:txBody>
      </p:sp>
      <p:sp>
        <p:nvSpPr>
          <p:cNvPr id="7" name="Slide Number Placeholder 5">
            <a:extLst>
              <a:ext uri="{FF2B5EF4-FFF2-40B4-BE49-F238E27FC236}">
                <a16:creationId xmlns:a16="http://schemas.microsoft.com/office/drawing/2014/main" id="{CF0ADC55-6784-4535-0F93-72A7FED2AB6E}"/>
              </a:ext>
            </a:extLst>
          </p:cNvPr>
          <p:cNvSpPr>
            <a:spLocks noGrp="1"/>
          </p:cNvSpPr>
          <p:nvPr>
            <p:ph type="sldNum" sz="quarter" idx="12"/>
          </p:nvPr>
        </p:nvSpPr>
        <p:spPr/>
        <p:txBody>
          <a:bodyPr/>
          <a:lstStyle>
            <a:lvl1pPr>
              <a:defRPr/>
            </a:lvl1pPr>
          </a:lstStyle>
          <a:p>
            <a:pPr>
              <a:defRPr/>
            </a:pPr>
            <a:fld id="{D15D7CBE-CE0C-FC48-8712-B364C5420676}" type="slidenum">
              <a:rPr lang="en-AU"/>
              <a:pPr>
                <a:defRPr/>
              </a:pPr>
              <a:t>‹#›</a:t>
            </a:fld>
            <a:endParaRPr lang="en-AU" dirty="0"/>
          </a:p>
        </p:txBody>
      </p:sp>
    </p:spTree>
    <p:extLst>
      <p:ext uri="{BB962C8B-B14F-4D97-AF65-F5344CB8AC3E}">
        <p14:creationId xmlns:p14="http://schemas.microsoft.com/office/powerpoint/2010/main" val="45970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Date Placeholder 3">
            <a:extLst>
              <a:ext uri="{FF2B5EF4-FFF2-40B4-BE49-F238E27FC236}">
                <a16:creationId xmlns:a16="http://schemas.microsoft.com/office/drawing/2014/main" id="{C6B7811A-7755-CD4C-BD0C-90F280F936E6}"/>
              </a:ext>
            </a:extLst>
          </p:cNvPr>
          <p:cNvSpPr>
            <a:spLocks noGrp="1"/>
          </p:cNvSpPr>
          <p:nvPr>
            <p:ph type="dt" sz="half" idx="10"/>
          </p:nvPr>
        </p:nvSpPr>
        <p:spPr/>
        <p:txBody>
          <a:bodyPr/>
          <a:lstStyle>
            <a:lvl1pPr>
              <a:defRPr/>
            </a:lvl1pPr>
          </a:lstStyle>
          <a:p>
            <a:pPr>
              <a:defRPr/>
            </a:pPr>
            <a:fld id="{53B04271-D45A-5D45-8657-D9CBD2571FE9}" type="datetime1">
              <a:rPr lang="en-AU"/>
              <a:pPr>
                <a:defRPr/>
              </a:pPr>
              <a:t>17/10/2024</a:t>
            </a:fld>
            <a:endParaRPr lang="en-AU" dirty="0"/>
          </a:p>
        </p:txBody>
      </p:sp>
      <p:sp>
        <p:nvSpPr>
          <p:cNvPr id="8" name="Footer Placeholder 4">
            <a:extLst>
              <a:ext uri="{FF2B5EF4-FFF2-40B4-BE49-F238E27FC236}">
                <a16:creationId xmlns:a16="http://schemas.microsoft.com/office/drawing/2014/main" id="{4B239363-7DF1-D18A-3AC5-54E86DAE5DF3}"/>
              </a:ext>
            </a:extLst>
          </p:cNvPr>
          <p:cNvSpPr>
            <a:spLocks noGrp="1"/>
          </p:cNvSpPr>
          <p:nvPr>
            <p:ph type="ftr" sz="quarter" idx="11"/>
          </p:nvPr>
        </p:nvSpPr>
        <p:spPr/>
        <p:txBody>
          <a:bodyPr/>
          <a:lstStyle>
            <a:lvl1pPr>
              <a:defRPr/>
            </a:lvl1pPr>
          </a:lstStyle>
          <a:p>
            <a:pPr>
              <a:defRPr/>
            </a:pPr>
            <a:r>
              <a:rPr lang="en-AU"/>
              <a:t>From Data to Visibility</a:t>
            </a:r>
          </a:p>
        </p:txBody>
      </p:sp>
      <p:sp>
        <p:nvSpPr>
          <p:cNvPr id="9" name="Slide Number Placeholder 5">
            <a:extLst>
              <a:ext uri="{FF2B5EF4-FFF2-40B4-BE49-F238E27FC236}">
                <a16:creationId xmlns:a16="http://schemas.microsoft.com/office/drawing/2014/main" id="{BAADECF8-8B7A-57FC-D6A2-615BA8D1DDCC}"/>
              </a:ext>
            </a:extLst>
          </p:cNvPr>
          <p:cNvSpPr>
            <a:spLocks noGrp="1"/>
          </p:cNvSpPr>
          <p:nvPr>
            <p:ph type="sldNum" sz="quarter" idx="12"/>
          </p:nvPr>
        </p:nvSpPr>
        <p:spPr/>
        <p:txBody>
          <a:bodyPr/>
          <a:lstStyle>
            <a:lvl1pPr>
              <a:defRPr/>
            </a:lvl1pPr>
          </a:lstStyle>
          <a:p>
            <a:pPr>
              <a:defRPr/>
            </a:pPr>
            <a:fld id="{A7FAA281-7704-7A4A-964F-E11B8A58060C}" type="slidenum">
              <a:rPr lang="en-AU"/>
              <a:pPr>
                <a:defRPr/>
              </a:pPr>
              <a:t>‹#›</a:t>
            </a:fld>
            <a:endParaRPr lang="en-AU" dirty="0"/>
          </a:p>
        </p:txBody>
      </p:sp>
    </p:spTree>
    <p:extLst>
      <p:ext uri="{BB962C8B-B14F-4D97-AF65-F5344CB8AC3E}">
        <p14:creationId xmlns:p14="http://schemas.microsoft.com/office/powerpoint/2010/main" val="421976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AU"/>
          </a:p>
        </p:txBody>
      </p:sp>
      <p:sp>
        <p:nvSpPr>
          <p:cNvPr id="3" name="Date Placeholder 3">
            <a:extLst>
              <a:ext uri="{FF2B5EF4-FFF2-40B4-BE49-F238E27FC236}">
                <a16:creationId xmlns:a16="http://schemas.microsoft.com/office/drawing/2014/main" id="{BD4C1034-209E-F9F5-30EF-47D04695CA8E}"/>
              </a:ext>
            </a:extLst>
          </p:cNvPr>
          <p:cNvSpPr>
            <a:spLocks noGrp="1"/>
          </p:cNvSpPr>
          <p:nvPr>
            <p:ph type="dt" sz="half" idx="10"/>
          </p:nvPr>
        </p:nvSpPr>
        <p:spPr/>
        <p:txBody>
          <a:bodyPr/>
          <a:lstStyle>
            <a:lvl1pPr>
              <a:defRPr/>
            </a:lvl1pPr>
          </a:lstStyle>
          <a:p>
            <a:pPr>
              <a:defRPr/>
            </a:pPr>
            <a:fld id="{318F08F0-F53C-F44F-A02F-B1438C6C76B1}" type="datetime1">
              <a:rPr lang="en-AU"/>
              <a:pPr>
                <a:defRPr/>
              </a:pPr>
              <a:t>17/10/2024</a:t>
            </a:fld>
            <a:endParaRPr lang="en-AU" dirty="0"/>
          </a:p>
        </p:txBody>
      </p:sp>
      <p:sp>
        <p:nvSpPr>
          <p:cNvPr id="4" name="Footer Placeholder 4">
            <a:extLst>
              <a:ext uri="{FF2B5EF4-FFF2-40B4-BE49-F238E27FC236}">
                <a16:creationId xmlns:a16="http://schemas.microsoft.com/office/drawing/2014/main" id="{B6F9CDED-CE5E-A4CF-A54F-533C43B757C0}"/>
              </a:ext>
            </a:extLst>
          </p:cNvPr>
          <p:cNvSpPr>
            <a:spLocks noGrp="1"/>
          </p:cNvSpPr>
          <p:nvPr>
            <p:ph type="ftr" sz="quarter" idx="11"/>
          </p:nvPr>
        </p:nvSpPr>
        <p:spPr/>
        <p:txBody>
          <a:bodyPr/>
          <a:lstStyle>
            <a:lvl1pPr>
              <a:defRPr/>
            </a:lvl1pPr>
          </a:lstStyle>
          <a:p>
            <a:pPr>
              <a:defRPr/>
            </a:pPr>
            <a:r>
              <a:rPr lang="en-AU"/>
              <a:t>From Data to Visibility</a:t>
            </a:r>
          </a:p>
        </p:txBody>
      </p:sp>
      <p:sp>
        <p:nvSpPr>
          <p:cNvPr id="5" name="Slide Number Placeholder 5">
            <a:extLst>
              <a:ext uri="{FF2B5EF4-FFF2-40B4-BE49-F238E27FC236}">
                <a16:creationId xmlns:a16="http://schemas.microsoft.com/office/drawing/2014/main" id="{D6864035-6415-3323-E086-58BA04DB5317}"/>
              </a:ext>
            </a:extLst>
          </p:cNvPr>
          <p:cNvSpPr>
            <a:spLocks noGrp="1"/>
          </p:cNvSpPr>
          <p:nvPr>
            <p:ph type="sldNum" sz="quarter" idx="12"/>
          </p:nvPr>
        </p:nvSpPr>
        <p:spPr/>
        <p:txBody>
          <a:bodyPr/>
          <a:lstStyle>
            <a:lvl1pPr>
              <a:defRPr/>
            </a:lvl1pPr>
          </a:lstStyle>
          <a:p>
            <a:pPr>
              <a:defRPr/>
            </a:pPr>
            <a:fld id="{4BB1C83A-5060-3D4E-9FD5-6A0D3E8F3309}" type="slidenum">
              <a:rPr lang="en-AU"/>
              <a:pPr>
                <a:defRPr/>
              </a:pPr>
              <a:t>‹#›</a:t>
            </a:fld>
            <a:endParaRPr lang="en-AU" dirty="0"/>
          </a:p>
        </p:txBody>
      </p:sp>
    </p:spTree>
    <p:extLst>
      <p:ext uri="{BB962C8B-B14F-4D97-AF65-F5344CB8AC3E}">
        <p14:creationId xmlns:p14="http://schemas.microsoft.com/office/powerpoint/2010/main" val="3001402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D123301-842D-9E7C-0FD6-6F93FDBD00EE}"/>
              </a:ext>
            </a:extLst>
          </p:cNvPr>
          <p:cNvSpPr>
            <a:spLocks noGrp="1"/>
          </p:cNvSpPr>
          <p:nvPr>
            <p:ph type="dt" sz="half" idx="10"/>
          </p:nvPr>
        </p:nvSpPr>
        <p:spPr/>
        <p:txBody>
          <a:bodyPr/>
          <a:lstStyle>
            <a:lvl1pPr>
              <a:defRPr/>
            </a:lvl1pPr>
          </a:lstStyle>
          <a:p>
            <a:pPr>
              <a:defRPr/>
            </a:pPr>
            <a:fld id="{6C4546DB-37C1-9B40-AC68-A613E62CBB1A}" type="datetime1">
              <a:rPr lang="en-AU"/>
              <a:pPr>
                <a:defRPr/>
              </a:pPr>
              <a:t>17/10/2024</a:t>
            </a:fld>
            <a:endParaRPr lang="en-AU" dirty="0"/>
          </a:p>
        </p:txBody>
      </p:sp>
      <p:sp>
        <p:nvSpPr>
          <p:cNvPr id="3" name="Footer Placeholder 4">
            <a:extLst>
              <a:ext uri="{FF2B5EF4-FFF2-40B4-BE49-F238E27FC236}">
                <a16:creationId xmlns:a16="http://schemas.microsoft.com/office/drawing/2014/main" id="{F05B7E04-CD6E-75D9-9F2F-75964C4D0160}"/>
              </a:ext>
            </a:extLst>
          </p:cNvPr>
          <p:cNvSpPr>
            <a:spLocks noGrp="1"/>
          </p:cNvSpPr>
          <p:nvPr>
            <p:ph type="ftr" sz="quarter" idx="11"/>
          </p:nvPr>
        </p:nvSpPr>
        <p:spPr/>
        <p:txBody>
          <a:bodyPr/>
          <a:lstStyle>
            <a:lvl1pPr>
              <a:defRPr/>
            </a:lvl1pPr>
          </a:lstStyle>
          <a:p>
            <a:pPr>
              <a:defRPr/>
            </a:pPr>
            <a:r>
              <a:rPr lang="en-AU"/>
              <a:t>From Data to Visibility</a:t>
            </a:r>
          </a:p>
        </p:txBody>
      </p:sp>
      <p:sp>
        <p:nvSpPr>
          <p:cNvPr id="4" name="Slide Number Placeholder 5">
            <a:extLst>
              <a:ext uri="{FF2B5EF4-FFF2-40B4-BE49-F238E27FC236}">
                <a16:creationId xmlns:a16="http://schemas.microsoft.com/office/drawing/2014/main" id="{AC8330E9-EF79-8338-09EA-050D9CB24898}"/>
              </a:ext>
            </a:extLst>
          </p:cNvPr>
          <p:cNvSpPr>
            <a:spLocks noGrp="1"/>
          </p:cNvSpPr>
          <p:nvPr>
            <p:ph type="sldNum" sz="quarter" idx="12"/>
          </p:nvPr>
        </p:nvSpPr>
        <p:spPr/>
        <p:txBody>
          <a:bodyPr/>
          <a:lstStyle>
            <a:lvl1pPr>
              <a:defRPr/>
            </a:lvl1pPr>
          </a:lstStyle>
          <a:p>
            <a:pPr>
              <a:defRPr/>
            </a:pPr>
            <a:fld id="{14BB34FE-9184-E443-9AA8-BF057FB1A708}" type="slidenum">
              <a:rPr lang="en-AU"/>
              <a:pPr>
                <a:defRPr/>
              </a:pPr>
              <a:t>‹#›</a:t>
            </a:fld>
            <a:endParaRPr lang="en-AU" dirty="0"/>
          </a:p>
        </p:txBody>
      </p:sp>
    </p:spTree>
    <p:extLst>
      <p:ext uri="{BB962C8B-B14F-4D97-AF65-F5344CB8AC3E}">
        <p14:creationId xmlns:p14="http://schemas.microsoft.com/office/powerpoint/2010/main" val="1711735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42CDFF6F-595F-A1B0-AAC0-34B216E49E52}"/>
              </a:ext>
            </a:extLst>
          </p:cNvPr>
          <p:cNvSpPr>
            <a:spLocks noGrp="1"/>
          </p:cNvSpPr>
          <p:nvPr>
            <p:ph type="dt" sz="half" idx="10"/>
          </p:nvPr>
        </p:nvSpPr>
        <p:spPr/>
        <p:txBody>
          <a:bodyPr/>
          <a:lstStyle>
            <a:lvl1pPr>
              <a:defRPr/>
            </a:lvl1pPr>
          </a:lstStyle>
          <a:p>
            <a:pPr>
              <a:defRPr/>
            </a:pPr>
            <a:fld id="{81B641D3-4BA8-EB42-98A5-65DEB2F32F81}" type="datetime1">
              <a:rPr lang="en-AU"/>
              <a:pPr>
                <a:defRPr/>
              </a:pPr>
              <a:t>17/10/2024</a:t>
            </a:fld>
            <a:endParaRPr lang="en-AU" dirty="0"/>
          </a:p>
        </p:txBody>
      </p:sp>
      <p:sp>
        <p:nvSpPr>
          <p:cNvPr id="6" name="Footer Placeholder 4">
            <a:extLst>
              <a:ext uri="{FF2B5EF4-FFF2-40B4-BE49-F238E27FC236}">
                <a16:creationId xmlns:a16="http://schemas.microsoft.com/office/drawing/2014/main" id="{3E24FF7F-E324-5C74-A75C-676280B6ED34}"/>
              </a:ext>
            </a:extLst>
          </p:cNvPr>
          <p:cNvSpPr>
            <a:spLocks noGrp="1"/>
          </p:cNvSpPr>
          <p:nvPr>
            <p:ph type="ftr" sz="quarter" idx="11"/>
          </p:nvPr>
        </p:nvSpPr>
        <p:spPr/>
        <p:txBody>
          <a:bodyPr/>
          <a:lstStyle>
            <a:lvl1pPr>
              <a:defRPr/>
            </a:lvl1pPr>
          </a:lstStyle>
          <a:p>
            <a:pPr>
              <a:defRPr/>
            </a:pPr>
            <a:r>
              <a:rPr lang="en-AU"/>
              <a:t>From Data to Visibility</a:t>
            </a:r>
          </a:p>
        </p:txBody>
      </p:sp>
      <p:sp>
        <p:nvSpPr>
          <p:cNvPr id="7" name="Slide Number Placeholder 5">
            <a:extLst>
              <a:ext uri="{FF2B5EF4-FFF2-40B4-BE49-F238E27FC236}">
                <a16:creationId xmlns:a16="http://schemas.microsoft.com/office/drawing/2014/main" id="{EE12BBE4-1179-C3C4-0049-F546A1A63706}"/>
              </a:ext>
            </a:extLst>
          </p:cNvPr>
          <p:cNvSpPr>
            <a:spLocks noGrp="1"/>
          </p:cNvSpPr>
          <p:nvPr>
            <p:ph type="sldNum" sz="quarter" idx="12"/>
          </p:nvPr>
        </p:nvSpPr>
        <p:spPr/>
        <p:txBody>
          <a:bodyPr/>
          <a:lstStyle>
            <a:lvl1pPr>
              <a:defRPr/>
            </a:lvl1pPr>
          </a:lstStyle>
          <a:p>
            <a:pPr>
              <a:defRPr/>
            </a:pPr>
            <a:fld id="{EDD0166B-5096-2F4B-B18E-FEBC3AD16C8B}" type="slidenum">
              <a:rPr lang="en-AU"/>
              <a:pPr>
                <a:defRPr/>
              </a:pPr>
              <a:t>‹#›</a:t>
            </a:fld>
            <a:endParaRPr lang="en-AU" dirty="0"/>
          </a:p>
        </p:txBody>
      </p:sp>
    </p:spTree>
    <p:extLst>
      <p:ext uri="{BB962C8B-B14F-4D97-AF65-F5344CB8AC3E}">
        <p14:creationId xmlns:p14="http://schemas.microsoft.com/office/powerpoint/2010/main" val="947304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F8D48E0A-2A37-18B8-C7E9-B5CB70FC4EC5}"/>
              </a:ext>
            </a:extLst>
          </p:cNvPr>
          <p:cNvSpPr>
            <a:spLocks noGrp="1"/>
          </p:cNvSpPr>
          <p:nvPr>
            <p:ph type="dt" sz="half" idx="10"/>
          </p:nvPr>
        </p:nvSpPr>
        <p:spPr/>
        <p:txBody>
          <a:bodyPr/>
          <a:lstStyle>
            <a:lvl1pPr>
              <a:defRPr/>
            </a:lvl1pPr>
          </a:lstStyle>
          <a:p>
            <a:pPr>
              <a:defRPr/>
            </a:pPr>
            <a:fld id="{5690853C-3ED2-EB46-B038-FEFA4556C47C}" type="datetime1">
              <a:rPr lang="en-AU"/>
              <a:pPr>
                <a:defRPr/>
              </a:pPr>
              <a:t>17/10/2024</a:t>
            </a:fld>
            <a:endParaRPr lang="en-AU" dirty="0"/>
          </a:p>
        </p:txBody>
      </p:sp>
      <p:sp>
        <p:nvSpPr>
          <p:cNvPr id="6" name="Footer Placeholder 4">
            <a:extLst>
              <a:ext uri="{FF2B5EF4-FFF2-40B4-BE49-F238E27FC236}">
                <a16:creationId xmlns:a16="http://schemas.microsoft.com/office/drawing/2014/main" id="{9B1652E2-8CD6-E8C6-800F-E27ACCDA7056}"/>
              </a:ext>
            </a:extLst>
          </p:cNvPr>
          <p:cNvSpPr>
            <a:spLocks noGrp="1"/>
          </p:cNvSpPr>
          <p:nvPr>
            <p:ph type="ftr" sz="quarter" idx="11"/>
          </p:nvPr>
        </p:nvSpPr>
        <p:spPr/>
        <p:txBody>
          <a:bodyPr/>
          <a:lstStyle>
            <a:lvl1pPr>
              <a:defRPr/>
            </a:lvl1pPr>
          </a:lstStyle>
          <a:p>
            <a:pPr>
              <a:defRPr/>
            </a:pPr>
            <a:r>
              <a:rPr lang="en-AU"/>
              <a:t>From Data to Visibility</a:t>
            </a:r>
          </a:p>
        </p:txBody>
      </p:sp>
      <p:sp>
        <p:nvSpPr>
          <p:cNvPr id="7" name="Slide Number Placeholder 5">
            <a:extLst>
              <a:ext uri="{FF2B5EF4-FFF2-40B4-BE49-F238E27FC236}">
                <a16:creationId xmlns:a16="http://schemas.microsoft.com/office/drawing/2014/main" id="{BE389827-CC19-617C-F6E2-09673FC7C18E}"/>
              </a:ext>
            </a:extLst>
          </p:cNvPr>
          <p:cNvSpPr>
            <a:spLocks noGrp="1"/>
          </p:cNvSpPr>
          <p:nvPr>
            <p:ph type="sldNum" sz="quarter" idx="12"/>
          </p:nvPr>
        </p:nvSpPr>
        <p:spPr/>
        <p:txBody>
          <a:bodyPr/>
          <a:lstStyle>
            <a:lvl1pPr>
              <a:defRPr/>
            </a:lvl1pPr>
          </a:lstStyle>
          <a:p>
            <a:pPr>
              <a:defRPr/>
            </a:pPr>
            <a:fld id="{7A52DB8D-5E0A-7443-B0D1-36A47B5B077E}" type="slidenum">
              <a:rPr lang="en-AU"/>
              <a:pPr>
                <a:defRPr/>
              </a:pPr>
              <a:t>‹#›</a:t>
            </a:fld>
            <a:endParaRPr lang="en-AU" dirty="0"/>
          </a:p>
        </p:txBody>
      </p:sp>
    </p:spTree>
    <p:extLst>
      <p:ext uri="{BB962C8B-B14F-4D97-AF65-F5344CB8AC3E}">
        <p14:creationId xmlns:p14="http://schemas.microsoft.com/office/powerpoint/2010/main" val="449150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5">
            <a:extLst>
              <a:ext uri="{FF2B5EF4-FFF2-40B4-BE49-F238E27FC236}">
                <a16:creationId xmlns:a16="http://schemas.microsoft.com/office/drawing/2014/main" id="{7A25333B-7209-FC32-D116-42CF1822D84F}"/>
              </a:ext>
            </a:extLst>
          </p:cNvPr>
          <p:cNvPicPr>
            <a:picLocks noGrp="1" noRot="1" noChangeAspect="1" noMove="1" noResize="1" noEditPoints="1" noAdjustHandles="1" noChangeArrowheads="1" noChangeShapeType="1" noCrop="1"/>
          </p:cNvPicPr>
          <p:nvPr/>
        </p:nvPicPr>
        <p:blipFill>
          <a:blip r:embed="rId14">
            <a:extLst>
              <a:ext uri="{28A0092B-C50C-407E-A947-70E740481C1C}">
                <a14:useLocalDpi xmlns:a14="http://schemas.microsoft.com/office/drawing/2010/main"/>
              </a:ext>
            </a:extLst>
          </a:blip>
          <a:srcRect/>
          <a:stretch>
            <a:fillRect/>
          </a:stretch>
        </p:blipFill>
        <p:spPr bwMode="auto">
          <a:xfrm>
            <a:off x="0" y="-15875"/>
            <a:ext cx="12192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750B91C9-A66C-DF04-50F9-8EE21795DEF7}"/>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 </a:t>
            </a:r>
            <a:endParaRPr lang="en-AU" altLang="en-US"/>
          </a:p>
        </p:txBody>
      </p:sp>
      <p:sp>
        <p:nvSpPr>
          <p:cNvPr id="1028" name="Text Placeholder 2">
            <a:extLst>
              <a:ext uri="{FF2B5EF4-FFF2-40B4-BE49-F238E27FC236}">
                <a16:creationId xmlns:a16="http://schemas.microsoft.com/office/drawing/2014/main" id="{647E771B-FCAA-C978-B31F-E36EA54A085B}"/>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AU" altLang="en-US"/>
          </a:p>
        </p:txBody>
      </p:sp>
      <p:sp>
        <p:nvSpPr>
          <p:cNvPr id="4" name="Date Placeholder 3">
            <a:extLst>
              <a:ext uri="{FF2B5EF4-FFF2-40B4-BE49-F238E27FC236}">
                <a16:creationId xmlns:a16="http://schemas.microsoft.com/office/drawing/2014/main" id="{41DDE93B-8540-73B5-4F9A-BEE4091655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82000"/>
                  </a:schemeClr>
                </a:solidFill>
                <a:latin typeface="+mn-lt"/>
              </a:defRPr>
            </a:lvl1pPr>
          </a:lstStyle>
          <a:p>
            <a:pPr>
              <a:defRPr/>
            </a:pPr>
            <a:fld id="{472713D1-C3AD-4B4F-B901-C2847DCEEB5E}" type="datetime1">
              <a:rPr lang="en-AU"/>
              <a:pPr>
                <a:defRPr/>
              </a:pPr>
              <a:t>17/10/2024</a:t>
            </a:fld>
            <a:endParaRPr lang="en-AU" dirty="0"/>
          </a:p>
        </p:txBody>
      </p:sp>
      <p:sp>
        <p:nvSpPr>
          <p:cNvPr id="5" name="Footer Placeholder 4">
            <a:extLst>
              <a:ext uri="{FF2B5EF4-FFF2-40B4-BE49-F238E27FC236}">
                <a16:creationId xmlns:a16="http://schemas.microsoft.com/office/drawing/2014/main" id="{D22DB40E-A24D-939E-3B02-1609B2CC3E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i="1" dirty="0">
                <a:solidFill>
                  <a:schemeClr val="tx1">
                    <a:tint val="82000"/>
                  </a:schemeClr>
                </a:solidFill>
                <a:latin typeface="Ink Free" panose="020F0502020204030204" pitchFamily="34" charset="0"/>
              </a:defRPr>
            </a:lvl1pPr>
          </a:lstStyle>
          <a:p>
            <a:pPr>
              <a:defRPr/>
            </a:pPr>
            <a:r>
              <a:rPr lang="en-AU"/>
              <a:t>From Data to Visibility</a:t>
            </a:r>
          </a:p>
        </p:txBody>
      </p:sp>
      <p:sp>
        <p:nvSpPr>
          <p:cNvPr id="6" name="Slide Number Placeholder 5">
            <a:extLst>
              <a:ext uri="{FF2B5EF4-FFF2-40B4-BE49-F238E27FC236}">
                <a16:creationId xmlns:a16="http://schemas.microsoft.com/office/drawing/2014/main" id="{19BDE46C-719E-8F9F-342D-A89AB1E91C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82000"/>
                  </a:schemeClr>
                </a:solidFill>
                <a:latin typeface="+mn-lt"/>
              </a:defRPr>
            </a:lvl1pPr>
          </a:lstStyle>
          <a:p>
            <a:pPr>
              <a:defRPr/>
            </a:pPr>
            <a:fld id="{CA3DD099-6674-E747-9784-20DAF511926F}" type="slidenum">
              <a:rPr lang="en-AU"/>
              <a:pPr>
                <a:defRPr/>
              </a:pPr>
              <a:t>‹#›</a:t>
            </a:fld>
            <a:endParaRPr lang="en-AU" dirty="0"/>
          </a:p>
        </p:txBody>
      </p:sp>
      <p:pic>
        <p:nvPicPr>
          <p:cNvPr id="1032" name="Graphic 7">
            <a:extLst>
              <a:ext uri="{FF2B5EF4-FFF2-40B4-BE49-F238E27FC236}">
                <a16:creationId xmlns:a16="http://schemas.microsoft.com/office/drawing/2014/main" id="{EA802E1E-6E77-6987-877C-3FE5077109A4}"/>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9712325" y="6388100"/>
            <a:ext cx="1138238"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3"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4" r:id="rId12"/>
  </p:sldLayoutIdLst>
  <p:hf hdr="0"/>
  <p:txStyles>
    <p:titleStyle>
      <a:lvl1pPr algn="l" rtl="0" eaLnBrk="0" fontAlgn="base" hangingPunct="0">
        <a:lnSpc>
          <a:spcPct val="90000"/>
        </a:lnSpc>
        <a:spcBef>
          <a:spcPct val="0"/>
        </a:spcBef>
        <a:spcAft>
          <a:spcPct val="0"/>
        </a:spcAft>
        <a:defRPr sz="4400" kern="1200">
          <a:solidFill>
            <a:srgbClr val="400473"/>
          </a:solidFill>
          <a:latin typeface="+mj-lt"/>
          <a:ea typeface="+mj-ea"/>
          <a:cs typeface="CordiaUPC" panose="020B0304020202020204" pitchFamily="34" charset="-34"/>
        </a:defRPr>
      </a:lvl1pPr>
      <a:lvl2pPr algn="l" rtl="0" eaLnBrk="0" fontAlgn="base" hangingPunct="0">
        <a:lnSpc>
          <a:spcPct val="90000"/>
        </a:lnSpc>
        <a:spcBef>
          <a:spcPct val="0"/>
        </a:spcBef>
        <a:spcAft>
          <a:spcPct val="0"/>
        </a:spcAft>
        <a:defRPr sz="4400">
          <a:solidFill>
            <a:srgbClr val="400473"/>
          </a:solidFill>
          <a:latin typeface="Aptos Display" panose="020B0004020202020204" pitchFamily="34" charset="0"/>
          <a:cs typeface="CordiaUPC" panose="020B0304020202020204" pitchFamily="34" charset="-34"/>
        </a:defRPr>
      </a:lvl2pPr>
      <a:lvl3pPr algn="l" rtl="0" eaLnBrk="0" fontAlgn="base" hangingPunct="0">
        <a:lnSpc>
          <a:spcPct val="90000"/>
        </a:lnSpc>
        <a:spcBef>
          <a:spcPct val="0"/>
        </a:spcBef>
        <a:spcAft>
          <a:spcPct val="0"/>
        </a:spcAft>
        <a:defRPr sz="4400">
          <a:solidFill>
            <a:srgbClr val="400473"/>
          </a:solidFill>
          <a:latin typeface="Aptos Display" panose="020B0004020202020204" pitchFamily="34" charset="0"/>
          <a:cs typeface="CordiaUPC" panose="020B0304020202020204" pitchFamily="34" charset="-34"/>
        </a:defRPr>
      </a:lvl3pPr>
      <a:lvl4pPr algn="l" rtl="0" eaLnBrk="0" fontAlgn="base" hangingPunct="0">
        <a:lnSpc>
          <a:spcPct val="90000"/>
        </a:lnSpc>
        <a:spcBef>
          <a:spcPct val="0"/>
        </a:spcBef>
        <a:spcAft>
          <a:spcPct val="0"/>
        </a:spcAft>
        <a:defRPr sz="4400">
          <a:solidFill>
            <a:srgbClr val="400473"/>
          </a:solidFill>
          <a:latin typeface="Aptos Display" panose="020B0004020202020204" pitchFamily="34" charset="0"/>
          <a:cs typeface="CordiaUPC" panose="020B0304020202020204" pitchFamily="34" charset="-34"/>
        </a:defRPr>
      </a:lvl4pPr>
      <a:lvl5pPr algn="l" rtl="0" eaLnBrk="0" fontAlgn="base" hangingPunct="0">
        <a:lnSpc>
          <a:spcPct val="90000"/>
        </a:lnSpc>
        <a:spcBef>
          <a:spcPct val="0"/>
        </a:spcBef>
        <a:spcAft>
          <a:spcPct val="0"/>
        </a:spcAft>
        <a:defRPr sz="4400">
          <a:solidFill>
            <a:srgbClr val="400473"/>
          </a:solidFill>
          <a:latin typeface="Aptos Display" panose="020B0004020202020204" pitchFamily="34" charset="0"/>
          <a:cs typeface="CordiaUPC" panose="020B0304020202020204" pitchFamily="34" charset="-34"/>
        </a:defRPr>
      </a:lvl5pPr>
      <a:lvl6pPr marL="457200" algn="l" rtl="0" fontAlgn="base">
        <a:lnSpc>
          <a:spcPct val="90000"/>
        </a:lnSpc>
        <a:spcBef>
          <a:spcPct val="0"/>
        </a:spcBef>
        <a:spcAft>
          <a:spcPct val="0"/>
        </a:spcAft>
        <a:defRPr sz="4400">
          <a:solidFill>
            <a:srgbClr val="400473"/>
          </a:solidFill>
          <a:latin typeface="Aptos Display" panose="020B0004020202020204" pitchFamily="34" charset="0"/>
          <a:cs typeface="CordiaUPC" panose="020B0304020202020204" pitchFamily="34" charset="-34"/>
        </a:defRPr>
      </a:lvl6pPr>
      <a:lvl7pPr marL="914400" algn="l" rtl="0" fontAlgn="base">
        <a:lnSpc>
          <a:spcPct val="90000"/>
        </a:lnSpc>
        <a:spcBef>
          <a:spcPct val="0"/>
        </a:spcBef>
        <a:spcAft>
          <a:spcPct val="0"/>
        </a:spcAft>
        <a:defRPr sz="4400">
          <a:solidFill>
            <a:srgbClr val="400473"/>
          </a:solidFill>
          <a:latin typeface="Aptos Display" panose="020B0004020202020204" pitchFamily="34" charset="0"/>
          <a:cs typeface="CordiaUPC" panose="020B0304020202020204" pitchFamily="34" charset="-34"/>
        </a:defRPr>
      </a:lvl7pPr>
      <a:lvl8pPr marL="1371600" algn="l" rtl="0" fontAlgn="base">
        <a:lnSpc>
          <a:spcPct val="90000"/>
        </a:lnSpc>
        <a:spcBef>
          <a:spcPct val="0"/>
        </a:spcBef>
        <a:spcAft>
          <a:spcPct val="0"/>
        </a:spcAft>
        <a:defRPr sz="4400">
          <a:solidFill>
            <a:srgbClr val="400473"/>
          </a:solidFill>
          <a:latin typeface="Aptos Display" panose="020B0004020202020204" pitchFamily="34" charset="0"/>
          <a:cs typeface="CordiaUPC" panose="020B0304020202020204" pitchFamily="34" charset="-34"/>
        </a:defRPr>
      </a:lvl8pPr>
      <a:lvl9pPr marL="1828800" algn="l" rtl="0" fontAlgn="base">
        <a:lnSpc>
          <a:spcPct val="90000"/>
        </a:lnSpc>
        <a:spcBef>
          <a:spcPct val="0"/>
        </a:spcBef>
        <a:spcAft>
          <a:spcPct val="0"/>
        </a:spcAft>
        <a:defRPr sz="4400">
          <a:solidFill>
            <a:srgbClr val="400473"/>
          </a:solidFill>
          <a:latin typeface="Aptos Display" panose="020B0004020202020204" pitchFamily="34" charset="0"/>
          <a:cs typeface="CordiaUPC" panose="020B0304020202020204" pitchFamily="34" charset="-34"/>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23.jpeg"/><Relationship Id="rId17" Type="http://schemas.openxmlformats.org/officeDocument/2006/relationships/image" Target="../media/image28.png"/><Relationship Id="rId2" Type="http://schemas.openxmlformats.org/officeDocument/2006/relationships/diagramData" Target="../diagrams/data2.xml"/><Relationship Id="rId16"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image" Target="../media/image26.jpeg"/><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image" Target="../media/image23.jpeg"/><Relationship Id="rId17" Type="http://schemas.openxmlformats.org/officeDocument/2006/relationships/image" Target="../media/image28.png"/><Relationship Id="rId2" Type="http://schemas.openxmlformats.org/officeDocument/2006/relationships/diagramData" Target="../diagrams/data4.xml"/><Relationship Id="rId16"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image" Target="../media/image26.jpeg"/><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image" Target="../media/image23.jpeg"/><Relationship Id="rId17" Type="http://schemas.openxmlformats.org/officeDocument/2006/relationships/image" Target="../media/image28.png"/><Relationship Id="rId2" Type="http://schemas.openxmlformats.org/officeDocument/2006/relationships/diagramData" Target="../diagrams/data6.xml"/><Relationship Id="rId16"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5" Type="http://schemas.openxmlformats.org/officeDocument/2006/relationships/image" Target="../media/image26.jpeg"/><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 Id="rId1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sv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9.xml"/><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diagramLayout" Target="../diagrams/layout8.xml"/><Relationship Id="rId7" Type="http://schemas.openxmlformats.org/officeDocument/2006/relationships/diagramData" Target="../diagrams/data9.xml"/><Relationship Id="rId12" Type="http://schemas.openxmlformats.org/officeDocument/2006/relationships/image" Target="../media/image23.jpeg"/><Relationship Id="rId17" Type="http://schemas.openxmlformats.org/officeDocument/2006/relationships/image" Target="../media/image28.png"/><Relationship Id="rId2" Type="http://schemas.openxmlformats.org/officeDocument/2006/relationships/diagramData" Target="../diagrams/data8.xml"/><Relationship Id="rId16"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5" Type="http://schemas.openxmlformats.org/officeDocument/2006/relationships/image" Target="../media/image26.jpeg"/><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 Id="rId1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42.ti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21.ti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44690B06-CC0D-C97F-F017-967DAC27FAFB}"/>
              </a:ext>
            </a:extLst>
          </p:cNvPr>
          <p:cNvSpPr>
            <a:spLocks noGrp="1" noChangeArrowheads="1"/>
          </p:cNvSpPr>
          <p:nvPr>
            <p:ph type="ctrTitle"/>
          </p:nvPr>
        </p:nvSpPr>
        <p:spPr>
          <a:xfrm>
            <a:off x="1524000" y="1963191"/>
            <a:ext cx="9144000" cy="2387600"/>
          </a:xfrm>
        </p:spPr>
        <p:txBody>
          <a:bodyPr/>
          <a:lstStyle/>
          <a:p>
            <a:r>
              <a:rPr lang="en-US" sz="6000" b="1" dirty="0">
                <a:solidFill>
                  <a:srgbClr val="3D0045"/>
                </a:solidFill>
                <a:latin typeface="CordiaUPC" panose="020B0304020202020204" pitchFamily="34" charset="-34"/>
                <a:cs typeface="CordiaUPC" panose="020B0304020202020204" pitchFamily="34" charset="-34"/>
              </a:rPr>
              <a:t>Distribution State Estimation &amp;</a:t>
            </a:r>
            <a:br>
              <a:rPr lang="en-US" sz="6000" b="1" dirty="0">
                <a:solidFill>
                  <a:srgbClr val="3D0045"/>
                </a:solidFill>
                <a:latin typeface="CordiaUPC" panose="020B0304020202020204" pitchFamily="34" charset="-34"/>
                <a:cs typeface="CordiaUPC" panose="020B0304020202020204" pitchFamily="34" charset="-34"/>
              </a:rPr>
            </a:br>
            <a:r>
              <a:rPr lang="en-US" sz="6000" b="1" dirty="0">
                <a:solidFill>
                  <a:srgbClr val="3D0045"/>
                </a:solidFill>
                <a:latin typeface="CordiaUPC" panose="020B0304020202020204" pitchFamily="34" charset="-34"/>
                <a:cs typeface="CordiaUPC" panose="020B0304020202020204" pitchFamily="34" charset="-34"/>
              </a:rPr>
              <a:t>Dynamic Operating Envelopes</a:t>
            </a:r>
            <a:endParaRPr lang="en-AU" altLang="en-US" dirty="0"/>
          </a:p>
        </p:txBody>
      </p:sp>
      <p:sp>
        <p:nvSpPr>
          <p:cNvPr id="15362" name="Subtitle 2">
            <a:extLst>
              <a:ext uri="{FF2B5EF4-FFF2-40B4-BE49-F238E27FC236}">
                <a16:creationId xmlns:a16="http://schemas.microsoft.com/office/drawing/2014/main" id="{667F1E75-1352-D8C5-4195-06F3397F7D06}"/>
              </a:ext>
            </a:extLst>
          </p:cNvPr>
          <p:cNvSpPr>
            <a:spLocks noGrp="1" noChangeArrowheads="1"/>
          </p:cNvSpPr>
          <p:nvPr>
            <p:ph type="subTitle" idx="1"/>
          </p:nvPr>
        </p:nvSpPr>
        <p:spPr>
          <a:xfrm>
            <a:off x="1524000" y="4600521"/>
            <a:ext cx="9144000" cy="1655762"/>
          </a:xfrm>
        </p:spPr>
        <p:txBody>
          <a:bodyPr/>
          <a:lstStyle/>
          <a:p>
            <a:pPr algn="ctr"/>
            <a:r>
              <a:rPr lang="en-US" sz="2400" b="1" dirty="0">
                <a:latin typeface="CordiaUPC" panose="020B0304020202020204" pitchFamily="34" charset="-34"/>
                <a:cs typeface="CordiaUPC" panose="020B0304020202020204" pitchFamily="34" charset="-34"/>
              </a:rPr>
              <a:t>Dr. Frederik Geth</a:t>
            </a:r>
          </a:p>
          <a:p>
            <a:pPr algn="ctr"/>
            <a:r>
              <a:rPr lang="en-US" sz="2400" b="1" dirty="0">
                <a:latin typeface="CordiaUPC" panose="020B0304020202020204" pitchFamily="34" charset="-34"/>
                <a:cs typeface="CordiaUPC" panose="020B0304020202020204" pitchFamily="34" charset="-34"/>
              </a:rPr>
              <a:t>Oct 17 2024</a:t>
            </a:r>
            <a:br>
              <a:rPr lang="en-US" sz="2400" b="1" dirty="0">
                <a:latin typeface="CordiaUPC" panose="020B0304020202020204" pitchFamily="34" charset="-34"/>
                <a:cs typeface="CordiaUPC" panose="020B0304020202020204" pitchFamily="34" charset="-34"/>
              </a:rPr>
            </a:br>
            <a:r>
              <a:rPr lang="en-US" sz="2400" b="1" dirty="0">
                <a:latin typeface="CordiaUPC" panose="020B0304020202020204" pitchFamily="34" charset="-34"/>
                <a:cs typeface="CordiaUPC" panose="020B0304020202020204" pitchFamily="34" charset="-34"/>
              </a:rPr>
              <a:t>frederik.geth@gridqube.com</a:t>
            </a:r>
          </a:p>
          <a:p>
            <a:pPr algn="ctr"/>
            <a:endParaRPr lang="en-US" sz="2400" b="1" dirty="0">
              <a:latin typeface="CordiaUPC" panose="020B0304020202020204" pitchFamily="34" charset="-34"/>
              <a:cs typeface="CordiaUPC" panose="020B0304020202020204" pitchFamily="34" charset="-34"/>
            </a:endParaRPr>
          </a:p>
          <a:p>
            <a:pPr algn="ctr"/>
            <a:endParaRPr lang="en-US" sz="1800" dirty="0">
              <a:latin typeface="CordiaUPC" panose="020B0304020202020204" pitchFamily="34" charset="-34"/>
              <a:cs typeface="CordiaUPC" panose="020B0304020202020204" pitchFamily="34" charset="-34"/>
            </a:endParaRPr>
          </a:p>
          <a:p>
            <a:pPr eaLnBrk="1" hangingPunct="1"/>
            <a:endParaRPr lang="en-AU" altLang="en-US" dirty="0"/>
          </a:p>
        </p:txBody>
      </p:sp>
      <p:sp>
        <p:nvSpPr>
          <p:cNvPr id="4" name="Slide Number Placeholder 3">
            <a:extLst>
              <a:ext uri="{FF2B5EF4-FFF2-40B4-BE49-F238E27FC236}">
                <a16:creationId xmlns:a16="http://schemas.microsoft.com/office/drawing/2014/main" id="{678F2BA7-4067-5EF2-B79D-977474B76ACB}"/>
              </a:ext>
            </a:extLst>
          </p:cNvPr>
          <p:cNvSpPr>
            <a:spLocks noGrp="1"/>
          </p:cNvSpPr>
          <p:nvPr>
            <p:ph type="sldNum" sz="quarter" idx="12"/>
          </p:nvPr>
        </p:nvSpPr>
        <p:spPr/>
        <p:txBody>
          <a:bodyPr/>
          <a:lstStyle/>
          <a:p>
            <a:pPr>
              <a:defRPr/>
            </a:pPr>
            <a:fld id="{80775CFA-75DB-A140-B659-6BECD4D1057A}" type="slidenum">
              <a:rPr lang="en-AU"/>
              <a:pPr>
                <a:defRPr/>
              </a:pPr>
              <a:t>1</a:t>
            </a:fld>
            <a:endParaRPr lang="en-AU" dirty="0"/>
          </a:p>
        </p:txBody>
      </p:sp>
      <p:sp>
        <p:nvSpPr>
          <p:cNvPr id="5" name="Date Placeholder 4">
            <a:extLst>
              <a:ext uri="{FF2B5EF4-FFF2-40B4-BE49-F238E27FC236}">
                <a16:creationId xmlns:a16="http://schemas.microsoft.com/office/drawing/2014/main" id="{6D87E8E1-A527-3D64-C261-17F720588F5B}"/>
              </a:ext>
            </a:extLst>
          </p:cNvPr>
          <p:cNvSpPr>
            <a:spLocks noGrp="1"/>
          </p:cNvSpPr>
          <p:nvPr>
            <p:ph type="dt" sz="quarter" idx="10"/>
          </p:nvPr>
        </p:nvSpPr>
        <p:spPr/>
        <p:txBody>
          <a:bodyPr/>
          <a:lstStyle/>
          <a:p>
            <a:pPr>
              <a:defRPr/>
            </a:pPr>
            <a:fld id="{FE634058-74FE-3843-A9AE-961884259F6F}" type="datetime1">
              <a:rPr lang="en-AU"/>
              <a:pPr>
                <a:defRPr/>
              </a:pPr>
              <a:t>17/10/2024</a:t>
            </a:fld>
            <a:endParaRPr lang="en-AU" dirty="0"/>
          </a:p>
        </p:txBody>
      </p:sp>
      <p:sp>
        <p:nvSpPr>
          <p:cNvPr id="6" name="Footer Placeholder 5">
            <a:extLst>
              <a:ext uri="{FF2B5EF4-FFF2-40B4-BE49-F238E27FC236}">
                <a16:creationId xmlns:a16="http://schemas.microsoft.com/office/drawing/2014/main" id="{F3F56558-59DD-04E3-A27B-D1563D08C757}"/>
              </a:ext>
            </a:extLst>
          </p:cNvPr>
          <p:cNvSpPr>
            <a:spLocks noGrp="1"/>
          </p:cNvSpPr>
          <p:nvPr>
            <p:ph type="ftr" sz="quarter" idx="11"/>
          </p:nvPr>
        </p:nvSpPr>
        <p:spPr/>
        <p:txBody>
          <a:bodyPr/>
          <a:lstStyle/>
          <a:p>
            <a:pPr>
              <a:defRPr/>
            </a:pPr>
            <a:r>
              <a:rPr lang="en-AU" dirty="0"/>
              <a:t>From Data to Visibility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E8BEF5B-53A5-1042-47E0-48AE5EF2DE48}"/>
              </a:ext>
            </a:extLst>
          </p:cNvPr>
          <p:cNvGraphicFramePr/>
          <p:nvPr/>
        </p:nvGraphicFramePr>
        <p:xfrm>
          <a:off x="307666" y="1562636"/>
          <a:ext cx="7164552" cy="47056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A21E61E2-E000-3A4C-7077-37548D91D1A5}"/>
              </a:ext>
            </a:extLst>
          </p:cNvPr>
          <p:cNvSpPr txBox="1"/>
          <p:nvPr/>
        </p:nvSpPr>
        <p:spPr>
          <a:xfrm>
            <a:off x="7425040" y="1995973"/>
            <a:ext cx="3255699" cy="4154984"/>
          </a:xfrm>
          <a:prstGeom prst="rect">
            <a:avLst/>
          </a:prstGeom>
          <a:noFill/>
        </p:spPr>
        <p:txBody>
          <a:bodyPr wrap="none" rtlCol="0">
            <a:spAutoFit/>
          </a:bodyPr>
          <a:lstStyle/>
          <a:p>
            <a:r>
              <a:rPr lang="en-US" sz="2400" dirty="0"/>
              <a:t>Technical viability:</a:t>
            </a:r>
          </a:p>
          <a:p>
            <a:pPr marL="285750" indent="-285750">
              <a:buFont typeface="Arial" panose="020B0604020202020204" pitchFamily="34" charset="0"/>
              <a:buChar char="•"/>
            </a:pPr>
            <a:r>
              <a:rPr lang="en-US" sz="2400" dirty="0"/>
              <a:t>Communication</a:t>
            </a:r>
          </a:p>
          <a:p>
            <a:pPr marL="285750" indent="-285750">
              <a:buFont typeface="Arial" panose="020B0604020202020204" pitchFamily="34" charset="0"/>
              <a:buChar char="•"/>
            </a:pPr>
            <a:r>
              <a:rPr lang="en-US" sz="2400" dirty="0"/>
              <a:t>Moore’s Law</a:t>
            </a:r>
          </a:p>
          <a:p>
            <a:endParaRPr lang="en-US" sz="2400" dirty="0"/>
          </a:p>
          <a:p>
            <a:r>
              <a:rPr lang="en-US" sz="2400" dirty="0"/>
              <a:t>Economic viability:</a:t>
            </a:r>
          </a:p>
          <a:p>
            <a:pPr marL="285750" indent="-285750">
              <a:buFont typeface="Arial" panose="020B0604020202020204" pitchFamily="34" charset="0"/>
              <a:buChar char="•"/>
            </a:pPr>
            <a:r>
              <a:rPr lang="en-US" sz="2400" dirty="0"/>
              <a:t>Cost to Asset value</a:t>
            </a:r>
          </a:p>
          <a:p>
            <a:pPr marL="285750" indent="-285750">
              <a:buFont typeface="Arial" panose="020B0604020202020204" pitchFamily="34" charset="0"/>
              <a:buChar char="•"/>
            </a:pPr>
            <a:r>
              <a:rPr lang="en-US" sz="2400" dirty="0"/>
              <a:t>Benefit over BAU</a:t>
            </a:r>
          </a:p>
          <a:p>
            <a:endParaRPr lang="en-US" sz="2400" dirty="0"/>
          </a:p>
          <a:p>
            <a:r>
              <a:rPr lang="en-US" sz="2400" dirty="0"/>
              <a:t>Operational need:</a:t>
            </a:r>
          </a:p>
          <a:p>
            <a:pPr marL="342900" indent="-342900">
              <a:buFont typeface="Arial" panose="020B0604020202020204" pitchFamily="34" charset="0"/>
              <a:buChar char="•"/>
            </a:pPr>
            <a:r>
              <a:rPr lang="en-US" sz="2400" dirty="0"/>
              <a:t>(Rooftop) PV and EVs</a:t>
            </a:r>
            <a:br>
              <a:rPr lang="en-US" sz="2400" dirty="0"/>
            </a:br>
            <a:r>
              <a:rPr lang="en-US" sz="2400" dirty="0"/>
              <a:t>causing real problems</a:t>
            </a:r>
          </a:p>
        </p:txBody>
      </p:sp>
      <p:sp>
        <p:nvSpPr>
          <p:cNvPr id="4" name="Title 3">
            <a:extLst>
              <a:ext uri="{FF2B5EF4-FFF2-40B4-BE49-F238E27FC236}">
                <a16:creationId xmlns:a16="http://schemas.microsoft.com/office/drawing/2014/main" id="{F4BF5793-87C3-F1AE-4BBB-F42A0A01C86E}"/>
              </a:ext>
            </a:extLst>
          </p:cNvPr>
          <p:cNvSpPr>
            <a:spLocks noGrp="1"/>
          </p:cNvSpPr>
          <p:nvPr>
            <p:ph type="title"/>
          </p:nvPr>
        </p:nvSpPr>
        <p:spPr>
          <a:xfrm>
            <a:off x="609120" y="272880"/>
            <a:ext cx="10972440" cy="1145160"/>
          </a:xfrm>
        </p:spPr>
        <p:txBody>
          <a:bodyPr>
            <a:normAutofit fontScale="90000"/>
          </a:bodyPr>
          <a:lstStyle/>
          <a:p>
            <a:r>
              <a:rPr lang="en-AU" dirty="0"/>
              <a:t>Need for physics-based decision support algorithms</a:t>
            </a:r>
          </a:p>
        </p:txBody>
      </p:sp>
    </p:spTree>
    <p:extLst>
      <p:ext uri="{BB962C8B-B14F-4D97-AF65-F5344CB8AC3E}">
        <p14:creationId xmlns:p14="http://schemas.microsoft.com/office/powerpoint/2010/main" val="2938150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88597C79-E134-7F4C-9CD1-95EEAD07F5FD}"/>
              </a:ext>
            </a:extLst>
          </p:cNvPr>
          <p:cNvSpPr txBox="1"/>
          <p:nvPr/>
        </p:nvSpPr>
        <p:spPr>
          <a:xfrm>
            <a:off x="8287262" y="1657391"/>
            <a:ext cx="3781167" cy="5078313"/>
          </a:xfrm>
          <a:prstGeom prst="rect">
            <a:avLst/>
          </a:prstGeom>
          <a:noFill/>
        </p:spPr>
        <p:txBody>
          <a:bodyPr wrap="square" rtlCol="0">
            <a:spAutoFit/>
          </a:bodyPr>
          <a:lstStyle/>
          <a:p>
            <a:r>
              <a:rPr lang="en-US" b="1" dirty="0"/>
              <a:t>Data doesn’t have a permanent state. It’s a continuous change process.</a:t>
            </a:r>
          </a:p>
          <a:p>
            <a:endParaRPr lang="en-US" dirty="0"/>
          </a:p>
          <a:p>
            <a:pPr marL="285750" indent="-285750">
              <a:buFont typeface="Arial" panose="020B0604020202020204" pitchFamily="34" charset="0"/>
              <a:buChar char="•"/>
            </a:pPr>
            <a:r>
              <a:rPr lang="en-US" dirty="0"/>
              <a:t>By tendency update cycles get faster over time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Highest (current) cadence is event-driven processing (streaming)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Eventually all data sources will stream their changes/change events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Proper recording and </a:t>
            </a:r>
            <a:r>
              <a:rPr lang="en-US" dirty="0" err="1"/>
              <a:t>historisation</a:t>
            </a:r>
            <a:r>
              <a:rPr lang="en-US" dirty="0"/>
              <a:t> is crucial to not lose context of determined results</a:t>
            </a:r>
          </a:p>
        </p:txBody>
      </p:sp>
      <p:grpSp>
        <p:nvGrpSpPr>
          <p:cNvPr id="45" name="Group 44">
            <a:extLst>
              <a:ext uri="{FF2B5EF4-FFF2-40B4-BE49-F238E27FC236}">
                <a16:creationId xmlns:a16="http://schemas.microsoft.com/office/drawing/2014/main" id="{7AA91BA3-0E68-CC9A-7185-D6D254901999}"/>
              </a:ext>
            </a:extLst>
          </p:cNvPr>
          <p:cNvGrpSpPr/>
          <p:nvPr/>
        </p:nvGrpSpPr>
        <p:grpSpPr>
          <a:xfrm>
            <a:off x="652403" y="1978668"/>
            <a:ext cx="7490701" cy="4106538"/>
            <a:chOff x="1459966" y="891274"/>
            <a:chExt cx="7490701" cy="4106538"/>
          </a:xfrm>
        </p:grpSpPr>
        <p:sp>
          <p:nvSpPr>
            <p:cNvPr id="2" name="Rectangle 1">
              <a:extLst>
                <a:ext uri="{FF2B5EF4-FFF2-40B4-BE49-F238E27FC236}">
                  <a16:creationId xmlns:a16="http://schemas.microsoft.com/office/drawing/2014/main" id="{92600729-30B7-BA92-402F-F71CC1CA97B0}"/>
                </a:ext>
              </a:extLst>
            </p:cNvPr>
            <p:cNvSpPr/>
            <p:nvPr/>
          </p:nvSpPr>
          <p:spPr>
            <a:xfrm>
              <a:off x="3090145" y="3754977"/>
              <a:ext cx="1232476" cy="590318"/>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solidFill>
                    <a:schemeClr val="tx1"/>
                  </a:solidFill>
                </a:rPr>
                <a:t>Asset Data</a:t>
              </a:r>
            </a:p>
          </p:txBody>
        </p:sp>
        <p:sp>
          <p:nvSpPr>
            <p:cNvPr id="3" name="Rectangle 2">
              <a:extLst>
                <a:ext uri="{FF2B5EF4-FFF2-40B4-BE49-F238E27FC236}">
                  <a16:creationId xmlns:a16="http://schemas.microsoft.com/office/drawing/2014/main" id="{25DEF9DD-72CB-EF94-A839-5AD7EF1B14AB}"/>
                </a:ext>
              </a:extLst>
            </p:cNvPr>
            <p:cNvSpPr/>
            <p:nvPr/>
          </p:nvSpPr>
          <p:spPr>
            <a:xfrm>
              <a:off x="7522312" y="3733302"/>
              <a:ext cx="1232476" cy="590318"/>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solidFill>
                    <a:schemeClr val="tx1"/>
                  </a:solidFill>
                </a:rPr>
                <a:t>SCADA/ Telemetry</a:t>
              </a:r>
            </a:p>
          </p:txBody>
        </p:sp>
        <p:sp>
          <p:nvSpPr>
            <p:cNvPr id="29" name="Rectangle 28">
              <a:extLst>
                <a:ext uri="{FF2B5EF4-FFF2-40B4-BE49-F238E27FC236}">
                  <a16:creationId xmlns:a16="http://schemas.microsoft.com/office/drawing/2014/main" id="{BCBCE776-411A-585A-8C8E-EA4180268876}"/>
                </a:ext>
              </a:extLst>
            </p:cNvPr>
            <p:cNvSpPr/>
            <p:nvPr/>
          </p:nvSpPr>
          <p:spPr>
            <a:xfrm>
              <a:off x="1617777" y="3756956"/>
              <a:ext cx="1232476" cy="590318"/>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solidFill>
                    <a:schemeClr val="tx1"/>
                  </a:solidFill>
                </a:rPr>
                <a:t>GIS</a:t>
              </a:r>
            </a:p>
          </p:txBody>
        </p:sp>
        <p:grpSp>
          <p:nvGrpSpPr>
            <p:cNvPr id="30" name="Group 29">
              <a:extLst>
                <a:ext uri="{FF2B5EF4-FFF2-40B4-BE49-F238E27FC236}">
                  <a16:creationId xmlns:a16="http://schemas.microsoft.com/office/drawing/2014/main" id="{1DA69DC3-116C-5B48-D629-718589D51FDC}"/>
                </a:ext>
              </a:extLst>
            </p:cNvPr>
            <p:cNvGrpSpPr/>
            <p:nvPr/>
          </p:nvGrpSpPr>
          <p:grpSpPr>
            <a:xfrm>
              <a:off x="1543874" y="4577633"/>
              <a:ext cx="7230677" cy="399625"/>
              <a:chOff x="1344090" y="4593001"/>
              <a:chExt cx="7230677" cy="399625"/>
            </a:xfrm>
          </p:grpSpPr>
          <p:cxnSp>
            <p:nvCxnSpPr>
              <p:cNvPr id="31" name="Straight Arrow Connector 30">
                <a:extLst>
                  <a:ext uri="{FF2B5EF4-FFF2-40B4-BE49-F238E27FC236}">
                    <a16:creationId xmlns:a16="http://schemas.microsoft.com/office/drawing/2014/main" id="{D80BDED3-9348-1584-C901-E9EB5A874C90}"/>
                  </a:ext>
                </a:extLst>
              </p:cNvPr>
              <p:cNvCxnSpPr/>
              <p:nvPr/>
            </p:nvCxnSpPr>
            <p:spPr>
              <a:xfrm>
                <a:off x="1344091" y="4602736"/>
                <a:ext cx="7230676"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E71A189-6F9D-CB03-E5FA-4BF81019179D}"/>
                  </a:ext>
                </a:extLst>
              </p:cNvPr>
              <p:cNvSpPr txBox="1"/>
              <p:nvPr/>
            </p:nvSpPr>
            <p:spPr>
              <a:xfrm>
                <a:off x="3996953" y="4593001"/>
                <a:ext cx="1924951" cy="369332"/>
              </a:xfrm>
              <a:prstGeom prst="rect">
                <a:avLst/>
              </a:prstGeom>
              <a:noFill/>
            </p:spPr>
            <p:txBody>
              <a:bodyPr wrap="none" rtlCol="0">
                <a:spAutoFit/>
              </a:bodyPr>
              <a:lstStyle/>
              <a:p>
                <a:r>
                  <a:rPr lang="en-AU"/>
                  <a:t>Velocity of Change</a:t>
                </a:r>
              </a:p>
            </p:txBody>
          </p:sp>
          <p:sp>
            <p:nvSpPr>
              <p:cNvPr id="34" name="TextBox 33">
                <a:extLst>
                  <a:ext uri="{FF2B5EF4-FFF2-40B4-BE49-F238E27FC236}">
                    <a16:creationId xmlns:a16="http://schemas.microsoft.com/office/drawing/2014/main" id="{D9F97491-1BA6-2025-F2A4-35EA4CF7062A}"/>
                  </a:ext>
                </a:extLst>
              </p:cNvPr>
              <p:cNvSpPr txBox="1"/>
              <p:nvPr/>
            </p:nvSpPr>
            <p:spPr>
              <a:xfrm>
                <a:off x="1344090" y="4593001"/>
                <a:ext cx="523605" cy="369332"/>
              </a:xfrm>
              <a:prstGeom prst="rect">
                <a:avLst/>
              </a:prstGeom>
              <a:noFill/>
            </p:spPr>
            <p:txBody>
              <a:bodyPr wrap="none" rtlCol="0">
                <a:spAutoFit/>
              </a:bodyPr>
              <a:lstStyle/>
              <a:p>
                <a:r>
                  <a:rPr lang="en-AU"/>
                  <a:t>low</a:t>
                </a:r>
              </a:p>
            </p:txBody>
          </p:sp>
          <p:sp>
            <p:nvSpPr>
              <p:cNvPr id="35" name="TextBox 34">
                <a:extLst>
                  <a:ext uri="{FF2B5EF4-FFF2-40B4-BE49-F238E27FC236}">
                    <a16:creationId xmlns:a16="http://schemas.microsoft.com/office/drawing/2014/main" id="{8B75E792-C8B2-13E9-7E91-1D92C3DB55E7}"/>
                  </a:ext>
                </a:extLst>
              </p:cNvPr>
              <p:cNvSpPr txBox="1"/>
              <p:nvPr/>
            </p:nvSpPr>
            <p:spPr>
              <a:xfrm>
                <a:off x="7666769" y="4623294"/>
                <a:ext cx="590226" cy="369332"/>
              </a:xfrm>
              <a:prstGeom prst="rect">
                <a:avLst/>
              </a:prstGeom>
              <a:noFill/>
            </p:spPr>
            <p:txBody>
              <a:bodyPr wrap="none" rtlCol="0">
                <a:spAutoFit/>
              </a:bodyPr>
              <a:lstStyle/>
              <a:p>
                <a:r>
                  <a:rPr lang="en-AU"/>
                  <a:t>high</a:t>
                </a:r>
              </a:p>
            </p:txBody>
          </p:sp>
        </p:grpSp>
        <p:sp>
          <p:nvSpPr>
            <p:cNvPr id="36" name="Rectangle 35">
              <a:extLst>
                <a:ext uri="{FF2B5EF4-FFF2-40B4-BE49-F238E27FC236}">
                  <a16:creationId xmlns:a16="http://schemas.microsoft.com/office/drawing/2014/main" id="{63FD41D9-FEBE-47D2-C01E-F911FA9B1D0C}"/>
                </a:ext>
              </a:extLst>
            </p:cNvPr>
            <p:cNvSpPr/>
            <p:nvPr/>
          </p:nvSpPr>
          <p:spPr>
            <a:xfrm>
              <a:off x="4567534" y="3754977"/>
              <a:ext cx="1232476" cy="590318"/>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solidFill>
                    <a:schemeClr val="tx1"/>
                  </a:solidFill>
                </a:rPr>
                <a:t>Customer Statistics</a:t>
              </a:r>
            </a:p>
          </p:txBody>
        </p:sp>
        <p:sp>
          <p:nvSpPr>
            <p:cNvPr id="37" name="Rectangle 36">
              <a:extLst>
                <a:ext uri="{FF2B5EF4-FFF2-40B4-BE49-F238E27FC236}">
                  <a16:creationId xmlns:a16="http://schemas.microsoft.com/office/drawing/2014/main" id="{F4BE1FAB-D862-E7B5-68AC-32665C7B784D}"/>
                </a:ext>
              </a:extLst>
            </p:cNvPr>
            <p:cNvSpPr/>
            <p:nvPr/>
          </p:nvSpPr>
          <p:spPr>
            <a:xfrm>
              <a:off x="6044923" y="3754977"/>
              <a:ext cx="1232476" cy="590318"/>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Operation Switching</a:t>
              </a:r>
            </a:p>
          </p:txBody>
        </p:sp>
        <p:sp>
          <p:nvSpPr>
            <p:cNvPr id="38" name="Rectangle 37">
              <a:extLst>
                <a:ext uri="{FF2B5EF4-FFF2-40B4-BE49-F238E27FC236}">
                  <a16:creationId xmlns:a16="http://schemas.microsoft.com/office/drawing/2014/main" id="{07E58804-8F4B-B809-950E-0B68874868FF}"/>
                </a:ext>
              </a:extLst>
            </p:cNvPr>
            <p:cNvSpPr/>
            <p:nvPr/>
          </p:nvSpPr>
          <p:spPr>
            <a:xfrm>
              <a:off x="1623149" y="3234851"/>
              <a:ext cx="7131639" cy="327324"/>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solidFill>
                    <a:schemeClr val="tx1"/>
                  </a:solidFill>
                </a:rPr>
                <a:t>Integration</a:t>
              </a:r>
            </a:p>
          </p:txBody>
        </p:sp>
        <p:sp>
          <p:nvSpPr>
            <p:cNvPr id="39" name="TextBox 38">
              <a:extLst>
                <a:ext uri="{FF2B5EF4-FFF2-40B4-BE49-F238E27FC236}">
                  <a16:creationId xmlns:a16="http://schemas.microsoft.com/office/drawing/2014/main" id="{CCC4F618-F96A-6122-EF6C-76D34D3E776C}"/>
                </a:ext>
              </a:extLst>
            </p:cNvPr>
            <p:cNvSpPr txBox="1"/>
            <p:nvPr/>
          </p:nvSpPr>
          <p:spPr>
            <a:xfrm>
              <a:off x="6367344" y="2447166"/>
              <a:ext cx="2435667" cy="369332"/>
            </a:xfrm>
            <a:prstGeom prst="rect">
              <a:avLst/>
            </a:prstGeom>
            <a:noFill/>
          </p:spPr>
          <p:txBody>
            <a:bodyPr wrap="none" rtlCol="0">
              <a:spAutoFit/>
            </a:bodyPr>
            <a:lstStyle/>
            <a:p>
              <a:r>
                <a:rPr lang="en-AU" dirty="0">
                  <a:solidFill>
                    <a:srgbClr val="FF0000"/>
                  </a:solidFill>
                </a:rPr>
                <a:t>High-frequency updates</a:t>
              </a:r>
            </a:p>
          </p:txBody>
        </p:sp>
        <p:sp>
          <p:nvSpPr>
            <p:cNvPr id="40" name="TextBox 39">
              <a:extLst>
                <a:ext uri="{FF2B5EF4-FFF2-40B4-BE49-F238E27FC236}">
                  <a16:creationId xmlns:a16="http://schemas.microsoft.com/office/drawing/2014/main" id="{3DB0773B-E64E-273C-48DF-BA6590F4CAEA}"/>
                </a:ext>
              </a:extLst>
            </p:cNvPr>
            <p:cNvSpPr txBox="1"/>
            <p:nvPr/>
          </p:nvSpPr>
          <p:spPr>
            <a:xfrm>
              <a:off x="1617470" y="2433106"/>
              <a:ext cx="1747979" cy="369332"/>
            </a:xfrm>
            <a:prstGeom prst="rect">
              <a:avLst/>
            </a:prstGeom>
            <a:noFill/>
          </p:spPr>
          <p:txBody>
            <a:bodyPr wrap="none" rtlCol="0">
              <a:spAutoFit/>
            </a:bodyPr>
            <a:lstStyle/>
            <a:p>
              <a:r>
                <a:rPr lang="en-AU">
                  <a:solidFill>
                    <a:srgbClr val="FF0000"/>
                  </a:solidFill>
                </a:rPr>
                <a:t>Periodic updates</a:t>
              </a:r>
            </a:p>
          </p:txBody>
        </p:sp>
        <p:cxnSp>
          <p:nvCxnSpPr>
            <p:cNvPr id="41" name="Straight Connector 40">
              <a:extLst>
                <a:ext uri="{FF2B5EF4-FFF2-40B4-BE49-F238E27FC236}">
                  <a16:creationId xmlns:a16="http://schemas.microsoft.com/office/drawing/2014/main" id="{000533BF-93EB-86E3-754B-B8318DBCE468}"/>
                </a:ext>
              </a:extLst>
            </p:cNvPr>
            <p:cNvCxnSpPr>
              <a:cxnSpLocks/>
              <a:endCxn id="39" idx="1"/>
            </p:cNvCxnSpPr>
            <p:nvPr/>
          </p:nvCxnSpPr>
          <p:spPr>
            <a:xfrm>
              <a:off x="3276957" y="2631832"/>
              <a:ext cx="3090387" cy="0"/>
            </a:xfrm>
            <a:prstGeom prst="line">
              <a:avLst/>
            </a:prstGeom>
            <a:ln w="2222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D0770286-A81F-5177-B42B-D992B8AA6CA8}"/>
                </a:ext>
              </a:extLst>
            </p:cNvPr>
            <p:cNvSpPr/>
            <p:nvPr/>
          </p:nvSpPr>
          <p:spPr>
            <a:xfrm>
              <a:off x="1459966" y="1604786"/>
              <a:ext cx="7484248" cy="327324"/>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solidFill>
                    <a:schemeClr val="tx1"/>
                  </a:solidFill>
                </a:rPr>
                <a:t>Versioning and Change Tracking (Audit Trail)</a:t>
              </a:r>
            </a:p>
          </p:txBody>
        </p:sp>
        <p:sp>
          <p:nvSpPr>
            <p:cNvPr id="43" name="Rectangle 42">
              <a:extLst>
                <a:ext uri="{FF2B5EF4-FFF2-40B4-BE49-F238E27FC236}">
                  <a16:creationId xmlns:a16="http://schemas.microsoft.com/office/drawing/2014/main" id="{F11A0129-3443-9DA1-9456-2E32AA7A85A0}"/>
                </a:ext>
              </a:extLst>
            </p:cNvPr>
            <p:cNvSpPr/>
            <p:nvPr/>
          </p:nvSpPr>
          <p:spPr>
            <a:xfrm>
              <a:off x="1459966" y="2052157"/>
              <a:ext cx="7484248" cy="2945655"/>
            </a:xfrm>
            <a:prstGeom prst="rect">
              <a:avLst/>
            </a:prstGeom>
            <a:noFill/>
            <a:ln w="254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a:extLst>
                <a:ext uri="{FF2B5EF4-FFF2-40B4-BE49-F238E27FC236}">
                  <a16:creationId xmlns:a16="http://schemas.microsoft.com/office/drawing/2014/main" id="{B90BA40A-F01E-1CBE-2AFB-225202388C6F}"/>
                </a:ext>
              </a:extLst>
            </p:cNvPr>
            <p:cNvSpPr/>
            <p:nvPr/>
          </p:nvSpPr>
          <p:spPr>
            <a:xfrm>
              <a:off x="1459966" y="891274"/>
              <a:ext cx="7490701" cy="590318"/>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Reconciliation (State Estimation)</a:t>
              </a:r>
            </a:p>
          </p:txBody>
        </p:sp>
      </p:grpSp>
      <p:sp>
        <p:nvSpPr>
          <p:cNvPr id="46" name="Title 3">
            <a:extLst>
              <a:ext uri="{FF2B5EF4-FFF2-40B4-BE49-F238E27FC236}">
                <a16:creationId xmlns:a16="http://schemas.microsoft.com/office/drawing/2014/main" id="{F69BB020-3A07-3009-23BE-2B21A49B1916}"/>
              </a:ext>
            </a:extLst>
          </p:cNvPr>
          <p:cNvSpPr>
            <a:spLocks noGrp="1"/>
          </p:cNvSpPr>
          <p:nvPr>
            <p:ph type="title"/>
          </p:nvPr>
        </p:nvSpPr>
        <p:spPr>
          <a:xfrm>
            <a:off x="609120" y="272880"/>
            <a:ext cx="10972440" cy="1145160"/>
          </a:xfrm>
        </p:spPr>
        <p:txBody>
          <a:bodyPr/>
          <a:lstStyle/>
          <a:p>
            <a:r>
              <a:rPr lang="en-AU" dirty="0"/>
              <a:t>Data Versioning</a:t>
            </a:r>
            <a:br>
              <a:rPr lang="en-AU" dirty="0"/>
            </a:br>
            <a:r>
              <a:rPr lang="en-AU" sz="2400" dirty="0"/>
              <a:t>Heterogeneous Time Scales</a:t>
            </a:r>
          </a:p>
        </p:txBody>
      </p:sp>
    </p:spTree>
    <p:extLst>
      <p:ext uri="{BB962C8B-B14F-4D97-AF65-F5344CB8AC3E}">
        <p14:creationId xmlns:p14="http://schemas.microsoft.com/office/powerpoint/2010/main" val="3476231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486E16-5673-C29F-3CB1-F53B2740131A}"/>
              </a:ext>
            </a:extLst>
          </p:cNvPr>
          <p:cNvSpPr>
            <a:spLocks noGrp="1"/>
          </p:cNvSpPr>
          <p:nvPr>
            <p:ph type="title"/>
          </p:nvPr>
        </p:nvSpPr>
        <p:spPr/>
        <p:txBody>
          <a:bodyPr/>
          <a:lstStyle/>
          <a:p>
            <a:r>
              <a:rPr lang="en-US" dirty="0"/>
              <a:t>How do we deliver on-line network visibility and decision support?</a:t>
            </a:r>
          </a:p>
        </p:txBody>
      </p:sp>
      <p:sp>
        <p:nvSpPr>
          <p:cNvPr id="4" name="Text Placeholder 3">
            <a:extLst>
              <a:ext uri="{FF2B5EF4-FFF2-40B4-BE49-F238E27FC236}">
                <a16:creationId xmlns:a16="http://schemas.microsoft.com/office/drawing/2014/main" id="{C88BA05A-0544-83C3-39A9-8578A3C910E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97151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8DD9C-F1E3-DD65-F7C4-86C2658AE016}"/>
            </a:ext>
          </a:extLst>
        </p:cNvPr>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496014C7-D17E-3976-D864-795DCC48B9C7}"/>
              </a:ext>
            </a:extLst>
          </p:cNvPr>
          <p:cNvGraphicFramePr>
            <a:graphicFrameLocks noGrp="1"/>
          </p:cNvGraphicFramePr>
          <p:nvPr>
            <p:ph idx="1"/>
          </p:nvPr>
        </p:nvGraphicFramePr>
        <p:xfrm>
          <a:off x="1164904" y="1561820"/>
          <a:ext cx="5034159" cy="4534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99" name="Diagram 798">
            <a:extLst>
              <a:ext uri="{FF2B5EF4-FFF2-40B4-BE49-F238E27FC236}">
                <a16:creationId xmlns:a16="http://schemas.microsoft.com/office/drawing/2014/main" id="{E7AC07DD-9100-B0DE-D562-8A62664A3850}"/>
              </a:ext>
            </a:extLst>
          </p:cNvPr>
          <p:cNvGraphicFramePr/>
          <p:nvPr/>
        </p:nvGraphicFramePr>
        <p:xfrm>
          <a:off x="6218274" y="2590612"/>
          <a:ext cx="5517072" cy="174337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66" name="Oval 1065">
            <a:extLst>
              <a:ext uri="{FF2B5EF4-FFF2-40B4-BE49-F238E27FC236}">
                <a16:creationId xmlns:a16="http://schemas.microsoft.com/office/drawing/2014/main" id="{47637253-DD15-7746-626E-172C3D09631F}"/>
              </a:ext>
            </a:extLst>
          </p:cNvPr>
          <p:cNvSpPr/>
          <p:nvPr/>
        </p:nvSpPr>
        <p:spPr>
          <a:xfrm>
            <a:off x="2956869" y="3194520"/>
            <a:ext cx="1460877" cy="1460834"/>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99">
                <a:solidFill>
                  <a:srgbClr val="FFFFFF"/>
                </a:solidFill>
                <a:cs typeface="Arial"/>
              </a:rPr>
              <a:t>Improving network data</a:t>
            </a:r>
          </a:p>
        </p:txBody>
      </p:sp>
      <p:pic>
        <p:nvPicPr>
          <p:cNvPr id="1062" name="Picture 1061">
            <a:extLst>
              <a:ext uri="{FF2B5EF4-FFF2-40B4-BE49-F238E27FC236}">
                <a16:creationId xmlns:a16="http://schemas.microsoft.com/office/drawing/2014/main" id="{5A30ECEE-ABD9-707A-E96B-037A147EA3B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760718" y="5524138"/>
            <a:ext cx="1420285" cy="818342"/>
          </a:xfrm>
          <a:prstGeom prst="rect">
            <a:avLst/>
          </a:prstGeom>
        </p:spPr>
      </p:pic>
      <p:pic>
        <p:nvPicPr>
          <p:cNvPr id="1076" name="Picture 1075" descr="Electric power meter kit + Itron ACE SL7000 Modem">
            <a:extLst>
              <a:ext uri="{FF2B5EF4-FFF2-40B4-BE49-F238E27FC236}">
                <a16:creationId xmlns:a16="http://schemas.microsoft.com/office/drawing/2014/main" id="{255BEEAC-0DBE-7C09-2E7C-C5EE2998B29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591377" y="1022124"/>
            <a:ext cx="1169237" cy="1152557"/>
          </a:xfrm>
          <a:prstGeom prst="rect">
            <a:avLst/>
          </a:prstGeom>
        </p:spPr>
      </p:pic>
      <p:pic>
        <p:nvPicPr>
          <p:cNvPr id="1078" name="Picture 1077">
            <a:extLst>
              <a:ext uri="{FF2B5EF4-FFF2-40B4-BE49-F238E27FC236}">
                <a16:creationId xmlns:a16="http://schemas.microsoft.com/office/drawing/2014/main" id="{AED52007-72C1-C6C8-EFC5-0F1E597F5DDF}"/>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51601" y="1471624"/>
            <a:ext cx="1688495" cy="627622"/>
          </a:xfrm>
          <a:prstGeom prst="rect">
            <a:avLst/>
          </a:prstGeom>
        </p:spPr>
      </p:pic>
      <p:pic>
        <p:nvPicPr>
          <p:cNvPr id="1089" name="Picture 1088" descr="A stylized rooftop pv system">
            <a:extLst>
              <a:ext uri="{FF2B5EF4-FFF2-40B4-BE49-F238E27FC236}">
                <a16:creationId xmlns:a16="http://schemas.microsoft.com/office/drawing/2014/main" id="{847E855A-8A3A-2EBA-FABC-495AE37563F8}"/>
              </a:ext>
            </a:extLst>
          </p:cNvPr>
          <p:cNvPicPr>
            <a:picLocks noChangeAspect="1"/>
          </p:cNvPicPr>
          <p:nvPr/>
        </p:nvPicPr>
        <p:blipFill>
          <a:blip r:embed="rId15"/>
          <a:stretch>
            <a:fillRect/>
          </a:stretch>
        </p:blipFill>
        <p:spPr>
          <a:xfrm>
            <a:off x="10197624" y="3974521"/>
            <a:ext cx="1164290" cy="1169002"/>
          </a:xfrm>
          <a:prstGeom prst="rect">
            <a:avLst/>
          </a:prstGeom>
        </p:spPr>
      </p:pic>
      <p:pic>
        <p:nvPicPr>
          <p:cNvPr id="1102" name="Picture 1101">
            <a:extLst>
              <a:ext uri="{FF2B5EF4-FFF2-40B4-BE49-F238E27FC236}">
                <a16:creationId xmlns:a16="http://schemas.microsoft.com/office/drawing/2014/main" id="{4EA64DA1-DD03-5FD3-B4F0-DE0AC50E6D81}"/>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229504" y="3897970"/>
            <a:ext cx="1203828" cy="2030637"/>
          </a:xfrm>
          <a:prstGeom prst="rect">
            <a:avLst/>
          </a:prstGeom>
        </p:spPr>
      </p:pic>
      <p:pic>
        <p:nvPicPr>
          <p:cNvPr id="1103" name="Picture 1102">
            <a:extLst>
              <a:ext uri="{FF2B5EF4-FFF2-40B4-BE49-F238E27FC236}">
                <a16:creationId xmlns:a16="http://schemas.microsoft.com/office/drawing/2014/main" id="{4FA23941-5069-A904-F1BA-BA52276000CE}"/>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63366" y="4171472"/>
            <a:ext cx="853247" cy="1657107"/>
          </a:xfrm>
          <a:prstGeom prst="rect">
            <a:avLst/>
          </a:prstGeom>
        </p:spPr>
      </p:pic>
      <p:pic>
        <p:nvPicPr>
          <p:cNvPr id="5" name="400dpiLogoCropped.png" descr="400dpiLogoCropped.png">
            <a:extLst>
              <a:ext uri="{FF2B5EF4-FFF2-40B4-BE49-F238E27FC236}">
                <a16:creationId xmlns:a16="http://schemas.microsoft.com/office/drawing/2014/main" id="{80B7C17F-07FE-130D-1395-3A4B233BC0FB}"/>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4442086" y="268355"/>
            <a:ext cx="2776695" cy="771679"/>
          </a:xfrm>
          <a:prstGeom prst="rect">
            <a:avLst/>
          </a:prstGeom>
          <a:ln w="12700">
            <a:miter lim="400000"/>
          </a:ln>
        </p:spPr>
      </p:pic>
    </p:spTree>
    <p:extLst>
      <p:ext uri="{BB962C8B-B14F-4D97-AF65-F5344CB8AC3E}">
        <p14:creationId xmlns:p14="http://schemas.microsoft.com/office/powerpoint/2010/main" val="1467667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8DD9C-F1E3-DD65-F7C4-86C2658AE016}"/>
            </a:ext>
          </a:extLst>
        </p:cNvPr>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496014C7-D17E-3976-D864-795DCC48B9C7}"/>
              </a:ext>
            </a:extLst>
          </p:cNvPr>
          <p:cNvGraphicFramePr>
            <a:graphicFrameLocks noGrp="1"/>
          </p:cNvGraphicFramePr>
          <p:nvPr>
            <p:ph idx="1"/>
          </p:nvPr>
        </p:nvGraphicFramePr>
        <p:xfrm>
          <a:off x="1164904" y="1561820"/>
          <a:ext cx="5034159" cy="4534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99" name="Diagram 798">
            <a:extLst>
              <a:ext uri="{FF2B5EF4-FFF2-40B4-BE49-F238E27FC236}">
                <a16:creationId xmlns:a16="http://schemas.microsoft.com/office/drawing/2014/main" id="{E7AC07DD-9100-B0DE-D562-8A62664A3850}"/>
              </a:ext>
            </a:extLst>
          </p:cNvPr>
          <p:cNvGraphicFramePr/>
          <p:nvPr/>
        </p:nvGraphicFramePr>
        <p:xfrm>
          <a:off x="6218274" y="2590612"/>
          <a:ext cx="5517072" cy="174337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66" name="Oval 1065">
            <a:extLst>
              <a:ext uri="{FF2B5EF4-FFF2-40B4-BE49-F238E27FC236}">
                <a16:creationId xmlns:a16="http://schemas.microsoft.com/office/drawing/2014/main" id="{47637253-DD15-7746-626E-172C3D09631F}"/>
              </a:ext>
            </a:extLst>
          </p:cNvPr>
          <p:cNvSpPr/>
          <p:nvPr/>
        </p:nvSpPr>
        <p:spPr>
          <a:xfrm>
            <a:off x="2956869" y="3194520"/>
            <a:ext cx="1460877" cy="1460834"/>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99">
                <a:solidFill>
                  <a:srgbClr val="FFFFFF"/>
                </a:solidFill>
                <a:cs typeface="Arial"/>
              </a:rPr>
              <a:t>Improving network data</a:t>
            </a:r>
          </a:p>
        </p:txBody>
      </p:sp>
      <p:pic>
        <p:nvPicPr>
          <p:cNvPr id="1062" name="Picture 1061">
            <a:extLst>
              <a:ext uri="{FF2B5EF4-FFF2-40B4-BE49-F238E27FC236}">
                <a16:creationId xmlns:a16="http://schemas.microsoft.com/office/drawing/2014/main" id="{5A30ECEE-ABD9-707A-E96B-037A147EA3B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760718" y="5524138"/>
            <a:ext cx="1420285" cy="818342"/>
          </a:xfrm>
          <a:prstGeom prst="rect">
            <a:avLst/>
          </a:prstGeom>
        </p:spPr>
      </p:pic>
      <p:pic>
        <p:nvPicPr>
          <p:cNvPr id="1076" name="Picture 1075" descr="Electric power meter kit + Itron ACE SL7000 Modem">
            <a:extLst>
              <a:ext uri="{FF2B5EF4-FFF2-40B4-BE49-F238E27FC236}">
                <a16:creationId xmlns:a16="http://schemas.microsoft.com/office/drawing/2014/main" id="{255BEEAC-0DBE-7C09-2E7C-C5EE2998B29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591377" y="1022124"/>
            <a:ext cx="1169237" cy="1152557"/>
          </a:xfrm>
          <a:prstGeom prst="rect">
            <a:avLst/>
          </a:prstGeom>
        </p:spPr>
      </p:pic>
      <p:pic>
        <p:nvPicPr>
          <p:cNvPr id="1078" name="Picture 1077">
            <a:extLst>
              <a:ext uri="{FF2B5EF4-FFF2-40B4-BE49-F238E27FC236}">
                <a16:creationId xmlns:a16="http://schemas.microsoft.com/office/drawing/2014/main" id="{AED52007-72C1-C6C8-EFC5-0F1E597F5DDF}"/>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51601" y="1471624"/>
            <a:ext cx="1688495" cy="627622"/>
          </a:xfrm>
          <a:prstGeom prst="rect">
            <a:avLst/>
          </a:prstGeom>
        </p:spPr>
      </p:pic>
      <p:pic>
        <p:nvPicPr>
          <p:cNvPr id="1089" name="Picture 1088" descr="A stylized rooftop pv system">
            <a:extLst>
              <a:ext uri="{FF2B5EF4-FFF2-40B4-BE49-F238E27FC236}">
                <a16:creationId xmlns:a16="http://schemas.microsoft.com/office/drawing/2014/main" id="{847E855A-8A3A-2EBA-FABC-495AE37563F8}"/>
              </a:ext>
            </a:extLst>
          </p:cNvPr>
          <p:cNvPicPr>
            <a:picLocks noChangeAspect="1"/>
          </p:cNvPicPr>
          <p:nvPr/>
        </p:nvPicPr>
        <p:blipFill>
          <a:blip r:embed="rId15"/>
          <a:stretch>
            <a:fillRect/>
          </a:stretch>
        </p:blipFill>
        <p:spPr>
          <a:xfrm>
            <a:off x="10197624" y="3974521"/>
            <a:ext cx="1164290" cy="1169002"/>
          </a:xfrm>
          <a:prstGeom prst="rect">
            <a:avLst/>
          </a:prstGeom>
        </p:spPr>
      </p:pic>
      <p:pic>
        <p:nvPicPr>
          <p:cNvPr id="1102" name="Picture 1101">
            <a:extLst>
              <a:ext uri="{FF2B5EF4-FFF2-40B4-BE49-F238E27FC236}">
                <a16:creationId xmlns:a16="http://schemas.microsoft.com/office/drawing/2014/main" id="{4EA64DA1-DD03-5FD3-B4F0-DE0AC50E6D81}"/>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229504" y="3897970"/>
            <a:ext cx="1203828" cy="2030637"/>
          </a:xfrm>
          <a:prstGeom prst="rect">
            <a:avLst/>
          </a:prstGeom>
        </p:spPr>
      </p:pic>
      <p:pic>
        <p:nvPicPr>
          <p:cNvPr id="1103" name="Picture 1102">
            <a:extLst>
              <a:ext uri="{FF2B5EF4-FFF2-40B4-BE49-F238E27FC236}">
                <a16:creationId xmlns:a16="http://schemas.microsoft.com/office/drawing/2014/main" id="{4FA23941-5069-A904-F1BA-BA52276000CE}"/>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63366" y="4171472"/>
            <a:ext cx="853247" cy="1657107"/>
          </a:xfrm>
          <a:prstGeom prst="rect">
            <a:avLst/>
          </a:prstGeom>
        </p:spPr>
      </p:pic>
      <p:pic>
        <p:nvPicPr>
          <p:cNvPr id="5" name="400dpiLogoCropped.png" descr="400dpiLogoCropped.png">
            <a:extLst>
              <a:ext uri="{FF2B5EF4-FFF2-40B4-BE49-F238E27FC236}">
                <a16:creationId xmlns:a16="http://schemas.microsoft.com/office/drawing/2014/main" id="{80B7C17F-07FE-130D-1395-3A4B233BC0FB}"/>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4442086" y="268355"/>
            <a:ext cx="2776695" cy="771679"/>
          </a:xfrm>
          <a:prstGeom prst="rect">
            <a:avLst/>
          </a:prstGeom>
          <a:ln w="12700">
            <a:miter lim="400000"/>
          </a:ln>
        </p:spPr>
      </p:pic>
    </p:spTree>
    <p:extLst>
      <p:ext uri="{BB962C8B-B14F-4D97-AF65-F5344CB8AC3E}">
        <p14:creationId xmlns:p14="http://schemas.microsoft.com/office/powerpoint/2010/main" val="1974969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72F611-63F5-AA32-3362-5DB098C056A8}"/>
              </a:ext>
            </a:extLst>
          </p:cNvPr>
          <p:cNvSpPr>
            <a:spLocks noGrp="1"/>
          </p:cNvSpPr>
          <p:nvPr>
            <p:ph idx="1"/>
          </p:nvPr>
        </p:nvSpPr>
        <p:spPr>
          <a:xfrm>
            <a:off x="487793" y="1396642"/>
            <a:ext cx="5370302" cy="4497958"/>
          </a:xfrm>
        </p:spPr>
        <p:txBody>
          <a:bodyPr vert="horz" lIns="121807" tIns="60904" rIns="121807" bIns="60904" rtlCol="0" anchor="t">
            <a:normAutofit/>
          </a:bodyPr>
          <a:lstStyle/>
          <a:p>
            <a:pPr>
              <a:spcBef>
                <a:spcPts val="799"/>
              </a:spcBef>
              <a:spcAft>
                <a:spcPts val="799"/>
              </a:spcAft>
            </a:pPr>
            <a:r>
              <a:rPr lang="en-US" sz="1865" dirty="0"/>
              <a:t>Derive network models from source of truth, </a:t>
            </a:r>
            <a:br>
              <a:rPr lang="en-US" sz="1865" dirty="0"/>
            </a:br>
            <a:r>
              <a:rPr lang="en-US" sz="1865" dirty="0"/>
              <a:t>e.g. GIS</a:t>
            </a:r>
          </a:p>
          <a:p>
            <a:pPr>
              <a:spcBef>
                <a:spcPts val="799"/>
              </a:spcBef>
              <a:spcAft>
                <a:spcPts val="799"/>
              </a:spcAft>
            </a:pPr>
            <a:r>
              <a:rPr lang="en-US" sz="1865" dirty="0"/>
              <a:t>Link up with asset databases, PV registers, standards, etc. using UUIDs</a:t>
            </a:r>
          </a:p>
          <a:p>
            <a:pPr>
              <a:spcBef>
                <a:spcPts val="799"/>
              </a:spcBef>
              <a:spcAft>
                <a:spcPts val="799"/>
              </a:spcAft>
              <a:buClr>
                <a:srgbClr val="C00000"/>
              </a:buClr>
            </a:pPr>
            <a:r>
              <a:rPr lang="en-US" sz="1865" dirty="0"/>
              <a:t>Representing all electrical components down from the zone substation, MV feeders, distribution transformers, LV feeders</a:t>
            </a:r>
            <a:endParaRPr lang="en-US" sz="1798" dirty="0"/>
          </a:p>
          <a:p>
            <a:pPr>
              <a:buClr>
                <a:srgbClr val="C00000"/>
              </a:buClr>
              <a:buFont typeface="Arial" panose="020B0604020202020204" pitchFamily="34" charset="0"/>
              <a:buChar char="•"/>
            </a:pPr>
            <a:r>
              <a:rPr lang="en-US" sz="1865" dirty="0"/>
              <a:t>Version control and synchronization </a:t>
            </a:r>
          </a:p>
          <a:p>
            <a:pPr marL="475810" lvl="1" indent="-247422">
              <a:buClr>
                <a:srgbClr val="C00000"/>
              </a:buClr>
              <a:buFont typeface="Courier New"/>
              <a:buChar char="o"/>
            </a:pPr>
            <a:r>
              <a:rPr lang="en-US" sz="1599" dirty="0"/>
              <a:t>Re-trace network models on the fly after planned outages or switching actions</a:t>
            </a:r>
          </a:p>
          <a:p>
            <a:pPr marL="475810" lvl="1" indent="-247422">
              <a:spcAft>
                <a:spcPts val="799"/>
              </a:spcAft>
              <a:buClr>
                <a:srgbClr val="C00000"/>
              </a:buClr>
              <a:buFont typeface="Courier New"/>
              <a:buChar char="o"/>
            </a:pPr>
            <a:r>
              <a:rPr lang="en-US" sz="1599" dirty="0"/>
              <a:t>Create scenarios for planning studies</a:t>
            </a:r>
            <a:endParaRPr lang="en-US" sz="1798" dirty="0"/>
          </a:p>
          <a:p>
            <a:pPr>
              <a:spcBef>
                <a:spcPts val="799"/>
              </a:spcBef>
              <a:spcAft>
                <a:spcPts val="799"/>
              </a:spcAft>
              <a:buClr>
                <a:srgbClr val="C00000"/>
              </a:buClr>
            </a:pPr>
            <a:r>
              <a:rPr lang="en-US" sz="1798" dirty="0"/>
              <a:t>State estimation alerts when network model is out of sync</a:t>
            </a:r>
          </a:p>
        </p:txBody>
      </p:sp>
      <p:sp>
        <p:nvSpPr>
          <p:cNvPr id="4" name="Title 3">
            <a:extLst>
              <a:ext uri="{FF2B5EF4-FFF2-40B4-BE49-F238E27FC236}">
                <a16:creationId xmlns:a16="http://schemas.microsoft.com/office/drawing/2014/main" id="{9B187D8E-701C-7C19-182B-E69CA7FA6D00}"/>
              </a:ext>
            </a:extLst>
          </p:cNvPr>
          <p:cNvSpPr>
            <a:spLocks noGrp="1"/>
          </p:cNvSpPr>
          <p:nvPr>
            <p:ph type="title"/>
          </p:nvPr>
        </p:nvSpPr>
        <p:spPr>
          <a:xfrm>
            <a:off x="487793" y="331331"/>
            <a:ext cx="10962649" cy="614558"/>
          </a:xfrm>
        </p:spPr>
        <p:txBody>
          <a:bodyPr/>
          <a:lstStyle/>
          <a:p>
            <a:r>
              <a:rPr lang="en-US" sz="3130" dirty="0"/>
              <a:t>Electrical Model Building &amp; Planning</a:t>
            </a:r>
            <a:endParaRPr lang="en-US" dirty="0"/>
          </a:p>
        </p:txBody>
      </p:sp>
      <p:pic>
        <p:nvPicPr>
          <p:cNvPr id="5" name="Picture 4">
            <a:extLst>
              <a:ext uri="{FF2B5EF4-FFF2-40B4-BE49-F238E27FC236}">
                <a16:creationId xmlns:a16="http://schemas.microsoft.com/office/drawing/2014/main" id="{A3E88955-C85D-5954-CB6B-721E87B29FD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30308" y="1791647"/>
            <a:ext cx="6026172" cy="3527334"/>
          </a:xfrm>
          <a:prstGeom prst="rect">
            <a:avLst/>
          </a:prstGeom>
        </p:spPr>
      </p:pic>
    </p:spTree>
    <p:extLst>
      <p:ext uri="{BB962C8B-B14F-4D97-AF65-F5344CB8AC3E}">
        <p14:creationId xmlns:p14="http://schemas.microsoft.com/office/powerpoint/2010/main" val="1488222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8DD9C-F1E3-DD65-F7C4-86C2658AE016}"/>
            </a:ext>
          </a:extLst>
        </p:cNvPr>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496014C7-D17E-3976-D864-795DCC48B9C7}"/>
              </a:ext>
            </a:extLst>
          </p:cNvPr>
          <p:cNvGraphicFramePr>
            <a:graphicFrameLocks noGrp="1"/>
          </p:cNvGraphicFramePr>
          <p:nvPr>
            <p:ph idx="1"/>
          </p:nvPr>
        </p:nvGraphicFramePr>
        <p:xfrm>
          <a:off x="1164904" y="1561820"/>
          <a:ext cx="5034159" cy="4534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99" name="Diagram 798">
            <a:extLst>
              <a:ext uri="{FF2B5EF4-FFF2-40B4-BE49-F238E27FC236}">
                <a16:creationId xmlns:a16="http://schemas.microsoft.com/office/drawing/2014/main" id="{E7AC07DD-9100-B0DE-D562-8A62664A3850}"/>
              </a:ext>
            </a:extLst>
          </p:cNvPr>
          <p:cNvGraphicFramePr/>
          <p:nvPr/>
        </p:nvGraphicFramePr>
        <p:xfrm>
          <a:off x="6218274" y="2590612"/>
          <a:ext cx="5517072" cy="174337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66" name="Oval 1065">
            <a:extLst>
              <a:ext uri="{FF2B5EF4-FFF2-40B4-BE49-F238E27FC236}">
                <a16:creationId xmlns:a16="http://schemas.microsoft.com/office/drawing/2014/main" id="{47637253-DD15-7746-626E-172C3D09631F}"/>
              </a:ext>
            </a:extLst>
          </p:cNvPr>
          <p:cNvSpPr/>
          <p:nvPr/>
        </p:nvSpPr>
        <p:spPr>
          <a:xfrm>
            <a:off x="2956869" y="3194520"/>
            <a:ext cx="1460877" cy="1460834"/>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99">
                <a:solidFill>
                  <a:srgbClr val="FFFFFF"/>
                </a:solidFill>
                <a:cs typeface="Arial"/>
              </a:rPr>
              <a:t>Improving network data</a:t>
            </a:r>
          </a:p>
        </p:txBody>
      </p:sp>
      <p:pic>
        <p:nvPicPr>
          <p:cNvPr id="1062" name="Picture 1061">
            <a:extLst>
              <a:ext uri="{FF2B5EF4-FFF2-40B4-BE49-F238E27FC236}">
                <a16:creationId xmlns:a16="http://schemas.microsoft.com/office/drawing/2014/main" id="{5A30ECEE-ABD9-707A-E96B-037A147EA3B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760718" y="5524138"/>
            <a:ext cx="1420285" cy="818342"/>
          </a:xfrm>
          <a:prstGeom prst="rect">
            <a:avLst/>
          </a:prstGeom>
        </p:spPr>
      </p:pic>
      <p:pic>
        <p:nvPicPr>
          <p:cNvPr id="1076" name="Picture 1075" descr="Electric power meter kit + Itron ACE SL7000 Modem">
            <a:extLst>
              <a:ext uri="{FF2B5EF4-FFF2-40B4-BE49-F238E27FC236}">
                <a16:creationId xmlns:a16="http://schemas.microsoft.com/office/drawing/2014/main" id="{255BEEAC-0DBE-7C09-2E7C-C5EE2998B29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591377" y="1022124"/>
            <a:ext cx="1169237" cy="1152557"/>
          </a:xfrm>
          <a:prstGeom prst="rect">
            <a:avLst/>
          </a:prstGeom>
        </p:spPr>
      </p:pic>
      <p:pic>
        <p:nvPicPr>
          <p:cNvPr id="1078" name="Picture 1077">
            <a:extLst>
              <a:ext uri="{FF2B5EF4-FFF2-40B4-BE49-F238E27FC236}">
                <a16:creationId xmlns:a16="http://schemas.microsoft.com/office/drawing/2014/main" id="{AED52007-72C1-C6C8-EFC5-0F1E597F5DDF}"/>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51601" y="1471624"/>
            <a:ext cx="1688495" cy="627622"/>
          </a:xfrm>
          <a:prstGeom prst="rect">
            <a:avLst/>
          </a:prstGeom>
        </p:spPr>
      </p:pic>
      <p:pic>
        <p:nvPicPr>
          <p:cNvPr id="1089" name="Picture 1088" descr="A stylized rooftop pv system">
            <a:extLst>
              <a:ext uri="{FF2B5EF4-FFF2-40B4-BE49-F238E27FC236}">
                <a16:creationId xmlns:a16="http://schemas.microsoft.com/office/drawing/2014/main" id="{847E855A-8A3A-2EBA-FABC-495AE37563F8}"/>
              </a:ext>
            </a:extLst>
          </p:cNvPr>
          <p:cNvPicPr>
            <a:picLocks noChangeAspect="1"/>
          </p:cNvPicPr>
          <p:nvPr/>
        </p:nvPicPr>
        <p:blipFill>
          <a:blip r:embed="rId15"/>
          <a:stretch>
            <a:fillRect/>
          </a:stretch>
        </p:blipFill>
        <p:spPr>
          <a:xfrm>
            <a:off x="10197624" y="3974521"/>
            <a:ext cx="1164290" cy="1169002"/>
          </a:xfrm>
          <a:prstGeom prst="rect">
            <a:avLst/>
          </a:prstGeom>
        </p:spPr>
      </p:pic>
      <p:pic>
        <p:nvPicPr>
          <p:cNvPr id="1102" name="Picture 1101">
            <a:extLst>
              <a:ext uri="{FF2B5EF4-FFF2-40B4-BE49-F238E27FC236}">
                <a16:creationId xmlns:a16="http://schemas.microsoft.com/office/drawing/2014/main" id="{4EA64DA1-DD03-5FD3-B4F0-DE0AC50E6D81}"/>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229504" y="3897970"/>
            <a:ext cx="1203828" cy="2030637"/>
          </a:xfrm>
          <a:prstGeom prst="rect">
            <a:avLst/>
          </a:prstGeom>
        </p:spPr>
      </p:pic>
      <p:pic>
        <p:nvPicPr>
          <p:cNvPr id="1103" name="Picture 1102">
            <a:extLst>
              <a:ext uri="{FF2B5EF4-FFF2-40B4-BE49-F238E27FC236}">
                <a16:creationId xmlns:a16="http://schemas.microsoft.com/office/drawing/2014/main" id="{4FA23941-5069-A904-F1BA-BA52276000CE}"/>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63366" y="4171472"/>
            <a:ext cx="853247" cy="1657107"/>
          </a:xfrm>
          <a:prstGeom prst="rect">
            <a:avLst/>
          </a:prstGeom>
        </p:spPr>
      </p:pic>
      <p:pic>
        <p:nvPicPr>
          <p:cNvPr id="5" name="400dpiLogoCropped.png" descr="400dpiLogoCropped.png">
            <a:extLst>
              <a:ext uri="{FF2B5EF4-FFF2-40B4-BE49-F238E27FC236}">
                <a16:creationId xmlns:a16="http://schemas.microsoft.com/office/drawing/2014/main" id="{80B7C17F-07FE-130D-1395-3A4B233BC0FB}"/>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4442086" y="268355"/>
            <a:ext cx="2776695" cy="771679"/>
          </a:xfrm>
          <a:prstGeom prst="rect">
            <a:avLst/>
          </a:prstGeom>
          <a:ln w="12700">
            <a:miter lim="400000"/>
          </a:ln>
        </p:spPr>
      </p:pic>
    </p:spTree>
    <p:extLst>
      <p:ext uri="{BB962C8B-B14F-4D97-AF65-F5344CB8AC3E}">
        <p14:creationId xmlns:p14="http://schemas.microsoft.com/office/powerpoint/2010/main" val="2291691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Picture 265"/>
          <p:cNvPicPr/>
          <p:nvPr/>
        </p:nvPicPr>
        <p:blipFill>
          <a:blip r:embed="rId2"/>
          <a:stretch/>
        </p:blipFill>
        <p:spPr>
          <a:xfrm>
            <a:off x="3383640" y="1846800"/>
            <a:ext cx="5094720" cy="4416120"/>
          </a:xfrm>
          <a:prstGeom prst="rect">
            <a:avLst/>
          </a:prstGeom>
          <a:ln w="18000">
            <a:noFill/>
          </a:ln>
        </p:spPr>
      </p:pic>
      <p:pic>
        <p:nvPicPr>
          <p:cNvPr id="267" name="Picture 266"/>
          <p:cNvPicPr/>
          <p:nvPr/>
        </p:nvPicPr>
        <p:blipFill>
          <a:blip r:embed="rId3" cstate="print">
            <a:extLst>
              <a:ext uri="{28A0092B-C50C-407E-A947-70E740481C1C}">
                <a14:useLocalDpi xmlns:a14="http://schemas.microsoft.com/office/drawing/2010/main"/>
              </a:ext>
            </a:extLst>
          </a:blip>
          <a:stretch/>
        </p:blipFill>
        <p:spPr>
          <a:xfrm>
            <a:off x="8636760" y="1798920"/>
            <a:ext cx="3314160" cy="2303280"/>
          </a:xfrm>
          <a:prstGeom prst="rect">
            <a:avLst/>
          </a:prstGeom>
          <a:ln w="18000">
            <a:noFill/>
          </a:ln>
        </p:spPr>
      </p:pic>
      <p:pic>
        <p:nvPicPr>
          <p:cNvPr id="268" name="Picture 267"/>
          <p:cNvPicPr/>
          <p:nvPr/>
        </p:nvPicPr>
        <p:blipFill>
          <a:blip r:embed="rId4" cstate="print">
            <a:extLst>
              <a:ext uri="{28A0092B-C50C-407E-A947-70E740481C1C}">
                <a14:useLocalDpi xmlns:a14="http://schemas.microsoft.com/office/drawing/2010/main"/>
              </a:ext>
            </a:extLst>
          </a:blip>
          <a:stretch/>
        </p:blipFill>
        <p:spPr>
          <a:xfrm>
            <a:off x="287640" y="1726920"/>
            <a:ext cx="3210840" cy="2231280"/>
          </a:xfrm>
          <a:prstGeom prst="rect">
            <a:avLst/>
          </a:prstGeom>
          <a:ln w="18000">
            <a:noFill/>
          </a:ln>
        </p:spPr>
      </p:pic>
      <p:pic>
        <p:nvPicPr>
          <p:cNvPr id="269" name="Picture 268"/>
          <p:cNvPicPr/>
          <p:nvPr/>
        </p:nvPicPr>
        <p:blipFill>
          <a:blip r:embed="rId5" cstate="print">
            <a:extLst>
              <a:ext uri="{28A0092B-C50C-407E-A947-70E740481C1C}">
                <a14:useLocalDpi xmlns:a14="http://schemas.microsoft.com/office/drawing/2010/main"/>
              </a:ext>
            </a:extLst>
          </a:blip>
          <a:stretch/>
        </p:blipFill>
        <p:spPr>
          <a:xfrm>
            <a:off x="8654760" y="4246920"/>
            <a:ext cx="3314160" cy="2303280"/>
          </a:xfrm>
          <a:prstGeom prst="rect">
            <a:avLst/>
          </a:prstGeom>
          <a:ln w="18000">
            <a:noFill/>
          </a:ln>
        </p:spPr>
      </p:pic>
      <p:pic>
        <p:nvPicPr>
          <p:cNvPr id="270" name="Picture 269"/>
          <p:cNvPicPr/>
          <p:nvPr/>
        </p:nvPicPr>
        <p:blipFill>
          <a:blip r:embed="rId6" cstate="print">
            <a:extLst>
              <a:ext uri="{28A0092B-C50C-407E-A947-70E740481C1C}">
                <a14:useLocalDpi xmlns:a14="http://schemas.microsoft.com/office/drawing/2010/main"/>
              </a:ext>
            </a:extLst>
          </a:blip>
          <a:stretch/>
        </p:blipFill>
        <p:spPr>
          <a:xfrm>
            <a:off x="316080" y="4174920"/>
            <a:ext cx="3210840" cy="2231280"/>
          </a:xfrm>
          <a:prstGeom prst="rect">
            <a:avLst/>
          </a:prstGeom>
          <a:ln w="18000">
            <a:noFill/>
          </a:ln>
        </p:spPr>
      </p:pic>
      <p:sp>
        <p:nvSpPr>
          <p:cNvPr id="271" name="PlaceHolder 1"/>
          <p:cNvSpPr>
            <a:spLocks noGrp="1"/>
          </p:cNvSpPr>
          <p:nvPr>
            <p:ph type="title"/>
          </p:nvPr>
        </p:nvSpPr>
        <p:spPr>
          <a:xfrm>
            <a:off x="609120" y="272880"/>
            <a:ext cx="10972080" cy="1144440"/>
          </a:xfrm>
          <a:prstGeom prst="rect">
            <a:avLst/>
          </a:prstGeom>
          <a:noFill/>
          <a:ln w="0">
            <a:noFill/>
          </a:ln>
        </p:spPr>
        <p:txBody>
          <a:bodyPr lIns="0" tIns="0" rIns="0" bIns="0" anchor="ctr">
            <a:noAutofit/>
          </a:bodyPr>
          <a:lstStyle/>
          <a:p>
            <a:r>
              <a:rPr lang="en-AU" sz="4390" b="0" strike="noStrike" spc="-1" dirty="0">
                <a:latin typeface="Arial"/>
              </a:rPr>
              <a:t>State estimation = Visibility</a:t>
            </a:r>
          </a:p>
        </p:txBody>
      </p:sp>
    </p:spTree>
    <p:extLst>
      <p:ext uri="{BB962C8B-B14F-4D97-AF65-F5344CB8AC3E}">
        <p14:creationId xmlns:p14="http://schemas.microsoft.com/office/powerpoint/2010/main" val="2151371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B7CDF-D187-BB1A-C5F7-A253DE12036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9894F4-E5EA-B4D4-9D7F-BEA8B2EB9CE7}"/>
              </a:ext>
            </a:extLst>
          </p:cNvPr>
          <p:cNvSpPr>
            <a:spLocks noGrp="1"/>
          </p:cNvSpPr>
          <p:nvPr>
            <p:ph idx="1"/>
          </p:nvPr>
        </p:nvSpPr>
        <p:spPr>
          <a:xfrm>
            <a:off x="487793" y="1548902"/>
            <a:ext cx="6899153" cy="4352070"/>
          </a:xfrm>
        </p:spPr>
        <p:txBody>
          <a:bodyPr vert="horz" lIns="121807" tIns="60904" rIns="121807" bIns="60904" rtlCol="0" anchor="t">
            <a:normAutofit/>
          </a:bodyPr>
          <a:lstStyle/>
          <a:p>
            <a:pPr>
              <a:spcBef>
                <a:spcPts val="27"/>
              </a:spcBef>
              <a:buClr>
                <a:srgbClr val="C00000"/>
              </a:buClr>
            </a:pPr>
            <a:r>
              <a:rPr lang="en-US" sz="1865" dirty="0" err="1"/>
              <a:t>GridQube's</a:t>
            </a:r>
            <a:r>
              <a:rPr lang="en-US" sz="1865" dirty="0"/>
              <a:t> state-of-the-art distribution state estimation engine </a:t>
            </a:r>
          </a:p>
          <a:p>
            <a:pPr marL="475810" lvl="1" indent="-247422">
              <a:spcBef>
                <a:spcPts val="799"/>
              </a:spcBef>
              <a:buClr>
                <a:srgbClr val="C00000"/>
              </a:buClr>
              <a:buFont typeface="Courier New"/>
              <a:buChar char="o"/>
            </a:pPr>
            <a:r>
              <a:rPr lang="en-US" sz="1599" dirty="0"/>
              <a:t>Builds on detailed distribution network models, up to four-wire</a:t>
            </a:r>
          </a:p>
          <a:p>
            <a:pPr marL="475810" lvl="1" indent="-247422">
              <a:spcBef>
                <a:spcPts val="799"/>
              </a:spcBef>
              <a:buClr>
                <a:srgbClr val="C00000"/>
              </a:buClr>
              <a:buFont typeface="Courier New"/>
              <a:buChar char="o"/>
            </a:pPr>
            <a:r>
              <a:rPr lang="en-US" sz="1599" dirty="0"/>
              <a:t>Is continuously validated against other electrical engineering tools in terms of circuit modeling correctness</a:t>
            </a:r>
          </a:p>
          <a:p>
            <a:pPr marL="475810" lvl="1" indent="-247422">
              <a:spcBef>
                <a:spcPts val="799"/>
              </a:spcBef>
              <a:buClr>
                <a:srgbClr val="C00000"/>
              </a:buClr>
              <a:buFont typeface="Courier New"/>
              <a:buChar char="o"/>
            </a:pPr>
            <a:r>
              <a:rPr lang="en-US" sz="1599" dirty="0"/>
              <a:t>Builds on established weighted-least squares fitting algorithms</a:t>
            </a:r>
          </a:p>
          <a:p>
            <a:pPr marL="475810" lvl="1" indent="-247422">
              <a:spcBef>
                <a:spcPts val="799"/>
              </a:spcBef>
              <a:buClr>
                <a:srgbClr val="C00000"/>
              </a:buClr>
              <a:buFont typeface="Courier New"/>
              <a:buChar char="o"/>
            </a:pPr>
            <a:r>
              <a:rPr lang="en-US" sz="1599" dirty="0"/>
              <a:t>Unique capabilities in establishing the most likely state in </a:t>
            </a:r>
            <a:r>
              <a:rPr lang="en-US" sz="1599" i="1" dirty="0"/>
              <a:t>under-observed </a:t>
            </a:r>
            <a:r>
              <a:rPr lang="en-US" sz="1599" dirty="0"/>
              <a:t>networks</a:t>
            </a:r>
          </a:p>
          <a:p>
            <a:pPr marL="475810" lvl="1" indent="-247422">
              <a:spcBef>
                <a:spcPts val="799"/>
              </a:spcBef>
              <a:buClr>
                <a:srgbClr val="C00000"/>
              </a:buClr>
              <a:buFont typeface="Courier New"/>
              <a:buChar char="o"/>
            </a:pPr>
            <a:r>
              <a:rPr lang="en-US" sz="1599" dirty="0"/>
              <a:t>Leverages state-of-the-art math libraries, enabling scalable performance for large networks</a:t>
            </a:r>
          </a:p>
          <a:p>
            <a:pPr marL="379802" lvl="1" indent="-151413">
              <a:spcBef>
                <a:spcPts val="27"/>
              </a:spcBef>
              <a:buFont typeface="Courier New"/>
              <a:buChar char="o"/>
            </a:pPr>
            <a:endParaRPr lang="en-US" sz="1599" dirty="0"/>
          </a:p>
          <a:p>
            <a:pPr>
              <a:spcBef>
                <a:spcPts val="27"/>
              </a:spcBef>
              <a:buClr>
                <a:srgbClr val="C00000"/>
              </a:buClr>
            </a:pPr>
            <a:r>
              <a:rPr lang="en-US" sz="1865" dirty="0"/>
              <a:t>Scale up from the limited meter coverage today, with the sensors distribution utilities have in place</a:t>
            </a:r>
          </a:p>
          <a:p>
            <a:pPr marL="475810" lvl="1" indent="-247422">
              <a:spcBef>
                <a:spcPts val="799"/>
              </a:spcBef>
              <a:buClr>
                <a:srgbClr val="C00000"/>
              </a:buClr>
              <a:buFont typeface="Courier New"/>
              <a:buChar char="o"/>
            </a:pPr>
            <a:r>
              <a:rPr lang="en-US" sz="1599" dirty="0"/>
              <a:t>Deploy more over time, get more accuracy and certainty</a:t>
            </a:r>
          </a:p>
          <a:p>
            <a:pPr marL="379802" lvl="1" indent="-151413">
              <a:spcBef>
                <a:spcPts val="27"/>
              </a:spcBef>
              <a:buFont typeface="Courier New"/>
              <a:buChar char="o"/>
            </a:pPr>
            <a:endParaRPr lang="en-US" sz="1798" dirty="0"/>
          </a:p>
          <a:p>
            <a:pPr marL="227543" indent="-227543">
              <a:spcBef>
                <a:spcPts val="27"/>
              </a:spcBef>
            </a:pPr>
            <a:endParaRPr lang="en-US" sz="1798" dirty="0"/>
          </a:p>
        </p:txBody>
      </p:sp>
      <p:sp>
        <p:nvSpPr>
          <p:cNvPr id="4" name="Title 3">
            <a:extLst>
              <a:ext uri="{FF2B5EF4-FFF2-40B4-BE49-F238E27FC236}">
                <a16:creationId xmlns:a16="http://schemas.microsoft.com/office/drawing/2014/main" id="{6B55185D-859B-ED29-5B7D-BC06BC91CA3F}"/>
              </a:ext>
            </a:extLst>
          </p:cNvPr>
          <p:cNvSpPr>
            <a:spLocks noGrp="1"/>
          </p:cNvSpPr>
          <p:nvPr>
            <p:ph type="title"/>
          </p:nvPr>
        </p:nvSpPr>
        <p:spPr>
          <a:xfrm>
            <a:off x="487793" y="403542"/>
            <a:ext cx="11546144" cy="1106971"/>
          </a:xfrm>
        </p:spPr>
        <p:txBody>
          <a:bodyPr/>
          <a:lstStyle/>
          <a:p>
            <a:r>
              <a:rPr lang="en-US" sz="3130" dirty="0"/>
              <a:t>Identifying Network Congestion through Distribution System State Estimation</a:t>
            </a:r>
          </a:p>
        </p:txBody>
      </p:sp>
      <p:pic>
        <p:nvPicPr>
          <p:cNvPr id="5" name="Picture 4">
            <a:extLst>
              <a:ext uri="{FF2B5EF4-FFF2-40B4-BE49-F238E27FC236}">
                <a16:creationId xmlns:a16="http://schemas.microsoft.com/office/drawing/2014/main" id="{51DFC189-EDB5-C3B4-8C6D-AE4AE89A98BD}"/>
              </a:ext>
            </a:extLst>
          </p:cNvPr>
          <p:cNvPicPr>
            <a:picLocks noChangeAspect="1"/>
          </p:cNvPicPr>
          <p:nvPr/>
        </p:nvPicPr>
        <p:blipFill>
          <a:blip r:embed="rId2"/>
          <a:stretch>
            <a:fillRect/>
          </a:stretch>
        </p:blipFill>
        <p:spPr>
          <a:xfrm>
            <a:off x="7704503" y="1634833"/>
            <a:ext cx="4001107" cy="1461508"/>
          </a:xfrm>
          <a:prstGeom prst="rect">
            <a:avLst/>
          </a:prstGeom>
        </p:spPr>
      </p:pic>
      <p:sp>
        <p:nvSpPr>
          <p:cNvPr id="6" name="TextBox 5">
            <a:extLst>
              <a:ext uri="{FF2B5EF4-FFF2-40B4-BE49-F238E27FC236}">
                <a16:creationId xmlns:a16="http://schemas.microsoft.com/office/drawing/2014/main" id="{213E12AA-6B27-73EC-8FBB-A18F16E8CF41}"/>
              </a:ext>
            </a:extLst>
          </p:cNvPr>
          <p:cNvSpPr txBox="1"/>
          <p:nvPr/>
        </p:nvSpPr>
        <p:spPr>
          <a:xfrm>
            <a:off x="7704055" y="3095202"/>
            <a:ext cx="3654216" cy="451036"/>
          </a:xfrm>
          <a:prstGeom prst="rect">
            <a:avLst/>
          </a:prstGeom>
          <a:noFill/>
        </p:spPr>
        <p:txBody>
          <a:bodyPr rot="0" spcFirstLastPara="0" vertOverflow="overflow" horzOverflow="overflow" vert="horz" wrap="square" lIns="121807" tIns="60904" rIns="121807" bIns="60904" numCol="1" spcCol="0" rtlCol="0" fromWordArt="0" anchor="t" anchorCtr="0" forceAA="0" compatLnSpc="1">
            <a:prstTxWarp prst="textNoShape">
              <a:avLst/>
            </a:prstTxWarp>
            <a:spAutoFit/>
          </a:bodyPr>
          <a:lstStyle/>
          <a:p>
            <a:r>
              <a:rPr lang="en-US" sz="1066"/>
              <a:t>Comparison of MV feeder current (amps). Grey line = Synthetic (SE), Red line = Measured</a:t>
            </a:r>
            <a:endParaRPr lang="en-US" sz="1066">
              <a:cs typeface="Arial"/>
            </a:endParaRPr>
          </a:p>
        </p:txBody>
      </p:sp>
      <p:pic>
        <p:nvPicPr>
          <p:cNvPr id="7" name="Picture 6">
            <a:extLst>
              <a:ext uri="{FF2B5EF4-FFF2-40B4-BE49-F238E27FC236}">
                <a16:creationId xmlns:a16="http://schemas.microsoft.com/office/drawing/2014/main" id="{74E1D8F7-7530-8DE2-CDF8-CABE72B1268E}"/>
              </a:ext>
            </a:extLst>
          </p:cNvPr>
          <p:cNvPicPr>
            <a:picLocks noChangeAspect="1"/>
          </p:cNvPicPr>
          <p:nvPr/>
        </p:nvPicPr>
        <p:blipFill>
          <a:blip r:embed="rId3"/>
          <a:stretch>
            <a:fillRect/>
          </a:stretch>
        </p:blipFill>
        <p:spPr>
          <a:xfrm>
            <a:off x="7724444" y="3762713"/>
            <a:ext cx="3986456" cy="1500469"/>
          </a:xfrm>
          <a:prstGeom prst="rect">
            <a:avLst/>
          </a:prstGeom>
        </p:spPr>
      </p:pic>
      <p:sp>
        <p:nvSpPr>
          <p:cNvPr id="8" name="TextBox 7">
            <a:extLst>
              <a:ext uri="{FF2B5EF4-FFF2-40B4-BE49-F238E27FC236}">
                <a16:creationId xmlns:a16="http://schemas.microsoft.com/office/drawing/2014/main" id="{68708C5D-BAB9-2D41-418A-4B7A3C954478}"/>
              </a:ext>
            </a:extLst>
          </p:cNvPr>
          <p:cNvSpPr txBox="1"/>
          <p:nvPr/>
        </p:nvSpPr>
        <p:spPr>
          <a:xfrm>
            <a:off x="7713806" y="5305885"/>
            <a:ext cx="4074240" cy="738038"/>
          </a:xfrm>
          <a:prstGeom prst="rect">
            <a:avLst/>
          </a:prstGeom>
          <a:noFill/>
        </p:spPr>
        <p:txBody>
          <a:bodyPr rot="0" spcFirstLastPara="0" vertOverflow="overflow" horzOverflow="overflow" vert="horz" wrap="square" lIns="121807" tIns="60904" rIns="121807" bIns="60904" numCol="1" spcCol="0" rtlCol="0" fromWordArt="0" anchor="t" anchorCtr="0" forceAA="0" compatLnSpc="1">
            <a:prstTxWarp prst="textNoShape">
              <a:avLst/>
            </a:prstTxWarp>
            <a:spAutoFit/>
          </a:bodyPr>
          <a:lstStyle/>
          <a:p>
            <a:r>
              <a:rPr lang="en-US" sz="1066">
                <a:cs typeface="Arial"/>
              </a:rPr>
              <a:t>SE derived MV feeder active and reactive power reveals reverse power flows. </a:t>
            </a:r>
            <a:br>
              <a:rPr lang="en-US" sz="1066">
                <a:cs typeface="Arial"/>
              </a:rPr>
            </a:br>
            <a:r>
              <a:rPr lang="en-US" sz="1066">
                <a:cs typeface="Arial"/>
              </a:rPr>
              <a:t>Grey = Active Power (kW), Purple = Reactive Power (</a:t>
            </a:r>
            <a:r>
              <a:rPr lang="en-US" sz="1066" err="1">
                <a:cs typeface="Arial"/>
              </a:rPr>
              <a:t>kvar</a:t>
            </a:r>
            <a:r>
              <a:rPr lang="en-US" sz="1066">
                <a:cs typeface="Arial"/>
              </a:rPr>
              <a:t>).</a:t>
            </a:r>
            <a:r>
              <a:rPr lang="en-US" sz="1865"/>
              <a:t> </a:t>
            </a:r>
            <a:endParaRPr lang="en-US" sz="1865">
              <a:cs typeface="Arial"/>
            </a:endParaRPr>
          </a:p>
        </p:txBody>
      </p:sp>
    </p:spTree>
    <p:extLst>
      <p:ext uri="{BB962C8B-B14F-4D97-AF65-F5344CB8AC3E}">
        <p14:creationId xmlns:p14="http://schemas.microsoft.com/office/powerpoint/2010/main" val="1509370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5CCE0-F035-1E89-FC5D-598833DF99F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3F608E-E583-9975-4A4F-66B7DB2270B2}"/>
              </a:ext>
            </a:extLst>
          </p:cNvPr>
          <p:cNvSpPr>
            <a:spLocks noGrp="1"/>
          </p:cNvSpPr>
          <p:nvPr>
            <p:ph idx="1"/>
          </p:nvPr>
        </p:nvSpPr>
        <p:spPr>
          <a:xfrm>
            <a:off x="487793" y="1396644"/>
            <a:ext cx="10962649" cy="4897770"/>
          </a:xfrm>
        </p:spPr>
        <p:txBody>
          <a:bodyPr vert="horz" lIns="121807" tIns="60904" rIns="121807" bIns="60904" rtlCol="0" anchor="t">
            <a:normAutofit/>
          </a:bodyPr>
          <a:lstStyle/>
          <a:p>
            <a:pPr>
              <a:spcBef>
                <a:spcPts val="799"/>
              </a:spcBef>
              <a:spcAft>
                <a:spcPts val="799"/>
              </a:spcAft>
              <a:buClr>
                <a:srgbClr val="C00000"/>
              </a:buClr>
            </a:pPr>
            <a:r>
              <a:rPr lang="en-US" sz="1865" dirty="0"/>
              <a:t>Measurements are real, models are not</a:t>
            </a:r>
          </a:p>
          <a:p>
            <a:pPr marL="475810" lvl="1" indent="-247422">
              <a:spcBef>
                <a:spcPts val="27"/>
              </a:spcBef>
              <a:buClr>
                <a:srgbClr val="C00000"/>
              </a:buClr>
              <a:buFont typeface="Courier New"/>
              <a:buChar char="o"/>
            </a:pPr>
            <a:r>
              <a:rPr lang="en-US" sz="1599" dirty="0"/>
              <a:t>If the model can't explain the measurements, there's something wrong</a:t>
            </a:r>
          </a:p>
          <a:p>
            <a:pPr marL="475810" lvl="1" indent="-247422">
              <a:spcBef>
                <a:spcPts val="27"/>
              </a:spcBef>
              <a:buClr>
                <a:srgbClr val="C00000"/>
              </a:buClr>
              <a:buFont typeface="Courier New"/>
              <a:buChar char="o"/>
            </a:pPr>
            <a:r>
              <a:rPr lang="en-US" sz="1599" dirty="0"/>
              <a:t>Sensor accuracy issues or misconfigurations can happen</a:t>
            </a:r>
          </a:p>
          <a:p>
            <a:pPr marL="475810" lvl="1" indent="-247422">
              <a:spcBef>
                <a:spcPts val="27"/>
              </a:spcBef>
              <a:buClr>
                <a:srgbClr val="C00000"/>
              </a:buClr>
              <a:buFont typeface="Courier New"/>
              <a:buChar char="o"/>
            </a:pPr>
            <a:r>
              <a:rPr lang="en-US" sz="1599" dirty="0"/>
              <a:t>Errors in models are likely</a:t>
            </a:r>
          </a:p>
          <a:p>
            <a:pPr marL="475810" lvl="1" indent="-247422">
              <a:spcBef>
                <a:spcPts val="27"/>
              </a:spcBef>
              <a:buClr>
                <a:srgbClr val="C00000"/>
              </a:buClr>
              <a:buFont typeface="Courier New"/>
              <a:buChar char="o"/>
            </a:pPr>
            <a:r>
              <a:rPr lang="en-US" sz="1599" dirty="0"/>
              <a:t>Reconcile data errors until measurements and data agree = Validation</a:t>
            </a:r>
          </a:p>
          <a:p>
            <a:pPr marL="227543" indent="-227543">
              <a:spcBef>
                <a:spcPts val="27"/>
              </a:spcBef>
            </a:pPr>
            <a:endParaRPr lang="en-US" sz="1798" dirty="0"/>
          </a:p>
          <a:p>
            <a:pPr>
              <a:spcBef>
                <a:spcPts val="799"/>
              </a:spcBef>
              <a:spcAft>
                <a:spcPts val="799"/>
              </a:spcAft>
              <a:buClr>
                <a:srgbClr val="C00000"/>
              </a:buClr>
            </a:pPr>
            <a:r>
              <a:rPr lang="en-US" sz="1865" dirty="0"/>
              <a:t>Measurements come from various sources</a:t>
            </a:r>
          </a:p>
          <a:p>
            <a:pPr marL="475810" lvl="1" indent="-247422">
              <a:spcBef>
                <a:spcPts val="27"/>
              </a:spcBef>
              <a:buClr>
                <a:srgbClr val="C00000"/>
              </a:buClr>
              <a:buFont typeface="Courier New"/>
              <a:buChar char="o"/>
            </a:pPr>
            <a:r>
              <a:rPr lang="en-US" sz="1599" dirty="0"/>
              <a:t>Smart meters, power meter RTUs on SCADA, transformer monitors</a:t>
            </a:r>
          </a:p>
          <a:p>
            <a:pPr marL="475810" lvl="1" indent="-247422">
              <a:spcBef>
                <a:spcPts val="27"/>
              </a:spcBef>
              <a:buClr>
                <a:srgbClr val="C00000"/>
              </a:buClr>
              <a:buFont typeface="Courier New"/>
              <a:buChar char="o"/>
            </a:pPr>
            <a:r>
              <a:rPr lang="en-US" sz="1599" dirty="0"/>
              <a:t>Time synchronization unlikely to be perfect, but our technology is robust</a:t>
            </a:r>
          </a:p>
          <a:p>
            <a:pPr marL="227543" indent="-227543">
              <a:spcBef>
                <a:spcPts val="27"/>
              </a:spcBef>
            </a:pPr>
            <a:endParaRPr lang="en-US" sz="1798" dirty="0"/>
          </a:p>
          <a:p>
            <a:pPr>
              <a:spcBef>
                <a:spcPts val="27"/>
              </a:spcBef>
              <a:buClr>
                <a:srgbClr val="C00000"/>
              </a:buClr>
            </a:pPr>
            <a:r>
              <a:rPr lang="en-US" sz="1865" dirty="0"/>
              <a:t>Fixing inaccuracies in phase mapping of sensors, tap settings, transformer ratings</a:t>
            </a:r>
          </a:p>
          <a:p>
            <a:pPr marL="227543" indent="-227543">
              <a:spcBef>
                <a:spcPts val="27"/>
              </a:spcBef>
            </a:pPr>
            <a:endParaRPr lang="en-US" sz="1865" dirty="0"/>
          </a:p>
          <a:p>
            <a:pPr>
              <a:spcBef>
                <a:spcPts val="799"/>
              </a:spcBef>
              <a:spcAft>
                <a:spcPts val="799"/>
              </a:spcAft>
              <a:buClr>
                <a:srgbClr val="C00000"/>
              </a:buClr>
            </a:pPr>
            <a:r>
              <a:rPr lang="en-US" sz="1865" dirty="0"/>
              <a:t>Once validated, run DSSE with telemetry data in real-time</a:t>
            </a:r>
          </a:p>
          <a:p>
            <a:pPr marL="475810" lvl="1" indent="-247422">
              <a:spcBef>
                <a:spcPts val="27"/>
              </a:spcBef>
              <a:buClr>
                <a:srgbClr val="C00000"/>
              </a:buClr>
              <a:buFont typeface="Courier New"/>
              <a:buChar char="o"/>
            </a:pPr>
            <a:r>
              <a:rPr lang="en-US" sz="1599" dirty="0"/>
              <a:t>Continuous validation of network models, through the "residual errors“ being presented by the DSSE, which can generate alerts</a:t>
            </a:r>
          </a:p>
        </p:txBody>
      </p:sp>
      <p:sp>
        <p:nvSpPr>
          <p:cNvPr id="4" name="Title 3">
            <a:extLst>
              <a:ext uri="{FF2B5EF4-FFF2-40B4-BE49-F238E27FC236}">
                <a16:creationId xmlns:a16="http://schemas.microsoft.com/office/drawing/2014/main" id="{E29A0E05-1AA0-97C3-ABFF-967A020E38EB}"/>
              </a:ext>
            </a:extLst>
          </p:cNvPr>
          <p:cNvSpPr>
            <a:spLocks noGrp="1"/>
          </p:cNvSpPr>
          <p:nvPr>
            <p:ph type="title"/>
          </p:nvPr>
        </p:nvSpPr>
        <p:spPr>
          <a:xfrm>
            <a:off x="487793" y="340848"/>
            <a:ext cx="10962649" cy="604733"/>
          </a:xfrm>
        </p:spPr>
        <p:txBody>
          <a:bodyPr/>
          <a:lstStyle/>
          <a:p>
            <a:r>
              <a:rPr lang="en-US" sz="3130" dirty="0"/>
              <a:t>Network Model Validation</a:t>
            </a:r>
            <a:endParaRPr lang="en-US" dirty="0"/>
          </a:p>
        </p:txBody>
      </p:sp>
      <p:pic>
        <p:nvPicPr>
          <p:cNvPr id="5" name="Picture 4">
            <a:extLst>
              <a:ext uri="{FF2B5EF4-FFF2-40B4-BE49-F238E27FC236}">
                <a16:creationId xmlns:a16="http://schemas.microsoft.com/office/drawing/2014/main" id="{DB98423D-9927-4820-0491-7688D688C37B}"/>
              </a:ext>
            </a:extLst>
          </p:cNvPr>
          <p:cNvPicPr>
            <a:picLocks noChangeAspect="1"/>
          </p:cNvPicPr>
          <p:nvPr/>
        </p:nvPicPr>
        <p:blipFill>
          <a:blip r:embed="rId2"/>
          <a:stretch>
            <a:fillRect/>
          </a:stretch>
        </p:blipFill>
        <p:spPr>
          <a:xfrm>
            <a:off x="8692425" y="1139084"/>
            <a:ext cx="3159337" cy="3313774"/>
          </a:xfrm>
          <a:prstGeom prst="rect">
            <a:avLst/>
          </a:prstGeom>
        </p:spPr>
      </p:pic>
    </p:spTree>
    <p:extLst>
      <p:ext uri="{BB962C8B-B14F-4D97-AF65-F5344CB8AC3E}">
        <p14:creationId xmlns:p14="http://schemas.microsoft.com/office/powerpoint/2010/main" val="2289371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9B6D7-2726-2915-258D-173580D90770}"/>
              </a:ext>
            </a:extLst>
          </p:cNvPr>
          <p:cNvSpPr>
            <a:spLocks noGrp="1"/>
          </p:cNvSpPr>
          <p:nvPr>
            <p:ph type="title"/>
          </p:nvPr>
        </p:nvSpPr>
        <p:spPr/>
        <p:txBody>
          <a:bodyPr>
            <a:normAutofit/>
          </a:bodyPr>
          <a:lstStyle/>
          <a:p>
            <a:r>
              <a:rPr lang="en-US" sz="8000" b="1" spc="-300" baseline="30000" dirty="0">
                <a:solidFill>
                  <a:srgbClr val="3D0045"/>
                </a:solidFill>
                <a:latin typeface="CordiaUPC" panose="020B0304020202020204" pitchFamily="34" charset="-34"/>
                <a:cs typeface="CordiaUPC" panose="020B0304020202020204" pitchFamily="34" charset="-34"/>
              </a:rPr>
              <a:t>Based in Brisbane Australia</a:t>
            </a:r>
          </a:p>
        </p:txBody>
      </p:sp>
      <p:sp>
        <p:nvSpPr>
          <p:cNvPr id="9" name="Content Placeholder 8">
            <a:extLst>
              <a:ext uri="{FF2B5EF4-FFF2-40B4-BE49-F238E27FC236}">
                <a16:creationId xmlns:a16="http://schemas.microsoft.com/office/drawing/2014/main" id="{FA2F344B-679C-6FCD-029E-66DD6FF5A2AB}"/>
              </a:ext>
            </a:extLst>
          </p:cNvPr>
          <p:cNvSpPr>
            <a:spLocks noGrp="1"/>
          </p:cNvSpPr>
          <p:nvPr>
            <p:ph idx="4294967295"/>
          </p:nvPr>
        </p:nvSpPr>
        <p:spPr>
          <a:xfrm>
            <a:off x="9831388" y="2020888"/>
            <a:ext cx="2360612" cy="2043112"/>
          </a:xfrm>
        </p:spPr>
        <p:txBody>
          <a:bodyPr>
            <a:normAutofit fontScale="47500" lnSpcReduction="20000"/>
          </a:bodyPr>
          <a:lstStyle/>
          <a:p>
            <a:pPr marL="0" indent="0">
              <a:buNone/>
            </a:pPr>
            <a:r>
              <a:rPr lang="en-GB" sz="7600" b="1" i="0" spc="0" dirty="0">
                <a:latin typeface="CordiaUPC" panose="020B0304020202020204" pitchFamily="34" charset="-34"/>
                <a:cs typeface="CordiaUPC" panose="020B0304020202020204" pitchFamily="34" charset="-34"/>
              </a:rPr>
              <a:t>2024</a:t>
            </a:r>
            <a:r>
              <a:rPr lang="en-GB" sz="6400" b="0" i="0" spc="0" dirty="0">
                <a:latin typeface="CordiaUPC" panose="020B0304020202020204" pitchFamily="34" charset="-34"/>
                <a:cs typeface="CordiaUPC" panose="020B0304020202020204" pitchFamily="34" charset="-34"/>
              </a:rPr>
              <a:t> </a:t>
            </a:r>
          </a:p>
          <a:p>
            <a:pPr marL="0" indent="0">
              <a:buNone/>
            </a:pPr>
            <a:r>
              <a:rPr lang="en-GB" sz="4500" b="0" i="0" spc="0" dirty="0" err="1">
                <a:latin typeface="CordiaUPC" panose="020B0304020202020204" pitchFamily="34" charset="-34"/>
                <a:cs typeface="CordiaUPC" panose="020B0304020202020204" pitchFamily="34" charset="-34"/>
              </a:rPr>
              <a:t>Itron</a:t>
            </a:r>
            <a:r>
              <a:rPr lang="en-GB" sz="4500" b="0" i="0" spc="0" dirty="0">
                <a:latin typeface="CordiaUPC" panose="020B0304020202020204" pitchFamily="34" charset="-34"/>
                <a:cs typeface="CordiaUPC" panose="020B0304020202020204" pitchFamily="34" charset="-34"/>
              </a:rPr>
              <a:t> Global Partnership </a:t>
            </a:r>
          </a:p>
          <a:p>
            <a:pPr marL="0" indent="0">
              <a:buNone/>
            </a:pPr>
            <a:r>
              <a:rPr lang="en-GB" sz="4500" b="0" i="0" spc="0" dirty="0">
                <a:latin typeface="CordiaUPC" panose="020B0304020202020204" pitchFamily="34" charset="-34"/>
                <a:cs typeface="CordiaUPC" panose="020B0304020202020204" pitchFamily="34" charset="-34"/>
              </a:rPr>
              <a:t>11 employees, primary power engineers and software specialists</a:t>
            </a:r>
          </a:p>
        </p:txBody>
      </p:sp>
      <p:pic>
        <p:nvPicPr>
          <p:cNvPr id="8" name="Graphic 7">
            <a:extLst>
              <a:ext uri="{FF2B5EF4-FFF2-40B4-BE49-F238E27FC236}">
                <a16:creationId xmlns:a16="http://schemas.microsoft.com/office/drawing/2014/main" id="{E684DDEE-9A71-3349-8CC7-B049B63BFF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2408" y="253538"/>
            <a:ext cx="1885950" cy="527050"/>
          </a:xfrm>
          <a:prstGeom prst="rect">
            <a:avLst/>
          </a:prstGeom>
        </p:spPr>
      </p:pic>
      <p:sp>
        <p:nvSpPr>
          <p:cNvPr id="14" name="Triangle 13">
            <a:extLst>
              <a:ext uri="{FF2B5EF4-FFF2-40B4-BE49-F238E27FC236}">
                <a16:creationId xmlns:a16="http://schemas.microsoft.com/office/drawing/2014/main" id="{343D67C1-4EEC-9B06-7147-C8B7263F42CE}"/>
              </a:ext>
            </a:extLst>
          </p:cNvPr>
          <p:cNvSpPr/>
          <p:nvPr/>
        </p:nvSpPr>
        <p:spPr>
          <a:xfrm>
            <a:off x="838200" y="4246192"/>
            <a:ext cx="11319294" cy="2611810"/>
          </a:xfrm>
          <a:custGeom>
            <a:avLst/>
            <a:gdLst>
              <a:gd name="connsiteX0" fmla="*/ 0 w 1035063"/>
              <a:gd name="connsiteY0" fmla="*/ 5727469 h 5727469"/>
              <a:gd name="connsiteX1" fmla="*/ 517532 w 1035063"/>
              <a:gd name="connsiteY1" fmla="*/ 0 h 5727469"/>
              <a:gd name="connsiteX2" fmla="*/ 1035063 w 1035063"/>
              <a:gd name="connsiteY2" fmla="*/ 5727469 h 5727469"/>
              <a:gd name="connsiteX3" fmla="*/ 0 w 1035063"/>
              <a:gd name="connsiteY3" fmla="*/ 5727469 h 5727469"/>
              <a:gd name="connsiteX0" fmla="*/ 9956505 w 10991568"/>
              <a:gd name="connsiteY0" fmla="*/ 5029200 h 5029200"/>
              <a:gd name="connsiteX1" fmla="*/ 0 w 10991568"/>
              <a:gd name="connsiteY1" fmla="*/ 0 h 5029200"/>
              <a:gd name="connsiteX2" fmla="*/ 10991568 w 10991568"/>
              <a:gd name="connsiteY2" fmla="*/ 5029200 h 5029200"/>
              <a:gd name="connsiteX3" fmla="*/ 9956505 w 10991568"/>
              <a:gd name="connsiteY3" fmla="*/ 5029200 h 5029200"/>
              <a:gd name="connsiteX0" fmla="*/ 10737901 w 11772964"/>
              <a:gd name="connsiteY0" fmla="*/ 3948545 h 3948545"/>
              <a:gd name="connsiteX1" fmla="*/ 0 w 11772964"/>
              <a:gd name="connsiteY1" fmla="*/ 0 h 3948545"/>
              <a:gd name="connsiteX2" fmla="*/ 11772964 w 11772964"/>
              <a:gd name="connsiteY2" fmla="*/ 3948545 h 3948545"/>
              <a:gd name="connsiteX3" fmla="*/ 10737901 w 11772964"/>
              <a:gd name="connsiteY3" fmla="*/ 3948545 h 3948545"/>
              <a:gd name="connsiteX0" fmla="*/ 10737901 w 12171975"/>
              <a:gd name="connsiteY0" fmla="*/ 3948545 h 3948545"/>
              <a:gd name="connsiteX1" fmla="*/ 0 w 12171975"/>
              <a:gd name="connsiteY1" fmla="*/ 0 h 3948545"/>
              <a:gd name="connsiteX2" fmla="*/ 12171975 w 12171975"/>
              <a:gd name="connsiteY2" fmla="*/ 3931919 h 3948545"/>
              <a:gd name="connsiteX3" fmla="*/ 10737901 w 12171975"/>
              <a:gd name="connsiteY3" fmla="*/ 3948545 h 3948545"/>
              <a:gd name="connsiteX0" fmla="*/ 11087035 w 12171975"/>
              <a:gd name="connsiteY0" fmla="*/ 3965171 h 3965171"/>
              <a:gd name="connsiteX1" fmla="*/ 0 w 12171975"/>
              <a:gd name="connsiteY1" fmla="*/ 0 h 3965171"/>
              <a:gd name="connsiteX2" fmla="*/ 12171975 w 12171975"/>
              <a:gd name="connsiteY2" fmla="*/ 3931919 h 3965171"/>
              <a:gd name="connsiteX3" fmla="*/ 11087035 w 12171975"/>
              <a:gd name="connsiteY3" fmla="*/ 3965171 h 3965171"/>
              <a:gd name="connsiteX0" fmla="*/ 10920780 w 12171975"/>
              <a:gd name="connsiteY0" fmla="*/ 3948546 h 3948546"/>
              <a:gd name="connsiteX1" fmla="*/ 0 w 12171975"/>
              <a:gd name="connsiteY1" fmla="*/ 0 h 3948546"/>
              <a:gd name="connsiteX2" fmla="*/ 12171975 w 12171975"/>
              <a:gd name="connsiteY2" fmla="*/ 3931919 h 3948546"/>
              <a:gd name="connsiteX3" fmla="*/ 10920780 w 12171975"/>
              <a:gd name="connsiteY3" fmla="*/ 3948546 h 3948546"/>
              <a:gd name="connsiteX0" fmla="*/ 10920780 w 12155349"/>
              <a:gd name="connsiteY0" fmla="*/ 3948546 h 3948546"/>
              <a:gd name="connsiteX1" fmla="*/ 0 w 12155349"/>
              <a:gd name="connsiteY1" fmla="*/ 0 h 3948546"/>
              <a:gd name="connsiteX2" fmla="*/ 12155349 w 12155349"/>
              <a:gd name="connsiteY2" fmla="*/ 3931919 h 3948546"/>
              <a:gd name="connsiteX3" fmla="*/ 10920780 w 12155349"/>
              <a:gd name="connsiteY3" fmla="*/ 3948546 h 3948546"/>
            </a:gdLst>
            <a:ahLst/>
            <a:cxnLst>
              <a:cxn ang="0">
                <a:pos x="connsiteX0" y="connsiteY0"/>
              </a:cxn>
              <a:cxn ang="0">
                <a:pos x="connsiteX1" y="connsiteY1"/>
              </a:cxn>
              <a:cxn ang="0">
                <a:pos x="connsiteX2" y="connsiteY2"/>
              </a:cxn>
              <a:cxn ang="0">
                <a:pos x="connsiteX3" y="connsiteY3"/>
              </a:cxn>
            </a:cxnLst>
            <a:rect l="l" t="t" r="r" b="b"/>
            <a:pathLst>
              <a:path w="12155349" h="3948546">
                <a:moveTo>
                  <a:pt x="10920780" y="3948546"/>
                </a:moveTo>
                <a:lnTo>
                  <a:pt x="0" y="0"/>
                </a:lnTo>
                <a:lnTo>
                  <a:pt x="12155349" y="3931919"/>
                </a:lnTo>
                <a:lnTo>
                  <a:pt x="10920780" y="3948546"/>
                </a:lnTo>
                <a:close/>
              </a:path>
            </a:pathLst>
          </a:custGeom>
          <a:solidFill>
            <a:schemeClr val="accent5">
              <a:lumMod val="40000"/>
              <a:lumOff val="6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275A33E6-5BCD-46CF-5070-0AC99FC2ED27}"/>
              </a:ext>
            </a:extLst>
          </p:cNvPr>
          <p:cNvGrpSpPr/>
          <p:nvPr/>
        </p:nvGrpSpPr>
        <p:grpSpPr>
          <a:xfrm>
            <a:off x="8619091" y="3923610"/>
            <a:ext cx="2885380" cy="2877343"/>
            <a:chOff x="8958068" y="2892829"/>
            <a:chExt cx="1936226" cy="3623929"/>
          </a:xfrm>
        </p:grpSpPr>
        <p:grpSp>
          <p:nvGrpSpPr>
            <p:cNvPr id="20" name="Group 19">
              <a:extLst>
                <a:ext uri="{FF2B5EF4-FFF2-40B4-BE49-F238E27FC236}">
                  <a16:creationId xmlns:a16="http://schemas.microsoft.com/office/drawing/2014/main" id="{76C2491F-5C41-60E5-394D-1A80F652559F}"/>
                </a:ext>
              </a:extLst>
            </p:cNvPr>
            <p:cNvGrpSpPr/>
            <p:nvPr/>
          </p:nvGrpSpPr>
          <p:grpSpPr>
            <a:xfrm>
              <a:off x="8958068" y="2892829"/>
              <a:ext cx="1752790" cy="3623929"/>
              <a:chOff x="8958068" y="2892829"/>
              <a:chExt cx="1752790" cy="3623929"/>
            </a:xfrm>
          </p:grpSpPr>
          <p:grpSp>
            <p:nvGrpSpPr>
              <p:cNvPr id="15" name="Group 14">
                <a:extLst>
                  <a:ext uri="{FF2B5EF4-FFF2-40B4-BE49-F238E27FC236}">
                    <a16:creationId xmlns:a16="http://schemas.microsoft.com/office/drawing/2014/main" id="{186CEA78-216E-6F7E-E58D-847FBEC6743D}"/>
                  </a:ext>
                </a:extLst>
              </p:cNvPr>
              <p:cNvGrpSpPr/>
              <p:nvPr/>
            </p:nvGrpSpPr>
            <p:grpSpPr>
              <a:xfrm rot="21258161">
                <a:off x="8958068" y="5591505"/>
                <a:ext cx="1752790" cy="925253"/>
                <a:chOff x="1407751" y="3091119"/>
                <a:chExt cx="710044" cy="681644"/>
              </a:xfrm>
              <a:solidFill>
                <a:schemeClr val="accent1"/>
              </a:solidFill>
              <a:scene3d>
                <a:camera prst="isometricOffAxis2Top"/>
                <a:lightRig rig="flood" dir="t"/>
              </a:scene3d>
            </p:grpSpPr>
            <p:sp>
              <p:nvSpPr>
                <p:cNvPr id="12" name="Oval 11">
                  <a:extLst>
                    <a:ext uri="{FF2B5EF4-FFF2-40B4-BE49-F238E27FC236}">
                      <a16:creationId xmlns:a16="http://schemas.microsoft.com/office/drawing/2014/main" id="{4DFD9B82-F477-5FDD-0703-09274070871D}"/>
                    </a:ext>
                  </a:extLst>
                </p:cNvPr>
                <p:cNvSpPr/>
                <p:nvPr/>
              </p:nvSpPr>
              <p:spPr>
                <a:xfrm>
                  <a:off x="1623808" y="3279371"/>
                  <a:ext cx="282633" cy="299258"/>
                </a:xfrm>
                <a:prstGeom prst="ellipse">
                  <a:avLst/>
                </a:prstGeom>
                <a:grpFill/>
                <a:ln>
                  <a:solidFill>
                    <a:schemeClr val="accent6">
                      <a:lumMod val="5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Doughnut 12">
                  <a:extLst>
                    <a:ext uri="{FF2B5EF4-FFF2-40B4-BE49-F238E27FC236}">
                      <a16:creationId xmlns:a16="http://schemas.microsoft.com/office/drawing/2014/main" id="{34DCEE18-7B50-7A14-777D-F71338316C89}"/>
                    </a:ext>
                  </a:extLst>
                </p:cNvPr>
                <p:cNvSpPr/>
                <p:nvPr/>
              </p:nvSpPr>
              <p:spPr>
                <a:xfrm>
                  <a:off x="1407751" y="3091119"/>
                  <a:ext cx="710044" cy="681644"/>
                </a:xfrm>
                <a:prstGeom prst="donut">
                  <a:avLst>
                    <a:gd name="adj" fmla="val 12729"/>
                  </a:avLst>
                </a:prstGeom>
                <a:grp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17" name="Straight Connector 16">
                <a:extLst>
                  <a:ext uri="{FF2B5EF4-FFF2-40B4-BE49-F238E27FC236}">
                    <a16:creationId xmlns:a16="http://schemas.microsoft.com/office/drawing/2014/main" id="{8ACC1498-C62C-FBC2-03C1-182349DDB0E1}"/>
                  </a:ext>
                </a:extLst>
              </p:cNvPr>
              <p:cNvCxnSpPr>
                <a:cxnSpLocks/>
              </p:cNvCxnSpPr>
              <p:nvPr/>
            </p:nvCxnSpPr>
            <p:spPr>
              <a:xfrm>
                <a:off x="9815307" y="2892829"/>
                <a:ext cx="0" cy="3125585"/>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9" name="Oval 18">
              <a:extLst>
                <a:ext uri="{FF2B5EF4-FFF2-40B4-BE49-F238E27FC236}">
                  <a16:creationId xmlns:a16="http://schemas.microsoft.com/office/drawing/2014/main" id="{B2FFE8B0-6023-77E1-CEAD-5B29E5DC3405}"/>
                </a:ext>
              </a:extLst>
            </p:cNvPr>
            <p:cNvSpPr/>
            <p:nvPr/>
          </p:nvSpPr>
          <p:spPr>
            <a:xfrm rot="4140712" flipH="1">
              <a:off x="10271132" y="5140214"/>
              <a:ext cx="128346" cy="1117978"/>
            </a:xfrm>
            <a:prstGeom prst="ellipse">
              <a:avLst/>
            </a:prstGeom>
            <a:gradFill>
              <a:gsLst>
                <a:gs pos="6000">
                  <a:schemeClr val="accent4">
                    <a:lumMod val="20000"/>
                    <a:lumOff val="80000"/>
                    <a:alpha val="19840"/>
                  </a:schemeClr>
                </a:gs>
                <a:gs pos="0">
                  <a:schemeClr val="accent4">
                    <a:lumMod val="20000"/>
                    <a:lumOff val="80000"/>
                  </a:schemeClr>
                </a:gs>
                <a:gs pos="49000">
                  <a:schemeClr val="accent5">
                    <a:lumMod val="40000"/>
                    <a:lumOff val="60000"/>
                  </a:schemeClr>
                </a:gs>
                <a:gs pos="100000">
                  <a:schemeClr val="accent5">
                    <a:lumMod val="60000"/>
                    <a:lumOff val="40000"/>
                  </a:schemeClr>
                </a:gs>
              </a:gsLst>
              <a:lin ang="54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9DB64950-E86F-AF25-1E4A-C4D7040BC9B4}"/>
              </a:ext>
            </a:extLst>
          </p:cNvPr>
          <p:cNvGrpSpPr/>
          <p:nvPr/>
        </p:nvGrpSpPr>
        <p:grpSpPr>
          <a:xfrm>
            <a:off x="4794004" y="3477047"/>
            <a:ext cx="1647820" cy="2236332"/>
            <a:chOff x="8971529" y="2892829"/>
            <a:chExt cx="1752790" cy="3624244"/>
          </a:xfrm>
        </p:grpSpPr>
        <p:grpSp>
          <p:nvGrpSpPr>
            <p:cNvPr id="22" name="Group 21">
              <a:extLst>
                <a:ext uri="{FF2B5EF4-FFF2-40B4-BE49-F238E27FC236}">
                  <a16:creationId xmlns:a16="http://schemas.microsoft.com/office/drawing/2014/main" id="{61D60C14-AC2F-BA74-0229-021E57B052E7}"/>
                </a:ext>
              </a:extLst>
            </p:cNvPr>
            <p:cNvGrpSpPr/>
            <p:nvPr/>
          </p:nvGrpSpPr>
          <p:grpSpPr>
            <a:xfrm rot="21258161">
              <a:off x="8971529" y="5591820"/>
              <a:ext cx="1752790" cy="925253"/>
              <a:chOff x="1413164" y="3092335"/>
              <a:chExt cx="710044" cy="681644"/>
            </a:xfrm>
            <a:solidFill>
              <a:schemeClr val="accent1"/>
            </a:solidFill>
            <a:scene3d>
              <a:camera prst="isometricOffAxis2Top"/>
              <a:lightRig rig="flood" dir="t"/>
            </a:scene3d>
          </p:grpSpPr>
          <p:sp>
            <p:nvSpPr>
              <p:cNvPr id="24" name="Oval 23">
                <a:extLst>
                  <a:ext uri="{FF2B5EF4-FFF2-40B4-BE49-F238E27FC236}">
                    <a16:creationId xmlns:a16="http://schemas.microsoft.com/office/drawing/2014/main" id="{077F61A5-4161-DF95-E47B-4EEE56FFC0C9}"/>
                  </a:ext>
                </a:extLst>
              </p:cNvPr>
              <p:cNvSpPr/>
              <p:nvPr/>
            </p:nvSpPr>
            <p:spPr>
              <a:xfrm>
                <a:off x="1623808" y="3279371"/>
                <a:ext cx="282633" cy="299258"/>
              </a:xfrm>
              <a:prstGeom prst="ellipse">
                <a:avLst/>
              </a:prstGeom>
              <a:grpFill/>
              <a:ln>
                <a:solidFill>
                  <a:schemeClr val="accent6">
                    <a:lumMod val="5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5" name="Doughnut 24">
                <a:extLst>
                  <a:ext uri="{FF2B5EF4-FFF2-40B4-BE49-F238E27FC236}">
                    <a16:creationId xmlns:a16="http://schemas.microsoft.com/office/drawing/2014/main" id="{C4922AE6-0F36-0FC1-C96F-CD33F8DA7FA7}"/>
                  </a:ext>
                </a:extLst>
              </p:cNvPr>
              <p:cNvSpPr/>
              <p:nvPr/>
            </p:nvSpPr>
            <p:spPr>
              <a:xfrm>
                <a:off x="1413164" y="3092335"/>
                <a:ext cx="710044" cy="681644"/>
              </a:xfrm>
              <a:prstGeom prst="donut">
                <a:avLst>
                  <a:gd name="adj" fmla="val 12729"/>
                </a:avLst>
              </a:prstGeom>
              <a:grp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23" name="Straight Connector 22">
              <a:extLst>
                <a:ext uri="{FF2B5EF4-FFF2-40B4-BE49-F238E27FC236}">
                  <a16:creationId xmlns:a16="http://schemas.microsoft.com/office/drawing/2014/main" id="{C0A80243-81EE-ACC8-DFEE-B7F75774D2CF}"/>
                </a:ext>
              </a:extLst>
            </p:cNvPr>
            <p:cNvCxnSpPr>
              <a:cxnSpLocks/>
            </p:cNvCxnSpPr>
            <p:nvPr/>
          </p:nvCxnSpPr>
          <p:spPr>
            <a:xfrm>
              <a:off x="9842157" y="2892829"/>
              <a:ext cx="0" cy="3125585"/>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5D9CA4EC-AAA0-46CE-531C-76C6CD6ABF24}"/>
              </a:ext>
            </a:extLst>
          </p:cNvPr>
          <p:cNvGrpSpPr/>
          <p:nvPr/>
        </p:nvGrpSpPr>
        <p:grpSpPr>
          <a:xfrm>
            <a:off x="6531875" y="3694856"/>
            <a:ext cx="2180994" cy="2481665"/>
            <a:chOff x="8971529" y="2892829"/>
            <a:chExt cx="1752790" cy="3624244"/>
          </a:xfrm>
        </p:grpSpPr>
        <p:grpSp>
          <p:nvGrpSpPr>
            <p:cNvPr id="27" name="Group 26">
              <a:extLst>
                <a:ext uri="{FF2B5EF4-FFF2-40B4-BE49-F238E27FC236}">
                  <a16:creationId xmlns:a16="http://schemas.microsoft.com/office/drawing/2014/main" id="{E6A53951-53B7-A4CE-71A6-9595E28866BF}"/>
                </a:ext>
              </a:extLst>
            </p:cNvPr>
            <p:cNvGrpSpPr/>
            <p:nvPr/>
          </p:nvGrpSpPr>
          <p:grpSpPr>
            <a:xfrm rot="21258161">
              <a:off x="8971529" y="5591820"/>
              <a:ext cx="1752790" cy="925253"/>
              <a:chOff x="1413164" y="3092335"/>
              <a:chExt cx="710044" cy="681644"/>
            </a:xfrm>
            <a:solidFill>
              <a:schemeClr val="accent1"/>
            </a:solidFill>
            <a:scene3d>
              <a:camera prst="isometricOffAxis2Top"/>
              <a:lightRig rig="flood" dir="t"/>
            </a:scene3d>
          </p:grpSpPr>
          <p:sp>
            <p:nvSpPr>
              <p:cNvPr id="29" name="Oval 28">
                <a:extLst>
                  <a:ext uri="{FF2B5EF4-FFF2-40B4-BE49-F238E27FC236}">
                    <a16:creationId xmlns:a16="http://schemas.microsoft.com/office/drawing/2014/main" id="{7A975612-8179-6A93-1309-70C0B54E28F9}"/>
                  </a:ext>
                </a:extLst>
              </p:cNvPr>
              <p:cNvSpPr/>
              <p:nvPr/>
            </p:nvSpPr>
            <p:spPr>
              <a:xfrm>
                <a:off x="1623808" y="3279371"/>
                <a:ext cx="282633" cy="299258"/>
              </a:xfrm>
              <a:prstGeom prst="ellipse">
                <a:avLst/>
              </a:prstGeom>
              <a:grpFill/>
              <a:ln>
                <a:solidFill>
                  <a:schemeClr val="accent6">
                    <a:lumMod val="5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0" name="Doughnut 29">
                <a:extLst>
                  <a:ext uri="{FF2B5EF4-FFF2-40B4-BE49-F238E27FC236}">
                    <a16:creationId xmlns:a16="http://schemas.microsoft.com/office/drawing/2014/main" id="{6381EC5C-3A6D-5788-A34A-C8D590113B88}"/>
                  </a:ext>
                </a:extLst>
              </p:cNvPr>
              <p:cNvSpPr/>
              <p:nvPr/>
            </p:nvSpPr>
            <p:spPr>
              <a:xfrm>
                <a:off x="1413164" y="3092335"/>
                <a:ext cx="710044" cy="681644"/>
              </a:xfrm>
              <a:prstGeom prst="donut">
                <a:avLst>
                  <a:gd name="adj" fmla="val 12729"/>
                </a:avLst>
              </a:prstGeom>
              <a:grp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28" name="Straight Connector 27">
              <a:extLst>
                <a:ext uri="{FF2B5EF4-FFF2-40B4-BE49-F238E27FC236}">
                  <a16:creationId xmlns:a16="http://schemas.microsoft.com/office/drawing/2014/main" id="{CC4A31B4-7F65-0F54-3668-9D5924F194CE}"/>
                </a:ext>
              </a:extLst>
            </p:cNvPr>
            <p:cNvCxnSpPr>
              <a:cxnSpLocks/>
            </p:cNvCxnSpPr>
            <p:nvPr/>
          </p:nvCxnSpPr>
          <p:spPr>
            <a:xfrm>
              <a:off x="9842157" y="2892829"/>
              <a:ext cx="0" cy="3125585"/>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B172C5E5-34B8-4AF3-C331-579AB08D5B10}"/>
              </a:ext>
            </a:extLst>
          </p:cNvPr>
          <p:cNvGrpSpPr/>
          <p:nvPr/>
        </p:nvGrpSpPr>
        <p:grpSpPr>
          <a:xfrm>
            <a:off x="1600144" y="2711485"/>
            <a:ext cx="1120229" cy="2143039"/>
            <a:chOff x="8971529" y="2892829"/>
            <a:chExt cx="1752790" cy="3624244"/>
          </a:xfrm>
        </p:grpSpPr>
        <p:grpSp>
          <p:nvGrpSpPr>
            <p:cNvPr id="33" name="Group 32">
              <a:extLst>
                <a:ext uri="{FF2B5EF4-FFF2-40B4-BE49-F238E27FC236}">
                  <a16:creationId xmlns:a16="http://schemas.microsoft.com/office/drawing/2014/main" id="{46B650BA-C318-F30D-FB90-B496C99F95F1}"/>
                </a:ext>
              </a:extLst>
            </p:cNvPr>
            <p:cNvGrpSpPr/>
            <p:nvPr/>
          </p:nvGrpSpPr>
          <p:grpSpPr>
            <a:xfrm rot="21258161">
              <a:off x="8971529" y="5591820"/>
              <a:ext cx="1752790" cy="925253"/>
              <a:chOff x="1413164" y="3092335"/>
              <a:chExt cx="710044" cy="681644"/>
            </a:xfrm>
            <a:solidFill>
              <a:schemeClr val="accent1"/>
            </a:solidFill>
            <a:scene3d>
              <a:camera prst="isometricOffAxis2Top"/>
              <a:lightRig rig="flood" dir="t"/>
            </a:scene3d>
          </p:grpSpPr>
          <p:sp>
            <p:nvSpPr>
              <p:cNvPr id="35" name="Oval 34">
                <a:extLst>
                  <a:ext uri="{FF2B5EF4-FFF2-40B4-BE49-F238E27FC236}">
                    <a16:creationId xmlns:a16="http://schemas.microsoft.com/office/drawing/2014/main" id="{1B5B0051-3F4D-39E8-9AD1-05125EC89C8E}"/>
                  </a:ext>
                </a:extLst>
              </p:cNvPr>
              <p:cNvSpPr/>
              <p:nvPr/>
            </p:nvSpPr>
            <p:spPr>
              <a:xfrm>
                <a:off x="1623808" y="3279371"/>
                <a:ext cx="282633" cy="299258"/>
              </a:xfrm>
              <a:prstGeom prst="ellipse">
                <a:avLst/>
              </a:prstGeom>
              <a:grpFill/>
              <a:ln>
                <a:solidFill>
                  <a:schemeClr val="accent6">
                    <a:lumMod val="5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6" name="Doughnut 35">
                <a:extLst>
                  <a:ext uri="{FF2B5EF4-FFF2-40B4-BE49-F238E27FC236}">
                    <a16:creationId xmlns:a16="http://schemas.microsoft.com/office/drawing/2014/main" id="{F3B7BCAA-B88A-A758-25F6-C2FFD09F0230}"/>
                  </a:ext>
                </a:extLst>
              </p:cNvPr>
              <p:cNvSpPr/>
              <p:nvPr/>
            </p:nvSpPr>
            <p:spPr>
              <a:xfrm>
                <a:off x="1413164" y="3092335"/>
                <a:ext cx="710044" cy="681644"/>
              </a:xfrm>
              <a:prstGeom prst="donut">
                <a:avLst>
                  <a:gd name="adj" fmla="val 12729"/>
                </a:avLst>
              </a:prstGeom>
              <a:grp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4" name="Straight Connector 33">
              <a:extLst>
                <a:ext uri="{FF2B5EF4-FFF2-40B4-BE49-F238E27FC236}">
                  <a16:creationId xmlns:a16="http://schemas.microsoft.com/office/drawing/2014/main" id="{7EE9B160-B964-1D71-ABAD-D36320561ED7}"/>
                </a:ext>
              </a:extLst>
            </p:cNvPr>
            <p:cNvCxnSpPr>
              <a:cxnSpLocks/>
            </p:cNvCxnSpPr>
            <p:nvPr/>
          </p:nvCxnSpPr>
          <p:spPr>
            <a:xfrm>
              <a:off x="9842157" y="2892829"/>
              <a:ext cx="0" cy="3125585"/>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7" name="Oval 36">
            <a:extLst>
              <a:ext uri="{FF2B5EF4-FFF2-40B4-BE49-F238E27FC236}">
                <a16:creationId xmlns:a16="http://schemas.microsoft.com/office/drawing/2014/main" id="{C85B44EE-A453-2AE9-8D04-F7199E95ACE1}"/>
              </a:ext>
            </a:extLst>
          </p:cNvPr>
          <p:cNvSpPr/>
          <p:nvPr/>
        </p:nvSpPr>
        <p:spPr>
          <a:xfrm rot="4140712" flipH="1">
            <a:off x="8675992" y="4224657"/>
            <a:ext cx="131420" cy="2362051"/>
          </a:xfrm>
          <a:prstGeom prst="ellipse">
            <a:avLst/>
          </a:prstGeom>
          <a:gradFill>
            <a:gsLst>
              <a:gs pos="6000">
                <a:schemeClr val="accent4">
                  <a:lumMod val="20000"/>
                  <a:lumOff val="80000"/>
                  <a:alpha val="0"/>
                </a:schemeClr>
              </a:gs>
              <a:gs pos="0">
                <a:schemeClr val="accent4">
                  <a:lumMod val="20000"/>
                  <a:lumOff val="80000"/>
                </a:schemeClr>
              </a:gs>
              <a:gs pos="49000">
                <a:schemeClr val="accent5">
                  <a:lumMod val="20000"/>
                  <a:lumOff val="80000"/>
                </a:schemeClr>
              </a:gs>
              <a:gs pos="100000">
                <a:schemeClr val="accent5">
                  <a:lumMod val="60000"/>
                  <a:lumOff val="40000"/>
                </a:schemeClr>
              </a:gs>
            </a:gsLst>
            <a:lin ang="54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612503D2-E6D5-6B68-F5A5-F07F5E5AFE53}"/>
              </a:ext>
            </a:extLst>
          </p:cNvPr>
          <p:cNvGrpSpPr/>
          <p:nvPr/>
        </p:nvGrpSpPr>
        <p:grpSpPr>
          <a:xfrm>
            <a:off x="3063421" y="3141050"/>
            <a:ext cx="1323966" cy="2063956"/>
            <a:chOff x="8971529" y="2892829"/>
            <a:chExt cx="1752790" cy="3624244"/>
          </a:xfrm>
        </p:grpSpPr>
        <p:grpSp>
          <p:nvGrpSpPr>
            <p:cNvPr id="40" name="Group 39">
              <a:extLst>
                <a:ext uri="{FF2B5EF4-FFF2-40B4-BE49-F238E27FC236}">
                  <a16:creationId xmlns:a16="http://schemas.microsoft.com/office/drawing/2014/main" id="{B06C0E2E-82DB-09E1-9AC9-B4A0403AF209}"/>
                </a:ext>
              </a:extLst>
            </p:cNvPr>
            <p:cNvGrpSpPr/>
            <p:nvPr/>
          </p:nvGrpSpPr>
          <p:grpSpPr>
            <a:xfrm rot="21258161">
              <a:off x="8971529" y="5591820"/>
              <a:ext cx="1752790" cy="925253"/>
              <a:chOff x="1413164" y="3092335"/>
              <a:chExt cx="710044" cy="681644"/>
            </a:xfrm>
            <a:solidFill>
              <a:schemeClr val="accent1"/>
            </a:solidFill>
            <a:scene3d>
              <a:camera prst="isometricOffAxis2Top"/>
              <a:lightRig rig="flood" dir="t"/>
            </a:scene3d>
          </p:grpSpPr>
          <p:sp>
            <p:nvSpPr>
              <p:cNvPr id="42" name="Oval 41">
                <a:extLst>
                  <a:ext uri="{FF2B5EF4-FFF2-40B4-BE49-F238E27FC236}">
                    <a16:creationId xmlns:a16="http://schemas.microsoft.com/office/drawing/2014/main" id="{E3364511-E019-1F21-5A35-646ABF0C2DAA}"/>
                  </a:ext>
                </a:extLst>
              </p:cNvPr>
              <p:cNvSpPr/>
              <p:nvPr/>
            </p:nvSpPr>
            <p:spPr>
              <a:xfrm>
                <a:off x="1623808" y="3279371"/>
                <a:ext cx="282633" cy="299258"/>
              </a:xfrm>
              <a:prstGeom prst="ellipse">
                <a:avLst/>
              </a:prstGeom>
              <a:grpFill/>
              <a:ln>
                <a:solidFill>
                  <a:schemeClr val="accent6">
                    <a:lumMod val="5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3" name="Doughnut 42">
                <a:extLst>
                  <a:ext uri="{FF2B5EF4-FFF2-40B4-BE49-F238E27FC236}">
                    <a16:creationId xmlns:a16="http://schemas.microsoft.com/office/drawing/2014/main" id="{01084A90-58EE-4472-1718-2E49AD38F735}"/>
                  </a:ext>
                </a:extLst>
              </p:cNvPr>
              <p:cNvSpPr/>
              <p:nvPr/>
            </p:nvSpPr>
            <p:spPr>
              <a:xfrm>
                <a:off x="1413164" y="3092335"/>
                <a:ext cx="710044" cy="681644"/>
              </a:xfrm>
              <a:prstGeom prst="donut">
                <a:avLst>
                  <a:gd name="adj" fmla="val 12729"/>
                </a:avLst>
              </a:prstGeom>
              <a:grp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41" name="Straight Connector 40">
              <a:extLst>
                <a:ext uri="{FF2B5EF4-FFF2-40B4-BE49-F238E27FC236}">
                  <a16:creationId xmlns:a16="http://schemas.microsoft.com/office/drawing/2014/main" id="{F0684DFC-C15F-333B-0880-4EFD226EF786}"/>
                </a:ext>
              </a:extLst>
            </p:cNvPr>
            <p:cNvCxnSpPr>
              <a:cxnSpLocks/>
            </p:cNvCxnSpPr>
            <p:nvPr/>
          </p:nvCxnSpPr>
          <p:spPr>
            <a:xfrm>
              <a:off x="9842157" y="2892829"/>
              <a:ext cx="0" cy="3125585"/>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44" name="Content Placeholder 8">
            <a:extLst>
              <a:ext uri="{FF2B5EF4-FFF2-40B4-BE49-F238E27FC236}">
                <a16:creationId xmlns:a16="http://schemas.microsoft.com/office/drawing/2014/main" id="{4EB524B1-85C9-1F9C-5D7A-911AC63D2979}"/>
              </a:ext>
            </a:extLst>
          </p:cNvPr>
          <p:cNvSpPr txBox="1">
            <a:spLocks/>
          </p:cNvSpPr>
          <p:nvPr/>
        </p:nvSpPr>
        <p:spPr>
          <a:xfrm>
            <a:off x="5105866" y="1452317"/>
            <a:ext cx="1923353" cy="2183257"/>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6500" b="1" dirty="0">
                <a:latin typeface="CordiaUPC" panose="020B0304020202020204" pitchFamily="34" charset="-34"/>
                <a:cs typeface="CordiaUPC" panose="020B0304020202020204" pitchFamily="34" charset="-34"/>
              </a:rPr>
              <a:t>2020-2021</a:t>
            </a:r>
            <a:r>
              <a:rPr lang="en-GB" sz="6500" dirty="0">
                <a:latin typeface="CordiaUPC" panose="020B0304020202020204" pitchFamily="34" charset="-34"/>
                <a:cs typeface="CordiaUPC" panose="020B0304020202020204" pitchFamily="34" charset="-34"/>
              </a:rPr>
              <a:t> </a:t>
            </a:r>
          </a:p>
          <a:p>
            <a:pPr marL="0" indent="0">
              <a:buNone/>
            </a:pPr>
            <a:r>
              <a:rPr lang="en-GB" sz="3400" dirty="0">
                <a:latin typeface="CordiaUPC" panose="020B0304020202020204" pitchFamily="34" charset="-34"/>
                <a:cs typeface="CordiaUPC" panose="020B0304020202020204" pitchFamily="34" charset="-34"/>
              </a:rPr>
              <a:t>Energy Network Industry Innovation award for  Australian-first digital system implementation of the operational state of the grid  </a:t>
            </a:r>
          </a:p>
          <a:p>
            <a:endParaRPr lang="en-US" dirty="0"/>
          </a:p>
        </p:txBody>
      </p:sp>
      <p:sp>
        <p:nvSpPr>
          <p:cNvPr id="46" name="Content Placeholder 8">
            <a:extLst>
              <a:ext uri="{FF2B5EF4-FFF2-40B4-BE49-F238E27FC236}">
                <a16:creationId xmlns:a16="http://schemas.microsoft.com/office/drawing/2014/main" id="{EBB3DDDE-469C-E103-F10F-D6B4CCAB71C7}"/>
              </a:ext>
            </a:extLst>
          </p:cNvPr>
          <p:cNvSpPr txBox="1">
            <a:spLocks/>
          </p:cNvSpPr>
          <p:nvPr/>
        </p:nvSpPr>
        <p:spPr>
          <a:xfrm>
            <a:off x="2777131" y="2020420"/>
            <a:ext cx="1795785" cy="122319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5100" b="1" dirty="0">
                <a:latin typeface="CordiaUPC" panose="020B0304020202020204" pitchFamily="34" charset="-34"/>
                <a:cs typeface="CordiaUPC" panose="020B0304020202020204" pitchFamily="34" charset="-34"/>
              </a:rPr>
              <a:t>2019</a:t>
            </a:r>
            <a:r>
              <a:rPr lang="en-GB" sz="5100" dirty="0">
                <a:latin typeface="CordiaUPC" panose="020B0304020202020204" pitchFamily="34" charset="-34"/>
                <a:cs typeface="CordiaUPC" panose="020B0304020202020204" pitchFamily="34" charset="-34"/>
              </a:rPr>
              <a:t> </a:t>
            </a:r>
          </a:p>
          <a:p>
            <a:pPr marL="0" indent="0">
              <a:buNone/>
            </a:pPr>
            <a:r>
              <a:rPr lang="en-GB" sz="2500" i="0" spc="0" dirty="0">
                <a:latin typeface="CordiaUPC" panose="020B0304020202020204" pitchFamily="34" charset="-34"/>
                <a:cs typeface="CordiaUPC" panose="020B0304020202020204" pitchFamily="34" charset="-34"/>
              </a:rPr>
              <a:t>Spin-off </a:t>
            </a:r>
            <a:r>
              <a:rPr lang="en-GB" sz="2500" dirty="0">
                <a:latin typeface="CordiaUPC" panose="020B0304020202020204" pitchFamily="34" charset="-34"/>
                <a:cs typeface="CordiaUPC" panose="020B0304020202020204" pitchFamily="34" charset="-34"/>
              </a:rPr>
              <a:t>f</a:t>
            </a:r>
            <a:r>
              <a:rPr lang="en-GB" sz="2500" i="0" spc="0" dirty="0">
                <a:latin typeface="CordiaUPC" panose="020B0304020202020204" pitchFamily="34" charset="-34"/>
                <a:cs typeface="CordiaUPC" panose="020B0304020202020204" pitchFamily="34" charset="-34"/>
              </a:rPr>
              <a:t>ounded by CTO Olav Krause</a:t>
            </a:r>
            <a:endParaRPr lang="en-GB" sz="2100" dirty="0">
              <a:latin typeface="CordiaUPC" panose="020B0304020202020204" pitchFamily="34" charset="-34"/>
              <a:cs typeface="CordiaUPC" panose="020B0304020202020204" pitchFamily="34" charset="-34"/>
            </a:endParaRPr>
          </a:p>
          <a:p>
            <a:endParaRPr lang="en-US" sz="2100" dirty="0"/>
          </a:p>
        </p:txBody>
      </p:sp>
      <p:sp>
        <p:nvSpPr>
          <p:cNvPr id="47" name="Content Placeholder 8">
            <a:extLst>
              <a:ext uri="{FF2B5EF4-FFF2-40B4-BE49-F238E27FC236}">
                <a16:creationId xmlns:a16="http://schemas.microsoft.com/office/drawing/2014/main" id="{3A972A12-C1DB-9435-93AA-7B1640CC5B17}"/>
              </a:ext>
            </a:extLst>
          </p:cNvPr>
          <p:cNvSpPr txBox="1">
            <a:spLocks/>
          </p:cNvSpPr>
          <p:nvPr/>
        </p:nvSpPr>
        <p:spPr>
          <a:xfrm>
            <a:off x="7029231" y="2367404"/>
            <a:ext cx="1999210" cy="15014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b="1" dirty="0">
                <a:latin typeface="CordiaUPC" panose="020B0304020202020204" pitchFamily="34" charset="-34"/>
                <a:cs typeface="CordiaUPC" panose="020B0304020202020204" pitchFamily="34" charset="-34"/>
              </a:rPr>
              <a:t>2023</a:t>
            </a:r>
            <a:r>
              <a:rPr lang="en-GB" dirty="0">
                <a:latin typeface="CordiaUPC" panose="020B0304020202020204" pitchFamily="34" charset="-34"/>
                <a:cs typeface="CordiaUPC" panose="020B0304020202020204" pitchFamily="34" charset="-34"/>
              </a:rPr>
              <a:t> </a:t>
            </a:r>
          </a:p>
          <a:p>
            <a:pPr marL="0" indent="0">
              <a:buNone/>
            </a:pPr>
            <a:r>
              <a:rPr lang="en-GB" sz="2100" b="0" i="0" spc="0" dirty="0">
                <a:latin typeface="CordiaUPC" panose="020B0304020202020204" pitchFamily="34" charset="-34"/>
                <a:cs typeface="CordiaUPC" panose="020B0304020202020204" pitchFamily="34" charset="-34"/>
              </a:rPr>
              <a:t>CIRED best start-up award winner</a:t>
            </a:r>
            <a:endParaRPr lang="en-GB" sz="2100" dirty="0"/>
          </a:p>
        </p:txBody>
      </p:sp>
      <p:pic>
        <p:nvPicPr>
          <p:cNvPr id="49" name="Picture 48" descr="3D stairs design">
            <a:extLst>
              <a:ext uri="{FF2B5EF4-FFF2-40B4-BE49-F238E27FC236}">
                <a16:creationId xmlns:a16="http://schemas.microsoft.com/office/drawing/2014/main" id="{F00BA4C0-91F7-8FBF-4E6C-753B99C2C638}"/>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0772533" y="1872880"/>
            <a:ext cx="892496" cy="544937"/>
          </a:xfrm>
          <a:prstGeom prst="rect">
            <a:avLst/>
          </a:prstGeom>
          <a:ln>
            <a:solidFill>
              <a:schemeClr val="accent6"/>
            </a:solidFill>
          </a:ln>
        </p:spPr>
      </p:pic>
      <p:pic>
        <p:nvPicPr>
          <p:cNvPr id="53" name="Picture 52" descr="People meeting in conference room">
            <a:extLst>
              <a:ext uri="{FF2B5EF4-FFF2-40B4-BE49-F238E27FC236}">
                <a16:creationId xmlns:a16="http://schemas.microsoft.com/office/drawing/2014/main" id="{92D7733E-A472-1866-C627-133EB0ABA3D5}"/>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flipH="1">
            <a:off x="7857163" y="2350148"/>
            <a:ext cx="866114" cy="577409"/>
          </a:xfrm>
          <a:prstGeom prst="rect">
            <a:avLst/>
          </a:prstGeom>
          <a:ln>
            <a:solidFill>
              <a:schemeClr val="accent6"/>
            </a:solidFill>
          </a:ln>
        </p:spPr>
      </p:pic>
      <p:pic>
        <p:nvPicPr>
          <p:cNvPr id="55" name="Picture 54" descr="Person planting rice">
            <a:extLst>
              <a:ext uri="{FF2B5EF4-FFF2-40B4-BE49-F238E27FC236}">
                <a16:creationId xmlns:a16="http://schemas.microsoft.com/office/drawing/2014/main" id="{9BFBFE8B-2F83-86D5-8B31-1AD9BBFCE322}"/>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3675023" y="1921034"/>
            <a:ext cx="857260" cy="570463"/>
          </a:xfrm>
          <a:prstGeom prst="rect">
            <a:avLst/>
          </a:prstGeom>
          <a:ln>
            <a:solidFill>
              <a:schemeClr val="accent6"/>
            </a:solidFill>
          </a:ln>
        </p:spPr>
      </p:pic>
      <p:sp>
        <p:nvSpPr>
          <p:cNvPr id="56" name="Content Placeholder 8">
            <a:extLst>
              <a:ext uri="{FF2B5EF4-FFF2-40B4-BE49-F238E27FC236}">
                <a16:creationId xmlns:a16="http://schemas.microsoft.com/office/drawing/2014/main" id="{1C4ECCA2-6A75-9171-46A5-72016CB36613}"/>
              </a:ext>
            </a:extLst>
          </p:cNvPr>
          <p:cNvSpPr txBox="1">
            <a:spLocks/>
          </p:cNvSpPr>
          <p:nvPr/>
        </p:nvSpPr>
        <p:spPr>
          <a:xfrm>
            <a:off x="973219" y="1520160"/>
            <a:ext cx="1753063" cy="15014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900" b="1">
                <a:latin typeface="CordiaUPC" panose="020B0304020202020204" pitchFamily="34" charset="-34"/>
                <a:cs typeface="CordiaUPC" panose="020B0304020202020204" pitchFamily="34" charset="-34"/>
              </a:rPr>
              <a:t>2018</a:t>
            </a:r>
            <a:r>
              <a:rPr lang="en-GB" sz="2100">
                <a:latin typeface="CordiaUPC" panose="020B0304020202020204" pitchFamily="34" charset="-34"/>
                <a:cs typeface="CordiaUPC" panose="020B0304020202020204" pitchFamily="34" charset="-34"/>
              </a:rPr>
              <a:t> </a:t>
            </a:r>
          </a:p>
          <a:p>
            <a:pPr marL="0" indent="0">
              <a:lnSpc>
                <a:spcPct val="70000"/>
              </a:lnSpc>
              <a:buNone/>
            </a:pPr>
            <a:r>
              <a:rPr lang="en-GB" sz="1900">
                <a:latin typeface="CordiaUPC" panose="020B0304020202020204" pitchFamily="34" charset="-34"/>
                <a:cs typeface="CordiaUPC" panose="020B0304020202020204" pitchFamily="34" charset="-34"/>
              </a:rPr>
              <a:t>Arena funded project “Solar Enablement Initiative”</a:t>
            </a:r>
          </a:p>
          <a:p>
            <a:pPr marL="0" indent="0">
              <a:buNone/>
            </a:pPr>
            <a:endParaRPr lang="en-GB" sz="2100">
              <a:latin typeface="CordiaUPC" panose="020B0304020202020204" pitchFamily="34" charset="-34"/>
              <a:cs typeface="CordiaUPC" panose="020B0304020202020204" pitchFamily="34" charset="-34"/>
            </a:endParaRPr>
          </a:p>
          <a:p>
            <a:endParaRPr lang="en-US" sz="2100"/>
          </a:p>
        </p:txBody>
      </p:sp>
      <p:pic>
        <p:nvPicPr>
          <p:cNvPr id="61" name="Picture 60" descr="Man in office">
            <a:extLst>
              <a:ext uri="{FF2B5EF4-FFF2-40B4-BE49-F238E27FC236}">
                <a16:creationId xmlns:a16="http://schemas.microsoft.com/office/drawing/2014/main" id="{A21970B5-3682-38B4-0BD9-2BF05362383A}"/>
              </a:ext>
            </a:extLst>
          </p:cNvPr>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894108" y="1405915"/>
            <a:ext cx="454297" cy="681047"/>
          </a:xfrm>
          <a:prstGeom prst="rect">
            <a:avLst/>
          </a:prstGeom>
          <a:ln>
            <a:solidFill>
              <a:schemeClr val="accent6"/>
            </a:solidFill>
          </a:ln>
        </p:spPr>
      </p:pic>
      <p:sp>
        <p:nvSpPr>
          <p:cNvPr id="62" name="Oval 61">
            <a:extLst>
              <a:ext uri="{FF2B5EF4-FFF2-40B4-BE49-F238E27FC236}">
                <a16:creationId xmlns:a16="http://schemas.microsoft.com/office/drawing/2014/main" id="{0961CD44-154D-B5E6-7D0A-018882A08337}"/>
              </a:ext>
            </a:extLst>
          </p:cNvPr>
          <p:cNvSpPr/>
          <p:nvPr/>
        </p:nvSpPr>
        <p:spPr>
          <a:xfrm rot="4140712" flipH="1">
            <a:off x="4271166" y="4081179"/>
            <a:ext cx="89754" cy="1258239"/>
          </a:xfrm>
          <a:prstGeom prst="ellipse">
            <a:avLst/>
          </a:prstGeom>
          <a:gradFill>
            <a:gsLst>
              <a:gs pos="6000">
                <a:schemeClr val="accent6">
                  <a:lumMod val="20000"/>
                  <a:lumOff val="80000"/>
                  <a:alpha val="6421"/>
                </a:schemeClr>
              </a:gs>
              <a:gs pos="0">
                <a:schemeClr val="accent3">
                  <a:lumMod val="20000"/>
                  <a:lumOff val="80000"/>
                  <a:alpha val="12000"/>
                </a:schemeClr>
              </a:gs>
              <a:gs pos="49000">
                <a:schemeClr val="accent6">
                  <a:lumMod val="40000"/>
                  <a:lumOff val="60000"/>
                </a:schemeClr>
              </a:gs>
              <a:gs pos="100000">
                <a:schemeClr val="accent6">
                  <a:lumMod val="60000"/>
                  <a:lumOff val="40000"/>
                </a:schemeClr>
              </a:gs>
            </a:gsLst>
            <a:lin ang="54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CA8DBC6A-229E-AEF0-43B5-75D70F81202A}"/>
              </a:ext>
            </a:extLst>
          </p:cNvPr>
          <p:cNvSpPr/>
          <p:nvPr/>
        </p:nvSpPr>
        <p:spPr>
          <a:xfrm rot="4140712" flipH="1">
            <a:off x="2694522" y="3718196"/>
            <a:ext cx="89754" cy="1258239"/>
          </a:xfrm>
          <a:prstGeom prst="ellipse">
            <a:avLst/>
          </a:prstGeom>
          <a:gradFill>
            <a:gsLst>
              <a:gs pos="6000">
                <a:schemeClr val="accent6">
                  <a:lumMod val="20000"/>
                  <a:lumOff val="80000"/>
                  <a:alpha val="6421"/>
                </a:schemeClr>
              </a:gs>
              <a:gs pos="0">
                <a:schemeClr val="accent3">
                  <a:lumMod val="20000"/>
                  <a:lumOff val="80000"/>
                  <a:alpha val="12000"/>
                </a:schemeClr>
              </a:gs>
              <a:gs pos="49000">
                <a:schemeClr val="accent6">
                  <a:lumMod val="40000"/>
                  <a:lumOff val="60000"/>
                </a:schemeClr>
              </a:gs>
              <a:gs pos="100000">
                <a:schemeClr val="accent6">
                  <a:lumMod val="60000"/>
                  <a:lumOff val="40000"/>
                </a:schemeClr>
              </a:gs>
            </a:gsLst>
            <a:lin ang="54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27F5E51F-64A8-A8E1-3884-842224B46631}"/>
              </a:ext>
            </a:extLst>
          </p:cNvPr>
          <p:cNvSpPr/>
          <p:nvPr/>
        </p:nvSpPr>
        <p:spPr>
          <a:xfrm rot="4140712" flipH="1">
            <a:off x="6650462" y="3828414"/>
            <a:ext cx="131420" cy="2362051"/>
          </a:xfrm>
          <a:prstGeom prst="ellipse">
            <a:avLst/>
          </a:prstGeom>
          <a:gradFill>
            <a:gsLst>
              <a:gs pos="6000">
                <a:schemeClr val="accent4">
                  <a:lumMod val="20000"/>
                  <a:lumOff val="80000"/>
                  <a:alpha val="0"/>
                </a:schemeClr>
              </a:gs>
              <a:gs pos="0">
                <a:schemeClr val="accent4">
                  <a:lumMod val="20000"/>
                  <a:lumOff val="80000"/>
                </a:schemeClr>
              </a:gs>
              <a:gs pos="49000">
                <a:schemeClr val="accent5">
                  <a:lumMod val="20000"/>
                  <a:lumOff val="80000"/>
                </a:schemeClr>
              </a:gs>
              <a:gs pos="100000">
                <a:schemeClr val="accent5">
                  <a:lumMod val="60000"/>
                  <a:lumOff val="40000"/>
                </a:schemeClr>
              </a:gs>
            </a:gsLst>
            <a:lin ang="54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7" name="Picture 66" descr="Digital dots and lines">
            <a:extLst>
              <a:ext uri="{FF2B5EF4-FFF2-40B4-BE49-F238E27FC236}">
                <a16:creationId xmlns:a16="http://schemas.microsoft.com/office/drawing/2014/main" id="{1FA91AF3-6C51-105A-E75E-1EF22220FDEA}"/>
              </a:ext>
            </a:extLst>
          </p:cNvPr>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flipH="1">
            <a:off x="6020886" y="3041943"/>
            <a:ext cx="655280" cy="491460"/>
          </a:xfrm>
          <a:prstGeom prst="rect">
            <a:avLst/>
          </a:prstGeom>
          <a:ln>
            <a:solidFill>
              <a:schemeClr val="accent6"/>
            </a:solidFill>
          </a:ln>
        </p:spPr>
      </p:pic>
    </p:spTree>
    <p:extLst>
      <p:ext uri="{BB962C8B-B14F-4D97-AF65-F5344CB8AC3E}">
        <p14:creationId xmlns:p14="http://schemas.microsoft.com/office/powerpoint/2010/main" val="3380316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8DD9C-F1E3-DD65-F7C4-86C2658AE016}"/>
            </a:ext>
          </a:extLst>
        </p:cNvPr>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496014C7-D17E-3976-D864-795DCC48B9C7}"/>
              </a:ext>
            </a:extLst>
          </p:cNvPr>
          <p:cNvGraphicFramePr>
            <a:graphicFrameLocks noGrp="1"/>
          </p:cNvGraphicFramePr>
          <p:nvPr>
            <p:ph idx="1"/>
          </p:nvPr>
        </p:nvGraphicFramePr>
        <p:xfrm>
          <a:off x="1164904" y="1561820"/>
          <a:ext cx="5034159" cy="4534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99" name="Diagram 798">
            <a:extLst>
              <a:ext uri="{FF2B5EF4-FFF2-40B4-BE49-F238E27FC236}">
                <a16:creationId xmlns:a16="http://schemas.microsoft.com/office/drawing/2014/main" id="{E7AC07DD-9100-B0DE-D562-8A62664A3850}"/>
              </a:ext>
            </a:extLst>
          </p:cNvPr>
          <p:cNvGraphicFramePr/>
          <p:nvPr/>
        </p:nvGraphicFramePr>
        <p:xfrm>
          <a:off x="6218274" y="2590612"/>
          <a:ext cx="5517072" cy="174337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66" name="Oval 1065">
            <a:extLst>
              <a:ext uri="{FF2B5EF4-FFF2-40B4-BE49-F238E27FC236}">
                <a16:creationId xmlns:a16="http://schemas.microsoft.com/office/drawing/2014/main" id="{47637253-DD15-7746-626E-172C3D09631F}"/>
              </a:ext>
            </a:extLst>
          </p:cNvPr>
          <p:cNvSpPr/>
          <p:nvPr/>
        </p:nvSpPr>
        <p:spPr>
          <a:xfrm>
            <a:off x="2956869" y="3194520"/>
            <a:ext cx="1460877" cy="1460834"/>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99">
                <a:solidFill>
                  <a:srgbClr val="FFFFFF"/>
                </a:solidFill>
                <a:cs typeface="Arial"/>
              </a:rPr>
              <a:t>Improving network data</a:t>
            </a:r>
          </a:p>
        </p:txBody>
      </p:sp>
      <p:pic>
        <p:nvPicPr>
          <p:cNvPr id="1062" name="Picture 1061">
            <a:extLst>
              <a:ext uri="{FF2B5EF4-FFF2-40B4-BE49-F238E27FC236}">
                <a16:creationId xmlns:a16="http://schemas.microsoft.com/office/drawing/2014/main" id="{5A30ECEE-ABD9-707A-E96B-037A147EA3B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760718" y="5524138"/>
            <a:ext cx="1420285" cy="818342"/>
          </a:xfrm>
          <a:prstGeom prst="rect">
            <a:avLst/>
          </a:prstGeom>
        </p:spPr>
      </p:pic>
      <p:pic>
        <p:nvPicPr>
          <p:cNvPr id="1076" name="Picture 1075" descr="Electric power meter kit + Itron ACE SL7000 Modem">
            <a:extLst>
              <a:ext uri="{FF2B5EF4-FFF2-40B4-BE49-F238E27FC236}">
                <a16:creationId xmlns:a16="http://schemas.microsoft.com/office/drawing/2014/main" id="{255BEEAC-0DBE-7C09-2E7C-C5EE2998B29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591377" y="1022124"/>
            <a:ext cx="1169237" cy="1152557"/>
          </a:xfrm>
          <a:prstGeom prst="rect">
            <a:avLst/>
          </a:prstGeom>
        </p:spPr>
      </p:pic>
      <p:pic>
        <p:nvPicPr>
          <p:cNvPr id="1078" name="Picture 1077">
            <a:extLst>
              <a:ext uri="{FF2B5EF4-FFF2-40B4-BE49-F238E27FC236}">
                <a16:creationId xmlns:a16="http://schemas.microsoft.com/office/drawing/2014/main" id="{AED52007-72C1-C6C8-EFC5-0F1E597F5DDF}"/>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51601" y="1471624"/>
            <a:ext cx="1688495" cy="627622"/>
          </a:xfrm>
          <a:prstGeom prst="rect">
            <a:avLst/>
          </a:prstGeom>
        </p:spPr>
      </p:pic>
      <p:pic>
        <p:nvPicPr>
          <p:cNvPr id="1089" name="Picture 1088" descr="A stylized rooftop pv system">
            <a:extLst>
              <a:ext uri="{FF2B5EF4-FFF2-40B4-BE49-F238E27FC236}">
                <a16:creationId xmlns:a16="http://schemas.microsoft.com/office/drawing/2014/main" id="{847E855A-8A3A-2EBA-FABC-495AE37563F8}"/>
              </a:ext>
            </a:extLst>
          </p:cNvPr>
          <p:cNvPicPr>
            <a:picLocks noChangeAspect="1"/>
          </p:cNvPicPr>
          <p:nvPr/>
        </p:nvPicPr>
        <p:blipFill>
          <a:blip r:embed="rId15"/>
          <a:stretch>
            <a:fillRect/>
          </a:stretch>
        </p:blipFill>
        <p:spPr>
          <a:xfrm>
            <a:off x="10197624" y="3974521"/>
            <a:ext cx="1164290" cy="1169002"/>
          </a:xfrm>
          <a:prstGeom prst="rect">
            <a:avLst/>
          </a:prstGeom>
        </p:spPr>
      </p:pic>
      <p:pic>
        <p:nvPicPr>
          <p:cNvPr id="1102" name="Picture 1101">
            <a:extLst>
              <a:ext uri="{FF2B5EF4-FFF2-40B4-BE49-F238E27FC236}">
                <a16:creationId xmlns:a16="http://schemas.microsoft.com/office/drawing/2014/main" id="{4EA64DA1-DD03-5FD3-B4F0-DE0AC50E6D81}"/>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229504" y="3897970"/>
            <a:ext cx="1203828" cy="2030637"/>
          </a:xfrm>
          <a:prstGeom prst="rect">
            <a:avLst/>
          </a:prstGeom>
        </p:spPr>
      </p:pic>
      <p:pic>
        <p:nvPicPr>
          <p:cNvPr id="1103" name="Picture 1102">
            <a:extLst>
              <a:ext uri="{FF2B5EF4-FFF2-40B4-BE49-F238E27FC236}">
                <a16:creationId xmlns:a16="http://schemas.microsoft.com/office/drawing/2014/main" id="{4FA23941-5069-A904-F1BA-BA52276000CE}"/>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63366" y="4171472"/>
            <a:ext cx="853247" cy="1657107"/>
          </a:xfrm>
          <a:prstGeom prst="rect">
            <a:avLst/>
          </a:prstGeom>
        </p:spPr>
      </p:pic>
      <p:pic>
        <p:nvPicPr>
          <p:cNvPr id="5" name="400dpiLogoCropped.png" descr="400dpiLogoCropped.png">
            <a:extLst>
              <a:ext uri="{FF2B5EF4-FFF2-40B4-BE49-F238E27FC236}">
                <a16:creationId xmlns:a16="http://schemas.microsoft.com/office/drawing/2014/main" id="{80B7C17F-07FE-130D-1395-3A4B233BC0FB}"/>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4442086" y="268355"/>
            <a:ext cx="2776695" cy="771679"/>
          </a:xfrm>
          <a:prstGeom prst="rect">
            <a:avLst/>
          </a:prstGeom>
          <a:ln w="12700">
            <a:miter lim="400000"/>
          </a:ln>
        </p:spPr>
      </p:pic>
    </p:spTree>
    <p:extLst>
      <p:ext uri="{BB962C8B-B14F-4D97-AF65-F5344CB8AC3E}">
        <p14:creationId xmlns:p14="http://schemas.microsoft.com/office/powerpoint/2010/main" val="1480614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 name="Picture 305"/>
          <p:cNvPicPr/>
          <p:nvPr/>
        </p:nvPicPr>
        <p:blipFill>
          <a:blip r:embed="rId2" cstate="print">
            <a:extLst>
              <a:ext uri="{28A0092B-C50C-407E-A947-70E740481C1C}">
                <a14:useLocalDpi xmlns:a14="http://schemas.microsoft.com/office/drawing/2010/main"/>
              </a:ext>
            </a:extLst>
          </a:blip>
          <a:stretch/>
        </p:blipFill>
        <p:spPr>
          <a:xfrm>
            <a:off x="7019280" y="1619640"/>
            <a:ext cx="5039640" cy="3239640"/>
          </a:xfrm>
          <a:prstGeom prst="rect">
            <a:avLst/>
          </a:prstGeom>
          <a:ln w="0">
            <a:noFill/>
          </a:ln>
        </p:spPr>
      </p:pic>
      <p:pic>
        <p:nvPicPr>
          <p:cNvPr id="307" name="Picture 306"/>
          <p:cNvPicPr/>
          <p:nvPr/>
        </p:nvPicPr>
        <p:blipFill>
          <a:blip r:embed="rId3" cstate="print">
            <a:extLst>
              <a:ext uri="{28A0092B-C50C-407E-A947-70E740481C1C}">
                <a14:useLocalDpi xmlns:a14="http://schemas.microsoft.com/office/drawing/2010/main"/>
              </a:ext>
            </a:extLst>
          </a:blip>
          <a:stretch/>
        </p:blipFill>
        <p:spPr>
          <a:xfrm>
            <a:off x="0" y="1439280"/>
            <a:ext cx="5039640" cy="3239640"/>
          </a:xfrm>
          <a:prstGeom prst="rect">
            <a:avLst/>
          </a:prstGeom>
          <a:ln w="0">
            <a:noFill/>
          </a:ln>
        </p:spPr>
      </p:pic>
      <p:pic>
        <p:nvPicPr>
          <p:cNvPr id="305" name="Picture 304"/>
          <p:cNvPicPr/>
          <p:nvPr/>
        </p:nvPicPr>
        <p:blipFill>
          <a:blip r:embed="rId4" cstate="print">
            <a:extLst>
              <a:ext uri="{28A0092B-C50C-407E-A947-70E740481C1C}">
                <a14:useLocalDpi xmlns:a14="http://schemas.microsoft.com/office/drawing/2010/main"/>
              </a:ext>
            </a:extLst>
          </a:blip>
          <a:stretch/>
        </p:blipFill>
        <p:spPr>
          <a:xfrm>
            <a:off x="2830212" y="2462040"/>
            <a:ext cx="6839640" cy="4395240"/>
          </a:xfrm>
          <a:prstGeom prst="rect">
            <a:avLst/>
          </a:prstGeom>
          <a:ln w="0">
            <a:noFill/>
          </a:ln>
        </p:spPr>
      </p:pic>
      <p:sp>
        <p:nvSpPr>
          <p:cNvPr id="308" name="Rectangle 307"/>
          <p:cNvSpPr/>
          <p:nvPr/>
        </p:nvSpPr>
        <p:spPr>
          <a:xfrm>
            <a:off x="313920" y="4679280"/>
            <a:ext cx="2565720" cy="315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AU" sz="1600" b="0" strike="noStrike" spc="-1">
                <a:latin typeface="Arial"/>
              </a:rPr>
              <a:t>List of controllable devices</a:t>
            </a:r>
          </a:p>
        </p:txBody>
      </p:sp>
      <p:sp>
        <p:nvSpPr>
          <p:cNvPr id="309" name="Rectangle 308"/>
          <p:cNvSpPr/>
          <p:nvPr/>
        </p:nvSpPr>
        <p:spPr>
          <a:xfrm>
            <a:off x="9626040" y="4859280"/>
            <a:ext cx="2033640" cy="842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AU" sz="1600" b="0" strike="noStrike" spc="-1" dirty="0">
                <a:latin typeface="Arial"/>
              </a:rPr>
              <a:t>List of technical and </a:t>
            </a:r>
            <a:br>
              <a:rPr sz="1600" dirty="0"/>
            </a:br>
            <a:r>
              <a:rPr lang="en-AU" sz="1600" b="0" strike="noStrike" spc="-1" dirty="0">
                <a:latin typeface="Arial"/>
              </a:rPr>
              <a:t>operational network limits</a:t>
            </a:r>
          </a:p>
        </p:txBody>
      </p:sp>
      <p:sp>
        <p:nvSpPr>
          <p:cNvPr id="5" name="Title 3">
            <a:extLst>
              <a:ext uri="{FF2B5EF4-FFF2-40B4-BE49-F238E27FC236}">
                <a16:creationId xmlns:a16="http://schemas.microsoft.com/office/drawing/2014/main" id="{15D8A336-6995-9078-2105-6BC23581738A}"/>
              </a:ext>
            </a:extLst>
          </p:cNvPr>
          <p:cNvSpPr>
            <a:spLocks noGrp="1"/>
          </p:cNvSpPr>
          <p:nvPr>
            <p:ph type="title"/>
          </p:nvPr>
        </p:nvSpPr>
        <p:spPr>
          <a:xfrm>
            <a:off x="609120" y="272880"/>
            <a:ext cx="10972440" cy="1145160"/>
          </a:xfrm>
        </p:spPr>
        <p:txBody>
          <a:bodyPr/>
          <a:lstStyle/>
          <a:p>
            <a:r>
              <a:rPr lang="en-AU" dirty="0"/>
              <a:t>Constraint Analysis</a:t>
            </a:r>
            <a:br>
              <a:rPr lang="en-AU" dirty="0"/>
            </a:br>
            <a:r>
              <a:rPr lang="en-AU" sz="2400" dirty="0"/>
              <a:t>Mapping network limits to decision variables</a:t>
            </a:r>
          </a:p>
        </p:txBody>
      </p:sp>
      <p:sp>
        <p:nvSpPr>
          <p:cNvPr id="6" name="Rectangle 5">
            <a:extLst>
              <a:ext uri="{FF2B5EF4-FFF2-40B4-BE49-F238E27FC236}">
                <a16:creationId xmlns:a16="http://schemas.microsoft.com/office/drawing/2014/main" id="{581CAD4F-D0DB-ED07-3F90-4AA1508C4892}"/>
              </a:ext>
            </a:extLst>
          </p:cNvPr>
          <p:cNvSpPr/>
          <p:nvPr/>
        </p:nvSpPr>
        <p:spPr>
          <a:xfrm>
            <a:off x="3340570" y="3714221"/>
            <a:ext cx="2033640" cy="842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AU" sz="2000" spc="-1" dirty="0">
                <a:latin typeface="Arial"/>
              </a:rPr>
              <a:t>Set of all viable decisions</a:t>
            </a:r>
            <a:endParaRPr lang="en-AU" sz="2000" b="0" strike="noStrike" spc="-1" dirty="0">
              <a:latin typeface="Arial"/>
            </a:endParaRPr>
          </a:p>
        </p:txBody>
      </p:sp>
    </p:spTree>
    <p:extLst>
      <p:ext uri="{BB962C8B-B14F-4D97-AF65-F5344CB8AC3E}">
        <p14:creationId xmlns:p14="http://schemas.microsoft.com/office/powerpoint/2010/main" val="3529333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E14FD-0119-8244-AFC9-25E7B62F3517}"/>
              </a:ext>
            </a:extLst>
          </p:cNvPr>
          <p:cNvSpPr>
            <a:spLocks noGrp="1"/>
          </p:cNvSpPr>
          <p:nvPr>
            <p:ph type="title"/>
          </p:nvPr>
        </p:nvSpPr>
        <p:spPr>
          <a:xfrm>
            <a:off x="316992" y="94613"/>
            <a:ext cx="10515600" cy="1325563"/>
          </a:xfrm>
        </p:spPr>
        <p:txBody>
          <a:bodyPr/>
          <a:lstStyle/>
          <a:p>
            <a:r>
              <a:rPr lang="en-US" dirty="0"/>
              <a:t>Real-time hosting capacity analysis</a:t>
            </a:r>
          </a:p>
        </p:txBody>
      </p:sp>
      <p:sp>
        <p:nvSpPr>
          <p:cNvPr id="3" name="Text Placeholder 2">
            <a:extLst>
              <a:ext uri="{FF2B5EF4-FFF2-40B4-BE49-F238E27FC236}">
                <a16:creationId xmlns:a16="http://schemas.microsoft.com/office/drawing/2014/main" id="{FD5E2BC8-AE8A-3432-DF92-97554E70A27D}"/>
              </a:ext>
            </a:extLst>
          </p:cNvPr>
          <p:cNvSpPr>
            <a:spLocks noGrp="1"/>
          </p:cNvSpPr>
          <p:nvPr>
            <p:ph type="body" sz="quarter" idx="21"/>
          </p:nvPr>
        </p:nvSpPr>
        <p:spPr/>
        <p:txBody>
          <a:bodyPr>
            <a:normAutofit fontScale="92500" lnSpcReduction="10000"/>
          </a:bodyPr>
          <a:lstStyle/>
          <a:p>
            <a:r>
              <a:rPr lang="en-US" dirty="0"/>
              <a:t>a.k.a. dynamic operating envelopes</a:t>
            </a:r>
          </a:p>
        </p:txBody>
      </p:sp>
      <p:sp>
        <p:nvSpPr>
          <p:cNvPr id="4" name="Text Placeholder 3">
            <a:extLst>
              <a:ext uri="{FF2B5EF4-FFF2-40B4-BE49-F238E27FC236}">
                <a16:creationId xmlns:a16="http://schemas.microsoft.com/office/drawing/2014/main" id="{2F192954-7445-778C-C090-088F40F0BEA1}"/>
              </a:ext>
            </a:extLst>
          </p:cNvPr>
          <p:cNvSpPr>
            <a:spLocks noGrp="1"/>
          </p:cNvSpPr>
          <p:nvPr>
            <p:ph type="body" idx="1"/>
          </p:nvPr>
        </p:nvSpPr>
        <p:spPr>
          <a:xfrm>
            <a:off x="838200" y="1825625"/>
            <a:ext cx="6851904" cy="4351338"/>
          </a:xfrm>
        </p:spPr>
        <p:txBody>
          <a:bodyPr>
            <a:normAutofit lnSpcReduction="10000"/>
          </a:bodyPr>
          <a:lstStyle/>
          <a:p>
            <a:r>
              <a:rPr lang="en-US" dirty="0"/>
              <a:t>How much additional exports and imports are available at any node in the system?</a:t>
            </a:r>
          </a:p>
          <a:p>
            <a:pPr lvl="1"/>
            <a:r>
              <a:rPr lang="en-US" dirty="0"/>
              <a:t>Taking into account phase unbalance and neutral voltage rise</a:t>
            </a:r>
          </a:p>
          <a:p>
            <a:r>
              <a:rPr lang="en-US" dirty="0"/>
              <a:t>Publish import/export limits to message buses such as Kafka</a:t>
            </a:r>
          </a:p>
          <a:p>
            <a:pPr lvl="1"/>
            <a:r>
              <a:rPr lang="en-US" dirty="0"/>
              <a:t>Communication to/from inverters through IEEE2030.5</a:t>
            </a:r>
          </a:p>
          <a:p>
            <a:r>
              <a:rPr lang="en-US" dirty="0"/>
              <a:t>Opportunity to improve customer equity!</a:t>
            </a:r>
          </a:p>
          <a:p>
            <a:pPr lvl="1"/>
            <a:r>
              <a:rPr lang="en-US" dirty="0"/>
              <a:t>Physics give advantages to customers close to substation, DOE determination enables fair(er) access to the network</a:t>
            </a:r>
          </a:p>
        </p:txBody>
      </p:sp>
      <p:pic>
        <p:nvPicPr>
          <p:cNvPr id="5" name="Image" descr="Image">
            <a:extLst>
              <a:ext uri="{FF2B5EF4-FFF2-40B4-BE49-F238E27FC236}">
                <a16:creationId xmlns:a16="http://schemas.microsoft.com/office/drawing/2014/main" id="{7B096D37-08B6-8102-C8D0-2B767112E4C3}"/>
              </a:ext>
            </a:extLst>
          </p:cNvPr>
          <p:cNvPicPr>
            <a:picLocks noChangeAspect="1"/>
          </p:cNvPicPr>
          <p:nvPr/>
        </p:nvPicPr>
        <p:blipFill>
          <a:blip r:embed="rId2"/>
          <a:stretch>
            <a:fillRect/>
          </a:stretch>
        </p:blipFill>
        <p:spPr>
          <a:xfrm>
            <a:off x="7965560" y="2393949"/>
            <a:ext cx="4006261" cy="2031747"/>
          </a:xfrm>
          <a:prstGeom prst="rect">
            <a:avLst/>
          </a:prstGeom>
          <a:ln w="12700">
            <a:miter lim="400000"/>
          </a:ln>
        </p:spPr>
      </p:pic>
    </p:spTree>
    <p:extLst>
      <p:ext uri="{BB962C8B-B14F-4D97-AF65-F5344CB8AC3E}">
        <p14:creationId xmlns:p14="http://schemas.microsoft.com/office/powerpoint/2010/main" val="109242760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5F4562-AF70-61BD-C7F0-C0B317FDDDE9}"/>
              </a:ext>
            </a:extLst>
          </p:cNvPr>
          <p:cNvSpPr>
            <a:spLocks noGrp="1"/>
          </p:cNvSpPr>
          <p:nvPr>
            <p:ph type="title"/>
          </p:nvPr>
        </p:nvSpPr>
        <p:spPr/>
        <p:txBody>
          <a:bodyPr/>
          <a:lstStyle/>
          <a:p>
            <a:r>
              <a:rPr lang="en-US" dirty="0"/>
              <a:t>How do we work with network utilities?</a:t>
            </a:r>
          </a:p>
        </p:txBody>
      </p:sp>
      <p:sp>
        <p:nvSpPr>
          <p:cNvPr id="5" name="Text Placeholder 4">
            <a:extLst>
              <a:ext uri="{FF2B5EF4-FFF2-40B4-BE49-F238E27FC236}">
                <a16:creationId xmlns:a16="http://schemas.microsoft.com/office/drawing/2014/main" id="{BB0E4870-334A-FDBC-5573-28362D2185D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64550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267B6-9FF6-54F1-FCFB-30A7D66CD01C}"/>
              </a:ext>
            </a:extLst>
          </p:cNvPr>
          <p:cNvSpPr>
            <a:spLocks noGrp="1"/>
          </p:cNvSpPr>
          <p:nvPr>
            <p:ph type="title"/>
          </p:nvPr>
        </p:nvSpPr>
        <p:spPr/>
        <p:txBody>
          <a:bodyPr/>
          <a:lstStyle/>
          <a:p>
            <a:r>
              <a:rPr lang="en-US" dirty="0"/>
              <a:t>Why </a:t>
            </a:r>
            <a:r>
              <a:rPr lang="en-US" dirty="0" err="1"/>
              <a:t>GridQube</a:t>
            </a:r>
            <a:r>
              <a:rPr lang="en-US" dirty="0"/>
              <a:t>?</a:t>
            </a:r>
          </a:p>
        </p:txBody>
      </p:sp>
      <p:pic>
        <p:nvPicPr>
          <p:cNvPr id="5" name="Picture 4">
            <a:extLst>
              <a:ext uri="{FF2B5EF4-FFF2-40B4-BE49-F238E27FC236}">
                <a16:creationId xmlns:a16="http://schemas.microsoft.com/office/drawing/2014/main" id="{2F96D956-D427-510C-15AF-6A1C9FC200E5}"/>
              </a:ext>
            </a:extLst>
          </p:cNvPr>
          <p:cNvPicPr>
            <a:picLocks noChangeAspect="1"/>
          </p:cNvPicPr>
          <p:nvPr/>
        </p:nvPicPr>
        <p:blipFill>
          <a:blip r:embed="rId2"/>
          <a:stretch>
            <a:fillRect/>
          </a:stretch>
        </p:blipFill>
        <p:spPr>
          <a:xfrm>
            <a:off x="3007360" y="1690688"/>
            <a:ext cx="6837680" cy="4836408"/>
          </a:xfrm>
          <a:prstGeom prst="rect">
            <a:avLst/>
          </a:prstGeom>
        </p:spPr>
      </p:pic>
    </p:spTree>
    <p:extLst>
      <p:ext uri="{BB962C8B-B14F-4D97-AF65-F5344CB8AC3E}">
        <p14:creationId xmlns:p14="http://schemas.microsoft.com/office/powerpoint/2010/main" val="1846243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267B6-9FF6-54F1-FCFB-30A7D66CD01C}"/>
              </a:ext>
            </a:extLst>
          </p:cNvPr>
          <p:cNvSpPr>
            <a:spLocks noGrp="1"/>
          </p:cNvSpPr>
          <p:nvPr>
            <p:ph type="title"/>
          </p:nvPr>
        </p:nvSpPr>
        <p:spPr/>
        <p:txBody>
          <a:bodyPr/>
          <a:lstStyle/>
          <a:p>
            <a:r>
              <a:rPr lang="en-US" dirty="0"/>
              <a:t>Why </a:t>
            </a:r>
            <a:r>
              <a:rPr lang="en-US" dirty="0" err="1"/>
              <a:t>GridQube</a:t>
            </a:r>
            <a:r>
              <a:rPr lang="en-US" dirty="0"/>
              <a:t>?</a:t>
            </a:r>
          </a:p>
        </p:txBody>
      </p:sp>
      <p:pic>
        <p:nvPicPr>
          <p:cNvPr id="5" name="Picture 4">
            <a:extLst>
              <a:ext uri="{FF2B5EF4-FFF2-40B4-BE49-F238E27FC236}">
                <a16:creationId xmlns:a16="http://schemas.microsoft.com/office/drawing/2014/main" id="{2F96D956-D427-510C-15AF-6A1C9FC200E5}"/>
              </a:ext>
            </a:extLst>
          </p:cNvPr>
          <p:cNvPicPr>
            <a:picLocks noChangeAspect="1"/>
          </p:cNvPicPr>
          <p:nvPr/>
        </p:nvPicPr>
        <p:blipFill>
          <a:blip r:embed="rId2"/>
          <a:stretch>
            <a:fillRect/>
          </a:stretch>
        </p:blipFill>
        <p:spPr>
          <a:xfrm>
            <a:off x="3007360" y="1690688"/>
            <a:ext cx="6837680" cy="4836408"/>
          </a:xfrm>
          <a:prstGeom prst="rect">
            <a:avLst/>
          </a:prstGeom>
        </p:spPr>
      </p:pic>
      <p:sp>
        <p:nvSpPr>
          <p:cNvPr id="3" name="Rounded Rectangle 2">
            <a:extLst>
              <a:ext uri="{FF2B5EF4-FFF2-40B4-BE49-F238E27FC236}">
                <a16:creationId xmlns:a16="http://schemas.microsoft.com/office/drawing/2014/main" id="{CF0E35C4-2AED-AF37-F80A-CFEF7B5E0622}"/>
              </a:ext>
            </a:extLst>
          </p:cNvPr>
          <p:cNvSpPr/>
          <p:nvPr/>
        </p:nvSpPr>
        <p:spPr>
          <a:xfrm>
            <a:off x="5334000" y="2438400"/>
            <a:ext cx="2849880" cy="300228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71004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5892D-45DC-3300-0108-C46B985669F5}"/>
              </a:ext>
            </a:extLst>
          </p:cNvPr>
          <p:cNvSpPr>
            <a:spLocks noGrp="1"/>
          </p:cNvSpPr>
          <p:nvPr>
            <p:ph type="title"/>
          </p:nvPr>
        </p:nvSpPr>
        <p:spPr/>
        <p:txBody>
          <a:bodyPr/>
          <a:lstStyle/>
          <a:p>
            <a:r>
              <a:rPr lang="en-US" dirty="0"/>
              <a:t>Technology architecture </a:t>
            </a:r>
          </a:p>
        </p:txBody>
      </p:sp>
      <p:sp>
        <p:nvSpPr>
          <p:cNvPr id="3" name="Content Placeholder 2">
            <a:extLst>
              <a:ext uri="{FF2B5EF4-FFF2-40B4-BE49-F238E27FC236}">
                <a16:creationId xmlns:a16="http://schemas.microsoft.com/office/drawing/2014/main" id="{1BAD22EE-7D93-1174-0E0A-49FC1D0E847E}"/>
              </a:ext>
            </a:extLst>
          </p:cNvPr>
          <p:cNvSpPr>
            <a:spLocks noGrp="1"/>
          </p:cNvSpPr>
          <p:nvPr>
            <p:ph idx="1"/>
          </p:nvPr>
        </p:nvSpPr>
        <p:spPr/>
        <p:txBody>
          <a:bodyPr/>
          <a:lstStyle/>
          <a:p>
            <a:endParaRPr lang="en-US" dirty="0"/>
          </a:p>
        </p:txBody>
      </p:sp>
      <p:grpSp>
        <p:nvGrpSpPr>
          <p:cNvPr id="4" name="Group 3">
            <a:extLst>
              <a:ext uri="{FF2B5EF4-FFF2-40B4-BE49-F238E27FC236}">
                <a16:creationId xmlns:a16="http://schemas.microsoft.com/office/drawing/2014/main" id="{C2EB9461-5C67-ACE1-AFF9-3456B70782C8}"/>
              </a:ext>
            </a:extLst>
          </p:cNvPr>
          <p:cNvGrpSpPr/>
          <p:nvPr/>
        </p:nvGrpSpPr>
        <p:grpSpPr>
          <a:xfrm>
            <a:off x="954591" y="1690688"/>
            <a:ext cx="10282817" cy="5223987"/>
            <a:chOff x="1008263" y="1273557"/>
            <a:chExt cx="10282817" cy="5223987"/>
          </a:xfrm>
        </p:grpSpPr>
        <p:grpSp>
          <p:nvGrpSpPr>
            <p:cNvPr id="5" name="Group 4">
              <a:extLst>
                <a:ext uri="{FF2B5EF4-FFF2-40B4-BE49-F238E27FC236}">
                  <a16:creationId xmlns:a16="http://schemas.microsoft.com/office/drawing/2014/main" id="{014AE0C6-F680-067E-AF89-DE6CD77D143A}"/>
                </a:ext>
              </a:extLst>
            </p:cNvPr>
            <p:cNvGrpSpPr/>
            <p:nvPr/>
          </p:nvGrpSpPr>
          <p:grpSpPr>
            <a:xfrm>
              <a:off x="1008263" y="1273557"/>
              <a:ext cx="10282817" cy="3394570"/>
              <a:chOff x="1072370" y="1594388"/>
              <a:chExt cx="10282817" cy="3394570"/>
            </a:xfrm>
          </p:grpSpPr>
          <p:sp>
            <p:nvSpPr>
              <p:cNvPr id="48" name="Rounded Rectangle 47">
                <a:extLst>
                  <a:ext uri="{FF2B5EF4-FFF2-40B4-BE49-F238E27FC236}">
                    <a16:creationId xmlns:a16="http://schemas.microsoft.com/office/drawing/2014/main" id="{DF6881FE-53A1-3F6E-4ACB-ED422DF11FC7}"/>
                  </a:ext>
                </a:extLst>
              </p:cNvPr>
              <p:cNvSpPr/>
              <p:nvPr/>
            </p:nvSpPr>
            <p:spPr>
              <a:xfrm>
                <a:off x="1072371" y="1629365"/>
                <a:ext cx="1363286" cy="648393"/>
              </a:xfrm>
              <a:prstGeom prst="roundRect">
                <a:avLst/>
              </a:prstGeom>
              <a:solidFill>
                <a:srgbClr val="4E8F00"/>
              </a:solidFill>
              <a:ln>
                <a:solidFill>
                  <a:schemeClr val="tx1"/>
                </a:solidFill>
              </a:ln>
              <a:effectLst>
                <a:innerShdw blurRad="63500" dist="50800" dir="2700000">
                  <a:prstClr val="black">
                    <a:alpha val="50000"/>
                  </a:prstClr>
                </a:innerShdw>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spc="-150" dirty="0">
                    <a:latin typeface="CordiaUPC" panose="020B0304020202020204" pitchFamily="34" charset="-34"/>
                    <a:cs typeface="CordiaUPC" panose="020B0304020202020204" pitchFamily="34" charset="-34"/>
                  </a:rPr>
                  <a:t>Forecasting</a:t>
                </a:r>
              </a:p>
            </p:txBody>
          </p:sp>
          <p:sp>
            <p:nvSpPr>
              <p:cNvPr id="49" name="Rounded Rectangle 48">
                <a:extLst>
                  <a:ext uri="{FF2B5EF4-FFF2-40B4-BE49-F238E27FC236}">
                    <a16:creationId xmlns:a16="http://schemas.microsoft.com/office/drawing/2014/main" id="{419B8BCC-CC18-7668-3308-1DC456F440AC}"/>
                  </a:ext>
                </a:extLst>
              </p:cNvPr>
              <p:cNvSpPr/>
              <p:nvPr/>
            </p:nvSpPr>
            <p:spPr>
              <a:xfrm>
                <a:off x="2474421" y="1626295"/>
                <a:ext cx="1398023" cy="628891"/>
              </a:xfrm>
              <a:prstGeom prst="roundRect">
                <a:avLst/>
              </a:prstGeom>
              <a:solidFill>
                <a:srgbClr val="4E8F00"/>
              </a:solidFill>
              <a:ln>
                <a:solidFill>
                  <a:schemeClr val="tx1"/>
                </a:solidFill>
              </a:ln>
              <a:effectLst>
                <a:innerShdw blurRad="63500" dist="50800" dir="2700000">
                  <a:prstClr val="black">
                    <a:alpha val="50000"/>
                  </a:prstClr>
                </a:innerShdw>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spc="-150" dirty="0">
                    <a:latin typeface="CordiaUPC" panose="020B0304020202020204" pitchFamily="34" charset="-34"/>
                    <a:cs typeface="CordiaUPC" panose="020B0304020202020204" pitchFamily="34" charset="-34"/>
                  </a:rPr>
                  <a:t>Compliance reporting</a:t>
                </a:r>
              </a:p>
            </p:txBody>
          </p:sp>
          <p:sp>
            <p:nvSpPr>
              <p:cNvPr id="50" name="Rounded Rectangle 49">
                <a:extLst>
                  <a:ext uri="{FF2B5EF4-FFF2-40B4-BE49-F238E27FC236}">
                    <a16:creationId xmlns:a16="http://schemas.microsoft.com/office/drawing/2014/main" id="{C00327EB-8309-C1F4-6B72-1F69CA7F8E7C}"/>
                  </a:ext>
                </a:extLst>
              </p:cNvPr>
              <p:cNvSpPr/>
              <p:nvPr/>
            </p:nvSpPr>
            <p:spPr>
              <a:xfrm>
                <a:off x="3959545" y="1610499"/>
                <a:ext cx="881318" cy="648393"/>
              </a:xfrm>
              <a:prstGeom prst="roundRect">
                <a:avLst/>
              </a:prstGeom>
              <a:solidFill>
                <a:srgbClr val="4E8F00"/>
              </a:solidFill>
              <a:ln>
                <a:solidFill>
                  <a:schemeClr val="tx1"/>
                </a:solidFill>
              </a:ln>
              <a:effectLst>
                <a:innerShdw blurRad="63500" dist="50800" dir="2700000">
                  <a:prstClr val="black">
                    <a:alpha val="50000"/>
                  </a:prstClr>
                </a:innerShdw>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spc="-150">
                    <a:latin typeface="CordiaUPC" panose="020B0304020202020204" pitchFamily="34" charset="-34"/>
                    <a:cs typeface="CordiaUPC" panose="020B0304020202020204" pitchFamily="34" charset="-34"/>
                  </a:rPr>
                  <a:t>DOE</a:t>
                </a:r>
              </a:p>
            </p:txBody>
          </p:sp>
          <p:sp>
            <p:nvSpPr>
              <p:cNvPr id="51" name="Rounded Rectangle 50">
                <a:extLst>
                  <a:ext uri="{FF2B5EF4-FFF2-40B4-BE49-F238E27FC236}">
                    <a16:creationId xmlns:a16="http://schemas.microsoft.com/office/drawing/2014/main" id="{8A278EB2-39FE-31C4-1630-A652B0234D1B}"/>
                  </a:ext>
                </a:extLst>
              </p:cNvPr>
              <p:cNvSpPr/>
              <p:nvPr/>
            </p:nvSpPr>
            <p:spPr>
              <a:xfrm>
                <a:off x="4871371" y="1606793"/>
                <a:ext cx="1147017" cy="648393"/>
              </a:xfrm>
              <a:prstGeom prst="roundRect">
                <a:avLst/>
              </a:prstGeom>
              <a:solidFill>
                <a:srgbClr val="4E8F00"/>
              </a:solidFill>
              <a:ln>
                <a:solidFill>
                  <a:schemeClr val="tx1"/>
                </a:solidFill>
              </a:ln>
              <a:effectLst>
                <a:innerShdw blurRad="63500" dist="50800" dir="2700000">
                  <a:prstClr val="black">
                    <a:alpha val="50000"/>
                  </a:prstClr>
                </a:innerShdw>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spc="-150" dirty="0">
                    <a:latin typeface="CordiaUPC" panose="020B0304020202020204" pitchFamily="34" charset="-34"/>
                    <a:cs typeface="CordiaUPC" panose="020B0304020202020204" pitchFamily="34" charset="-34"/>
                  </a:rPr>
                  <a:t>Dispatch</a:t>
                </a:r>
              </a:p>
            </p:txBody>
          </p:sp>
          <p:sp>
            <p:nvSpPr>
              <p:cNvPr id="52" name="Rounded Rectangle 51">
                <a:extLst>
                  <a:ext uri="{FF2B5EF4-FFF2-40B4-BE49-F238E27FC236}">
                    <a16:creationId xmlns:a16="http://schemas.microsoft.com/office/drawing/2014/main" id="{BE70DC9C-4453-3377-FD84-C097510D7C72}"/>
                  </a:ext>
                </a:extLst>
              </p:cNvPr>
              <p:cNvSpPr/>
              <p:nvPr/>
            </p:nvSpPr>
            <p:spPr>
              <a:xfrm>
                <a:off x="6046125" y="1606793"/>
                <a:ext cx="1094512" cy="648393"/>
              </a:xfrm>
              <a:prstGeom prst="roundRect">
                <a:avLst/>
              </a:prstGeom>
              <a:solidFill>
                <a:srgbClr val="4E8F00"/>
              </a:solidFill>
              <a:ln>
                <a:solidFill>
                  <a:schemeClr val="tx1"/>
                </a:solidFill>
              </a:ln>
              <a:effectLst>
                <a:innerShdw blurRad="63500" dist="50800" dir="2700000">
                  <a:prstClr val="black">
                    <a:alpha val="50000"/>
                  </a:prstClr>
                </a:innerShdw>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spc="-150">
                    <a:latin typeface="CordiaUPC" panose="020B0304020202020204" pitchFamily="34" charset="-34"/>
                    <a:cs typeface="CordiaUPC" panose="020B0304020202020204" pitchFamily="34" charset="-34"/>
                  </a:rPr>
                  <a:t>Pricing engine</a:t>
                </a:r>
              </a:p>
            </p:txBody>
          </p:sp>
          <p:sp>
            <p:nvSpPr>
              <p:cNvPr id="53" name="Rounded Rectangle 52">
                <a:extLst>
                  <a:ext uri="{FF2B5EF4-FFF2-40B4-BE49-F238E27FC236}">
                    <a16:creationId xmlns:a16="http://schemas.microsoft.com/office/drawing/2014/main" id="{D37A224B-8819-EA2D-F77B-13FBF0B7E239}"/>
                  </a:ext>
                </a:extLst>
              </p:cNvPr>
              <p:cNvSpPr/>
              <p:nvPr/>
            </p:nvSpPr>
            <p:spPr>
              <a:xfrm>
                <a:off x="7165601" y="1606793"/>
                <a:ext cx="1202518" cy="648393"/>
              </a:xfrm>
              <a:prstGeom prst="roundRect">
                <a:avLst/>
              </a:prstGeom>
              <a:solidFill>
                <a:srgbClr val="4E8F00"/>
              </a:solidFill>
              <a:ln>
                <a:solidFill>
                  <a:schemeClr val="tx1"/>
                </a:solidFill>
              </a:ln>
              <a:effectLst>
                <a:innerShdw blurRad="63500" dist="50800" dir="2700000">
                  <a:prstClr val="black">
                    <a:alpha val="50000"/>
                  </a:prstClr>
                </a:innerShdw>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spc="-150" dirty="0">
                    <a:latin typeface="CordiaUPC" panose="020B0304020202020204" pitchFamily="34" charset="-34"/>
                    <a:cs typeface="CordiaUPC" panose="020B0304020202020204" pitchFamily="34" charset="-34"/>
                  </a:rPr>
                  <a:t>Network analysis</a:t>
                </a:r>
              </a:p>
            </p:txBody>
          </p:sp>
          <p:sp>
            <p:nvSpPr>
              <p:cNvPr id="54" name="Rounded Rectangle 53">
                <a:extLst>
                  <a:ext uri="{FF2B5EF4-FFF2-40B4-BE49-F238E27FC236}">
                    <a16:creationId xmlns:a16="http://schemas.microsoft.com/office/drawing/2014/main" id="{D6072DEA-F750-7100-5D45-824FC85A1DD1}"/>
                  </a:ext>
                </a:extLst>
              </p:cNvPr>
              <p:cNvSpPr/>
              <p:nvPr/>
            </p:nvSpPr>
            <p:spPr>
              <a:xfrm>
                <a:off x="8395856" y="1594388"/>
                <a:ext cx="1202518" cy="648393"/>
              </a:xfrm>
              <a:prstGeom prst="roundRect">
                <a:avLst/>
              </a:prstGeom>
              <a:solidFill>
                <a:srgbClr val="4E8F00"/>
              </a:solidFill>
              <a:ln>
                <a:solidFill>
                  <a:schemeClr val="tx1"/>
                </a:solidFill>
              </a:ln>
              <a:effectLst>
                <a:innerShdw blurRad="63500" dist="50800" dir="2700000">
                  <a:prstClr val="black">
                    <a:alpha val="50000"/>
                  </a:prstClr>
                </a:innerShdw>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spc="-150">
                    <a:latin typeface="CordiaUPC" panose="020B0304020202020204" pitchFamily="34" charset="-34"/>
                    <a:cs typeface="CordiaUPC" panose="020B0304020202020204" pitchFamily="34" charset="-34"/>
                  </a:rPr>
                  <a:t>Connection assessment</a:t>
                </a:r>
              </a:p>
            </p:txBody>
          </p:sp>
          <p:sp>
            <p:nvSpPr>
              <p:cNvPr id="55" name="Rounded Rectangle 54">
                <a:extLst>
                  <a:ext uri="{FF2B5EF4-FFF2-40B4-BE49-F238E27FC236}">
                    <a16:creationId xmlns:a16="http://schemas.microsoft.com/office/drawing/2014/main" id="{C5C505A9-7E05-1E71-5F46-F9BA59497CB0}"/>
                  </a:ext>
                </a:extLst>
              </p:cNvPr>
              <p:cNvSpPr/>
              <p:nvPr/>
            </p:nvSpPr>
            <p:spPr>
              <a:xfrm>
                <a:off x="9620597" y="1594388"/>
                <a:ext cx="1717965" cy="648393"/>
              </a:xfrm>
              <a:prstGeom prst="roundRect">
                <a:avLst/>
              </a:prstGeom>
              <a:solidFill>
                <a:srgbClr val="4E8F00"/>
              </a:solidFill>
              <a:ln>
                <a:solidFill>
                  <a:schemeClr val="tx1"/>
                </a:solidFill>
              </a:ln>
              <a:effectLst>
                <a:innerShdw blurRad="63500" dist="50800" dir="2700000">
                  <a:prstClr val="black">
                    <a:alpha val="50000"/>
                  </a:prstClr>
                </a:innerShdw>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spc="-150" dirty="0">
                    <a:latin typeface="CordiaUPC" panose="020B0304020202020204" pitchFamily="34" charset="-34"/>
                    <a:cs typeface="CordiaUPC" panose="020B0304020202020204" pitchFamily="34" charset="-34"/>
                  </a:rPr>
                  <a:t>Integrated Grid Planning</a:t>
                </a:r>
              </a:p>
            </p:txBody>
          </p:sp>
          <p:sp>
            <p:nvSpPr>
              <p:cNvPr id="56" name="Rounded Rectangle 55">
                <a:extLst>
                  <a:ext uri="{FF2B5EF4-FFF2-40B4-BE49-F238E27FC236}">
                    <a16:creationId xmlns:a16="http://schemas.microsoft.com/office/drawing/2014/main" id="{4DB9D6F1-DFEC-1FB1-52FA-24D5A36104AE}"/>
                  </a:ext>
                </a:extLst>
              </p:cNvPr>
              <p:cNvSpPr/>
              <p:nvPr/>
            </p:nvSpPr>
            <p:spPr>
              <a:xfrm>
                <a:off x="1072370" y="2333582"/>
                <a:ext cx="1363287" cy="1838700"/>
              </a:xfrm>
              <a:prstGeom prst="roundRect">
                <a:avLst/>
              </a:prstGeom>
              <a:solidFill>
                <a:schemeClr val="accent3">
                  <a:lumMod val="75000"/>
                </a:schemeClr>
              </a:solidFill>
              <a:ln>
                <a:solidFill>
                  <a:schemeClr val="tx1"/>
                </a:solidFill>
              </a:ln>
              <a:effectLst>
                <a:innerShdw blurRad="63500" dist="50800" dir="2700000">
                  <a:prstClr val="black">
                    <a:alpha val="50000"/>
                  </a:prstClr>
                </a:innerShdw>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spc="-150">
                    <a:latin typeface="CordiaUPC" panose="020B0304020202020204" pitchFamily="34" charset="-34"/>
                    <a:cs typeface="CordiaUPC" panose="020B0304020202020204" pitchFamily="34" charset="-34"/>
                  </a:rPr>
                  <a:t>Forecasting</a:t>
                </a:r>
              </a:p>
              <a:p>
                <a:pPr algn="ctr"/>
                <a:r>
                  <a:rPr lang="en-US" sz="2400" spc="-150">
                    <a:latin typeface="CordiaUPC" panose="020B0304020202020204" pitchFamily="34" charset="-34"/>
                    <a:cs typeface="CordiaUPC" panose="020B0304020202020204" pitchFamily="34" charset="-34"/>
                  </a:rPr>
                  <a:t>engine</a:t>
                </a:r>
              </a:p>
            </p:txBody>
          </p:sp>
          <p:sp>
            <p:nvSpPr>
              <p:cNvPr id="57" name="Rounded Rectangle 56">
                <a:extLst>
                  <a:ext uri="{FF2B5EF4-FFF2-40B4-BE49-F238E27FC236}">
                    <a16:creationId xmlns:a16="http://schemas.microsoft.com/office/drawing/2014/main" id="{7BAF4BFF-684B-B51E-FD61-7255D948BCAC}"/>
                  </a:ext>
                </a:extLst>
              </p:cNvPr>
              <p:cNvSpPr/>
              <p:nvPr/>
            </p:nvSpPr>
            <p:spPr>
              <a:xfrm>
                <a:off x="2474421" y="2342109"/>
                <a:ext cx="1435469" cy="1047288"/>
              </a:xfrm>
              <a:prstGeom prst="roundRect">
                <a:avLst/>
              </a:prstGeom>
              <a:solidFill>
                <a:schemeClr val="accent2">
                  <a:lumMod val="60000"/>
                  <a:lumOff val="40000"/>
                </a:schemeClr>
              </a:solidFill>
              <a:ln>
                <a:solidFill>
                  <a:schemeClr val="tx1"/>
                </a:solidFill>
              </a:ln>
              <a:effectLst>
                <a:innerShdw blurRad="63500" dist="50800" dir="2700000">
                  <a:prstClr val="black">
                    <a:alpha val="50000"/>
                  </a:prstClr>
                </a:innerShdw>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spc="-150">
                    <a:latin typeface="CordiaUPC" panose="020B0304020202020204" pitchFamily="34" charset="-34"/>
                    <a:cs typeface="CordiaUPC" panose="020B0304020202020204" pitchFamily="34" charset="-34"/>
                  </a:rPr>
                  <a:t>Compliance</a:t>
                </a:r>
              </a:p>
              <a:p>
                <a:pPr algn="ctr"/>
                <a:r>
                  <a:rPr lang="en-US" sz="2400" spc="-150">
                    <a:latin typeface="CordiaUPC" panose="020B0304020202020204" pitchFamily="34" charset="-34"/>
                    <a:cs typeface="CordiaUPC" panose="020B0304020202020204" pitchFamily="34" charset="-34"/>
                  </a:rPr>
                  <a:t>engine</a:t>
                </a:r>
              </a:p>
            </p:txBody>
          </p:sp>
          <p:sp>
            <p:nvSpPr>
              <p:cNvPr id="58" name="Rounded Rectangle 57">
                <a:extLst>
                  <a:ext uri="{FF2B5EF4-FFF2-40B4-BE49-F238E27FC236}">
                    <a16:creationId xmlns:a16="http://schemas.microsoft.com/office/drawing/2014/main" id="{8152AFBA-8A03-457D-29A3-8630A76647DB}"/>
                  </a:ext>
                </a:extLst>
              </p:cNvPr>
              <p:cNvSpPr/>
              <p:nvPr/>
            </p:nvSpPr>
            <p:spPr>
              <a:xfrm>
                <a:off x="3959545" y="2342109"/>
                <a:ext cx="3178319" cy="1041385"/>
              </a:xfrm>
              <a:prstGeom prst="roundRect">
                <a:avLst/>
              </a:prstGeom>
              <a:solidFill>
                <a:schemeClr val="accent2">
                  <a:lumMod val="60000"/>
                  <a:lumOff val="40000"/>
                </a:schemeClr>
              </a:solidFill>
              <a:ln>
                <a:solidFill>
                  <a:schemeClr val="tx1"/>
                </a:solidFill>
              </a:ln>
              <a:effectLst>
                <a:innerShdw blurRad="63500" dist="50800" dir="2700000">
                  <a:prstClr val="black">
                    <a:alpha val="50000"/>
                  </a:prstClr>
                </a:innerShdw>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spc="-150">
                    <a:latin typeface="CordiaUPC" panose="020B0304020202020204" pitchFamily="34" charset="-34"/>
                    <a:cs typeface="CordiaUPC" panose="020B0304020202020204" pitchFamily="34" charset="-34"/>
                  </a:rPr>
                  <a:t>Optimization</a:t>
                </a:r>
              </a:p>
              <a:p>
                <a:pPr algn="ctr"/>
                <a:r>
                  <a:rPr lang="en-US" sz="2400" spc="-150">
                    <a:latin typeface="CordiaUPC" panose="020B0304020202020204" pitchFamily="34" charset="-34"/>
                    <a:cs typeface="CordiaUPC" panose="020B0304020202020204" pitchFamily="34" charset="-34"/>
                  </a:rPr>
                  <a:t>engine</a:t>
                </a:r>
              </a:p>
            </p:txBody>
          </p:sp>
          <p:sp>
            <p:nvSpPr>
              <p:cNvPr id="59" name="Rounded Rectangle 58">
                <a:extLst>
                  <a:ext uri="{FF2B5EF4-FFF2-40B4-BE49-F238E27FC236}">
                    <a16:creationId xmlns:a16="http://schemas.microsoft.com/office/drawing/2014/main" id="{182813D8-66C7-38A3-9C7F-744BF60DAE21}"/>
                  </a:ext>
                </a:extLst>
              </p:cNvPr>
              <p:cNvSpPr/>
              <p:nvPr/>
            </p:nvSpPr>
            <p:spPr>
              <a:xfrm>
                <a:off x="7176662" y="2366336"/>
                <a:ext cx="2421712" cy="1017158"/>
              </a:xfrm>
              <a:prstGeom prst="roundRect">
                <a:avLst/>
              </a:prstGeom>
              <a:solidFill>
                <a:schemeClr val="accent2">
                  <a:lumMod val="60000"/>
                  <a:lumOff val="40000"/>
                </a:schemeClr>
              </a:solidFill>
              <a:ln>
                <a:solidFill>
                  <a:schemeClr val="tx1"/>
                </a:solidFill>
              </a:ln>
              <a:effectLst>
                <a:innerShdw blurRad="63500" dist="50800" dir="2700000">
                  <a:prstClr val="black">
                    <a:alpha val="50000"/>
                  </a:prstClr>
                </a:innerShdw>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spc="-150">
                    <a:latin typeface="CordiaUPC" panose="020B0304020202020204" pitchFamily="34" charset="-34"/>
                    <a:cs typeface="CordiaUPC" panose="020B0304020202020204" pitchFamily="34" charset="-34"/>
                  </a:rPr>
                  <a:t>Simulation engine </a:t>
                </a:r>
              </a:p>
              <a:p>
                <a:pPr algn="ctr"/>
                <a:r>
                  <a:rPr lang="en-US" sz="2400" spc="-150">
                    <a:latin typeface="CordiaUPC" panose="020B0304020202020204" pitchFamily="34" charset="-34"/>
                    <a:cs typeface="CordiaUPC" panose="020B0304020202020204" pitchFamily="34" charset="-34"/>
                  </a:rPr>
                  <a:t>“DIGITAL TWIN”</a:t>
                </a:r>
              </a:p>
            </p:txBody>
          </p:sp>
          <p:sp>
            <p:nvSpPr>
              <p:cNvPr id="60" name="Rounded Rectangle 59">
                <a:extLst>
                  <a:ext uri="{FF2B5EF4-FFF2-40B4-BE49-F238E27FC236}">
                    <a16:creationId xmlns:a16="http://schemas.microsoft.com/office/drawing/2014/main" id="{118F98AB-C6BB-AA42-5603-37A0773D5B09}"/>
                  </a:ext>
                </a:extLst>
              </p:cNvPr>
              <p:cNvSpPr/>
              <p:nvPr/>
            </p:nvSpPr>
            <p:spPr>
              <a:xfrm>
                <a:off x="9614999" y="2366337"/>
                <a:ext cx="1740188" cy="996964"/>
              </a:xfrm>
              <a:prstGeom prst="roundRect">
                <a:avLst/>
              </a:prstGeom>
              <a:solidFill>
                <a:schemeClr val="accent2">
                  <a:lumMod val="60000"/>
                  <a:lumOff val="40000"/>
                </a:schemeClr>
              </a:solidFill>
              <a:ln>
                <a:solidFill>
                  <a:schemeClr val="tx1"/>
                </a:solidFill>
              </a:ln>
              <a:effectLst>
                <a:innerShdw blurRad="63500" dist="50800" dir="2700000">
                  <a:prstClr val="black">
                    <a:alpha val="50000"/>
                  </a:prstClr>
                </a:innerShdw>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spc="-150">
                    <a:latin typeface="CordiaUPC" panose="020B0304020202020204" pitchFamily="34" charset="-34"/>
                    <a:cs typeface="CordiaUPC" panose="020B0304020202020204" pitchFamily="34" charset="-34"/>
                  </a:rPr>
                  <a:t>Query server</a:t>
                </a:r>
              </a:p>
            </p:txBody>
          </p:sp>
          <p:sp>
            <p:nvSpPr>
              <p:cNvPr id="61" name="Rounded Rectangle 60">
                <a:extLst>
                  <a:ext uri="{FF2B5EF4-FFF2-40B4-BE49-F238E27FC236}">
                    <a16:creationId xmlns:a16="http://schemas.microsoft.com/office/drawing/2014/main" id="{089D58EA-E233-F33D-DD22-72881C9DB249}"/>
                  </a:ext>
                </a:extLst>
              </p:cNvPr>
              <p:cNvSpPr/>
              <p:nvPr/>
            </p:nvSpPr>
            <p:spPr>
              <a:xfrm>
                <a:off x="2471680" y="3445511"/>
                <a:ext cx="1451842" cy="726771"/>
              </a:xfrm>
              <a:prstGeom prst="roundRect">
                <a:avLst/>
              </a:prstGeom>
              <a:solidFill>
                <a:schemeClr val="accent2">
                  <a:lumMod val="60000"/>
                  <a:lumOff val="40000"/>
                </a:schemeClr>
              </a:solidFill>
              <a:ln>
                <a:solidFill>
                  <a:schemeClr val="tx1"/>
                </a:solidFill>
              </a:ln>
              <a:effectLst>
                <a:innerShdw blurRad="63500" dist="50800" dir="2700000">
                  <a:prstClr val="black">
                    <a:alpha val="50000"/>
                  </a:prstClr>
                </a:innerShdw>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spc="-150">
                    <a:latin typeface="CordiaUPC" panose="020B0304020202020204" pitchFamily="34" charset="-34"/>
                    <a:cs typeface="CordiaUPC" panose="020B0304020202020204" pitchFamily="34" charset="-34"/>
                  </a:rPr>
                  <a:t>Technical Clearing House</a:t>
                </a:r>
              </a:p>
            </p:txBody>
          </p:sp>
          <p:sp>
            <p:nvSpPr>
              <p:cNvPr id="62" name="Rectangle 61">
                <a:extLst>
                  <a:ext uri="{FF2B5EF4-FFF2-40B4-BE49-F238E27FC236}">
                    <a16:creationId xmlns:a16="http://schemas.microsoft.com/office/drawing/2014/main" id="{4FE865C5-08B5-9303-7FAB-C498E871BCE8}"/>
                  </a:ext>
                </a:extLst>
              </p:cNvPr>
              <p:cNvSpPr/>
              <p:nvPr/>
            </p:nvSpPr>
            <p:spPr>
              <a:xfrm>
                <a:off x="3992577" y="4222158"/>
                <a:ext cx="7345894" cy="766800"/>
              </a:xfrm>
              <a:prstGeom prst="rect">
                <a:avLst/>
              </a:prstGeom>
              <a:ln>
                <a:solidFill>
                  <a:schemeClr val="accent1">
                    <a:lumMod val="50000"/>
                  </a:schemeClr>
                </a:solidFill>
              </a:ln>
              <a:effectLst>
                <a:innerShdw blurRad="63500" dist="50800" dir="2700000">
                  <a:prstClr val="black">
                    <a:alpha val="50000"/>
                  </a:prstClr>
                </a:innerShdw>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100">
                    <a:latin typeface="CordiaUPC" panose="020B0304020202020204" pitchFamily="34" charset="-34"/>
                    <a:cs typeface="CordiaUPC" panose="020B0304020202020204" pitchFamily="34" charset="-34"/>
                  </a:rPr>
                  <a:t>Model DB</a:t>
                </a:r>
              </a:p>
              <a:p>
                <a:pPr algn="ctr"/>
                <a:r>
                  <a:rPr lang="en-US" sz="2100">
                    <a:latin typeface="CordiaUPC" panose="020B0304020202020204" pitchFamily="34" charset="-34"/>
                    <a:cs typeface="CordiaUPC" panose="020B0304020202020204" pitchFamily="34" charset="-34"/>
                  </a:rPr>
                  <a:t>Including data model</a:t>
                </a:r>
              </a:p>
            </p:txBody>
          </p:sp>
          <p:sp>
            <p:nvSpPr>
              <p:cNvPr id="63" name="Rectangle 62">
                <a:extLst>
                  <a:ext uri="{FF2B5EF4-FFF2-40B4-BE49-F238E27FC236}">
                    <a16:creationId xmlns:a16="http://schemas.microsoft.com/office/drawing/2014/main" id="{446346A7-20F5-0425-F121-6564265C2678}"/>
                  </a:ext>
                </a:extLst>
              </p:cNvPr>
              <p:cNvSpPr/>
              <p:nvPr/>
            </p:nvSpPr>
            <p:spPr>
              <a:xfrm>
                <a:off x="1072371" y="4237458"/>
                <a:ext cx="2837520" cy="751500"/>
              </a:xfrm>
              <a:prstGeom prst="rect">
                <a:avLst/>
              </a:prstGeom>
              <a:ln>
                <a:solidFill>
                  <a:schemeClr val="accent1">
                    <a:lumMod val="50000"/>
                  </a:schemeClr>
                </a:solidFill>
              </a:ln>
              <a:effectLst>
                <a:innerShdw blurRad="63500" dist="50800" dir="2700000">
                  <a:prstClr val="black">
                    <a:alpha val="50000"/>
                  </a:prstClr>
                </a:innerShdw>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100">
                    <a:latin typeface="CordiaUPC" panose="020B0304020202020204" pitchFamily="34" charset="-34"/>
                    <a:cs typeface="CordiaUPC" panose="020B0304020202020204" pitchFamily="34" charset="-34"/>
                  </a:rPr>
                  <a:t>Telemetry DB</a:t>
                </a:r>
              </a:p>
            </p:txBody>
          </p:sp>
          <p:sp>
            <p:nvSpPr>
              <p:cNvPr id="64" name="Rectangle 63">
                <a:extLst>
                  <a:ext uri="{FF2B5EF4-FFF2-40B4-BE49-F238E27FC236}">
                    <a16:creationId xmlns:a16="http://schemas.microsoft.com/office/drawing/2014/main" id="{3BF0D876-2CAA-8077-6C38-7940D5A23963}"/>
                  </a:ext>
                </a:extLst>
              </p:cNvPr>
              <p:cNvSpPr/>
              <p:nvPr/>
            </p:nvSpPr>
            <p:spPr>
              <a:xfrm>
                <a:off x="3975951" y="3462136"/>
                <a:ext cx="5622423" cy="710146"/>
              </a:xfrm>
              <a:prstGeom prst="rect">
                <a:avLst/>
              </a:prstGeom>
              <a:ln>
                <a:solidFill>
                  <a:schemeClr val="accent1">
                    <a:lumMod val="50000"/>
                  </a:schemeClr>
                </a:solidFill>
              </a:ln>
              <a:effectLst>
                <a:innerShdw blurRad="63500" dist="50800" dir="2700000">
                  <a:prstClr val="black">
                    <a:alpha val="50000"/>
                  </a:prstClr>
                </a:innerShdw>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100">
                    <a:latin typeface="CordiaUPC" panose="020B0304020202020204" pitchFamily="34" charset="-34"/>
                    <a:cs typeface="CordiaUPC" panose="020B0304020202020204" pitchFamily="34" charset="-34"/>
                  </a:rPr>
                  <a:t>Four-wire DSSE</a:t>
                </a:r>
              </a:p>
            </p:txBody>
          </p:sp>
          <p:sp>
            <p:nvSpPr>
              <p:cNvPr id="65" name="Rectangle 64">
                <a:extLst>
                  <a:ext uri="{FF2B5EF4-FFF2-40B4-BE49-F238E27FC236}">
                    <a16:creationId xmlns:a16="http://schemas.microsoft.com/office/drawing/2014/main" id="{48296D9F-960B-3EAB-3683-B900F91FCACE}"/>
                  </a:ext>
                </a:extLst>
              </p:cNvPr>
              <p:cNvSpPr/>
              <p:nvPr/>
            </p:nvSpPr>
            <p:spPr>
              <a:xfrm>
                <a:off x="9614998" y="3455886"/>
                <a:ext cx="1723473" cy="710145"/>
              </a:xfrm>
              <a:prstGeom prst="rect">
                <a:avLst/>
              </a:prstGeom>
              <a:ln>
                <a:solidFill>
                  <a:schemeClr val="accent1">
                    <a:lumMod val="50000"/>
                  </a:schemeClr>
                </a:solidFill>
              </a:ln>
              <a:effectLst>
                <a:innerShdw blurRad="63500" dist="50800" dir="2700000">
                  <a:prstClr val="black">
                    <a:alpha val="50000"/>
                  </a:prstClr>
                </a:innerShdw>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100">
                    <a:latin typeface="CordiaUPC" panose="020B0304020202020204" pitchFamily="34" charset="-34"/>
                    <a:cs typeface="CordiaUPC" panose="020B0304020202020204" pitchFamily="34" charset="-34"/>
                  </a:rPr>
                  <a:t>Model Sync</a:t>
                </a:r>
              </a:p>
            </p:txBody>
          </p:sp>
        </p:grpSp>
        <p:grpSp>
          <p:nvGrpSpPr>
            <p:cNvPr id="6" name="Group 5">
              <a:extLst>
                <a:ext uri="{FF2B5EF4-FFF2-40B4-BE49-F238E27FC236}">
                  <a16:creationId xmlns:a16="http://schemas.microsoft.com/office/drawing/2014/main" id="{128CBBEA-7A66-7FCC-6C70-37949DFB56A6}"/>
                </a:ext>
              </a:extLst>
            </p:cNvPr>
            <p:cNvGrpSpPr/>
            <p:nvPr/>
          </p:nvGrpSpPr>
          <p:grpSpPr>
            <a:xfrm>
              <a:off x="1543804" y="4789589"/>
              <a:ext cx="124986" cy="521417"/>
              <a:chOff x="2777708" y="2671693"/>
              <a:chExt cx="572921" cy="2474048"/>
            </a:xfrm>
            <a:solidFill>
              <a:srgbClr val="FFC000"/>
            </a:solidFill>
          </p:grpSpPr>
          <p:sp>
            <p:nvSpPr>
              <p:cNvPr id="43" name="Doughnut 42">
                <a:extLst>
                  <a:ext uri="{FF2B5EF4-FFF2-40B4-BE49-F238E27FC236}">
                    <a16:creationId xmlns:a16="http://schemas.microsoft.com/office/drawing/2014/main" id="{0351073C-E80E-DBAF-6F5F-7CC7EDAFF4B1}"/>
                  </a:ext>
                </a:extLst>
              </p:cNvPr>
              <p:cNvSpPr/>
              <p:nvPr/>
            </p:nvSpPr>
            <p:spPr>
              <a:xfrm>
                <a:off x="2777708" y="2671693"/>
                <a:ext cx="559543" cy="469642"/>
              </a:xfrm>
              <a:prstGeom prst="donut">
                <a:avLst>
                  <a:gd name="adj" fmla="val 17612"/>
                </a:avLst>
              </a:prstGeom>
              <a:grpFill/>
              <a:ln>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grpSp>
            <p:nvGrpSpPr>
              <p:cNvPr id="44" name="Group 43">
                <a:extLst>
                  <a:ext uri="{FF2B5EF4-FFF2-40B4-BE49-F238E27FC236}">
                    <a16:creationId xmlns:a16="http://schemas.microsoft.com/office/drawing/2014/main" id="{BF01D5E8-2620-0F4E-16A9-032F4A461467}"/>
                  </a:ext>
                </a:extLst>
              </p:cNvPr>
              <p:cNvGrpSpPr/>
              <p:nvPr/>
            </p:nvGrpSpPr>
            <p:grpSpPr>
              <a:xfrm>
                <a:off x="3009807" y="3141334"/>
                <a:ext cx="340822" cy="2004407"/>
                <a:chOff x="3009807" y="3141334"/>
                <a:chExt cx="340822" cy="2004407"/>
              </a:xfrm>
              <a:grpFill/>
            </p:grpSpPr>
            <p:cxnSp>
              <p:nvCxnSpPr>
                <p:cNvPr id="45" name="Straight Connector 44">
                  <a:extLst>
                    <a:ext uri="{FF2B5EF4-FFF2-40B4-BE49-F238E27FC236}">
                      <a16:creationId xmlns:a16="http://schemas.microsoft.com/office/drawing/2014/main" id="{A8E170E4-7C0D-C985-A949-A8035E429532}"/>
                    </a:ext>
                  </a:extLst>
                </p:cNvPr>
                <p:cNvCxnSpPr>
                  <a:cxnSpLocks/>
                  <a:stCxn id="43" idx="4"/>
                </p:cNvCxnSpPr>
                <p:nvPr/>
              </p:nvCxnSpPr>
              <p:spPr>
                <a:xfrm flipH="1">
                  <a:off x="3018772" y="3141334"/>
                  <a:ext cx="38708" cy="775292"/>
                </a:xfrm>
                <a:prstGeom prst="line">
                  <a:avLst/>
                </a:prstGeom>
                <a:grpFill/>
                <a:ln>
                  <a:solidFill>
                    <a:schemeClr val="tx1"/>
                  </a:solidFill>
                </a:ln>
              </p:spPr>
              <p:style>
                <a:lnRef idx="2">
                  <a:schemeClr val="accent4">
                    <a:shade val="15000"/>
                  </a:schemeClr>
                </a:lnRef>
                <a:fillRef idx="1">
                  <a:schemeClr val="accent4"/>
                </a:fillRef>
                <a:effectRef idx="0">
                  <a:schemeClr val="accent4"/>
                </a:effectRef>
                <a:fontRef idx="minor">
                  <a:schemeClr val="lt1"/>
                </a:fontRef>
              </p:style>
            </p:cxnSp>
            <p:cxnSp>
              <p:nvCxnSpPr>
                <p:cNvPr id="46" name="Straight Connector 45">
                  <a:extLst>
                    <a:ext uri="{FF2B5EF4-FFF2-40B4-BE49-F238E27FC236}">
                      <a16:creationId xmlns:a16="http://schemas.microsoft.com/office/drawing/2014/main" id="{6FCDF95F-1B31-498E-6A36-174318D39540}"/>
                    </a:ext>
                  </a:extLst>
                </p:cNvPr>
                <p:cNvCxnSpPr/>
                <p:nvPr/>
              </p:nvCxnSpPr>
              <p:spPr>
                <a:xfrm>
                  <a:off x="3009807" y="3898697"/>
                  <a:ext cx="340822" cy="239530"/>
                </a:xfrm>
                <a:prstGeom prst="line">
                  <a:avLst/>
                </a:prstGeom>
                <a:grpFill/>
                <a:ln>
                  <a:solidFill>
                    <a:schemeClr val="tx1"/>
                  </a:solidFill>
                </a:ln>
              </p:spPr>
              <p:style>
                <a:lnRef idx="2">
                  <a:schemeClr val="accent4">
                    <a:shade val="15000"/>
                  </a:schemeClr>
                </a:lnRef>
                <a:fillRef idx="1">
                  <a:schemeClr val="accent4"/>
                </a:fillRef>
                <a:effectRef idx="0">
                  <a:schemeClr val="accent4"/>
                </a:effectRef>
                <a:fontRef idx="minor">
                  <a:schemeClr val="lt1"/>
                </a:fontRef>
              </p:style>
            </p:cxnSp>
            <p:cxnSp>
              <p:nvCxnSpPr>
                <p:cNvPr id="47" name="Straight Connector 46">
                  <a:extLst>
                    <a:ext uri="{FF2B5EF4-FFF2-40B4-BE49-F238E27FC236}">
                      <a16:creationId xmlns:a16="http://schemas.microsoft.com/office/drawing/2014/main" id="{BA05EA9D-782C-9D7C-E24C-0D95DD90AB19}"/>
                    </a:ext>
                  </a:extLst>
                </p:cNvPr>
                <p:cNvCxnSpPr>
                  <a:cxnSpLocks/>
                </p:cNvCxnSpPr>
                <p:nvPr/>
              </p:nvCxnSpPr>
              <p:spPr>
                <a:xfrm>
                  <a:off x="3337251" y="4120297"/>
                  <a:ext cx="0" cy="1025444"/>
                </a:xfrm>
                <a:prstGeom prst="line">
                  <a:avLst/>
                </a:prstGeom>
                <a:grpFill/>
                <a:ln>
                  <a:solidFill>
                    <a:schemeClr val="tx1"/>
                  </a:solidFill>
                </a:ln>
              </p:spPr>
              <p:style>
                <a:lnRef idx="2">
                  <a:schemeClr val="accent4">
                    <a:shade val="15000"/>
                  </a:schemeClr>
                </a:lnRef>
                <a:fillRef idx="1">
                  <a:schemeClr val="accent4"/>
                </a:fillRef>
                <a:effectRef idx="0">
                  <a:schemeClr val="accent4"/>
                </a:effectRef>
                <a:fontRef idx="minor">
                  <a:schemeClr val="lt1"/>
                </a:fontRef>
              </p:style>
            </p:cxnSp>
          </p:grpSp>
        </p:grpSp>
        <p:grpSp>
          <p:nvGrpSpPr>
            <p:cNvPr id="7" name="Group 6">
              <a:extLst>
                <a:ext uri="{FF2B5EF4-FFF2-40B4-BE49-F238E27FC236}">
                  <a16:creationId xmlns:a16="http://schemas.microsoft.com/office/drawing/2014/main" id="{32FA942C-D100-1D31-7890-A61C259049CF}"/>
                </a:ext>
              </a:extLst>
            </p:cNvPr>
            <p:cNvGrpSpPr/>
            <p:nvPr/>
          </p:nvGrpSpPr>
          <p:grpSpPr>
            <a:xfrm>
              <a:off x="2281563" y="4778710"/>
              <a:ext cx="124986" cy="521417"/>
              <a:chOff x="2777708" y="2671693"/>
              <a:chExt cx="572921" cy="2474048"/>
            </a:xfrm>
            <a:solidFill>
              <a:srgbClr val="FFC000"/>
            </a:solidFill>
          </p:grpSpPr>
          <p:sp>
            <p:nvSpPr>
              <p:cNvPr id="38" name="Doughnut 37">
                <a:extLst>
                  <a:ext uri="{FF2B5EF4-FFF2-40B4-BE49-F238E27FC236}">
                    <a16:creationId xmlns:a16="http://schemas.microsoft.com/office/drawing/2014/main" id="{C6BA1AA7-6A93-175C-F539-1B67A5CD7A68}"/>
                  </a:ext>
                </a:extLst>
              </p:cNvPr>
              <p:cNvSpPr/>
              <p:nvPr/>
            </p:nvSpPr>
            <p:spPr>
              <a:xfrm>
                <a:off x="2777708" y="2671693"/>
                <a:ext cx="559543" cy="469642"/>
              </a:xfrm>
              <a:prstGeom prst="donut">
                <a:avLst>
                  <a:gd name="adj" fmla="val 17612"/>
                </a:avLst>
              </a:prstGeom>
              <a:grpFill/>
              <a:ln>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grpSp>
            <p:nvGrpSpPr>
              <p:cNvPr id="39" name="Group 38">
                <a:extLst>
                  <a:ext uri="{FF2B5EF4-FFF2-40B4-BE49-F238E27FC236}">
                    <a16:creationId xmlns:a16="http://schemas.microsoft.com/office/drawing/2014/main" id="{FD72126A-406B-4F35-F882-AB330D135697}"/>
                  </a:ext>
                </a:extLst>
              </p:cNvPr>
              <p:cNvGrpSpPr/>
              <p:nvPr/>
            </p:nvGrpSpPr>
            <p:grpSpPr>
              <a:xfrm>
                <a:off x="3009807" y="3141334"/>
                <a:ext cx="340822" cy="2004407"/>
                <a:chOff x="3009807" y="3141334"/>
                <a:chExt cx="340822" cy="2004407"/>
              </a:xfrm>
              <a:grpFill/>
            </p:grpSpPr>
            <p:cxnSp>
              <p:nvCxnSpPr>
                <p:cNvPr id="40" name="Straight Connector 39">
                  <a:extLst>
                    <a:ext uri="{FF2B5EF4-FFF2-40B4-BE49-F238E27FC236}">
                      <a16:creationId xmlns:a16="http://schemas.microsoft.com/office/drawing/2014/main" id="{3472F102-1426-6C35-966A-048593C66E21}"/>
                    </a:ext>
                  </a:extLst>
                </p:cNvPr>
                <p:cNvCxnSpPr>
                  <a:cxnSpLocks/>
                  <a:stCxn id="38" idx="4"/>
                </p:cNvCxnSpPr>
                <p:nvPr/>
              </p:nvCxnSpPr>
              <p:spPr>
                <a:xfrm flipH="1">
                  <a:off x="3018772" y="3141334"/>
                  <a:ext cx="38708" cy="775292"/>
                </a:xfrm>
                <a:prstGeom prst="line">
                  <a:avLst/>
                </a:prstGeom>
                <a:grpFill/>
                <a:ln>
                  <a:solidFill>
                    <a:schemeClr val="tx1"/>
                  </a:solidFill>
                </a:ln>
              </p:spPr>
              <p:style>
                <a:lnRef idx="2">
                  <a:schemeClr val="accent4">
                    <a:shade val="15000"/>
                  </a:schemeClr>
                </a:lnRef>
                <a:fillRef idx="1">
                  <a:schemeClr val="accent4"/>
                </a:fillRef>
                <a:effectRef idx="0">
                  <a:schemeClr val="accent4"/>
                </a:effectRef>
                <a:fontRef idx="minor">
                  <a:schemeClr val="lt1"/>
                </a:fontRef>
              </p:style>
            </p:cxnSp>
            <p:cxnSp>
              <p:nvCxnSpPr>
                <p:cNvPr id="41" name="Straight Connector 40">
                  <a:extLst>
                    <a:ext uri="{FF2B5EF4-FFF2-40B4-BE49-F238E27FC236}">
                      <a16:creationId xmlns:a16="http://schemas.microsoft.com/office/drawing/2014/main" id="{2AA91C20-008E-AB99-EDDF-E334A1A1E7D1}"/>
                    </a:ext>
                  </a:extLst>
                </p:cNvPr>
                <p:cNvCxnSpPr/>
                <p:nvPr/>
              </p:nvCxnSpPr>
              <p:spPr>
                <a:xfrm>
                  <a:off x="3009807" y="3898697"/>
                  <a:ext cx="340822" cy="239530"/>
                </a:xfrm>
                <a:prstGeom prst="line">
                  <a:avLst/>
                </a:prstGeom>
                <a:grpFill/>
                <a:ln>
                  <a:solidFill>
                    <a:schemeClr val="tx1"/>
                  </a:solidFill>
                </a:ln>
              </p:spPr>
              <p:style>
                <a:lnRef idx="2">
                  <a:schemeClr val="accent4">
                    <a:shade val="15000"/>
                  </a:schemeClr>
                </a:lnRef>
                <a:fillRef idx="1">
                  <a:schemeClr val="accent4"/>
                </a:fillRef>
                <a:effectRef idx="0">
                  <a:schemeClr val="accent4"/>
                </a:effectRef>
                <a:fontRef idx="minor">
                  <a:schemeClr val="lt1"/>
                </a:fontRef>
              </p:style>
            </p:cxnSp>
            <p:cxnSp>
              <p:nvCxnSpPr>
                <p:cNvPr id="42" name="Straight Connector 41">
                  <a:extLst>
                    <a:ext uri="{FF2B5EF4-FFF2-40B4-BE49-F238E27FC236}">
                      <a16:creationId xmlns:a16="http://schemas.microsoft.com/office/drawing/2014/main" id="{74017471-F806-246C-8AD6-C1F7FCCFDC5D}"/>
                    </a:ext>
                  </a:extLst>
                </p:cNvPr>
                <p:cNvCxnSpPr>
                  <a:cxnSpLocks/>
                </p:cNvCxnSpPr>
                <p:nvPr/>
              </p:nvCxnSpPr>
              <p:spPr>
                <a:xfrm>
                  <a:off x="3337251" y="4120297"/>
                  <a:ext cx="0" cy="1025444"/>
                </a:xfrm>
                <a:prstGeom prst="line">
                  <a:avLst/>
                </a:prstGeom>
                <a:grpFill/>
                <a:ln>
                  <a:solidFill>
                    <a:schemeClr val="tx1"/>
                  </a:solidFill>
                </a:ln>
              </p:spPr>
              <p:style>
                <a:lnRef idx="2">
                  <a:schemeClr val="accent4">
                    <a:shade val="15000"/>
                  </a:schemeClr>
                </a:lnRef>
                <a:fillRef idx="1">
                  <a:schemeClr val="accent4"/>
                </a:fillRef>
                <a:effectRef idx="0">
                  <a:schemeClr val="accent4"/>
                </a:effectRef>
                <a:fontRef idx="minor">
                  <a:schemeClr val="lt1"/>
                </a:fontRef>
              </p:style>
            </p:cxnSp>
          </p:grpSp>
        </p:grpSp>
        <p:grpSp>
          <p:nvGrpSpPr>
            <p:cNvPr id="8" name="Group 7">
              <a:extLst>
                <a:ext uri="{FF2B5EF4-FFF2-40B4-BE49-F238E27FC236}">
                  <a16:creationId xmlns:a16="http://schemas.microsoft.com/office/drawing/2014/main" id="{11DFA9DC-DE8E-6271-F980-4178E089CA4A}"/>
                </a:ext>
              </a:extLst>
            </p:cNvPr>
            <p:cNvGrpSpPr/>
            <p:nvPr/>
          </p:nvGrpSpPr>
          <p:grpSpPr>
            <a:xfrm>
              <a:off x="3027538" y="4788097"/>
              <a:ext cx="124986" cy="521417"/>
              <a:chOff x="2777708" y="2671693"/>
              <a:chExt cx="572921" cy="2474048"/>
            </a:xfrm>
            <a:solidFill>
              <a:srgbClr val="FFC000"/>
            </a:solidFill>
          </p:grpSpPr>
          <p:sp>
            <p:nvSpPr>
              <p:cNvPr id="33" name="Doughnut 32">
                <a:extLst>
                  <a:ext uri="{FF2B5EF4-FFF2-40B4-BE49-F238E27FC236}">
                    <a16:creationId xmlns:a16="http://schemas.microsoft.com/office/drawing/2014/main" id="{5AC6F1E8-B0D2-D495-6214-53867015BBC5}"/>
                  </a:ext>
                </a:extLst>
              </p:cNvPr>
              <p:cNvSpPr/>
              <p:nvPr/>
            </p:nvSpPr>
            <p:spPr>
              <a:xfrm>
                <a:off x="2777708" y="2671693"/>
                <a:ext cx="559543" cy="469642"/>
              </a:xfrm>
              <a:prstGeom prst="donut">
                <a:avLst>
                  <a:gd name="adj" fmla="val 17612"/>
                </a:avLst>
              </a:prstGeom>
              <a:grpFill/>
              <a:ln>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grpSp>
            <p:nvGrpSpPr>
              <p:cNvPr id="34" name="Group 33">
                <a:extLst>
                  <a:ext uri="{FF2B5EF4-FFF2-40B4-BE49-F238E27FC236}">
                    <a16:creationId xmlns:a16="http://schemas.microsoft.com/office/drawing/2014/main" id="{F5A216B7-FD1A-2F6D-DA8E-A21F3540ECC8}"/>
                  </a:ext>
                </a:extLst>
              </p:cNvPr>
              <p:cNvGrpSpPr/>
              <p:nvPr/>
            </p:nvGrpSpPr>
            <p:grpSpPr>
              <a:xfrm>
                <a:off x="3009807" y="3141334"/>
                <a:ext cx="340822" cy="2004407"/>
                <a:chOff x="3009807" y="3141334"/>
                <a:chExt cx="340822" cy="2004407"/>
              </a:xfrm>
              <a:grpFill/>
            </p:grpSpPr>
            <p:cxnSp>
              <p:nvCxnSpPr>
                <p:cNvPr id="35" name="Straight Connector 34">
                  <a:extLst>
                    <a:ext uri="{FF2B5EF4-FFF2-40B4-BE49-F238E27FC236}">
                      <a16:creationId xmlns:a16="http://schemas.microsoft.com/office/drawing/2014/main" id="{5FC1D1F6-652F-B500-3C04-8A58137DA28E}"/>
                    </a:ext>
                  </a:extLst>
                </p:cNvPr>
                <p:cNvCxnSpPr>
                  <a:cxnSpLocks/>
                  <a:stCxn id="33" idx="4"/>
                </p:cNvCxnSpPr>
                <p:nvPr/>
              </p:nvCxnSpPr>
              <p:spPr>
                <a:xfrm flipH="1">
                  <a:off x="3018772" y="3141334"/>
                  <a:ext cx="38708" cy="775292"/>
                </a:xfrm>
                <a:prstGeom prst="line">
                  <a:avLst/>
                </a:prstGeom>
                <a:grpFill/>
                <a:ln>
                  <a:solidFill>
                    <a:schemeClr val="tx1"/>
                  </a:solidFill>
                </a:ln>
              </p:spPr>
              <p:style>
                <a:lnRef idx="2">
                  <a:schemeClr val="accent4">
                    <a:shade val="15000"/>
                  </a:schemeClr>
                </a:lnRef>
                <a:fillRef idx="1">
                  <a:schemeClr val="accent4"/>
                </a:fillRef>
                <a:effectRef idx="0">
                  <a:schemeClr val="accent4"/>
                </a:effectRef>
                <a:fontRef idx="minor">
                  <a:schemeClr val="lt1"/>
                </a:fontRef>
              </p:style>
            </p:cxnSp>
            <p:cxnSp>
              <p:nvCxnSpPr>
                <p:cNvPr id="36" name="Straight Connector 35">
                  <a:extLst>
                    <a:ext uri="{FF2B5EF4-FFF2-40B4-BE49-F238E27FC236}">
                      <a16:creationId xmlns:a16="http://schemas.microsoft.com/office/drawing/2014/main" id="{13DA3012-BC0D-F601-24AE-432D505EFE8B}"/>
                    </a:ext>
                  </a:extLst>
                </p:cNvPr>
                <p:cNvCxnSpPr/>
                <p:nvPr/>
              </p:nvCxnSpPr>
              <p:spPr>
                <a:xfrm>
                  <a:off x="3009807" y="3898697"/>
                  <a:ext cx="340822" cy="239530"/>
                </a:xfrm>
                <a:prstGeom prst="line">
                  <a:avLst/>
                </a:prstGeom>
                <a:grpFill/>
                <a:ln>
                  <a:solidFill>
                    <a:schemeClr val="tx1"/>
                  </a:solidFill>
                </a:ln>
              </p:spPr>
              <p:style>
                <a:lnRef idx="2">
                  <a:schemeClr val="accent4">
                    <a:shade val="15000"/>
                  </a:schemeClr>
                </a:lnRef>
                <a:fillRef idx="1">
                  <a:schemeClr val="accent4"/>
                </a:fillRef>
                <a:effectRef idx="0">
                  <a:schemeClr val="accent4"/>
                </a:effectRef>
                <a:fontRef idx="minor">
                  <a:schemeClr val="lt1"/>
                </a:fontRef>
              </p:style>
            </p:cxnSp>
            <p:cxnSp>
              <p:nvCxnSpPr>
                <p:cNvPr id="37" name="Straight Connector 36">
                  <a:extLst>
                    <a:ext uri="{FF2B5EF4-FFF2-40B4-BE49-F238E27FC236}">
                      <a16:creationId xmlns:a16="http://schemas.microsoft.com/office/drawing/2014/main" id="{A0C0BC29-7D06-E10B-596F-8D4DA9D4F9EA}"/>
                    </a:ext>
                  </a:extLst>
                </p:cNvPr>
                <p:cNvCxnSpPr>
                  <a:cxnSpLocks/>
                </p:cNvCxnSpPr>
                <p:nvPr/>
              </p:nvCxnSpPr>
              <p:spPr>
                <a:xfrm>
                  <a:off x="3337251" y="4120297"/>
                  <a:ext cx="0" cy="1025444"/>
                </a:xfrm>
                <a:prstGeom prst="line">
                  <a:avLst/>
                </a:prstGeom>
                <a:grpFill/>
                <a:ln>
                  <a:solidFill>
                    <a:schemeClr val="tx1"/>
                  </a:solidFill>
                </a:ln>
              </p:spPr>
              <p:style>
                <a:lnRef idx="2">
                  <a:schemeClr val="accent4">
                    <a:shade val="15000"/>
                  </a:schemeClr>
                </a:lnRef>
                <a:fillRef idx="1">
                  <a:schemeClr val="accent4"/>
                </a:fillRef>
                <a:effectRef idx="0">
                  <a:schemeClr val="accent4"/>
                </a:effectRef>
                <a:fontRef idx="minor">
                  <a:schemeClr val="lt1"/>
                </a:fontRef>
              </p:style>
            </p:cxnSp>
          </p:grpSp>
        </p:grpSp>
        <p:sp>
          <p:nvSpPr>
            <p:cNvPr id="9" name="TextBox 8">
              <a:extLst>
                <a:ext uri="{FF2B5EF4-FFF2-40B4-BE49-F238E27FC236}">
                  <a16:creationId xmlns:a16="http://schemas.microsoft.com/office/drawing/2014/main" id="{700C8290-BA5A-D0BD-5C47-146B91726A16}"/>
                </a:ext>
              </a:extLst>
            </p:cNvPr>
            <p:cNvSpPr txBox="1"/>
            <p:nvPr/>
          </p:nvSpPr>
          <p:spPr>
            <a:xfrm>
              <a:off x="1220310" y="5327928"/>
              <a:ext cx="873962" cy="461665"/>
            </a:xfrm>
            <a:prstGeom prst="rect">
              <a:avLst/>
            </a:prstGeom>
            <a:noFill/>
          </p:spPr>
          <p:txBody>
            <a:bodyPr wrap="square" rtlCol="0">
              <a:spAutoFit/>
            </a:bodyPr>
            <a:lstStyle/>
            <a:p>
              <a:r>
                <a:rPr lang="en-US" sz="2400">
                  <a:latin typeface="CordiaUPC" panose="020B0304020202020204" pitchFamily="34" charset="-34"/>
                  <a:cs typeface="CordiaUPC" panose="020B0304020202020204" pitchFamily="34" charset="-34"/>
                </a:rPr>
                <a:t>SCADA</a:t>
              </a:r>
            </a:p>
          </p:txBody>
        </p:sp>
        <p:sp>
          <p:nvSpPr>
            <p:cNvPr id="10" name="TextBox 9">
              <a:extLst>
                <a:ext uri="{FF2B5EF4-FFF2-40B4-BE49-F238E27FC236}">
                  <a16:creationId xmlns:a16="http://schemas.microsoft.com/office/drawing/2014/main" id="{862E37B0-D061-1395-659C-A80865E52A71}"/>
                </a:ext>
              </a:extLst>
            </p:cNvPr>
            <p:cNvSpPr txBox="1"/>
            <p:nvPr/>
          </p:nvSpPr>
          <p:spPr>
            <a:xfrm>
              <a:off x="1971215" y="5272467"/>
              <a:ext cx="1257505" cy="637097"/>
            </a:xfrm>
            <a:prstGeom prst="rect">
              <a:avLst/>
            </a:prstGeom>
            <a:noFill/>
          </p:spPr>
          <p:txBody>
            <a:bodyPr wrap="square" rtlCol="0">
              <a:spAutoFit/>
            </a:bodyPr>
            <a:lstStyle/>
            <a:p>
              <a:pPr>
                <a:lnSpc>
                  <a:spcPct val="70000"/>
                </a:lnSpc>
              </a:pPr>
              <a:r>
                <a:rPr lang="en-US" sz="2400">
                  <a:latin typeface="CordiaUPC" panose="020B0304020202020204" pitchFamily="34" charset="-34"/>
                  <a:cs typeface="CordiaUPC" panose="020B0304020202020204" pitchFamily="34" charset="-34"/>
                </a:rPr>
                <a:t>Smart meters</a:t>
              </a:r>
            </a:p>
          </p:txBody>
        </p:sp>
        <p:sp>
          <p:nvSpPr>
            <p:cNvPr id="11" name="TextBox 10">
              <a:extLst>
                <a:ext uri="{FF2B5EF4-FFF2-40B4-BE49-F238E27FC236}">
                  <a16:creationId xmlns:a16="http://schemas.microsoft.com/office/drawing/2014/main" id="{B2C05491-64E4-D961-1E34-F0D1FC73A847}"/>
                </a:ext>
              </a:extLst>
            </p:cNvPr>
            <p:cNvSpPr txBox="1"/>
            <p:nvPr/>
          </p:nvSpPr>
          <p:spPr>
            <a:xfrm>
              <a:off x="2726191" y="5299139"/>
              <a:ext cx="948303" cy="1198405"/>
            </a:xfrm>
            <a:prstGeom prst="rect">
              <a:avLst/>
            </a:prstGeom>
            <a:noFill/>
          </p:spPr>
          <p:txBody>
            <a:bodyPr wrap="square" rtlCol="0">
              <a:spAutoFit/>
            </a:bodyPr>
            <a:lstStyle/>
            <a:p>
              <a:pPr>
                <a:lnSpc>
                  <a:spcPct val="70000"/>
                </a:lnSpc>
              </a:pPr>
              <a:r>
                <a:rPr lang="en-US" sz="2500">
                  <a:latin typeface="CordiaUPC" panose="020B0304020202020204" pitchFamily="34" charset="-34"/>
                  <a:cs typeface="CordiaUPC" panose="020B0304020202020204" pitchFamily="34" charset="-34"/>
                </a:rPr>
                <a:t>3</a:t>
              </a:r>
              <a:r>
                <a:rPr lang="en-US" sz="2500" baseline="30000">
                  <a:latin typeface="CordiaUPC" panose="020B0304020202020204" pitchFamily="34" charset="-34"/>
                  <a:cs typeface="CordiaUPC" panose="020B0304020202020204" pitchFamily="34" charset="-34"/>
                </a:rPr>
                <a:t>rd</a:t>
              </a:r>
              <a:r>
                <a:rPr lang="en-US" sz="2500">
                  <a:latin typeface="CordiaUPC" panose="020B0304020202020204" pitchFamily="34" charset="-34"/>
                  <a:cs typeface="CordiaUPC" panose="020B0304020202020204" pitchFamily="34" charset="-34"/>
                </a:rPr>
                <a:t> party data</a:t>
              </a:r>
            </a:p>
            <a:p>
              <a:pPr>
                <a:lnSpc>
                  <a:spcPct val="70000"/>
                </a:lnSpc>
              </a:pPr>
              <a:endParaRPr lang="en-US" sz="2500">
                <a:latin typeface="CordiaUPC" panose="020B0304020202020204" pitchFamily="34" charset="-34"/>
                <a:cs typeface="CordiaUPC" panose="020B0304020202020204" pitchFamily="34" charset="-34"/>
              </a:endParaRPr>
            </a:p>
          </p:txBody>
        </p:sp>
        <p:sp>
          <p:nvSpPr>
            <p:cNvPr id="12" name="TextBox 11">
              <a:extLst>
                <a:ext uri="{FF2B5EF4-FFF2-40B4-BE49-F238E27FC236}">
                  <a16:creationId xmlns:a16="http://schemas.microsoft.com/office/drawing/2014/main" id="{F0A5CE9B-0FE1-C6BE-3FED-031B7513C35B}"/>
                </a:ext>
              </a:extLst>
            </p:cNvPr>
            <p:cNvSpPr txBox="1"/>
            <p:nvPr/>
          </p:nvSpPr>
          <p:spPr>
            <a:xfrm>
              <a:off x="6765908" y="5224076"/>
              <a:ext cx="937683" cy="637097"/>
            </a:xfrm>
            <a:prstGeom prst="rect">
              <a:avLst/>
            </a:prstGeom>
            <a:noFill/>
          </p:spPr>
          <p:txBody>
            <a:bodyPr wrap="square" rtlCol="0">
              <a:spAutoFit/>
            </a:bodyPr>
            <a:lstStyle/>
            <a:p>
              <a:pPr>
                <a:lnSpc>
                  <a:spcPct val="70000"/>
                </a:lnSpc>
              </a:pPr>
              <a:r>
                <a:rPr lang="en-US" sz="2400">
                  <a:latin typeface="CordiaUPC" panose="020B0304020202020204" pitchFamily="34" charset="-34"/>
                  <a:cs typeface="CordiaUPC" panose="020B0304020202020204" pitchFamily="34" charset="-34"/>
                </a:rPr>
                <a:t>Asset Data</a:t>
              </a:r>
            </a:p>
          </p:txBody>
        </p:sp>
        <p:sp>
          <p:nvSpPr>
            <p:cNvPr id="13" name="TextBox 12">
              <a:extLst>
                <a:ext uri="{FF2B5EF4-FFF2-40B4-BE49-F238E27FC236}">
                  <a16:creationId xmlns:a16="http://schemas.microsoft.com/office/drawing/2014/main" id="{86046AC5-95C1-C9DA-05A3-6F992E1BC3EE}"/>
                </a:ext>
              </a:extLst>
            </p:cNvPr>
            <p:cNvSpPr txBox="1"/>
            <p:nvPr/>
          </p:nvSpPr>
          <p:spPr>
            <a:xfrm>
              <a:off x="10065237" y="5349034"/>
              <a:ext cx="692058" cy="378565"/>
            </a:xfrm>
            <a:prstGeom prst="rect">
              <a:avLst/>
            </a:prstGeom>
            <a:noFill/>
          </p:spPr>
          <p:txBody>
            <a:bodyPr wrap="square" rtlCol="0">
              <a:spAutoFit/>
            </a:bodyPr>
            <a:lstStyle/>
            <a:p>
              <a:pPr>
                <a:lnSpc>
                  <a:spcPct val="70000"/>
                </a:lnSpc>
              </a:pPr>
              <a:r>
                <a:rPr lang="en-US" sz="2400">
                  <a:latin typeface="CordiaUPC" panose="020B0304020202020204" pitchFamily="34" charset="-34"/>
                  <a:cs typeface="CordiaUPC" panose="020B0304020202020204" pitchFamily="34" charset="-34"/>
                </a:rPr>
                <a:t>GIS</a:t>
              </a:r>
            </a:p>
          </p:txBody>
        </p:sp>
        <p:sp>
          <p:nvSpPr>
            <p:cNvPr id="14" name="TextBox 13">
              <a:extLst>
                <a:ext uri="{FF2B5EF4-FFF2-40B4-BE49-F238E27FC236}">
                  <a16:creationId xmlns:a16="http://schemas.microsoft.com/office/drawing/2014/main" id="{D5B41213-F437-17BF-3EEE-B3979E805074}"/>
                </a:ext>
              </a:extLst>
            </p:cNvPr>
            <p:cNvSpPr txBox="1"/>
            <p:nvPr/>
          </p:nvSpPr>
          <p:spPr>
            <a:xfrm>
              <a:off x="4837896" y="5252728"/>
              <a:ext cx="1257505" cy="637097"/>
            </a:xfrm>
            <a:prstGeom prst="rect">
              <a:avLst/>
            </a:prstGeom>
            <a:noFill/>
          </p:spPr>
          <p:txBody>
            <a:bodyPr wrap="square" rtlCol="0">
              <a:spAutoFit/>
            </a:bodyPr>
            <a:lstStyle/>
            <a:p>
              <a:pPr>
                <a:lnSpc>
                  <a:spcPct val="70000"/>
                </a:lnSpc>
              </a:pPr>
              <a:r>
                <a:rPr lang="en-US" sz="2400">
                  <a:latin typeface="CordiaUPC" panose="020B0304020202020204" pitchFamily="34" charset="-34"/>
                  <a:cs typeface="CordiaUPC" panose="020B0304020202020204" pitchFamily="34" charset="-34"/>
                </a:rPr>
                <a:t>DER register</a:t>
              </a:r>
            </a:p>
          </p:txBody>
        </p:sp>
        <p:grpSp>
          <p:nvGrpSpPr>
            <p:cNvPr id="15" name="Group 14">
              <a:extLst>
                <a:ext uri="{FF2B5EF4-FFF2-40B4-BE49-F238E27FC236}">
                  <a16:creationId xmlns:a16="http://schemas.microsoft.com/office/drawing/2014/main" id="{AB5CFA90-488D-681D-B0F3-B89B574755E6}"/>
                </a:ext>
              </a:extLst>
            </p:cNvPr>
            <p:cNvGrpSpPr/>
            <p:nvPr/>
          </p:nvGrpSpPr>
          <p:grpSpPr>
            <a:xfrm>
              <a:off x="10183970" y="4715849"/>
              <a:ext cx="124986" cy="521417"/>
              <a:chOff x="2777708" y="2671693"/>
              <a:chExt cx="572921" cy="2474048"/>
            </a:xfrm>
            <a:solidFill>
              <a:srgbClr val="FFC000"/>
            </a:solidFill>
          </p:grpSpPr>
          <p:sp>
            <p:nvSpPr>
              <p:cNvPr id="28" name="Doughnut 27">
                <a:extLst>
                  <a:ext uri="{FF2B5EF4-FFF2-40B4-BE49-F238E27FC236}">
                    <a16:creationId xmlns:a16="http://schemas.microsoft.com/office/drawing/2014/main" id="{A660CC9B-3AFD-526E-0393-4A706858B501}"/>
                  </a:ext>
                </a:extLst>
              </p:cNvPr>
              <p:cNvSpPr/>
              <p:nvPr/>
            </p:nvSpPr>
            <p:spPr>
              <a:xfrm>
                <a:off x="2777708" y="2671693"/>
                <a:ext cx="559543" cy="469642"/>
              </a:xfrm>
              <a:prstGeom prst="donut">
                <a:avLst>
                  <a:gd name="adj" fmla="val 17612"/>
                </a:avLst>
              </a:prstGeom>
              <a:grpFill/>
              <a:ln>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grpSp>
            <p:nvGrpSpPr>
              <p:cNvPr id="29" name="Group 28">
                <a:extLst>
                  <a:ext uri="{FF2B5EF4-FFF2-40B4-BE49-F238E27FC236}">
                    <a16:creationId xmlns:a16="http://schemas.microsoft.com/office/drawing/2014/main" id="{33DCF140-A84E-3E91-7803-D63DBFF76CC6}"/>
                  </a:ext>
                </a:extLst>
              </p:cNvPr>
              <p:cNvGrpSpPr/>
              <p:nvPr/>
            </p:nvGrpSpPr>
            <p:grpSpPr>
              <a:xfrm>
                <a:off x="3009807" y="3141334"/>
                <a:ext cx="340822" cy="2004407"/>
                <a:chOff x="3009807" y="3141334"/>
                <a:chExt cx="340822" cy="2004407"/>
              </a:xfrm>
              <a:grpFill/>
            </p:grpSpPr>
            <p:cxnSp>
              <p:nvCxnSpPr>
                <p:cNvPr id="30" name="Straight Connector 29">
                  <a:extLst>
                    <a:ext uri="{FF2B5EF4-FFF2-40B4-BE49-F238E27FC236}">
                      <a16:creationId xmlns:a16="http://schemas.microsoft.com/office/drawing/2014/main" id="{6F25908A-50D4-0CAA-CA22-14D4540959BE}"/>
                    </a:ext>
                  </a:extLst>
                </p:cNvPr>
                <p:cNvCxnSpPr>
                  <a:cxnSpLocks/>
                  <a:stCxn id="28" idx="4"/>
                </p:cNvCxnSpPr>
                <p:nvPr/>
              </p:nvCxnSpPr>
              <p:spPr>
                <a:xfrm flipH="1">
                  <a:off x="3018772" y="3141334"/>
                  <a:ext cx="38708" cy="775292"/>
                </a:xfrm>
                <a:prstGeom prst="line">
                  <a:avLst/>
                </a:prstGeom>
                <a:grpFill/>
                <a:ln>
                  <a:solidFill>
                    <a:schemeClr val="tx1"/>
                  </a:solidFill>
                </a:ln>
              </p:spPr>
              <p:style>
                <a:lnRef idx="2">
                  <a:schemeClr val="accent4">
                    <a:shade val="15000"/>
                  </a:schemeClr>
                </a:lnRef>
                <a:fillRef idx="1">
                  <a:schemeClr val="accent4"/>
                </a:fillRef>
                <a:effectRef idx="0">
                  <a:schemeClr val="accent4"/>
                </a:effectRef>
                <a:fontRef idx="minor">
                  <a:schemeClr val="lt1"/>
                </a:fontRef>
              </p:style>
            </p:cxnSp>
            <p:cxnSp>
              <p:nvCxnSpPr>
                <p:cNvPr id="31" name="Straight Connector 30">
                  <a:extLst>
                    <a:ext uri="{FF2B5EF4-FFF2-40B4-BE49-F238E27FC236}">
                      <a16:creationId xmlns:a16="http://schemas.microsoft.com/office/drawing/2014/main" id="{6D36E813-148B-FA60-9E0A-43C06074C357}"/>
                    </a:ext>
                  </a:extLst>
                </p:cNvPr>
                <p:cNvCxnSpPr/>
                <p:nvPr/>
              </p:nvCxnSpPr>
              <p:spPr>
                <a:xfrm>
                  <a:off x="3009807" y="3898697"/>
                  <a:ext cx="340822" cy="239530"/>
                </a:xfrm>
                <a:prstGeom prst="line">
                  <a:avLst/>
                </a:prstGeom>
                <a:grpFill/>
                <a:ln>
                  <a:solidFill>
                    <a:schemeClr val="tx1"/>
                  </a:solidFill>
                </a:ln>
              </p:spPr>
              <p:style>
                <a:lnRef idx="2">
                  <a:schemeClr val="accent4">
                    <a:shade val="15000"/>
                  </a:schemeClr>
                </a:lnRef>
                <a:fillRef idx="1">
                  <a:schemeClr val="accent4"/>
                </a:fillRef>
                <a:effectRef idx="0">
                  <a:schemeClr val="accent4"/>
                </a:effectRef>
                <a:fontRef idx="minor">
                  <a:schemeClr val="lt1"/>
                </a:fontRef>
              </p:style>
            </p:cxnSp>
            <p:cxnSp>
              <p:nvCxnSpPr>
                <p:cNvPr id="32" name="Straight Connector 31">
                  <a:extLst>
                    <a:ext uri="{FF2B5EF4-FFF2-40B4-BE49-F238E27FC236}">
                      <a16:creationId xmlns:a16="http://schemas.microsoft.com/office/drawing/2014/main" id="{2293EA6E-8DDD-21DC-3E51-6F2CE651426A}"/>
                    </a:ext>
                  </a:extLst>
                </p:cNvPr>
                <p:cNvCxnSpPr>
                  <a:cxnSpLocks/>
                </p:cNvCxnSpPr>
                <p:nvPr/>
              </p:nvCxnSpPr>
              <p:spPr>
                <a:xfrm>
                  <a:off x="3337251" y="4120297"/>
                  <a:ext cx="0" cy="1025444"/>
                </a:xfrm>
                <a:prstGeom prst="line">
                  <a:avLst/>
                </a:prstGeom>
                <a:grpFill/>
                <a:ln>
                  <a:solidFill>
                    <a:schemeClr val="tx1"/>
                  </a:solidFill>
                </a:ln>
              </p:spPr>
              <p:style>
                <a:lnRef idx="2">
                  <a:schemeClr val="accent4">
                    <a:shade val="15000"/>
                  </a:schemeClr>
                </a:lnRef>
                <a:fillRef idx="1">
                  <a:schemeClr val="accent4"/>
                </a:fillRef>
                <a:effectRef idx="0">
                  <a:schemeClr val="accent4"/>
                </a:effectRef>
                <a:fontRef idx="minor">
                  <a:schemeClr val="lt1"/>
                </a:fontRef>
              </p:style>
            </p:cxnSp>
          </p:grpSp>
        </p:grpSp>
        <p:grpSp>
          <p:nvGrpSpPr>
            <p:cNvPr id="16" name="Group 15">
              <a:extLst>
                <a:ext uri="{FF2B5EF4-FFF2-40B4-BE49-F238E27FC236}">
                  <a16:creationId xmlns:a16="http://schemas.microsoft.com/office/drawing/2014/main" id="{864F7486-3498-3739-CD20-CA725D48E7D7}"/>
                </a:ext>
              </a:extLst>
            </p:cNvPr>
            <p:cNvGrpSpPr/>
            <p:nvPr/>
          </p:nvGrpSpPr>
          <p:grpSpPr>
            <a:xfrm>
              <a:off x="6974946" y="4708004"/>
              <a:ext cx="124986" cy="521417"/>
              <a:chOff x="2777708" y="2671693"/>
              <a:chExt cx="572921" cy="2474048"/>
            </a:xfrm>
            <a:solidFill>
              <a:srgbClr val="FFC000"/>
            </a:solidFill>
          </p:grpSpPr>
          <p:sp>
            <p:nvSpPr>
              <p:cNvPr id="23" name="Doughnut 22">
                <a:extLst>
                  <a:ext uri="{FF2B5EF4-FFF2-40B4-BE49-F238E27FC236}">
                    <a16:creationId xmlns:a16="http://schemas.microsoft.com/office/drawing/2014/main" id="{90278CEB-EA19-8F05-CF2F-80BD70EAA83C}"/>
                  </a:ext>
                </a:extLst>
              </p:cNvPr>
              <p:cNvSpPr/>
              <p:nvPr/>
            </p:nvSpPr>
            <p:spPr>
              <a:xfrm>
                <a:off x="2777708" y="2671693"/>
                <a:ext cx="559543" cy="469642"/>
              </a:xfrm>
              <a:prstGeom prst="donut">
                <a:avLst>
                  <a:gd name="adj" fmla="val 17612"/>
                </a:avLst>
              </a:prstGeom>
              <a:grpFill/>
              <a:ln>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grpSp>
            <p:nvGrpSpPr>
              <p:cNvPr id="24" name="Group 23">
                <a:extLst>
                  <a:ext uri="{FF2B5EF4-FFF2-40B4-BE49-F238E27FC236}">
                    <a16:creationId xmlns:a16="http://schemas.microsoft.com/office/drawing/2014/main" id="{23DA5B24-6ACE-E2F0-5E96-12E7C26EF932}"/>
                  </a:ext>
                </a:extLst>
              </p:cNvPr>
              <p:cNvGrpSpPr/>
              <p:nvPr/>
            </p:nvGrpSpPr>
            <p:grpSpPr>
              <a:xfrm>
                <a:off x="3009807" y="3141334"/>
                <a:ext cx="340822" cy="2004407"/>
                <a:chOff x="3009807" y="3141334"/>
                <a:chExt cx="340822" cy="2004407"/>
              </a:xfrm>
              <a:grpFill/>
            </p:grpSpPr>
            <p:cxnSp>
              <p:nvCxnSpPr>
                <p:cNvPr id="25" name="Straight Connector 24">
                  <a:extLst>
                    <a:ext uri="{FF2B5EF4-FFF2-40B4-BE49-F238E27FC236}">
                      <a16:creationId xmlns:a16="http://schemas.microsoft.com/office/drawing/2014/main" id="{9C470555-D940-4609-43F4-86DFD630F5CC}"/>
                    </a:ext>
                  </a:extLst>
                </p:cNvPr>
                <p:cNvCxnSpPr>
                  <a:cxnSpLocks/>
                  <a:stCxn id="23" idx="4"/>
                </p:cNvCxnSpPr>
                <p:nvPr/>
              </p:nvCxnSpPr>
              <p:spPr>
                <a:xfrm flipH="1">
                  <a:off x="3018772" y="3141334"/>
                  <a:ext cx="38708" cy="775292"/>
                </a:xfrm>
                <a:prstGeom prst="line">
                  <a:avLst/>
                </a:prstGeom>
                <a:grpFill/>
                <a:ln>
                  <a:solidFill>
                    <a:schemeClr val="tx1"/>
                  </a:solidFill>
                </a:ln>
              </p:spPr>
              <p:style>
                <a:lnRef idx="2">
                  <a:schemeClr val="accent4">
                    <a:shade val="15000"/>
                  </a:schemeClr>
                </a:lnRef>
                <a:fillRef idx="1">
                  <a:schemeClr val="accent4"/>
                </a:fillRef>
                <a:effectRef idx="0">
                  <a:schemeClr val="accent4"/>
                </a:effectRef>
                <a:fontRef idx="minor">
                  <a:schemeClr val="lt1"/>
                </a:fontRef>
              </p:style>
            </p:cxnSp>
            <p:cxnSp>
              <p:nvCxnSpPr>
                <p:cNvPr id="26" name="Straight Connector 25">
                  <a:extLst>
                    <a:ext uri="{FF2B5EF4-FFF2-40B4-BE49-F238E27FC236}">
                      <a16:creationId xmlns:a16="http://schemas.microsoft.com/office/drawing/2014/main" id="{944727B8-7A42-6B37-F0B3-02622F6BA259}"/>
                    </a:ext>
                  </a:extLst>
                </p:cNvPr>
                <p:cNvCxnSpPr/>
                <p:nvPr/>
              </p:nvCxnSpPr>
              <p:spPr>
                <a:xfrm>
                  <a:off x="3009807" y="3898697"/>
                  <a:ext cx="340822" cy="239530"/>
                </a:xfrm>
                <a:prstGeom prst="line">
                  <a:avLst/>
                </a:prstGeom>
                <a:grpFill/>
                <a:ln>
                  <a:solidFill>
                    <a:schemeClr val="tx1"/>
                  </a:solidFill>
                </a:ln>
              </p:spPr>
              <p:style>
                <a:lnRef idx="2">
                  <a:schemeClr val="accent4">
                    <a:shade val="15000"/>
                  </a:schemeClr>
                </a:lnRef>
                <a:fillRef idx="1">
                  <a:schemeClr val="accent4"/>
                </a:fillRef>
                <a:effectRef idx="0">
                  <a:schemeClr val="accent4"/>
                </a:effectRef>
                <a:fontRef idx="minor">
                  <a:schemeClr val="lt1"/>
                </a:fontRef>
              </p:style>
            </p:cxnSp>
            <p:cxnSp>
              <p:nvCxnSpPr>
                <p:cNvPr id="27" name="Straight Connector 26">
                  <a:extLst>
                    <a:ext uri="{FF2B5EF4-FFF2-40B4-BE49-F238E27FC236}">
                      <a16:creationId xmlns:a16="http://schemas.microsoft.com/office/drawing/2014/main" id="{232608F5-842A-6EE1-E0CC-0B46383448D5}"/>
                    </a:ext>
                  </a:extLst>
                </p:cNvPr>
                <p:cNvCxnSpPr>
                  <a:cxnSpLocks/>
                </p:cNvCxnSpPr>
                <p:nvPr/>
              </p:nvCxnSpPr>
              <p:spPr>
                <a:xfrm>
                  <a:off x="3337251" y="4120297"/>
                  <a:ext cx="0" cy="1025444"/>
                </a:xfrm>
                <a:prstGeom prst="line">
                  <a:avLst/>
                </a:prstGeom>
                <a:grpFill/>
                <a:ln>
                  <a:solidFill>
                    <a:schemeClr val="tx1"/>
                  </a:solidFill>
                </a:ln>
              </p:spPr>
              <p:style>
                <a:lnRef idx="2">
                  <a:schemeClr val="accent4">
                    <a:shade val="15000"/>
                  </a:schemeClr>
                </a:lnRef>
                <a:fillRef idx="1">
                  <a:schemeClr val="accent4"/>
                </a:fillRef>
                <a:effectRef idx="0">
                  <a:schemeClr val="accent4"/>
                </a:effectRef>
                <a:fontRef idx="minor">
                  <a:schemeClr val="lt1"/>
                </a:fontRef>
              </p:style>
            </p:cxnSp>
          </p:grpSp>
        </p:grpSp>
        <p:grpSp>
          <p:nvGrpSpPr>
            <p:cNvPr id="17" name="Group 16">
              <a:extLst>
                <a:ext uri="{FF2B5EF4-FFF2-40B4-BE49-F238E27FC236}">
                  <a16:creationId xmlns:a16="http://schemas.microsoft.com/office/drawing/2014/main" id="{14F68FFA-2E7B-C811-5474-A5C75B754E87}"/>
                </a:ext>
              </a:extLst>
            </p:cNvPr>
            <p:cNvGrpSpPr/>
            <p:nvPr/>
          </p:nvGrpSpPr>
          <p:grpSpPr>
            <a:xfrm>
              <a:off x="5018863" y="4699623"/>
              <a:ext cx="124986" cy="521417"/>
              <a:chOff x="2777708" y="2671693"/>
              <a:chExt cx="572921" cy="2474048"/>
            </a:xfrm>
            <a:solidFill>
              <a:srgbClr val="FFC000"/>
            </a:solidFill>
          </p:grpSpPr>
          <p:sp>
            <p:nvSpPr>
              <p:cNvPr id="18" name="Doughnut 17">
                <a:extLst>
                  <a:ext uri="{FF2B5EF4-FFF2-40B4-BE49-F238E27FC236}">
                    <a16:creationId xmlns:a16="http://schemas.microsoft.com/office/drawing/2014/main" id="{5FF7045A-4C9A-112F-4DA8-F61AC72DD6D3}"/>
                  </a:ext>
                </a:extLst>
              </p:cNvPr>
              <p:cNvSpPr/>
              <p:nvPr/>
            </p:nvSpPr>
            <p:spPr>
              <a:xfrm>
                <a:off x="2777708" y="2671693"/>
                <a:ext cx="559543" cy="469642"/>
              </a:xfrm>
              <a:prstGeom prst="donut">
                <a:avLst>
                  <a:gd name="adj" fmla="val 17612"/>
                </a:avLst>
              </a:prstGeom>
              <a:grpFill/>
              <a:ln>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grpSp>
            <p:nvGrpSpPr>
              <p:cNvPr id="19" name="Group 18">
                <a:extLst>
                  <a:ext uri="{FF2B5EF4-FFF2-40B4-BE49-F238E27FC236}">
                    <a16:creationId xmlns:a16="http://schemas.microsoft.com/office/drawing/2014/main" id="{82C9ACC9-62F3-624C-DD96-A3AEF60FF36D}"/>
                  </a:ext>
                </a:extLst>
              </p:cNvPr>
              <p:cNvGrpSpPr/>
              <p:nvPr/>
            </p:nvGrpSpPr>
            <p:grpSpPr>
              <a:xfrm>
                <a:off x="3009807" y="3141334"/>
                <a:ext cx="340822" cy="2004407"/>
                <a:chOff x="3009807" y="3141334"/>
                <a:chExt cx="340822" cy="2004407"/>
              </a:xfrm>
              <a:grpFill/>
            </p:grpSpPr>
            <p:cxnSp>
              <p:nvCxnSpPr>
                <p:cNvPr id="20" name="Straight Connector 19">
                  <a:extLst>
                    <a:ext uri="{FF2B5EF4-FFF2-40B4-BE49-F238E27FC236}">
                      <a16:creationId xmlns:a16="http://schemas.microsoft.com/office/drawing/2014/main" id="{0E2B19BD-8A5E-68D8-FB05-BDB4F6DE65AA}"/>
                    </a:ext>
                  </a:extLst>
                </p:cNvPr>
                <p:cNvCxnSpPr>
                  <a:cxnSpLocks/>
                  <a:stCxn id="18" idx="4"/>
                </p:cNvCxnSpPr>
                <p:nvPr/>
              </p:nvCxnSpPr>
              <p:spPr>
                <a:xfrm flipH="1">
                  <a:off x="3018772" y="3141334"/>
                  <a:ext cx="38708" cy="775292"/>
                </a:xfrm>
                <a:prstGeom prst="line">
                  <a:avLst/>
                </a:prstGeom>
                <a:grpFill/>
                <a:ln>
                  <a:solidFill>
                    <a:schemeClr val="tx1"/>
                  </a:solidFill>
                </a:ln>
              </p:spPr>
              <p:style>
                <a:lnRef idx="2">
                  <a:schemeClr val="accent4">
                    <a:shade val="15000"/>
                  </a:schemeClr>
                </a:lnRef>
                <a:fillRef idx="1">
                  <a:schemeClr val="accent4"/>
                </a:fillRef>
                <a:effectRef idx="0">
                  <a:schemeClr val="accent4"/>
                </a:effectRef>
                <a:fontRef idx="minor">
                  <a:schemeClr val="lt1"/>
                </a:fontRef>
              </p:style>
            </p:cxnSp>
            <p:cxnSp>
              <p:nvCxnSpPr>
                <p:cNvPr id="21" name="Straight Connector 20">
                  <a:extLst>
                    <a:ext uri="{FF2B5EF4-FFF2-40B4-BE49-F238E27FC236}">
                      <a16:creationId xmlns:a16="http://schemas.microsoft.com/office/drawing/2014/main" id="{69E5FB55-ED4F-3B4A-A826-65CDF9EA13D2}"/>
                    </a:ext>
                  </a:extLst>
                </p:cNvPr>
                <p:cNvCxnSpPr/>
                <p:nvPr/>
              </p:nvCxnSpPr>
              <p:spPr>
                <a:xfrm>
                  <a:off x="3009807" y="3898697"/>
                  <a:ext cx="340822" cy="239530"/>
                </a:xfrm>
                <a:prstGeom prst="line">
                  <a:avLst/>
                </a:prstGeom>
                <a:grpFill/>
                <a:ln>
                  <a:solidFill>
                    <a:schemeClr val="tx1"/>
                  </a:solidFill>
                </a:ln>
              </p:spPr>
              <p:style>
                <a:lnRef idx="2">
                  <a:schemeClr val="accent4">
                    <a:shade val="15000"/>
                  </a:schemeClr>
                </a:lnRef>
                <a:fillRef idx="1">
                  <a:schemeClr val="accent4"/>
                </a:fillRef>
                <a:effectRef idx="0">
                  <a:schemeClr val="accent4"/>
                </a:effectRef>
                <a:fontRef idx="minor">
                  <a:schemeClr val="lt1"/>
                </a:fontRef>
              </p:style>
            </p:cxnSp>
            <p:cxnSp>
              <p:nvCxnSpPr>
                <p:cNvPr id="22" name="Straight Connector 21">
                  <a:extLst>
                    <a:ext uri="{FF2B5EF4-FFF2-40B4-BE49-F238E27FC236}">
                      <a16:creationId xmlns:a16="http://schemas.microsoft.com/office/drawing/2014/main" id="{F0BEAF92-0E27-CEBB-774F-9EA8941CFC86}"/>
                    </a:ext>
                  </a:extLst>
                </p:cNvPr>
                <p:cNvCxnSpPr>
                  <a:cxnSpLocks/>
                </p:cNvCxnSpPr>
                <p:nvPr/>
              </p:nvCxnSpPr>
              <p:spPr>
                <a:xfrm>
                  <a:off x="3337251" y="4120297"/>
                  <a:ext cx="0" cy="1025444"/>
                </a:xfrm>
                <a:prstGeom prst="line">
                  <a:avLst/>
                </a:prstGeom>
                <a:grpFill/>
                <a:ln>
                  <a:solidFill>
                    <a:schemeClr val="tx1"/>
                  </a:solidFill>
                </a:ln>
              </p:spPr>
              <p:style>
                <a:lnRef idx="2">
                  <a:schemeClr val="accent4">
                    <a:shade val="15000"/>
                  </a:schemeClr>
                </a:lnRef>
                <a:fillRef idx="1">
                  <a:schemeClr val="accent4"/>
                </a:fillRef>
                <a:effectRef idx="0">
                  <a:schemeClr val="accent4"/>
                </a:effectRef>
                <a:fontRef idx="minor">
                  <a:schemeClr val="lt1"/>
                </a:fontRef>
              </p:style>
            </p:cxnSp>
          </p:grpSp>
        </p:grpSp>
      </p:grpSp>
    </p:spTree>
    <p:extLst>
      <p:ext uri="{BB962C8B-B14F-4D97-AF65-F5344CB8AC3E}">
        <p14:creationId xmlns:p14="http://schemas.microsoft.com/office/powerpoint/2010/main" val="2825246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BC31-5B4F-349C-8146-8AD52AA960CD}"/>
              </a:ext>
            </a:extLst>
          </p:cNvPr>
          <p:cNvSpPr>
            <a:spLocks noGrp="1"/>
          </p:cNvSpPr>
          <p:nvPr>
            <p:ph type="title"/>
          </p:nvPr>
        </p:nvSpPr>
        <p:spPr/>
        <p:txBody>
          <a:bodyPr/>
          <a:lstStyle/>
          <a:p>
            <a:r>
              <a:rPr lang="en-US" dirty="0"/>
              <a:t>Customer engagement approach</a:t>
            </a:r>
          </a:p>
        </p:txBody>
      </p:sp>
      <p:graphicFrame>
        <p:nvGraphicFramePr>
          <p:cNvPr id="4" name="Diagram 3">
            <a:extLst>
              <a:ext uri="{FF2B5EF4-FFF2-40B4-BE49-F238E27FC236}">
                <a16:creationId xmlns:a16="http://schemas.microsoft.com/office/drawing/2014/main" id="{D5044D21-5788-8D38-F84E-F9BCF11BA3C2}"/>
              </a:ext>
            </a:extLst>
          </p:cNvPr>
          <p:cNvGraphicFramePr/>
          <p:nvPr/>
        </p:nvGraphicFramePr>
        <p:xfrm>
          <a:off x="1650689" y="1498664"/>
          <a:ext cx="8890621" cy="51202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75882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Our values"/>
          <p:cNvSpPr txBox="1">
            <a:spLocks noGrp="1"/>
          </p:cNvSpPr>
          <p:nvPr>
            <p:ph type="title"/>
          </p:nvPr>
        </p:nvSpPr>
        <p:spPr>
          <a:xfrm>
            <a:off x="344424" y="188354"/>
            <a:ext cx="10515600" cy="1325563"/>
          </a:xfrm>
          <a:prstGeom prst="rect">
            <a:avLst/>
          </a:prstGeom>
        </p:spPr>
        <p:txBody>
          <a:bodyPr/>
          <a:lstStyle/>
          <a:p>
            <a:r>
              <a:rPr lang="en-AU" dirty="0"/>
              <a:t>Electrical engineering focus</a:t>
            </a:r>
            <a:endParaRPr dirty="0"/>
          </a:p>
        </p:txBody>
      </p:sp>
      <p:sp>
        <p:nvSpPr>
          <p:cNvPr id="370" name="Slide Subtitle"/>
          <p:cNvSpPr txBox="1">
            <a:spLocks noGrp="1"/>
          </p:cNvSpPr>
          <p:nvPr>
            <p:ph type="body" idx="21"/>
          </p:nvPr>
        </p:nvSpPr>
        <p:spPr>
          <a:prstGeom prst="rect">
            <a:avLst/>
          </a:prstGeom>
        </p:spPr>
        <p:txBody>
          <a:bodyPr>
            <a:normAutofit fontScale="92500" lnSpcReduction="10000"/>
          </a:bodyPr>
          <a:lstStyle/>
          <a:p>
            <a:r>
              <a:rPr lang="en-AU" b="0" dirty="0"/>
              <a:t>Maintain trust with planning teams and control room</a:t>
            </a:r>
            <a:endParaRPr b="0" dirty="0"/>
          </a:p>
        </p:txBody>
      </p:sp>
      <p:sp>
        <p:nvSpPr>
          <p:cNvPr id="371" name="Take-no-shortcuts approach to electrical engineering similar to OpenDSS…"/>
          <p:cNvSpPr txBox="1">
            <a:spLocks noGrp="1"/>
          </p:cNvSpPr>
          <p:nvPr>
            <p:ph type="body" idx="1"/>
          </p:nvPr>
        </p:nvSpPr>
        <p:spPr>
          <a:xfrm>
            <a:off x="603250" y="2124252"/>
            <a:ext cx="7029191" cy="4128006"/>
          </a:xfrm>
          <a:prstGeom prst="rect">
            <a:avLst/>
          </a:prstGeom>
        </p:spPr>
        <p:txBody>
          <a:bodyPr>
            <a:normAutofit lnSpcReduction="10000"/>
          </a:bodyPr>
          <a:lstStyle/>
          <a:p>
            <a:r>
              <a:rPr dirty="0"/>
              <a:t>Take-no-shortcuts approach to electrical engineering</a:t>
            </a:r>
            <a:endParaRPr lang="en-US" dirty="0"/>
          </a:p>
          <a:p>
            <a:pPr lvl="1"/>
            <a:r>
              <a:rPr lang="en-AU" dirty="0"/>
              <a:t>DSOs can validate </a:t>
            </a:r>
            <a:r>
              <a:rPr lang="en-AU" dirty="0" err="1"/>
              <a:t>w.r.t.</a:t>
            </a:r>
            <a:r>
              <a:rPr lang="en-AU" dirty="0"/>
              <a:t> </a:t>
            </a:r>
            <a:r>
              <a:rPr lang="en-AU" dirty="0" err="1"/>
              <a:t>PowerFactory</a:t>
            </a:r>
            <a:r>
              <a:rPr lang="en-AU" dirty="0"/>
              <a:t>, PSS/</a:t>
            </a:r>
            <a:r>
              <a:rPr lang="en-AU" dirty="0" err="1"/>
              <a:t>Sincal</a:t>
            </a:r>
            <a:r>
              <a:rPr lang="en-AU" dirty="0"/>
              <a:t>, …</a:t>
            </a:r>
            <a:endParaRPr dirty="0"/>
          </a:p>
          <a:p>
            <a:pPr lvl="1"/>
            <a:r>
              <a:rPr dirty="0"/>
              <a:t>working with primitive </a:t>
            </a:r>
            <a:r>
              <a:rPr dirty="0" err="1"/>
              <a:t>abc</a:t>
            </a:r>
            <a:r>
              <a:rPr dirty="0"/>
              <a:t>(n) impedance matrices</a:t>
            </a:r>
          </a:p>
          <a:p>
            <a:pPr lvl="2"/>
            <a:r>
              <a:rPr dirty="0"/>
              <a:t>not reducing to sequence coordinates or positive sequence</a:t>
            </a:r>
          </a:p>
          <a:p>
            <a:pPr lvl="1"/>
            <a:r>
              <a:rPr dirty="0"/>
              <a:t>doing it right is doing it once</a:t>
            </a:r>
          </a:p>
          <a:p>
            <a:r>
              <a:rPr dirty="0"/>
              <a:t>Work with </a:t>
            </a:r>
            <a:r>
              <a:rPr lang="en-AU" dirty="0"/>
              <a:t>customers</a:t>
            </a:r>
            <a:r>
              <a:rPr dirty="0"/>
              <a:t> to clean network data</a:t>
            </a:r>
            <a:endParaRPr lang="en-AU" dirty="0"/>
          </a:p>
          <a:p>
            <a:pPr lvl="1"/>
            <a:r>
              <a:rPr dirty="0"/>
              <a:t>automate where possible</a:t>
            </a:r>
          </a:p>
        </p:txBody>
      </p:sp>
      <p:pic>
        <p:nvPicPr>
          <p:cNvPr id="372" name="400dpiLogoCropped.png" descr="400dpiLogoCroppe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13604" y="579739"/>
            <a:ext cx="2290663" cy="636605"/>
          </a:xfrm>
          <a:prstGeom prst="rect">
            <a:avLst/>
          </a:prstGeom>
          <a:ln w="12700">
            <a:miter lim="400000"/>
          </a:ln>
        </p:spPr>
      </p:pic>
      <p:pic>
        <p:nvPicPr>
          <p:cNvPr id="2" name="page4image20804192.jpg" descr="page4image20804192.jpg">
            <a:extLst>
              <a:ext uri="{FF2B5EF4-FFF2-40B4-BE49-F238E27FC236}">
                <a16:creationId xmlns:a16="http://schemas.microsoft.com/office/drawing/2014/main" id="{B0A949ED-8FE3-F9DC-14A0-11B69A567DC9}"/>
              </a:ext>
            </a:extLst>
          </p:cNvPr>
          <p:cNvPicPr>
            <a:picLocks noChangeAspect="1"/>
          </p:cNvPicPr>
          <p:nvPr/>
        </p:nvPicPr>
        <p:blipFill>
          <a:blip r:embed="rId3"/>
          <a:stretch>
            <a:fillRect/>
          </a:stretch>
        </p:blipFill>
        <p:spPr>
          <a:xfrm>
            <a:off x="7753739" y="2541143"/>
            <a:ext cx="4220953" cy="2802940"/>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03B733-6240-2D53-407F-5EB270F6DC4A}"/>
              </a:ext>
            </a:extLst>
          </p:cNvPr>
          <p:cNvPicPr>
            <a:picLocks noChangeAspect="1"/>
          </p:cNvPicPr>
          <p:nvPr/>
        </p:nvPicPr>
        <p:blipFill>
          <a:blip r:embed="rId2"/>
          <a:stretch>
            <a:fillRect/>
          </a:stretch>
        </p:blipFill>
        <p:spPr bwMode="auto">
          <a:xfrm>
            <a:off x="682272" y="1347005"/>
            <a:ext cx="5591175" cy="5238115"/>
          </a:xfrm>
          <a:prstGeom prst="rect">
            <a:avLst/>
          </a:prstGeom>
        </p:spPr>
      </p:pic>
      <p:sp>
        <p:nvSpPr>
          <p:cNvPr id="7" name="TextBox 6">
            <a:extLst>
              <a:ext uri="{FF2B5EF4-FFF2-40B4-BE49-F238E27FC236}">
                <a16:creationId xmlns:a16="http://schemas.microsoft.com/office/drawing/2014/main" id="{B4ECBEAD-3A6A-C73C-4B4E-CAEBFDC60612}"/>
              </a:ext>
            </a:extLst>
          </p:cNvPr>
          <p:cNvSpPr txBox="1"/>
          <p:nvPr/>
        </p:nvSpPr>
        <p:spPr>
          <a:xfrm>
            <a:off x="7006280" y="2016421"/>
            <a:ext cx="4575279" cy="4247317"/>
          </a:xfrm>
          <a:prstGeom prst="rect">
            <a:avLst/>
          </a:prstGeom>
          <a:noFill/>
        </p:spPr>
        <p:txBody>
          <a:bodyPr wrap="square" rtlCol="0">
            <a:spAutoFit/>
          </a:bodyPr>
          <a:lstStyle/>
          <a:p>
            <a:r>
              <a:rPr lang="en-US" dirty="0"/>
              <a:t>Today’s ‘super computers’ are cloud (-like) environments with orchestrated, inter-dependent (micro-)services</a:t>
            </a:r>
          </a:p>
          <a:p>
            <a:endParaRPr lang="en-US" dirty="0"/>
          </a:p>
          <a:p>
            <a:r>
              <a:rPr lang="en-US" dirty="0"/>
              <a:t>Software isn’t delivered as a single, deployable piece, but as deployable images of its components, plus a digital orchestration/deployment chart, allowing automated deployment and scaling</a:t>
            </a:r>
          </a:p>
          <a:p>
            <a:endParaRPr lang="en-US" dirty="0"/>
          </a:p>
          <a:p>
            <a:r>
              <a:rPr lang="en-US" dirty="0"/>
              <a:t>To operate on the full state of Queensland the DSSE/CCO/DOE function stack had to be </a:t>
            </a:r>
            <a:r>
              <a:rPr lang="en-US" dirty="0" err="1"/>
              <a:t>parallelised</a:t>
            </a:r>
            <a:r>
              <a:rPr lang="en-US" dirty="0"/>
              <a:t> on multiple levels</a:t>
            </a:r>
          </a:p>
          <a:p>
            <a:endParaRPr lang="en-US" dirty="0"/>
          </a:p>
          <a:p>
            <a:r>
              <a:rPr lang="en-US" dirty="0"/>
              <a:t>Data stays inside of the utility’s cloud</a:t>
            </a:r>
          </a:p>
        </p:txBody>
      </p:sp>
      <p:sp>
        <p:nvSpPr>
          <p:cNvPr id="11" name="Title 3">
            <a:extLst>
              <a:ext uri="{FF2B5EF4-FFF2-40B4-BE49-F238E27FC236}">
                <a16:creationId xmlns:a16="http://schemas.microsoft.com/office/drawing/2014/main" id="{7470CD4F-C453-4374-1E0A-CE88EBD50D8D}"/>
              </a:ext>
            </a:extLst>
          </p:cNvPr>
          <p:cNvSpPr>
            <a:spLocks noGrp="1"/>
          </p:cNvSpPr>
          <p:nvPr>
            <p:ph type="title"/>
          </p:nvPr>
        </p:nvSpPr>
        <p:spPr>
          <a:xfrm>
            <a:off x="609120" y="272880"/>
            <a:ext cx="10972440" cy="1145160"/>
          </a:xfrm>
        </p:spPr>
        <p:txBody>
          <a:bodyPr/>
          <a:lstStyle/>
          <a:p>
            <a:r>
              <a:rPr lang="en-AU" dirty="0"/>
              <a:t>Made to scale</a:t>
            </a:r>
            <a:br>
              <a:rPr lang="en-AU" dirty="0"/>
            </a:br>
            <a:r>
              <a:rPr lang="en-AU" sz="2400" dirty="0"/>
              <a:t>Cloud-like orchestration systems allow flexible scaling</a:t>
            </a:r>
          </a:p>
        </p:txBody>
      </p:sp>
    </p:spTree>
    <p:extLst>
      <p:ext uri="{BB962C8B-B14F-4D97-AF65-F5344CB8AC3E}">
        <p14:creationId xmlns:p14="http://schemas.microsoft.com/office/powerpoint/2010/main" val="3417515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C996FD43-A1CD-6462-C6DF-6CA40828BA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2408" y="253538"/>
            <a:ext cx="1885950" cy="527050"/>
          </a:xfrm>
          <a:prstGeom prst="rect">
            <a:avLst/>
          </a:prstGeom>
        </p:spPr>
      </p:pic>
      <p:sp>
        <p:nvSpPr>
          <p:cNvPr id="2" name="Subtitle 2">
            <a:extLst>
              <a:ext uri="{FF2B5EF4-FFF2-40B4-BE49-F238E27FC236}">
                <a16:creationId xmlns:a16="http://schemas.microsoft.com/office/drawing/2014/main" id="{4F40E127-85C6-B0FB-AD50-B07504B95CA8}"/>
              </a:ext>
            </a:extLst>
          </p:cNvPr>
          <p:cNvSpPr txBox="1">
            <a:spLocks/>
          </p:cNvSpPr>
          <p:nvPr/>
        </p:nvSpPr>
        <p:spPr>
          <a:xfrm>
            <a:off x="942109" y="484170"/>
            <a:ext cx="9144000" cy="9738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a:solidFill>
                  <a:srgbClr val="3D0045"/>
                </a:solidFill>
                <a:latin typeface="CordiaUPC" panose="020B0304020202020204" pitchFamily="34" charset="-34"/>
                <a:cs typeface="CordiaUPC" panose="020B0304020202020204" pitchFamily="34" charset="-34"/>
              </a:rPr>
              <a:t>Energy Queensland</a:t>
            </a:r>
          </a:p>
        </p:txBody>
      </p:sp>
      <p:sp>
        <p:nvSpPr>
          <p:cNvPr id="5" name="Rectangle 4">
            <a:extLst>
              <a:ext uri="{FF2B5EF4-FFF2-40B4-BE49-F238E27FC236}">
                <a16:creationId xmlns:a16="http://schemas.microsoft.com/office/drawing/2014/main" id="{ABAA6F9E-0766-9FA5-F6E4-D79370265FF2}"/>
              </a:ext>
            </a:extLst>
          </p:cNvPr>
          <p:cNvSpPr/>
          <p:nvPr/>
        </p:nvSpPr>
        <p:spPr>
          <a:xfrm>
            <a:off x="6402769" y="1314633"/>
            <a:ext cx="5789232" cy="4953163"/>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7">
            <a:extLst>
              <a:ext uri="{FF2B5EF4-FFF2-40B4-BE49-F238E27FC236}">
                <a16:creationId xmlns:a16="http://schemas.microsoft.com/office/drawing/2014/main" id="{6DA39FB6-A0A1-68FE-3E0C-96F66602232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35628" y="2947877"/>
            <a:ext cx="4343903" cy="2595490"/>
          </a:xfrm>
          <a:prstGeom prst="rect">
            <a:avLst/>
          </a:prstGeom>
        </p:spPr>
      </p:pic>
      <p:sp>
        <p:nvSpPr>
          <p:cNvPr id="8" name="Rounded Rectangle 7">
            <a:extLst>
              <a:ext uri="{FF2B5EF4-FFF2-40B4-BE49-F238E27FC236}">
                <a16:creationId xmlns:a16="http://schemas.microsoft.com/office/drawing/2014/main" id="{003CDB87-7168-FE9F-54AF-B72D07C5B663}"/>
              </a:ext>
            </a:extLst>
          </p:cNvPr>
          <p:cNvSpPr/>
          <p:nvPr/>
        </p:nvSpPr>
        <p:spPr>
          <a:xfrm>
            <a:off x="6935628" y="1716338"/>
            <a:ext cx="4343903" cy="1432354"/>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80000"/>
              </a:lnSpc>
            </a:pPr>
            <a:r>
              <a:rPr lang="en-AU" sz="4800" dirty="0">
                <a:solidFill>
                  <a:schemeClr val="accent6">
                    <a:lumMod val="50000"/>
                  </a:schemeClr>
                </a:solidFill>
                <a:latin typeface="CordiaUPC" panose="020B0304020202020204" pitchFamily="34" charset="-34"/>
                <a:cs typeface="CordiaUPC" panose="020B0304020202020204" pitchFamily="34" charset="-34"/>
              </a:rPr>
              <a:t>“</a:t>
            </a:r>
            <a:r>
              <a:rPr lang="en-AU" sz="1400" dirty="0">
                <a:solidFill>
                  <a:srgbClr val="212529"/>
                </a:solidFill>
                <a:latin typeface="CordiaUPC" panose="020B0304020202020204" pitchFamily="34" charset="-34"/>
                <a:cs typeface="CordiaUPC" panose="020B0304020202020204" pitchFamily="34" charset="-34"/>
              </a:rPr>
              <a:t>…</a:t>
            </a:r>
            <a:r>
              <a:rPr lang="en-AU" dirty="0">
                <a:solidFill>
                  <a:srgbClr val="212529"/>
                </a:solidFill>
                <a:latin typeface="CordiaUPC" panose="020B0304020202020204" pitchFamily="34" charset="-34"/>
                <a:cs typeface="CordiaUPC" panose="020B0304020202020204" pitchFamily="34" charset="-34"/>
              </a:rPr>
              <a:t>With better knowledge of DER connections, the AEMO can better manage the grid and ensure these systems deliver their expected value to energy consumers, the network and other market participants.</a:t>
            </a:r>
            <a:r>
              <a:rPr lang="en-AU" sz="3200" dirty="0">
                <a:solidFill>
                  <a:srgbClr val="212529"/>
                </a:solidFill>
                <a:latin typeface="CordiaUPC" panose="020B0304020202020204" pitchFamily="34" charset="-34"/>
                <a:cs typeface="CordiaUPC" panose="020B0304020202020204" pitchFamily="34" charset="-34"/>
              </a:rPr>
              <a:t>”</a:t>
            </a:r>
            <a:endParaRPr lang="en-US" dirty="0">
              <a:solidFill>
                <a:srgbClr val="212529"/>
              </a:solidFill>
              <a:latin typeface="CordiaUPC" panose="020B0304020202020204" pitchFamily="34" charset="-34"/>
              <a:cs typeface="CordiaUPC" panose="020B0304020202020204" pitchFamily="34" charset="-34"/>
            </a:endParaRPr>
          </a:p>
        </p:txBody>
      </p:sp>
      <p:pic>
        <p:nvPicPr>
          <p:cNvPr id="12" name="Graphic 11" descr="Server outline">
            <a:extLst>
              <a:ext uri="{FF2B5EF4-FFF2-40B4-BE49-F238E27FC236}">
                <a16:creationId xmlns:a16="http://schemas.microsoft.com/office/drawing/2014/main" id="{3B483C42-793E-5B11-F21E-5E0054AC88C6}"/>
              </a:ext>
            </a:extLst>
          </p:cNvPr>
          <p:cNvPicPr>
            <a:picLocks noChangeAspect="1"/>
          </p:cNvPicPr>
          <p:nvPr/>
        </p:nvPicPr>
        <p:blipFill>
          <a:blip r:embed="rId5">
            <a:alphaModFix/>
            <a:extLst>
              <a:ext uri="{96DAC541-7B7A-43D3-8B79-37D633B846F1}">
                <asvg:svgBlip xmlns:asvg="http://schemas.microsoft.com/office/drawing/2016/SVG/main" r:embed="rId6"/>
              </a:ext>
            </a:extLst>
          </a:blip>
          <a:stretch>
            <a:fillRect/>
          </a:stretch>
        </p:blipFill>
        <p:spPr>
          <a:xfrm>
            <a:off x="921874" y="1716338"/>
            <a:ext cx="611226" cy="611226"/>
          </a:xfrm>
          <a:prstGeom prst="rect">
            <a:avLst/>
          </a:prstGeom>
        </p:spPr>
      </p:pic>
      <p:sp>
        <p:nvSpPr>
          <p:cNvPr id="15" name="TextBox 14">
            <a:extLst>
              <a:ext uri="{FF2B5EF4-FFF2-40B4-BE49-F238E27FC236}">
                <a16:creationId xmlns:a16="http://schemas.microsoft.com/office/drawing/2014/main" id="{B1B673FA-BB23-7F61-4B7D-75D8849B6EAD}"/>
              </a:ext>
            </a:extLst>
          </p:cNvPr>
          <p:cNvSpPr txBox="1"/>
          <p:nvPr/>
        </p:nvSpPr>
        <p:spPr>
          <a:xfrm>
            <a:off x="1421901" y="1710112"/>
            <a:ext cx="4433832" cy="2585323"/>
          </a:xfrm>
          <a:prstGeom prst="rect">
            <a:avLst/>
          </a:prstGeom>
          <a:noFill/>
        </p:spPr>
        <p:txBody>
          <a:bodyPr wrap="square">
            <a:spAutoFit/>
          </a:bodyPr>
          <a:lstStyle/>
          <a:p>
            <a:pPr algn="just"/>
            <a:r>
              <a:rPr lang="en-AU" dirty="0">
                <a:latin typeface="CordiaUPC" panose="020B0304020202020204" pitchFamily="34" charset="-34"/>
                <a:cs typeface="CordiaUPC" panose="020B0304020202020204" pitchFamily="34" charset="-34"/>
              </a:rPr>
              <a:t>Enable transition to Distribution System Operator through:</a:t>
            </a:r>
          </a:p>
          <a:p>
            <a:pPr algn="just"/>
            <a:endParaRPr lang="en-US" dirty="0">
              <a:latin typeface="CordiaUPC" panose="020B0304020202020204" pitchFamily="34" charset="-34"/>
              <a:cs typeface="CordiaUPC" panose="020B0304020202020204" pitchFamily="34" charset="-34"/>
            </a:endParaRPr>
          </a:p>
          <a:p>
            <a:pPr marL="285750" indent="-285750" algn="just">
              <a:buFont typeface="Arial" panose="020B0604020202020204" pitchFamily="34" charset="0"/>
              <a:buChar char="•"/>
            </a:pPr>
            <a:r>
              <a:rPr lang="en-US" dirty="0">
                <a:latin typeface="CordiaUPC" panose="020B0304020202020204" pitchFamily="34" charset="-34"/>
                <a:cs typeface="CordiaUPC" panose="020B0304020202020204" pitchFamily="34" charset="-34"/>
              </a:rPr>
              <a:t>State estimation a.k.a. real-time visibility</a:t>
            </a:r>
          </a:p>
          <a:p>
            <a:pPr marL="285750" indent="-285750" algn="just">
              <a:buFont typeface="Arial" panose="020B0604020202020204" pitchFamily="34" charset="0"/>
              <a:buChar char="•"/>
            </a:pPr>
            <a:r>
              <a:rPr lang="en-US" dirty="0">
                <a:latin typeface="CordiaUPC" panose="020B0304020202020204" pitchFamily="34" charset="-34"/>
                <a:cs typeface="CordiaUPC" panose="020B0304020202020204" pitchFamily="34" charset="-34"/>
              </a:rPr>
              <a:t>Constraint analysis and congestion identification</a:t>
            </a:r>
          </a:p>
          <a:p>
            <a:pPr marL="285750" indent="-285750" algn="just">
              <a:buFont typeface="Arial" panose="020B0604020202020204" pitchFamily="34" charset="0"/>
              <a:buChar char="•"/>
            </a:pPr>
            <a:r>
              <a:rPr lang="en-US" dirty="0">
                <a:latin typeface="CordiaUPC" panose="020B0304020202020204" pitchFamily="34" charset="-34"/>
                <a:cs typeface="CordiaUPC" panose="020B0304020202020204" pitchFamily="34" charset="-34"/>
              </a:rPr>
              <a:t>DOEs and network </a:t>
            </a:r>
            <a:r>
              <a:rPr lang="en-US" dirty="0" err="1">
                <a:latin typeface="CordiaUPC" panose="020B0304020202020204" pitchFamily="34" charset="-34"/>
                <a:cs typeface="CordiaUPC" panose="020B0304020202020204" pitchFamily="34" charset="-34"/>
              </a:rPr>
              <a:t>optimisation</a:t>
            </a:r>
            <a:endParaRPr lang="en-US" dirty="0">
              <a:effectLst/>
              <a:latin typeface="CordiaUPC" panose="020B0304020202020204" pitchFamily="34" charset="-34"/>
              <a:cs typeface="CordiaUPC" panose="020B0304020202020204" pitchFamily="34" charset="-34"/>
            </a:endParaRPr>
          </a:p>
          <a:p>
            <a:pPr algn="just"/>
            <a:endParaRPr lang="en-AU" dirty="0">
              <a:latin typeface="CordiaUPC" panose="020B0304020202020204" pitchFamily="34" charset="-34"/>
              <a:cs typeface="CordiaUPC" panose="020B0304020202020204" pitchFamily="34" charset="-34"/>
            </a:endParaRPr>
          </a:p>
          <a:p>
            <a:pPr algn="just"/>
            <a:r>
              <a:rPr lang="en-AU" dirty="0">
                <a:latin typeface="CordiaUPC" panose="020B0304020202020204" pitchFamily="34" charset="-34"/>
                <a:cs typeface="CordiaUPC" panose="020B0304020202020204" pitchFamily="34" charset="-34"/>
              </a:rPr>
              <a:t>These will support dynamic management capacity and network operations to maintain an efficient, safe, and reliable service while optimising customer value.</a:t>
            </a:r>
            <a:endParaRPr lang="en-US" dirty="0">
              <a:effectLst/>
              <a:latin typeface="CordiaUPC" panose="020B0304020202020204" pitchFamily="34" charset="-34"/>
              <a:cs typeface="CordiaUPC" panose="020B0304020202020204" pitchFamily="34" charset="-34"/>
            </a:endParaRPr>
          </a:p>
        </p:txBody>
      </p:sp>
    </p:spTree>
    <p:extLst>
      <p:ext uri="{BB962C8B-B14F-4D97-AF65-F5344CB8AC3E}">
        <p14:creationId xmlns:p14="http://schemas.microsoft.com/office/powerpoint/2010/main" val="1034296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AE532C-7489-77C8-9334-41369C3CB3A8}"/>
              </a:ext>
            </a:extLst>
          </p:cNvPr>
          <p:cNvSpPr>
            <a:spLocks noGrp="1"/>
          </p:cNvSpPr>
          <p:nvPr>
            <p:ph type="ctrTitle"/>
          </p:nvPr>
        </p:nvSpPr>
        <p:spPr>
          <a:xfrm>
            <a:off x="1289304" y="3429000"/>
            <a:ext cx="8921672" cy="1713305"/>
          </a:xfrm>
        </p:spPr>
        <p:txBody>
          <a:bodyPr anchor="b">
            <a:normAutofit/>
          </a:bodyPr>
          <a:lstStyle/>
          <a:p>
            <a:pPr algn="l"/>
            <a:r>
              <a:rPr lang="en-US" sz="5600" dirty="0"/>
              <a:t>Thank you!</a:t>
            </a:r>
            <a:br>
              <a:rPr lang="en-US" sz="5600" dirty="0"/>
            </a:br>
            <a:r>
              <a:rPr lang="en-US" sz="5600" dirty="0"/>
              <a:t>Questions?</a:t>
            </a:r>
          </a:p>
        </p:txBody>
      </p:sp>
      <p:sp>
        <p:nvSpPr>
          <p:cNvPr id="5" name="Subtitle 4">
            <a:extLst>
              <a:ext uri="{FF2B5EF4-FFF2-40B4-BE49-F238E27FC236}">
                <a16:creationId xmlns:a16="http://schemas.microsoft.com/office/drawing/2014/main" id="{31DBB5CC-4CDF-B16B-8A62-187CA6FAE41C}"/>
              </a:ext>
            </a:extLst>
          </p:cNvPr>
          <p:cNvSpPr>
            <a:spLocks noGrp="1"/>
          </p:cNvSpPr>
          <p:nvPr>
            <p:ph type="subTitle" idx="1"/>
          </p:nvPr>
        </p:nvSpPr>
        <p:spPr>
          <a:xfrm>
            <a:off x="1289303" y="5142305"/>
            <a:ext cx="7321298" cy="753165"/>
          </a:xfrm>
        </p:spPr>
        <p:txBody>
          <a:bodyPr anchor="t">
            <a:normAutofit/>
          </a:bodyPr>
          <a:lstStyle/>
          <a:p>
            <a:pPr algn="l"/>
            <a:r>
              <a:rPr lang="en-US" dirty="0" err="1"/>
              <a:t>frederik.geth@gridqube.com</a:t>
            </a:r>
            <a:endParaRPr lang="en-US"/>
          </a:p>
        </p:txBody>
      </p:sp>
    </p:spTree>
    <p:extLst>
      <p:ext uri="{BB962C8B-B14F-4D97-AF65-F5344CB8AC3E}">
        <p14:creationId xmlns:p14="http://schemas.microsoft.com/office/powerpoint/2010/main" val="1146774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TextShape 14"/>
          <p:cNvSpPr/>
          <p:nvPr/>
        </p:nvSpPr>
        <p:spPr>
          <a:xfrm>
            <a:off x="837360" y="1824840"/>
            <a:ext cx="10514520" cy="435096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pic>
        <p:nvPicPr>
          <p:cNvPr id="211" name="Picture 210"/>
          <p:cNvPicPr/>
          <p:nvPr/>
        </p:nvPicPr>
        <p:blipFill>
          <a:blip r:embed="rId2"/>
          <a:stretch/>
        </p:blipFill>
        <p:spPr>
          <a:xfrm>
            <a:off x="837360" y="1688760"/>
            <a:ext cx="4674240" cy="4320000"/>
          </a:xfrm>
          <a:prstGeom prst="rect">
            <a:avLst/>
          </a:prstGeom>
          <a:ln w="0">
            <a:noFill/>
          </a:ln>
        </p:spPr>
      </p:pic>
      <p:pic>
        <p:nvPicPr>
          <p:cNvPr id="212" name="Picture 211"/>
          <p:cNvPicPr/>
          <p:nvPr/>
        </p:nvPicPr>
        <p:blipFill>
          <a:blip r:embed="rId3"/>
          <a:stretch/>
        </p:blipFill>
        <p:spPr>
          <a:xfrm>
            <a:off x="6120000" y="1994040"/>
            <a:ext cx="4284000" cy="3945960"/>
          </a:xfrm>
          <a:prstGeom prst="rect">
            <a:avLst/>
          </a:prstGeom>
          <a:ln w="0">
            <a:noFill/>
          </a:ln>
        </p:spPr>
      </p:pic>
      <p:sp>
        <p:nvSpPr>
          <p:cNvPr id="213" name="TextBox 212"/>
          <p:cNvSpPr txBox="1"/>
          <p:nvPr/>
        </p:nvSpPr>
        <p:spPr>
          <a:xfrm>
            <a:off x="952346" y="6311880"/>
            <a:ext cx="4902120" cy="346320"/>
          </a:xfrm>
          <a:prstGeom prst="rect">
            <a:avLst/>
          </a:prstGeom>
          <a:noFill/>
          <a:ln w="0">
            <a:noFill/>
          </a:ln>
        </p:spPr>
        <p:txBody>
          <a:bodyPr lIns="90000" tIns="45000" rIns="90000" bIns="45000" anchor="t">
            <a:noAutofit/>
          </a:bodyPr>
          <a:lstStyle/>
          <a:p>
            <a:r>
              <a:rPr lang="en-AU" sz="1400" b="0" strike="noStrike" spc="-1" dirty="0">
                <a:latin typeface="Arial"/>
              </a:rPr>
              <a:t>Source: AER, State of the Energy Market 2009</a:t>
            </a:r>
          </a:p>
        </p:txBody>
      </p:sp>
      <p:sp>
        <p:nvSpPr>
          <p:cNvPr id="214" name="TextBox 213"/>
          <p:cNvSpPr txBox="1"/>
          <p:nvPr/>
        </p:nvSpPr>
        <p:spPr>
          <a:xfrm>
            <a:off x="6300000" y="1688760"/>
            <a:ext cx="2745146" cy="346320"/>
          </a:xfrm>
          <a:prstGeom prst="rect">
            <a:avLst/>
          </a:prstGeom>
          <a:noFill/>
          <a:ln w="0">
            <a:noFill/>
          </a:ln>
        </p:spPr>
        <p:txBody>
          <a:bodyPr lIns="90000" tIns="45000" rIns="90000" bIns="45000" anchor="t">
            <a:noAutofit/>
          </a:bodyPr>
          <a:lstStyle/>
          <a:p>
            <a:r>
              <a:rPr lang="en-AU" sz="1800" b="0" strike="noStrike" spc="-1" dirty="0">
                <a:latin typeface="Arial"/>
              </a:rPr>
              <a:t>~2,400 electrical nodes</a:t>
            </a:r>
          </a:p>
        </p:txBody>
      </p:sp>
      <p:sp>
        <p:nvSpPr>
          <p:cNvPr id="2" name="Title 3">
            <a:extLst>
              <a:ext uri="{FF2B5EF4-FFF2-40B4-BE49-F238E27FC236}">
                <a16:creationId xmlns:a16="http://schemas.microsoft.com/office/drawing/2014/main" id="{A1BC3AA2-6CBF-CC99-677C-8978F076F571}"/>
              </a:ext>
            </a:extLst>
          </p:cNvPr>
          <p:cNvSpPr>
            <a:spLocks noGrp="1"/>
          </p:cNvSpPr>
          <p:nvPr>
            <p:ph type="title"/>
          </p:nvPr>
        </p:nvSpPr>
        <p:spPr>
          <a:xfrm>
            <a:off x="609120" y="272880"/>
            <a:ext cx="10972440" cy="1145160"/>
          </a:xfrm>
        </p:spPr>
        <p:txBody>
          <a:bodyPr/>
          <a:lstStyle/>
          <a:p>
            <a:r>
              <a:rPr lang="en-AU" dirty="0"/>
              <a:t>Transmission system in Australia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TextShape 15"/>
          <p:cNvSpPr/>
          <p:nvPr/>
        </p:nvSpPr>
        <p:spPr>
          <a:xfrm>
            <a:off x="837360" y="211860"/>
            <a:ext cx="10514520" cy="13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buNone/>
            </a:pPr>
            <a:r>
              <a:rPr lang="en-AU" sz="3600" b="0" strike="noStrike" spc="-1" dirty="0">
                <a:solidFill>
                  <a:srgbClr val="000000"/>
                </a:solidFill>
                <a:ea typeface="DejaVu Sans"/>
              </a:rPr>
              <a:t>Distribution network in Queensland Australia</a:t>
            </a:r>
            <a:endParaRPr lang="en-AU" sz="3600" b="0" strike="noStrike" spc="-1" dirty="0"/>
          </a:p>
        </p:txBody>
      </p:sp>
      <p:sp>
        <p:nvSpPr>
          <p:cNvPr id="216" name="TextShape 16"/>
          <p:cNvSpPr/>
          <p:nvPr/>
        </p:nvSpPr>
        <p:spPr>
          <a:xfrm>
            <a:off x="837360" y="1824840"/>
            <a:ext cx="10514520" cy="435096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pic>
        <p:nvPicPr>
          <p:cNvPr id="217" name="Picture 216"/>
          <p:cNvPicPr/>
          <p:nvPr/>
        </p:nvPicPr>
        <p:blipFill>
          <a:blip r:embed="rId2"/>
          <a:stretch/>
        </p:blipFill>
        <p:spPr>
          <a:xfrm>
            <a:off x="515160" y="1796760"/>
            <a:ext cx="4524840" cy="4498920"/>
          </a:xfrm>
          <a:prstGeom prst="rect">
            <a:avLst/>
          </a:prstGeom>
          <a:ln w="0">
            <a:noFill/>
          </a:ln>
        </p:spPr>
      </p:pic>
      <p:pic>
        <p:nvPicPr>
          <p:cNvPr id="218" name="Picture 217"/>
          <p:cNvPicPr/>
          <p:nvPr/>
        </p:nvPicPr>
        <p:blipFill>
          <a:blip r:embed="rId3" cstate="print">
            <a:extLst>
              <a:ext uri="{28A0092B-C50C-407E-A947-70E740481C1C}">
                <a14:useLocalDpi xmlns:a14="http://schemas.microsoft.com/office/drawing/2010/main"/>
              </a:ext>
            </a:extLst>
          </a:blip>
          <a:stretch/>
        </p:blipFill>
        <p:spPr>
          <a:xfrm>
            <a:off x="5580000" y="2322000"/>
            <a:ext cx="2880000" cy="1854000"/>
          </a:xfrm>
          <a:prstGeom prst="rect">
            <a:avLst/>
          </a:prstGeom>
          <a:ln w="0">
            <a:noFill/>
          </a:ln>
        </p:spPr>
      </p:pic>
      <p:pic>
        <p:nvPicPr>
          <p:cNvPr id="219" name="Picture 218"/>
          <p:cNvPicPr/>
          <p:nvPr/>
        </p:nvPicPr>
        <p:blipFill>
          <a:blip r:embed="rId4" cstate="print">
            <a:extLst>
              <a:ext uri="{28A0092B-C50C-407E-A947-70E740481C1C}">
                <a14:useLocalDpi xmlns:a14="http://schemas.microsoft.com/office/drawing/2010/main"/>
              </a:ext>
            </a:extLst>
          </a:blip>
          <a:stretch/>
        </p:blipFill>
        <p:spPr>
          <a:xfrm>
            <a:off x="8820000" y="2333160"/>
            <a:ext cx="2880000" cy="1857600"/>
          </a:xfrm>
          <a:prstGeom prst="rect">
            <a:avLst/>
          </a:prstGeom>
          <a:ln w="0">
            <a:noFill/>
          </a:ln>
        </p:spPr>
      </p:pic>
      <p:pic>
        <p:nvPicPr>
          <p:cNvPr id="220" name="Picture 219"/>
          <p:cNvPicPr/>
          <p:nvPr/>
        </p:nvPicPr>
        <p:blipFill>
          <a:blip r:embed="rId5" cstate="print">
            <a:extLst>
              <a:ext uri="{28A0092B-C50C-407E-A947-70E740481C1C}">
                <a14:useLocalDpi xmlns:a14="http://schemas.microsoft.com/office/drawing/2010/main"/>
              </a:ext>
            </a:extLst>
          </a:blip>
          <a:stretch/>
        </p:blipFill>
        <p:spPr>
          <a:xfrm>
            <a:off x="8820000" y="4541760"/>
            <a:ext cx="2880000" cy="1850400"/>
          </a:xfrm>
          <a:prstGeom prst="rect">
            <a:avLst/>
          </a:prstGeom>
          <a:ln w="0">
            <a:noFill/>
          </a:ln>
        </p:spPr>
      </p:pic>
      <p:pic>
        <p:nvPicPr>
          <p:cNvPr id="221" name="Picture 220"/>
          <p:cNvPicPr/>
          <p:nvPr/>
        </p:nvPicPr>
        <p:blipFill>
          <a:blip r:embed="rId6" cstate="print">
            <a:extLst>
              <a:ext uri="{28A0092B-C50C-407E-A947-70E740481C1C}">
                <a14:useLocalDpi xmlns:a14="http://schemas.microsoft.com/office/drawing/2010/main"/>
              </a:ext>
            </a:extLst>
          </a:blip>
          <a:stretch/>
        </p:blipFill>
        <p:spPr>
          <a:xfrm>
            <a:off x="5580000" y="4500000"/>
            <a:ext cx="2880000" cy="1857600"/>
          </a:xfrm>
          <a:prstGeom prst="rect">
            <a:avLst/>
          </a:prstGeom>
          <a:ln w="0">
            <a:noFill/>
          </a:ln>
        </p:spPr>
      </p:pic>
      <p:sp>
        <p:nvSpPr>
          <p:cNvPr id="222" name="Rectangle 221"/>
          <p:cNvSpPr/>
          <p:nvPr/>
        </p:nvSpPr>
        <p:spPr>
          <a:xfrm>
            <a:off x="3960000" y="5616000"/>
            <a:ext cx="360000" cy="360000"/>
          </a:xfrm>
          <a:prstGeom prst="rect">
            <a:avLst/>
          </a:prstGeom>
          <a:noFill/>
          <a:ln w="36000">
            <a:solidFill>
              <a:srgbClr val="FF0000"/>
            </a:solidFill>
            <a:prstDash val="sysDot"/>
            <a:round/>
          </a:ln>
        </p:spPr>
        <p:style>
          <a:lnRef idx="0">
            <a:scrgbClr r="0" g="0" b="0"/>
          </a:lnRef>
          <a:fillRef idx="0">
            <a:scrgbClr r="0" g="0" b="0"/>
          </a:fillRef>
          <a:effectRef idx="0">
            <a:scrgbClr r="0" g="0" b="0"/>
          </a:effectRef>
          <a:fontRef idx="minor"/>
        </p:style>
        <p:txBody>
          <a:bodyPr/>
          <a:lstStyle/>
          <a:p>
            <a:endParaRPr lang="en-US"/>
          </a:p>
        </p:txBody>
      </p:sp>
      <p:sp>
        <p:nvSpPr>
          <p:cNvPr id="223" name="Rectangle 222"/>
          <p:cNvSpPr/>
          <p:nvPr/>
        </p:nvSpPr>
        <p:spPr>
          <a:xfrm>
            <a:off x="7056000" y="2952000"/>
            <a:ext cx="360000" cy="324000"/>
          </a:xfrm>
          <a:prstGeom prst="rect">
            <a:avLst/>
          </a:prstGeom>
          <a:noFill/>
          <a:ln w="36000">
            <a:solidFill>
              <a:srgbClr val="FF0000"/>
            </a:solidFill>
            <a:prstDash val="sysDot"/>
            <a:round/>
          </a:ln>
        </p:spPr>
        <p:style>
          <a:lnRef idx="0">
            <a:scrgbClr r="0" g="0" b="0"/>
          </a:lnRef>
          <a:fillRef idx="0">
            <a:scrgbClr r="0" g="0" b="0"/>
          </a:fillRef>
          <a:effectRef idx="0">
            <a:scrgbClr r="0" g="0" b="0"/>
          </a:effectRef>
          <a:fontRef idx="minor"/>
        </p:style>
        <p:txBody>
          <a:bodyPr/>
          <a:lstStyle/>
          <a:p>
            <a:endParaRPr lang="en-US"/>
          </a:p>
        </p:txBody>
      </p:sp>
      <p:sp>
        <p:nvSpPr>
          <p:cNvPr id="224" name="Rectangle 223"/>
          <p:cNvSpPr/>
          <p:nvPr/>
        </p:nvSpPr>
        <p:spPr>
          <a:xfrm>
            <a:off x="9504000" y="2448000"/>
            <a:ext cx="720000" cy="720000"/>
          </a:xfrm>
          <a:prstGeom prst="rect">
            <a:avLst/>
          </a:prstGeom>
          <a:noFill/>
          <a:ln w="36000">
            <a:solidFill>
              <a:srgbClr val="FF0000"/>
            </a:solidFill>
            <a:prstDash val="sysDot"/>
            <a:round/>
          </a:ln>
        </p:spPr>
        <p:style>
          <a:lnRef idx="0">
            <a:scrgbClr r="0" g="0" b="0"/>
          </a:lnRef>
          <a:fillRef idx="0">
            <a:scrgbClr r="0" g="0" b="0"/>
          </a:fillRef>
          <a:effectRef idx="0">
            <a:scrgbClr r="0" g="0" b="0"/>
          </a:effectRef>
          <a:fontRef idx="minor"/>
        </p:style>
        <p:txBody>
          <a:bodyPr/>
          <a:lstStyle/>
          <a:p>
            <a:endParaRPr lang="en-US"/>
          </a:p>
        </p:txBody>
      </p:sp>
      <p:sp>
        <p:nvSpPr>
          <p:cNvPr id="225" name="Rectangle 224"/>
          <p:cNvSpPr/>
          <p:nvPr/>
        </p:nvSpPr>
        <p:spPr>
          <a:xfrm>
            <a:off x="9468000" y="5256000"/>
            <a:ext cx="720000" cy="540000"/>
          </a:xfrm>
          <a:prstGeom prst="rect">
            <a:avLst/>
          </a:prstGeom>
          <a:noFill/>
          <a:ln w="36000">
            <a:solidFill>
              <a:srgbClr val="FF0000"/>
            </a:solidFill>
            <a:prstDash val="sysDot"/>
            <a:round/>
          </a:ln>
        </p:spPr>
        <p:style>
          <a:lnRef idx="0">
            <a:scrgbClr r="0" g="0" b="0"/>
          </a:lnRef>
          <a:fillRef idx="0">
            <a:scrgbClr r="0" g="0" b="0"/>
          </a:fillRef>
          <a:effectRef idx="0">
            <a:scrgbClr r="0" g="0" b="0"/>
          </a:effectRef>
          <a:fontRef idx="minor"/>
        </p:style>
        <p:txBody>
          <a:bodyPr/>
          <a:lstStyle/>
          <a:p>
            <a:endParaRPr lang="en-US"/>
          </a:p>
        </p:txBody>
      </p:sp>
      <p:sp>
        <p:nvSpPr>
          <p:cNvPr id="226" name="Straight Connector 225"/>
          <p:cNvSpPr/>
          <p:nvPr/>
        </p:nvSpPr>
        <p:spPr>
          <a:xfrm flipV="1">
            <a:off x="4320000" y="4140000"/>
            <a:ext cx="1260000" cy="1620000"/>
          </a:xfrm>
          <a:prstGeom prst="line">
            <a:avLst/>
          </a:prstGeom>
          <a:ln w="36000">
            <a:solidFill>
              <a:srgbClr val="FF0000"/>
            </a:solidFill>
            <a:prstDash val="sysDot"/>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227" name="Straight Connector 226"/>
          <p:cNvSpPr/>
          <p:nvPr/>
        </p:nvSpPr>
        <p:spPr>
          <a:xfrm>
            <a:off x="7416000" y="3060000"/>
            <a:ext cx="1404000" cy="180000"/>
          </a:xfrm>
          <a:prstGeom prst="line">
            <a:avLst/>
          </a:prstGeom>
          <a:ln w="36000">
            <a:solidFill>
              <a:srgbClr val="FF0000"/>
            </a:solidFill>
            <a:prstDash val="sysDot"/>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228" name="Straight Connector 227"/>
          <p:cNvSpPr/>
          <p:nvPr/>
        </p:nvSpPr>
        <p:spPr>
          <a:xfrm>
            <a:off x="9900000" y="3168000"/>
            <a:ext cx="0" cy="1332000"/>
          </a:xfrm>
          <a:prstGeom prst="line">
            <a:avLst/>
          </a:prstGeom>
          <a:ln w="36000">
            <a:solidFill>
              <a:srgbClr val="FF0000"/>
            </a:solidFill>
            <a:prstDash val="sysDot"/>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229" name="Straight Connector 228"/>
          <p:cNvSpPr/>
          <p:nvPr/>
        </p:nvSpPr>
        <p:spPr>
          <a:xfrm flipH="1" flipV="1">
            <a:off x="8460000" y="5400000"/>
            <a:ext cx="1008000" cy="180000"/>
          </a:xfrm>
          <a:prstGeom prst="line">
            <a:avLst/>
          </a:prstGeom>
          <a:ln w="36000">
            <a:solidFill>
              <a:srgbClr val="FF0000"/>
            </a:solidFill>
            <a:prstDash val="sysDot"/>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230" name="TextBox 229"/>
          <p:cNvSpPr txBox="1"/>
          <p:nvPr/>
        </p:nvSpPr>
        <p:spPr>
          <a:xfrm>
            <a:off x="5724000" y="1824840"/>
            <a:ext cx="5409438" cy="346320"/>
          </a:xfrm>
          <a:prstGeom prst="rect">
            <a:avLst/>
          </a:prstGeom>
          <a:noFill/>
          <a:ln w="0">
            <a:noFill/>
          </a:ln>
        </p:spPr>
        <p:txBody>
          <a:bodyPr lIns="90000" tIns="45000" rIns="90000" bIns="45000" anchor="t">
            <a:noAutofit/>
          </a:bodyPr>
          <a:lstStyle/>
          <a:p>
            <a:r>
              <a:rPr lang="en-AU" sz="1800" b="0" strike="noStrike" spc="-1" dirty="0">
                <a:latin typeface="Arial"/>
              </a:rPr>
              <a:t>~14.5 million objects - ~30 million electrical nodes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tate estimation = reconciliation"/>
          <p:cNvSpPr txBox="1">
            <a:spLocks noGrp="1"/>
          </p:cNvSpPr>
          <p:nvPr>
            <p:ph type="title"/>
          </p:nvPr>
        </p:nvSpPr>
        <p:spPr>
          <a:prstGeom prst="rect">
            <a:avLst/>
          </a:prstGeom>
        </p:spPr>
        <p:txBody>
          <a:bodyPr/>
          <a:lstStyle/>
          <a:p>
            <a:r>
              <a:rPr lang="en-AU" dirty="0"/>
              <a:t>Distribution </a:t>
            </a:r>
            <a:r>
              <a:rPr dirty="0"/>
              <a:t>State </a:t>
            </a:r>
            <a:r>
              <a:rPr lang="en-AU" dirty="0"/>
              <a:t>E</a:t>
            </a:r>
            <a:r>
              <a:rPr dirty="0" err="1"/>
              <a:t>stimation</a:t>
            </a:r>
            <a:r>
              <a:rPr dirty="0"/>
              <a:t> = reconciliation</a:t>
            </a:r>
          </a:p>
        </p:txBody>
      </p:sp>
      <p:sp>
        <p:nvSpPr>
          <p:cNvPr id="205" name="voltages and currents in the network that would best explain the information you have, given that they have to satisfy the physics…"/>
          <p:cNvSpPr txBox="1">
            <a:spLocks noGrp="1"/>
          </p:cNvSpPr>
          <p:nvPr>
            <p:ph type="body" sz="half" idx="1"/>
          </p:nvPr>
        </p:nvSpPr>
        <p:spPr>
          <a:xfrm>
            <a:off x="603250" y="2124252"/>
            <a:ext cx="7374405" cy="4128006"/>
          </a:xfrm>
          <a:prstGeom prst="rect">
            <a:avLst/>
          </a:prstGeom>
        </p:spPr>
        <p:txBody>
          <a:bodyPr/>
          <a:lstStyle/>
          <a:p>
            <a:r>
              <a:rPr dirty="0"/>
              <a:t>voltages and currents in the network that best explain the </a:t>
            </a:r>
            <a:r>
              <a:rPr lang="en-AU" dirty="0"/>
              <a:t>sensor data</a:t>
            </a:r>
            <a:r>
              <a:rPr dirty="0"/>
              <a:t> you have, given that they have to satisfy the physics</a:t>
            </a:r>
          </a:p>
          <a:p>
            <a:pPr lvl="1"/>
            <a:r>
              <a:rPr i="1" dirty="0"/>
              <a:t>best</a:t>
            </a:r>
            <a:r>
              <a:rPr dirty="0"/>
              <a:t> is some kind of a distance metric, e.g. Euclidian or Manhattan</a:t>
            </a:r>
          </a:p>
          <a:p>
            <a:pPr lvl="1"/>
            <a:r>
              <a:rPr i="1" dirty="0"/>
              <a:t>explain</a:t>
            </a:r>
            <a:r>
              <a:rPr dirty="0"/>
              <a:t> means satisfy physics </a:t>
            </a:r>
          </a:p>
          <a:p>
            <a:pPr lvl="2"/>
            <a:r>
              <a:rPr dirty="0"/>
              <a:t>represented through the multi-conductor circuit laws</a:t>
            </a:r>
          </a:p>
        </p:txBody>
      </p:sp>
      <p:pic>
        <p:nvPicPr>
          <p:cNvPr id="206" name="Image" descr="Image"/>
          <p:cNvPicPr>
            <a:picLocks noChangeAspect="1"/>
          </p:cNvPicPr>
          <p:nvPr/>
        </p:nvPicPr>
        <p:blipFill>
          <a:blip r:embed="rId2"/>
          <a:stretch>
            <a:fillRect/>
          </a:stretch>
        </p:blipFill>
        <p:spPr>
          <a:xfrm>
            <a:off x="8772986" y="2677518"/>
            <a:ext cx="2261406" cy="2261407"/>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network visibility…"/>
          <p:cNvSpPr txBox="1">
            <a:spLocks noGrp="1"/>
          </p:cNvSpPr>
          <p:nvPr>
            <p:ph type="body" sz="half" idx="1"/>
          </p:nvPr>
        </p:nvSpPr>
        <p:spPr>
          <a:xfrm>
            <a:off x="1338943" y="866560"/>
            <a:ext cx="3349241" cy="5646516"/>
          </a:xfrm>
          <a:prstGeom prst="rect">
            <a:avLst/>
          </a:prstGeom>
        </p:spPr>
        <p:txBody>
          <a:bodyPr>
            <a:normAutofit fontScale="55000" lnSpcReduction="20000"/>
          </a:bodyPr>
          <a:lstStyle/>
          <a:p>
            <a:pPr marL="252984" indent="-252984" defTabSz="1011911">
              <a:spcBef>
                <a:spcPts val="1850"/>
              </a:spcBef>
              <a:defRPr sz="3984"/>
            </a:pPr>
            <a:r>
              <a:rPr b="1" dirty="0"/>
              <a:t>network visibility</a:t>
            </a:r>
          </a:p>
          <a:p>
            <a:pPr marL="252984" indent="-252984" defTabSz="1011911">
              <a:spcBef>
                <a:spcPts val="1850"/>
              </a:spcBef>
              <a:defRPr sz="3984"/>
            </a:pPr>
            <a:r>
              <a:rPr dirty="0"/>
              <a:t>congestion estimation</a:t>
            </a:r>
          </a:p>
          <a:p>
            <a:pPr marL="252984" indent="-252984" defTabSz="1011911">
              <a:spcBef>
                <a:spcPts val="1850"/>
              </a:spcBef>
              <a:defRPr sz="3984"/>
            </a:pPr>
            <a:r>
              <a:rPr dirty="0"/>
              <a:t>congestion identification</a:t>
            </a:r>
          </a:p>
          <a:p>
            <a:pPr marL="252984" indent="-252984" defTabSz="1011911">
              <a:spcBef>
                <a:spcPts val="1850"/>
              </a:spcBef>
              <a:defRPr sz="3984"/>
            </a:pPr>
            <a:r>
              <a:rPr b="1" dirty="0"/>
              <a:t>constraint identification</a:t>
            </a:r>
          </a:p>
          <a:p>
            <a:pPr marL="252984" indent="-252984" defTabSz="1011911">
              <a:spcBef>
                <a:spcPts val="1850"/>
              </a:spcBef>
              <a:defRPr sz="3984"/>
            </a:pPr>
            <a:r>
              <a:rPr dirty="0"/>
              <a:t>PV curtailment detection</a:t>
            </a:r>
          </a:p>
          <a:p>
            <a:pPr marL="252984" indent="-252984" defTabSz="1011911">
              <a:spcBef>
                <a:spcPts val="1850"/>
              </a:spcBef>
              <a:defRPr sz="3984"/>
            </a:pPr>
            <a:r>
              <a:rPr dirty="0"/>
              <a:t>observation engine</a:t>
            </a:r>
          </a:p>
          <a:p>
            <a:pPr marL="252984" indent="-252984" defTabSz="1011911">
              <a:spcBef>
                <a:spcPts val="1850"/>
              </a:spcBef>
              <a:defRPr sz="3984"/>
            </a:pPr>
            <a:r>
              <a:rPr b="1" dirty="0"/>
              <a:t>situational awareness</a:t>
            </a:r>
          </a:p>
          <a:p>
            <a:pPr marL="252984" indent="-252984" defTabSz="1011911">
              <a:spcBef>
                <a:spcPts val="1850"/>
              </a:spcBef>
              <a:defRPr sz="3984"/>
            </a:pPr>
            <a:r>
              <a:rPr dirty="0"/>
              <a:t>network inference engine</a:t>
            </a:r>
          </a:p>
          <a:p>
            <a:pPr marL="252984" indent="-252984" defTabSz="1011911">
              <a:spcBef>
                <a:spcPts val="1850"/>
              </a:spcBef>
              <a:defRPr sz="3984"/>
            </a:pPr>
            <a:r>
              <a:rPr dirty="0"/>
              <a:t>nonlinear least squares</a:t>
            </a:r>
          </a:p>
          <a:p>
            <a:pPr marL="252984" indent="-252984" defTabSz="1011911">
              <a:spcBef>
                <a:spcPts val="1850"/>
              </a:spcBef>
              <a:defRPr sz="3984"/>
            </a:pPr>
            <a:r>
              <a:rPr b="1" dirty="0"/>
              <a:t>root cause analysis</a:t>
            </a:r>
          </a:p>
        </p:txBody>
      </p:sp>
      <p:sp>
        <p:nvSpPr>
          <p:cNvPr id="224" name="Ornament 15"/>
          <p:cNvSpPr/>
          <p:nvPr/>
        </p:nvSpPr>
        <p:spPr>
          <a:xfrm rot="16200000">
            <a:off x="2454959" y="3205248"/>
            <a:ext cx="5247065" cy="440818"/>
          </a:xfrm>
          <a:custGeom>
            <a:avLst/>
            <a:gdLst/>
            <a:ahLst/>
            <a:cxnLst>
              <a:cxn ang="0">
                <a:pos x="wd2" y="hd2"/>
              </a:cxn>
              <a:cxn ang="5400000">
                <a:pos x="wd2" y="hd2"/>
              </a:cxn>
              <a:cxn ang="10800000">
                <a:pos x="wd2" y="hd2"/>
              </a:cxn>
              <a:cxn ang="16200000">
                <a:pos x="wd2" y="hd2"/>
              </a:cxn>
            </a:cxnLst>
            <a:rect l="0" t="0" r="r" b="b"/>
            <a:pathLst>
              <a:path w="21397" h="21407" extrusionOk="0">
                <a:moveTo>
                  <a:pt x="127" y="22"/>
                </a:moveTo>
                <a:cubicBezTo>
                  <a:pt x="80" y="-93"/>
                  <a:pt x="32" y="257"/>
                  <a:pt x="22" y="818"/>
                </a:cubicBezTo>
                <a:cubicBezTo>
                  <a:pt x="-49" y="4615"/>
                  <a:pt x="-101" y="17739"/>
                  <a:pt x="2551" y="17739"/>
                </a:cubicBezTo>
                <a:cubicBezTo>
                  <a:pt x="5450" y="17739"/>
                  <a:pt x="7783" y="14753"/>
                  <a:pt x="8489" y="14753"/>
                </a:cubicBezTo>
                <a:cubicBezTo>
                  <a:pt x="9176" y="14753"/>
                  <a:pt x="9850" y="13902"/>
                  <a:pt x="10398" y="21024"/>
                </a:cubicBezTo>
                <a:cubicBezTo>
                  <a:pt x="10425" y="21380"/>
                  <a:pt x="10468" y="21507"/>
                  <a:pt x="10505" y="21322"/>
                </a:cubicBezTo>
                <a:cubicBezTo>
                  <a:pt x="10558" y="21061"/>
                  <a:pt x="10581" y="20322"/>
                  <a:pt x="10552" y="19730"/>
                </a:cubicBezTo>
                <a:cubicBezTo>
                  <a:pt x="10406" y="16761"/>
                  <a:pt x="9857" y="9109"/>
                  <a:pt x="8066" y="9816"/>
                </a:cubicBezTo>
                <a:cubicBezTo>
                  <a:pt x="6083" y="10599"/>
                  <a:pt x="4031" y="11246"/>
                  <a:pt x="2102" y="11647"/>
                </a:cubicBezTo>
                <a:cubicBezTo>
                  <a:pt x="1094" y="11858"/>
                  <a:pt x="161" y="11423"/>
                  <a:pt x="201" y="1097"/>
                </a:cubicBezTo>
                <a:cubicBezTo>
                  <a:pt x="203" y="581"/>
                  <a:pt x="172" y="124"/>
                  <a:pt x="129" y="22"/>
                </a:cubicBezTo>
                <a:cubicBezTo>
                  <a:pt x="128" y="22"/>
                  <a:pt x="128" y="22"/>
                  <a:pt x="127" y="22"/>
                </a:cubicBezTo>
                <a:close/>
                <a:moveTo>
                  <a:pt x="21269" y="22"/>
                </a:moveTo>
                <a:cubicBezTo>
                  <a:pt x="21226" y="124"/>
                  <a:pt x="21195" y="581"/>
                  <a:pt x="21197" y="1097"/>
                </a:cubicBezTo>
                <a:cubicBezTo>
                  <a:pt x="21237" y="11423"/>
                  <a:pt x="20304" y="11858"/>
                  <a:pt x="19296" y="11647"/>
                </a:cubicBezTo>
                <a:cubicBezTo>
                  <a:pt x="17367" y="11246"/>
                  <a:pt x="15315" y="10599"/>
                  <a:pt x="13332" y="9816"/>
                </a:cubicBezTo>
                <a:cubicBezTo>
                  <a:pt x="11541" y="9109"/>
                  <a:pt x="10992" y="16761"/>
                  <a:pt x="10846" y="19730"/>
                </a:cubicBezTo>
                <a:cubicBezTo>
                  <a:pt x="10817" y="20322"/>
                  <a:pt x="10840" y="21061"/>
                  <a:pt x="10893" y="21322"/>
                </a:cubicBezTo>
                <a:cubicBezTo>
                  <a:pt x="10930" y="21507"/>
                  <a:pt x="10973" y="21380"/>
                  <a:pt x="11000" y="21024"/>
                </a:cubicBezTo>
                <a:cubicBezTo>
                  <a:pt x="11548" y="13902"/>
                  <a:pt x="12222" y="14753"/>
                  <a:pt x="12909" y="14753"/>
                </a:cubicBezTo>
                <a:cubicBezTo>
                  <a:pt x="13615" y="14753"/>
                  <a:pt x="15948" y="17739"/>
                  <a:pt x="18847" y="17739"/>
                </a:cubicBezTo>
                <a:cubicBezTo>
                  <a:pt x="21499" y="17739"/>
                  <a:pt x="21447" y="4615"/>
                  <a:pt x="21376" y="818"/>
                </a:cubicBezTo>
                <a:cubicBezTo>
                  <a:pt x="21366" y="257"/>
                  <a:pt x="21318" y="-93"/>
                  <a:pt x="21271" y="22"/>
                </a:cubicBezTo>
                <a:cubicBezTo>
                  <a:pt x="21270" y="22"/>
                  <a:pt x="21270" y="22"/>
                  <a:pt x="21269" y="22"/>
                </a:cubicBezTo>
                <a:close/>
              </a:path>
            </a:pathLst>
          </a:custGeom>
          <a:solidFill>
            <a:srgbClr val="000000"/>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225" name="State estimation"/>
          <p:cNvSpPr/>
          <p:nvPr/>
        </p:nvSpPr>
        <p:spPr>
          <a:xfrm>
            <a:off x="5701044" y="2657032"/>
            <a:ext cx="2890300" cy="1673335"/>
          </a:xfrm>
          <a:prstGeom prst="roundRect">
            <a:avLst>
              <a:gd name="adj" fmla="val 9123"/>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825500">
              <a:defRPr sz="6000">
                <a:solidFill>
                  <a:srgbClr val="FFFFFF"/>
                </a:solidFill>
                <a:latin typeface="Helvetica Neue Medium"/>
                <a:ea typeface="Helvetica Neue Medium"/>
                <a:cs typeface="Helvetica Neue Medium"/>
                <a:sym typeface="Helvetica Neue Medium"/>
              </a:defRPr>
            </a:lvl1pPr>
          </a:lstStyle>
          <a:p>
            <a:pPr algn="ctr"/>
            <a:r>
              <a:rPr lang="en-AU" sz="3000" dirty="0"/>
              <a:t>s</a:t>
            </a:r>
            <a:r>
              <a:rPr sz="3000" dirty="0" err="1"/>
              <a:t>tate</a:t>
            </a:r>
            <a:r>
              <a:rPr sz="3000" dirty="0"/>
              <a:t> estimation</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Most likely flows and voltages in the network?"/>
          <p:cNvSpPr txBox="1">
            <a:spLocks noGrp="1"/>
          </p:cNvSpPr>
          <p:nvPr>
            <p:ph type="title"/>
          </p:nvPr>
        </p:nvSpPr>
        <p:spPr>
          <a:prstGeom prst="rect">
            <a:avLst/>
          </a:prstGeom>
        </p:spPr>
        <p:txBody>
          <a:bodyPr>
            <a:noAutofit/>
          </a:bodyPr>
          <a:lstStyle>
            <a:lvl1pPr defTabSz="2340805">
              <a:defRPr sz="8160" spc="-163"/>
            </a:lvl1pPr>
          </a:lstStyle>
          <a:p>
            <a:r>
              <a:rPr sz="4400" dirty="0"/>
              <a:t>Most likely flows and voltages in the network?</a:t>
            </a:r>
          </a:p>
        </p:txBody>
      </p:sp>
      <p:sp>
        <p:nvSpPr>
          <p:cNvPr id="200" name="physical properties of the network…"/>
          <p:cNvSpPr txBox="1">
            <a:spLocks noGrp="1"/>
          </p:cNvSpPr>
          <p:nvPr>
            <p:ph type="body" sz="half" idx="1"/>
          </p:nvPr>
        </p:nvSpPr>
        <p:spPr>
          <a:xfrm>
            <a:off x="603250" y="2124252"/>
            <a:ext cx="7264628" cy="4128006"/>
          </a:xfrm>
          <a:prstGeom prst="rect">
            <a:avLst/>
          </a:prstGeom>
        </p:spPr>
        <p:txBody>
          <a:bodyPr>
            <a:normAutofit fontScale="55000" lnSpcReduction="20000"/>
          </a:bodyPr>
          <a:lstStyle/>
          <a:p>
            <a:pPr marL="262128" indent="-262128" defTabSz="1048486">
              <a:spcBef>
                <a:spcPts val="1900"/>
              </a:spcBef>
              <a:defRPr sz="4128"/>
            </a:pPr>
            <a:r>
              <a:rPr dirty="0"/>
              <a:t>physical properties of the network</a:t>
            </a:r>
          </a:p>
          <a:p>
            <a:pPr marL="524256" lvl="1" indent="-262128" defTabSz="1048486">
              <a:spcBef>
                <a:spcPts val="1900"/>
              </a:spcBef>
              <a:defRPr sz="4128"/>
            </a:pPr>
            <a:r>
              <a:rPr dirty="0"/>
              <a:t>network connectivity, impedance, load and generation connectivity, wye/delta configuration of transformers/loads/generators</a:t>
            </a:r>
          </a:p>
          <a:p>
            <a:pPr marL="262128" indent="-262128" defTabSz="1048486">
              <a:spcBef>
                <a:spcPts val="1900"/>
              </a:spcBef>
              <a:defRPr sz="4128"/>
            </a:pPr>
            <a:r>
              <a:rPr dirty="0"/>
              <a:t>sensors</a:t>
            </a:r>
          </a:p>
          <a:p>
            <a:pPr marL="524256" lvl="1" indent="-262128" defTabSz="1048486">
              <a:spcBef>
                <a:spcPts val="1900"/>
              </a:spcBef>
              <a:defRPr sz="4128"/>
            </a:pPr>
            <a:r>
              <a:rPr dirty="0"/>
              <a:t>voltage meters at buses, smart meters, power meters on transformers</a:t>
            </a:r>
          </a:p>
          <a:p>
            <a:pPr marL="262128" indent="-262128" defTabSz="1048486">
              <a:spcBef>
                <a:spcPts val="1900"/>
              </a:spcBef>
              <a:defRPr sz="4128"/>
            </a:pPr>
            <a:r>
              <a:rPr dirty="0"/>
              <a:t>statistical information</a:t>
            </a:r>
          </a:p>
          <a:p>
            <a:pPr marL="524256" lvl="1" indent="-262128" defTabSz="1048486">
              <a:spcBef>
                <a:spcPts val="1900"/>
              </a:spcBef>
              <a:defRPr sz="4128"/>
            </a:pPr>
            <a:r>
              <a:rPr dirty="0"/>
              <a:t>likely outputs of PV, consumption patterns of consumers,</a:t>
            </a:r>
            <a:r>
              <a:rPr lang="en-US" dirty="0"/>
              <a:t> presence and ratings of PV installations</a:t>
            </a:r>
            <a:r>
              <a:rPr dirty="0"/>
              <a:t> </a:t>
            </a:r>
          </a:p>
        </p:txBody>
      </p:sp>
      <p:pic>
        <p:nvPicPr>
          <p:cNvPr id="201" name="Image" descr="Image"/>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8206526" y="2213026"/>
            <a:ext cx="3381977" cy="3175001"/>
          </a:xfrm>
          <a:prstGeom prst="rect">
            <a:avLst/>
          </a:prstGeom>
          <a:ln w="12700">
            <a:miter lim="400000"/>
          </a:ln>
        </p:spPr>
      </p:pic>
    </p:spTree>
    <p:extLst>
      <p:ext uri="{BB962C8B-B14F-4D97-AF65-F5344CB8AC3E}">
        <p14:creationId xmlns:p14="http://schemas.microsoft.com/office/powerpoint/2010/main" val="77958412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Why state estimation now?"/>
          <p:cNvSpPr txBox="1">
            <a:spLocks noGrp="1"/>
          </p:cNvSpPr>
          <p:nvPr>
            <p:ph type="title"/>
          </p:nvPr>
        </p:nvSpPr>
        <p:spPr>
          <a:xfrm>
            <a:off x="838200" y="255676"/>
            <a:ext cx="10515600" cy="1325563"/>
          </a:xfrm>
          <a:prstGeom prst="rect">
            <a:avLst/>
          </a:prstGeom>
        </p:spPr>
        <p:txBody>
          <a:bodyPr>
            <a:normAutofit/>
          </a:bodyPr>
          <a:lstStyle/>
          <a:p>
            <a:r>
              <a:rPr dirty="0"/>
              <a:t>Why </a:t>
            </a:r>
            <a:r>
              <a:rPr lang="en-AU" dirty="0"/>
              <a:t>distribution </a:t>
            </a:r>
            <a:r>
              <a:rPr dirty="0"/>
              <a:t>state estimation now?</a:t>
            </a:r>
            <a:br>
              <a:rPr lang="en-AU" dirty="0"/>
            </a:br>
            <a:r>
              <a:rPr lang="en-AU" sz="4400" b="0" dirty="0"/>
              <a:t>Isn’t this a solved problem?</a:t>
            </a:r>
            <a:endParaRPr dirty="0"/>
          </a:p>
        </p:txBody>
      </p:sp>
      <p:sp>
        <p:nvSpPr>
          <p:cNvPr id="210" name="Most transmission system operators use state estimation to keep lights on, right? So distribution networks should just build the network data sets and use the same engines?…"/>
          <p:cNvSpPr txBox="1">
            <a:spLocks noGrp="1"/>
          </p:cNvSpPr>
          <p:nvPr>
            <p:ph type="body" idx="1"/>
          </p:nvPr>
        </p:nvSpPr>
        <p:spPr>
          <a:prstGeom prst="rect">
            <a:avLst/>
          </a:prstGeom>
        </p:spPr>
        <p:txBody>
          <a:bodyPr>
            <a:normAutofit fontScale="55000" lnSpcReduction="20000"/>
          </a:bodyPr>
          <a:lstStyle/>
          <a:p>
            <a:pPr marL="0" indent="0" defTabSz="1097253">
              <a:spcBef>
                <a:spcPts val="2000"/>
              </a:spcBef>
              <a:buNone/>
              <a:defRPr sz="4319"/>
            </a:pPr>
            <a:r>
              <a:rPr dirty="0"/>
              <a:t>Most transmission system operators use state estimation to keep lights on, right? So distribution networks should just build the network data sets and use the same engines? </a:t>
            </a:r>
          </a:p>
          <a:p>
            <a:pPr marL="0" indent="0" algn="ctr" defTabSz="1097253">
              <a:spcBef>
                <a:spcPts val="2000"/>
              </a:spcBef>
              <a:buNone/>
              <a:defRPr sz="7200" b="1"/>
            </a:pPr>
            <a:r>
              <a:rPr dirty="0"/>
              <a:t>NO!</a:t>
            </a:r>
          </a:p>
          <a:p>
            <a:pPr marL="274320" indent="-274320" defTabSz="1097253">
              <a:spcBef>
                <a:spcPts val="2000"/>
              </a:spcBef>
              <a:defRPr sz="4319"/>
            </a:pPr>
            <a:r>
              <a:rPr dirty="0"/>
              <a:t>phase unbalance needs to be included, as down in MV and definitely LV, load aggregation is limited and therefore load unbalance is real and significant</a:t>
            </a:r>
          </a:p>
          <a:p>
            <a:pPr marL="274320" indent="-274320" defTabSz="1097253">
              <a:spcBef>
                <a:spcPts val="2000"/>
              </a:spcBef>
              <a:defRPr sz="4319"/>
            </a:pPr>
            <a:r>
              <a:rPr dirty="0"/>
              <a:t>networks also aren’t transposed, so impedances aren’t balanced or even correctly representable in sequence coordinates</a:t>
            </a:r>
          </a:p>
          <a:p>
            <a:pPr marL="274320" indent="-274320" defTabSz="1097253">
              <a:spcBef>
                <a:spcPts val="2000"/>
              </a:spcBef>
              <a:defRPr sz="4319"/>
            </a:pPr>
            <a:r>
              <a:rPr dirty="0"/>
              <a:t>too few sensors, conventional nonlinear least-squares through Gauss-Newton algorithm doesn’t work</a:t>
            </a:r>
          </a:p>
        </p:txBody>
      </p:sp>
    </p:spTree>
    <p:extLst>
      <p:ext uri="{BB962C8B-B14F-4D97-AF65-F5344CB8AC3E}">
        <p14:creationId xmlns:p14="http://schemas.microsoft.com/office/powerpoint/2010/main" val="4042269766"/>
      </p:ext>
    </p:extLst>
  </p:cSld>
  <p:clrMapOvr>
    <a:masterClrMapping/>
  </p:clrMapOvr>
  <p:transition spd="med"/>
</p:sld>
</file>

<file path=ppt/theme/theme1.xml><?xml version="1.0" encoding="utf-8"?>
<a:theme xmlns:a="http://schemas.openxmlformats.org/drawingml/2006/main" name="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rdiQube_Presentation template_2024_oldlogo  -  Compatibility Mode" id="{7F3D4FF2-B8FD-FD49-91B3-5586D91D9407}" vid="{5A69BE53-D0A3-B84D-A58C-1DB2509B8D8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102c61c-0b94-4dc7-88be-622bd30b80a1" xsi:nil="true"/>
    <lcf76f155ced4ddcb4097134ff3c332f xmlns="b5cb6bc7-7dbb-459a-bb2f-c8e7c1024b1e">
      <Terms xmlns="http://schemas.microsoft.com/office/infopath/2007/PartnerControls"/>
    </lcf76f155ced4ddcb4097134ff3c332f>
    <SharedWithUsers xmlns="a102c61c-0b94-4dc7-88be-622bd30b80a1">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A30C86BAF592943B466C3307620DB41" ma:contentTypeVersion="13" ma:contentTypeDescription="Create a new document." ma:contentTypeScope="" ma:versionID="6508934d0d0198e045acf4be8001b266">
  <xsd:schema xmlns:xsd="http://www.w3.org/2001/XMLSchema" xmlns:xs="http://www.w3.org/2001/XMLSchema" xmlns:p="http://schemas.microsoft.com/office/2006/metadata/properties" xmlns:ns2="b5cb6bc7-7dbb-459a-bb2f-c8e7c1024b1e" xmlns:ns3="a102c61c-0b94-4dc7-88be-622bd30b80a1" targetNamespace="http://schemas.microsoft.com/office/2006/metadata/properties" ma:root="true" ma:fieldsID="3ac50b5e66408b9f1966dd598c4130fe" ns2:_="" ns3:_="">
    <xsd:import namespace="b5cb6bc7-7dbb-459a-bb2f-c8e7c1024b1e"/>
    <xsd:import namespace="a102c61c-0b94-4dc7-88be-622bd30b80a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cb6bc7-7dbb-459a-bb2f-c8e7c1024b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9513c6f-d7d3-4bba-9430-ae338114780f"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02c61c-0b94-4dc7-88be-622bd30b80a1"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94cfdcb6-3e52-441b-a2b0-1e7e9c3cbe55}" ma:internalName="TaxCatchAll" ma:showField="CatchAllData" ma:web="a102c61c-0b94-4dc7-88be-622bd30b80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065FDF-3D09-4445-BEF0-985F4369BCAC}">
  <ds:schemaRefs>
    <ds:schemaRef ds:uri="http://schemas.microsoft.com/office/2006/metadata/properties"/>
    <ds:schemaRef ds:uri="http://schemas.microsoft.com/office/infopath/2007/PartnerControls"/>
    <ds:schemaRef ds:uri="http://www.w3.org/XML/1998/namespace"/>
    <ds:schemaRef ds:uri="http://purl.org/dc/dcmitype/"/>
    <ds:schemaRef ds:uri="http://schemas.microsoft.com/office/2006/documentManagement/types"/>
    <ds:schemaRef ds:uri="http://purl.org/dc/elements/1.1/"/>
    <ds:schemaRef ds:uri="http://purl.org/dc/terms/"/>
    <ds:schemaRef ds:uri="http://schemas.openxmlformats.org/package/2006/metadata/core-properties"/>
    <ds:schemaRef ds:uri="a102c61c-0b94-4dc7-88be-622bd30b80a1"/>
    <ds:schemaRef ds:uri="b5cb6bc7-7dbb-459a-bb2f-c8e7c1024b1e"/>
  </ds:schemaRefs>
</ds:datastoreItem>
</file>

<file path=customXml/itemProps2.xml><?xml version="1.0" encoding="utf-8"?>
<ds:datastoreItem xmlns:ds="http://schemas.openxmlformats.org/officeDocument/2006/customXml" ds:itemID="{ACD60926-15AD-4842-81E0-62054DBD9F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cb6bc7-7dbb-459a-bb2f-c8e7c1024b1e"/>
    <ds:schemaRef ds:uri="a102c61c-0b94-4dc7-88be-622bd30b80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C9FA484-E777-4E85-9B29-9A27B49799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91</TotalTime>
  <Words>1537</Words>
  <Application>Microsoft Office PowerPoint</Application>
  <PresentationFormat>Widescreen</PresentationFormat>
  <Paragraphs>246</Paragraphs>
  <Slides>30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Aptos</vt:lpstr>
      <vt:lpstr>Aptos Display</vt:lpstr>
      <vt:lpstr>Arial</vt:lpstr>
      <vt:lpstr>CordiaUPC</vt:lpstr>
      <vt:lpstr>Courier New</vt:lpstr>
      <vt:lpstr>DejaVu Sans</vt:lpstr>
      <vt:lpstr>Ink Free</vt:lpstr>
      <vt:lpstr>Office Theme</vt:lpstr>
      <vt:lpstr>Distribution State Estimation &amp; Dynamic Operating Envelopes</vt:lpstr>
      <vt:lpstr>Based in Brisbane Australia</vt:lpstr>
      <vt:lpstr>PowerPoint Presentation</vt:lpstr>
      <vt:lpstr>Transmission system in Australia</vt:lpstr>
      <vt:lpstr>PowerPoint Presentation</vt:lpstr>
      <vt:lpstr>Distribution State Estimation = reconciliation</vt:lpstr>
      <vt:lpstr>PowerPoint Presentation</vt:lpstr>
      <vt:lpstr>Most likely flows and voltages in the network?</vt:lpstr>
      <vt:lpstr>Why distribution state estimation now? Isn’t this a solved problem?</vt:lpstr>
      <vt:lpstr>Need for physics-based decision support algorithms</vt:lpstr>
      <vt:lpstr>Data Versioning Heterogeneous Time Scales</vt:lpstr>
      <vt:lpstr>How do we deliver on-line network visibility and decision support?</vt:lpstr>
      <vt:lpstr>PowerPoint Presentation</vt:lpstr>
      <vt:lpstr>PowerPoint Presentation</vt:lpstr>
      <vt:lpstr>Electrical Model Building &amp; Planning</vt:lpstr>
      <vt:lpstr>PowerPoint Presentation</vt:lpstr>
      <vt:lpstr>State estimation = Visibility</vt:lpstr>
      <vt:lpstr>Identifying Network Congestion through Distribution System State Estimation</vt:lpstr>
      <vt:lpstr>Network Model Validation</vt:lpstr>
      <vt:lpstr>PowerPoint Presentation</vt:lpstr>
      <vt:lpstr>Constraint Analysis Mapping network limits to decision variables</vt:lpstr>
      <vt:lpstr>Real-time hosting capacity analysis</vt:lpstr>
      <vt:lpstr>How do we work with network utilities?</vt:lpstr>
      <vt:lpstr>Why GridQube?</vt:lpstr>
      <vt:lpstr>Why GridQube?</vt:lpstr>
      <vt:lpstr>Technology architecture </vt:lpstr>
      <vt:lpstr>Customer engagement approach</vt:lpstr>
      <vt:lpstr>Electrical engineering focus</vt:lpstr>
      <vt:lpstr>Made to scale Cloud-like orchestration systems allow flexible scaling</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Scarlett Tokunaga</dc:creator>
  <cp:lastModifiedBy>Knight, Chris (Energy, Newcastle)</cp:lastModifiedBy>
  <cp:revision>7</cp:revision>
  <dcterms:created xsi:type="dcterms:W3CDTF">2024-09-27T02:00:01Z</dcterms:created>
  <dcterms:modified xsi:type="dcterms:W3CDTF">2024-10-16T22:54:12Z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0x010100BA30C86BAF592943B466C3307620DB41</vt:lpwstr>
  </property>
  <property fmtid="{D5CDD505-2E9C-101B-9397-08002B2CF9AE}" pid="3" name="MediaServiceImageTags">
    <vt:lpwstr/>
  </property>
  <property fmtid="{D5CDD505-2E9C-101B-9397-08002B2CF9AE}" pid="4" name="_dlc_DocIdItemGuid">
    <vt:lpwstr>79662564-e06c-4e29-b99c-0938764dedca</vt:lpwstr>
  </property>
  <property fmtid="{D5CDD505-2E9C-101B-9397-08002B2CF9AE}" pid="5" name="Order">
    <vt:r8>153400</vt:r8>
  </property>
  <property fmtid="{D5CDD505-2E9C-101B-9397-08002B2CF9AE}" pid="6" name="xd_Signature">
    <vt:bool>false</vt:bool>
  </property>
  <property fmtid="{D5CDD505-2E9C-101B-9397-08002B2CF9AE}" pid="7" name="xd_ProgID">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ies>
</file>