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5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8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9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15" r:id="rId5"/>
    <p:sldMasterId id="2147483813" r:id="rId6"/>
    <p:sldMasterId id="2147484347" r:id="rId7"/>
    <p:sldMasterId id="2147484357" r:id="rId8"/>
    <p:sldMasterId id="2147484376" r:id="rId9"/>
    <p:sldMasterId id="2147484377" r:id="rId10"/>
    <p:sldMasterId id="2147484388" r:id="rId11"/>
    <p:sldMasterId id="2147484398" r:id="rId12"/>
    <p:sldMasterId id="2147484416" r:id="rId13"/>
    <p:sldMasterId id="2147484424" r:id="rId14"/>
    <p:sldMasterId id="2147484436" r:id="rId15"/>
    <p:sldMasterId id="2147484465" r:id="rId16"/>
    <p:sldMasterId id="2147484474" r:id="rId17"/>
    <p:sldMasterId id="2147484480" r:id="rId18"/>
    <p:sldMasterId id="2147484507" r:id="rId19"/>
    <p:sldMasterId id="2147484521" r:id="rId20"/>
    <p:sldMasterId id="2147484531" r:id="rId21"/>
    <p:sldMasterId id="2147484553" r:id="rId22"/>
    <p:sldMasterId id="2147484575" r:id="rId23"/>
    <p:sldMasterId id="2147484583" r:id="rId24"/>
  </p:sldMasterIdLst>
  <p:notesMasterIdLst>
    <p:notesMasterId r:id="rId40"/>
  </p:notesMasterIdLst>
  <p:sldIdLst>
    <p:sldId id="2880" r:id="rId25"/>
    <p:sldId id="2147376140" r:id="rId26"/>
    <p:sldId id="2147376339" r:id="rId27"/>
    <p:sldId id="2147376338" r:id="rId28"/>
    <p:sldId id="2147376409" r:id="rId29"/>
    <p:sldId id="267" r:id="rId30"/>
    <p:sldId id="2147376328" r:id="rId31"/>
    <p:sldId id="2147376413" r:id="rId32"/>
    <p:sldId id="262" r:id="rId33"/>
    <p:sldId id="2147376335" r:id="rId34"/>
    <p:sldId id="2147376408" r:id="rId35"/>
    <p:sldId id="2147376414" r:id="rId36"/>
    <p:sldId id="12122" r:id="rId37"/>
    <p:sldId id="2147376415" r:id="rId38"/>
    <p:sldId id="214747045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8E6907-80E8-A6D2-D79D-F7876A22DC2D}" name="Lauren Reid (She/Her)" initials="L(" userId="S::lauren.reid@sapowernetworks.com.au::fb7edd7a-0152-4378-8905-67e631268dce" providerId="AD"/>
  <p188:author id="{4E4A6811-B868-FE9A-00C0-B731D1AFB1FA}" name="William Coren" initials="WC" userId="S::William.Coren@enerven.com.au::e21e90b2-5e80-4e0e-b01a-7dce492521fd" providerId="AD"/>
  <p188:author id="{119B6A1D-4AA7-8700-9818-B598F9C1D1BE}" name="Michelle Howie" initials="MH" userId="S::Michelle.Howie@sapowernetworks.com.au::e5fa1602-0121-4be5-ad7b-afa8d003d3b5" providerId="AD"/>
  <p188:author id="{E05D6227-6095-659E-017F-20C3C595CA05}" name="James Brown" initials="JB" userId="S::james.brown@sapowernetworks.com.au::8740c7e6-9886-41bc-9296-125b875af58e" providerId="AD"/>
  <p188:author id="{49574029-5F2D-744B-94A8-19E60778E9DD}" name="Caroline Jasper" initials="CJ" userId="S::Caroline.Jasper@sapowernetworks.com.au::ce640da5-084a-479d-a570-918e1358e828" providerId="AD"/>
  <p188:author id="{6181EF2A-F6C3-30F1-18C1-D6B33EF8DF63}" name="Brendon Hampton" initials="BH" userId="S::Brendon.Hampton@sapowernetworks.com.au::c3cea02b-9698-45e4-bd5b-2b5898fbcb63" providerId="AD"/>
  <p188:author id="{AD1BEE34-82A6-CF4D-1C24-49A6B86457CA}" name="Ashley Muldrew" initials="AM" userId="S::Ashley.Muldrew@sapowernetworks.com.au::bc5a54e1-9142-41cd-ab55-40344d339517" providerId="AD"/>
  <p188:author id="{EF730A47-729E-E675-B51F-3B5776B15934}" name="James Brown" initials="JB" userId="S::James.Brown@sapowernetworks.com.au::8740c7e6-9886-41bc-9296-125b875af58e" providerId="AD"/>
  <p188:author id="{D37D3F4D-7278-EFE7-432C-10CAC94C85C1}" name="Jonathan Leake" initials="JL" userId="S::Jonathan.Leake@sapowernetworks.com.au::dc08872b-fa9d-4f51-9835-1d306e20ae51" providerId="AD"/>
  <p188:author id="{9DE25253-3298-BF31-13B3-8F3927479606}" name="Ryan Taylor" initials="RT" userId="S::Ryan.Taylor@sapowernetworks.com.au::9d41c887-1474-4435-a7c4-779c84a3b953" providerId="AD"/>
  <p188:author id="{2E5F1256-6BD7-8F5C-10B0-BB64372285D7}" name="Lauren Reid" initials="LR" userId="S::Lauren.Reid@sapowernetworks.com.au::fb7edd7a-0152-4378-8905-67e631268dce" providerId="AD"/>
  <p188:author id="{D9B8408D-6CE3-B397-36DB-83125E37105F}" name="Adam Cameron" initials="AC" userId="S::adam.cameron@sapowernetworks.com.au::0d1a8222-f3d7-490e-aad6-5caaf308f77b" providerId="AD"/>
  <p188:author id="{9BA26491-65E7-E367-9DD1-F7751066DFE1}" name="Ryan Taylor" initials="RT" userId="S::ryan.taylor@sapowernetworks.com.au::9d41c887-1474-4435-a7c4-779c84a3b953" providerId="AD"/>
  <p188:author id="{570098B7-7F58-7E0B-2B95-FAB3D2EBFFBD}" name="Hiroe Terao" initials="HT" userId="S::hiroe.terao@sapowernetworks.com.au::c1739efc-8c21-46ce-90fd-3cd3661cefdb" providerId="AD"/>
  <p188:author id="{B35065BA-EDE8-353D-5655-6B484CD45A6B}" name="Ashley Muldrew" initials="AM" userId="S::ashley.muldrew@sapowernetworks.com.au::bc5a54e1-9142-41cd-ab55-40344d339517" providerId="AD"/>
  <p188:author id="{79FD0DC0-B053-BA6F-111D-3D39452F45D7}" name="Samuel Oosterholt (He/Him)" initials="SO" userId="S::Samuel.Oosterholt@sapowernetworks.com.au::0dbc77ea-9261-4d3d-8eab-16fade012149" providerId="AD"/>
  <p188:author id="{D347F5E0-2E75-8763-E775-9E4B9F56218D}" name="Adam Cameron" initials="AC" userId="S::Adam.Cameron@sapowernetworks.com.au::0d1a8222-f3d7-490e-aad6-5caaf308f77b" providerId="AD"/>
  <p188:author id="{8ED122F0-D61E-A0BB-C00A-D357460F6C69}" name="Alexander Ward" initials="AW" userId="S::Alexander.Ward@sapowernetworks.com.au::b84ca09a-0dd9-4a88-8f66-168c94ce75be" providerId="AD"/>
  <p188:author id="{46671AFE-5BA7-F7B9-2373-17349AEBFCA4}" name="Brendon Hampton" initials="BH" userId="S::brendon.hampton@sapowernetworks.com.au::c3cea02b-9698-45e4-bd5b-2b5898fbcb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28"/>
    <a:srgbClr val="FFC71E"/>
    <a:srgbClr val="892F89"/>
    <a:srgbClr val="FED500"/>
    <a:srgbClr val="F48E1B"/>
    <a:srgbClr val="71B0D2"/>
    <a:srgbClr val="0B253F"/>
    <a:srgbClr val="7DA844"/>
    <a:srgbClr val="7DA743"/>
    <a:srgbClr val="3CE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167F7-AED3-4106-99E9-33A3738DD0A6}" v="1" dt="2024-10-13T22:53:47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microsoft.com/office/2015/10/relationships/revisionInfo" Target="revisionInfo.xml"/><Relationship Id="rId20" Type="http://schemas.openxmlformats.org/officeDocument/2006/relationships/slideMaster" Target="slideMasters/slideMaster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Ward" userId="b84ca09a-0dd9-4a88-8f66-168c94ce75be" providerId="ADAL" clId="{254167F7-AED3-4106-99E9-33A3738DD0A6}"/>
    <pc:docChg chg="custSel delSld modSld delSection modSection">
      <pc:chgData name="Alexander Ward" userId="b84ca09a-0dd9-4a88-8f66-168c94ce75be" providerId="ADAL" clId="{254167F7-AED3-4106-99E9-33A3738DD0A6}" dt="2024-10-13T23:02:42.995" v="52" actId="20577"/>
      <pc:docMkLst>
        <pc:docMk/>
      </pc:docMkLst>
      <pc:sldChg chg="modSp mod">
        <pc:chgData name="Alexander Ward" userId="b84ca09a-0dd9-4a88-8f66-168c94ce75be" providerId="ADAL" clId="{254167F7-AED3-4106-99E9-33A3738DD0A6}" dt="2024-10-13T23:02:42.995" v="52" actId="20577"/>
        <pc:sldMkLst>
          <pc:docMk/>
          <pc:sldMk cId="2437585681" sldId="2880"/>
        </pc:sldMkLst>
        <pc:spChg chg="mod">
          <ac:chgData name="Alexander Ward" userId="b84ca09a-0dd9-4a88-8f66-168c94ce75be" providerId="ADAL" clId="{254167F7-AED3-4106-99E9-33A3738DD0A6}" dt="2024-10-13T23:02:33.523" v="50" actId="20577"/>
          <ac:spMkLst>
            <pc:docMk/>
            <pc:sldMk cId="2437585681" sldId="2880"/>
            <ac:spMk id="2" creationId="{DB9E2C7A-CC16-4653-A8F7-D290F5317797}"/>
          </ac:spMkLst>
        </pc:spChg>
        <pc:spChg chg="mod">
          <ac:chgData name="Alexander Ward" userId="b84ca09a-0dd9-4a88-8f66-168c94ce75be" providerId="ADAL" clId="{254167F7-AED3-4106-99E9-33A3738DD0A6}" dt="2024-10-13T23:02:42.995" v="52" actId="20577"/>
          <ac:spMkLst>
            <pc:docMk/>
            <pc:sldMk cId="2437585681" sldId="2880"/>
            <ac:spMk id="8" creationId="{6DD67304-6D74-466E-B72A-31539CDB4BBE}"/>
          </ac:spMkLst>
        </pc:spChg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4023107686" sldId="3923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2750841706" sldId="12126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2431674460" sldId="12177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1123518414" sldId="2146847826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261229532" sldId="2146847838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3385475100" sldId="2146847930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697373198" sldId="2147376084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3228430877" sldId="2147376167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3261053971" sldId="2147376188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1042550425" sldId="2147376200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3394007745" sldId="2147376203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727999953" sldId="2147376410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1109539623" sldId="2147376438"/>
        </pc:sldMkLst>
      </pc:sldChg>
      <pc:sldChg chg="del">
        <pc:chgData name="Alexander Ward" userId="b84ca09a-0dd9-4a88-8f66-168c94ce75be" providerId="ADAL" clId="{254167F7-AED3-4106-99E9-33A3738DD0A6}" dt="2024-10-13T22:50:36.997" v="0" actId="47"/>
        <pc:sldMkLst>
          <pc:docMk/>
          <pc:sldMk cId="4258716896" sldId="2147376440"/>
        </pc:sldMkLst>
      </pc:sld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2888211822" sldId="2147484347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2888211822" sldId="2147484347"/>
            <pc:sldLayoutMk cId="755272486" sldId="2147484352"/>
          </pc:sldLayoutMkLst>
        </pc:sldLayoutChg>
      </pc:sldMaster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3628209947" sldId="2147484377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3628209947" sldId="2147484377"/>
            <pc:sldLayoutMk cId="3567433022" sldId="2147484387"/>
          </pc:sldLayoutMkLst>
        </pc:sldLayoutChg>
      </pc:sldMaster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3272931939" sldId="2147484480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3272931939" sldId="2147484480"/>
            <pc:sldLayoutMk cId="1154858494" sldId="2147484506"/>
          </pc:sldLayoutMkLst>
        </pc:sldLayoutChg>
      </pc:sldMaster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562221773" sldId="2147484507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562221773" sldId="2147484507"/>
            <pc:sldLayoutMk cId="440990542" sldId="2147484516"/>
          </pc:sldLayoutMkLst>
        </pc:sldLayoutChg>
      </pc:sldMaster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394762165" sldId="2147484521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394762165" sldId="2147484521"/>
            <pc:sldLayoutMk cId="1966963556" sldId="2147484529"/>
          </pc:sldLayoutMkLst>
        </pc:sldLayoutChg>
      </pc:sldMaster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3458273361" sldId="2147484553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3458273361" sldId="2147484553"/>
            <pc:sldLayoutMk cId="3735155813" sldId="2147484574"/>
          </pc:sldLayoutMkLst>
        </pc:sldLayoutChg>
      </pc:sldMasterChg>
      <pc:sldMasterChg chg="delSldLayout">
        <pc:chgData name="Alexander Ward" userId="b84ca09a-0dd9-4a88-8f66-168c94ce75be" providerId="ADAL" clId="{254167F7-AED3-4106-99E9-33A3738DD0A6}" dt="2024-10-13T22:50:36.997" v="0" actId="47"/>
        <pc:sldMasterMkLst>
          <pc:docMk/>
          <pc:sldMasterMk cId="1901669303" sldId="2147484575"/>
        </pc:sldMasterMkLst>
        <pc:sldLayoutChg chg="del">
          <pc:chgData name="Alexander Ward" userId="b84ca09a-0dd9-4a88-8f66-168c94ce75be" providerId="ADAL" clId="{254167F7-AED3-4106-99E9-33A3738DD0A6}" dt="2024-10-13T22:50:36.997" v="0" actId="47"/>
          <pc:sldLayoutMkLst>
            <pc:docMk/>
            <pc:sldMasterMk cId="1901669303" sldId="2147484575"/>
            <pc:sldLayoutMk cId="3702391438" sldId="214748458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2A62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99-4FA2-BEF6-14984C9A784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99-4FA2-BEF6-14984C9A7841}"/>
              </c:ext>
            </c:extLst>
          </c:dPt>
          <c:dPt>
            <c:idx val="2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399-4FA2-BEF6-14984C9A7841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9-4FA2-BEF6-14984C9A7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D3A48-5FCB-47C5-9DD2-3EFF2AF306FB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72ACD-3707-4C6D-ADB6-CBE8C6467E7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792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126B6-0617-4EF1-A83F-122C85F29ED1}" type="slidenum">
              <a:rPr kumimoji="0" lang="en-A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187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FD350-EBA2-4C86-AB83-65610004225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3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24429-225D-BC48-A96A-BF0125DA68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4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7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41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4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52.pn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54.jpe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7.pn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jpe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091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740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740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0967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533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863C8459-2A2E-497B-B1AE-D834AD128375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434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D49CE3B-8CC2-4C3C-95D2-304ABC3AE49C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15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03A9B46-BD03-40AF-89EA-D2147F074331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835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089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26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5" y="1565559"/>
            <a:ext cx="73891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0" y="272044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13074593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9950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687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C567C9-A754-4D0F-8F99-2FE3143AE7D7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082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2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09837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5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40544492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5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19840"/>
            <a:ext cx="3085418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79207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C2F7348E-4C62-385F-B9D2-8494CB125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7008"/>
            <a:ext cx="12192000" cy="40296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6E2CA-1759-13CB-9A6E-CEB3F1B0CC92}"/>
              </a:ext>
            </a:extLst>
          </p:cNvPr>
          <p:cNvSpPr txBox="1"/>
          <p:nvPr userDrawn="1"/>
        </p:nvSpPr>
        <p:spPr>
          <a:xfrm>
            <a:off x="742506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40977-509E-7357-3124-ECAA0BC3A978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531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928C61B-E856-9232-CEEC-133D7290D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57291"/>
            <a:ext cx="12192000" cy="41910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2C59C-583B-D973-045B-04774E59BEE0}"/>
              </a:ext>
            </a:extLst>
          </p:cNvPr>
          <p:cNvSpPr txBox="1"/>
          <p:nvPr userDrawn="1"/>
        </p:nvSpPr>
        <p:spPr>
          <a:xfrm>
            <a:off x="3430456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602EA-746E-4688-CFCA-68D4C4B18FFC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323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E5C5D83A-651B-860F-7770-606FC22E3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49795"/>
            <a:ext cx="12192000" cy="4173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68CB8-21EF-893D-31BA-9075848A72F2}"/>
              </a:ext>
            </a:extLst>
          </p:cNvPr>
          <p:cNvSpPr txBox="1"/>
          <p:nvPr userDrawn="1"/>
        </p:nvSpPr>
        <p:spPr>
          <a:xfrm>
            <a:off x="6106632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303EF-56E9-744E-6399-02857ED671E4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866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FB5CCFBF-9046-0010-E010-A348E79A4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66753"/>
            <a:ext cx="12192000" cy="397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D923A-F2CB-A542-0426-DF3F53338704}"/>
              </a:ext>
            </a:extLst>
          </p:cNvPr>
          <p:cNvSpPr txBox="1"/>
          <p:nvPr userDrawn="1"/>
        </p:nvSpPr>
        <p:spPr>
          <a:xfrm>
            <a:off x="8786675" y="2762120"/>
            <a:ext cx="265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/>
              <a:t>Today’s session is the first in a series focused 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529F2-551A-52B7-E9C4-7A0D8EE73A11}"/>
              </a:ext>
            </a:extLst>
          </p:cNvPr>
          <p:cNvSpPr txBox="1"/>
          <p:nvPr userDrawn="1"/>
        </p:nvSpPr>
        <p:spPr>
          <a:xfrm>
            <a:off x="294948" y="272457"/>
            <a:ext cx="1142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3200" b="1">
                <a:solidFill>
                  <a:schemeClr val="tx1"/>
                </a:solidFill>
                <a:latin typeface="+mn-lt"/>
              </a:rPr>
              <a:t>Our reset engagement will be structured around four key themes</a:t>
            </a:r>
            <a:endParaRPr lang="en-AU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08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759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5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8163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7" y="121845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556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24218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6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24693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118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8090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F65F655-C5BC-5DAF-881A-964D54415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087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462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2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3"/>
            <a:ext cx="8366098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8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23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14568354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11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45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76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963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02/02/2020</a:t>
            </a:r>
          </a:p>
        </p:txBody>
      </p:sp>
    </p:spTree>
    <p:extLst>
      <p:ext uri="{BB962C8B-B14F-4D97-AF65-F5344CB8AC3E}">
        <p14:creationId xmlns:p14="http://schemas.microsoft.com/office/powerpoint/2010/main" val="42698135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2614797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42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3144119"/>
            <a:ext cx="3503776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76000" y="625113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6" y="332656"/>
            <a:ext cx="787400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2929054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4983924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451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31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1251148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25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290E-0960-433B-BB52-5B11035FAF3D}" type="datetime1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2962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4" y="403200"/>
            <a:ext cx="11420859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4" y="1477108"/>
            <a:ext cx="11420859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8" y="6416677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6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68D92C4-25F6-4BDE-98AA-E0538EC9525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52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5236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766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5648963"/>
            <a:ext cx="6475074" cy="574416"/>
          </a:xfrm>
        </p:spPr>
        <p:txBody>
          <a:bodyPr tIns="0" rIns="0" anchor="t" anchorCtr="0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6281909"/>
            <a:ext cx="6475075" cy="17803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35897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44FDA9C-250B-48D2-9BED-D33189E6289B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292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1214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8132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35088888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62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3144119"/>
            <a:ext cx="3503776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76000" y="625113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6" y="332656"/>
            <a:ext cx="787400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2929054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21043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ADB7D69-B883-4187-B00A-1156C7F5117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912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79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0434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8557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3078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03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5" y="1565559"/>
            <a:ext cx="73891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0" y="272044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37332869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6906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26161884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2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7406745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5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40200344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5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19840"/>
            <a:ext cx="3085418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23804740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2445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5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171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0400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7" y="121845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8384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6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24693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951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2213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4340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541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605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ning T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Morning tea break</a:t>
            </a:r>
          </a:p>
        </p:txBody>
      </p:sp>
    </p:spTree>
    <p:extLst>
      <p:ext uri="{BB962C8B-B14F-4D97-AF65-F5344CB8AC3E}">
        <p14:creationId xmlns:p14="http://schemas.microsoft.com/office/powerpoint/2010/main" val="32158041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Lunch Break</a:t>
            </a:r>
          </a:p>
          <a:p>
            <a:pPr>
              <a:lnSpc>
                <a:spcPts val="3800"/>
              </a:lnSpc>
            </a:pPr>
            <a:endParaRPr lang="en-AU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995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3"/>
            <a:ext cx="8366098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8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93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4041980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23619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82796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292001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95" y="5648963"/>
            <a:ext cx="2028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134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59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SA Power Networks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704E153-15D2-42F5-AB45-8AEC13A8F96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636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4097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5" y="1565559"/>
            <a:ext cx="738913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0" y="272044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34863929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8158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40257101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2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41060919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5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5689493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5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19840"/>
            <a:ext cx="3085418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33978198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268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093600" y="2"/>
            <a:ext cx="6098400" cy="6857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49" y="5648963"/>
            <a:ext cx="2028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4814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5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158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7" y="121845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6909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8" y="121846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3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124693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862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2323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3685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37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425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ning T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Morning tea break</a:t>
            </a:r>
          </a:p>
        </p:txBody>
      </p:sp>
    </p:spTree>
    <p:extLst>
      <p:ext uri="{BB962C8B-B14F-4D97-AF65-F5344CB8AC3E}">
        <p14:creationId xmlns:p14="http://schemas.microsoft.com/office/powerpoint/2010/main" val="11766606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3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Lunch Break</a:t>
            </a:r>
          </a:p>
          <a:p>
            <a:pPr>
              <a:lnSpc>
                <a:spcPts val="3800"/>
              </a:lnSpc>
            </a:pPr>
            <a:endParaRPr lang="en-AU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327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3"/>
            <a:ext cx="8366098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3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8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4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5236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58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5648963"/>
            <a:ext cx="6475074" cy="574416"/>
          </a:xfrm>
        </p:spPr>
        <p:txBody>
          <a:bodyPr tIns="0" rIns="0" anchor="t" anchorCtr="0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6281909"/>
            <a:ext cx="6475075" cy="17803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95" y="5648963"/>
            <a:ext cx="20288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998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0"/>
            <a:ext cx="8366098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7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17819701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502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205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8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9745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21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7C098BC-11BA-43E6-A589-17158E107ED4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2280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96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57C8-A913-044D-2052-A96A059476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F3B59-9394-2826-0756-0D4C359A6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1" y="5648963"/>
            <a:ext cx="1485900" cy="8001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B593A68-9D04-0270-701E-5546D8EE2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94" y="1201005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rgbClr val="0A24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88AF9A-85B8-ABA6-0179-71389676C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294" y="3296376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6921D-EA5F-130A-70B3-39C37D341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7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95DDD-B9D5-1EE4-7F11-90F3CA5B31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5916A8E-7CD1-1CE2-5916-08F2AF927A3B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4" name="Picture Placeholder 3" descr="A picture containing building, street, green, sitting&#10;&#10;Description automatically generated">
            <a:extLst>
              <a:ext uri="{FF2B5EF4-FFF2-40B4-BE49-F238E27FC236}">
                <a16:creationId xmlns:a16="http://schemas.microsoft.com/office/drawing/2014/main" id="{87AF0574-4E50-F76D-0CF1-8CF9E1AC67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-2897"/>
            <a:ext cx="38259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509F29-6469-38F5-1151-B95A4B184C71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1D07E-C76F-E248-D967-5DA24C67054D}"/>
              </a:ext>
            </a:extLst>
          </p:cNvPr>
          <p:cNvSpPr txBox="1"/>
          <p:nvPr userDrawn="1"/>
        </p:nvSpPr>
        <p:spPr>
          <a:xfrm>
            <a:off x="385874" y="1565559"/>
            <a:ext cx="73891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i="1"/>
              <a:t>‘I would like to begin by acknowledging the multiple Traditional Owners of the lands that host the South Australian electricity grid. </a:t>
            </a:r>
          </a:p>
          <a:p>
            <a:pPr marL="0" indent="0">
              <a:buNone/>
            </a:pPr>
            <a:endParaRPr lang="en-AU" sz="2400" i="1"/>
          </a:p>
          <a:p>
            <a:pPr marL="0" indent="0">
              <a:buNone/>
            </a:pPr>
            <a:r>
              <a:rPr lang="en-AU" sz="2400" i="1"/>
              <a:t>I would also like to pay my respects to Elders past and present and acknowledge that these are living cultures by paying respect to emerging leaders.’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2A82A-A678-5737-C40A-50098745892C}"/>
              </a:ext>
            </a:extLst>
          </p:cNvPr>
          <p:cNvSpPr txBox="1"/>
          <p:nvPr userDrawn="1"/>
        </p:nvSpPr>
        <p:spPr>
          <a:xfrm>
            <a:off x="290911" y="272045"/>
            <a:ext cx="609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/>
              <a:t>Acknowledgement of Country</a:t>
            </a:r>
          </a:p>
        </p:txBody>
      </p:sp>
    </p:spTree>
    <p:extLst>
      <p:ext uri="{BB962C8B-B14F-4D97-AF65-F5344CB8AC3E}">
        <p14:creationId xmlns:p14="http://schemas.microsoft.com/office/powerpoint/2010/main" val="232611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3347629-2576-49AF-A3CE-DB418C67FF6B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85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2520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0341970" y="6416674"/>
            <a:ext cx="956763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911123F-E32A-4056-9933-855BEABDCCE5}" type="datetime1">
              <a:rPr lang="en-AU" smtClean="0"/>
              <a:pPr/>
              <a:t>16/10/2024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910" y="189035"/>
            <a:ext cx="30289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92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86004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B69CD5-14FE-2907-ABC9-A2F72E5D5EE4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364A5D"/>
                </a:solidFill>
              </a:rPr>
              <a:t>Affordable </a:t>
            </a:r>
            <a:br>
              <a:rPr lang="en-AU" sz="4000">
                <a:solidFill>
                  <a:srgbClr val="364A5D"/>
                </a:solidFill>
              </a:rPr>
            </a:br>
            <a:r>
              <a:rPr lang="en-AU" sz="4000">
                <a:solidFill>
                  <a:srgbClr val="364A5D"/>
                </a:solidFill>
              </a:rPr>
              <a:t>and equitable energy supply</a:t>
            </a:r>
          </a:p>
        </p:txBody>
      </p:sp>
      <p:pic>
        <p:nvPicPr>
          <p:cNvPr id="5" name="Picture 6" descr="Chart&#10;&#10;Description automatically generated">
            <a:extLst>
              <a:ext uri="{FF2B5EF4-FFF2-40B4-BE49-F238E27FC236}">
                <a16:creationId xmlns:a16="http://schemas.microsoft.com/office/drawing/2014/main" id="{C20C729A-C69A-8A2D-3F7A-F84169845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9" y="2021291"/>
            <a:ext cx="3085418" cy="30854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F51D3B-C258-6C1B-C059-6E07BB2A8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30816791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B9E9F-AE48-703E-E290-1F8CCFE51F89}"/>
              </a:ext>
            </a:extLst>
          </p:cNvPr>
          <p:cNvSpPr txBox="1">
            <a:spLocks/>
          </p:cNvSpPr>
          <p:nvPr userDrawn="1"/>
        </p:nvSpPr>
        <p:spPr>
          <a:xfrm>
            <a:off x="5894413" y="2798391"/>
            <a:ext cx="4256516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618DB1"/>
                </a:solidFill>
              </a:rPr>
              <a:t>A reliable, </a:t>
            </a:r>
            <a:br>
              <a:rPr lang="en-AU" sz="4000">
                <a:solidFill>
                  <a:srgbClr val="618DB1"/>
                </a:solidFill>
              </a:rPr>
            </a:br>
            <a:r>
              <a:rPr lang="en-AU" sz="4000">
                <a:solidFill>
                  <a:srgbClr val="618DB1"/>
                </a:solidFill>
              </a:rPr>
              <a:t>resilient and safe electricity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D1DB4-68A0-559C-F57A-042751559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021291"/>
            <a:ext cx="3085419" cy="3085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6BF378-174C-A783-266F-AA3332E88BA4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2F9D13-8BCE-264B-DB7E-40B03BDD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2287191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575198A0-1DED-A9DA-518E-93EB190D97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021291"/>
            <a:ext cx="3085419" cy="3085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EB9110-C3A4-5212-2297-E49D4F14FA88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618DB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C7B381-8BE3-BEB1-BE78-1F0DE78E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DB8737-D259-2EB6-D0A7-35740BBD9827}"/>
              </a:ext>
            </a:extLst>
          </p:cNvPr>
          <p:cNvSpPr txBox="1">
            <a:spLocks/>
          </p:cNvSpPr>
          <p:nvPr userDrawn="1"/>
        </p:nvSpPr>
        <p:spPr>
          <a:xfrm>
            <a:off x="5899006" y="2641017"/>
            <a:ext cx="4256516" cy="18459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08C514"/>
                </a:solidFill>
              </a:rPr>
              <a:t>Enabling clean energy and unlocking future value for our state</a:t>
            </a:r>
          </a:p>
        </p:txBody>
      </p:sp>
    </p:spTree>
    <p:extLst>
      <p:ext uri="{BB962C8B-B14F-4D97-AF65-F5344CB8AC3E}">
        <p14:creationId xmlns:p14="http://schemas.microsoft.com/office/powerpoint/2010/main" val="173532735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60D58-DEDF-4E4E-5859-BBF975E97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A9F31-6315-1F62-5604-D7AF67E87534}"/>
              </a:ext>
            </a:extLst>
          </p:cNvPr>
          <p:cNvSpPr txBox="1">
            <a:spLocks/>
          </p:cNvSpPr>
          <p:nvPr userDrawn="1"/>
        </p:nvSpPr>
        <p:spPr>
          <a:xfrm>
            <a:off x="5899006" y="2829647"/>
            <a:ext cx="4256516" cy="14672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rgbClr val="FAA61A"/>
                </a:solidFill>
                <a:ea typeface="+mj-lt"/>
                <a:cs typeface="+mj-lt"/>
              </a:rPr>
              <a:t>Customer experience, choice and empowerment</a:t>
            </a:r>
            <a:endParaRPr lang="en-US" sz="320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D761-9091-88D3-C891-04FB164E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8" y="2019842"/>
            <a:ext cx="3085419" cy="3086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52604E-A441-F7EA-0E68-965AB9D79BA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FAA61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CA335-DC09-5CAA-D780-902DC2C7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</p:spPr>
        <p:txBody>
          <a:bodyPr/>
          <a:lstStyle/>
          <a:p>
            <a:r>
              <a:rPr lang="en-AU"/>
              <a:t>Our engagement will be structured around four key themes</a:t>
            </a:r>
          </a:p>
        </p:txBody>
      </p:sp>
    </p:spTree>
    <p:extLst>
      <p:ext uri="{BB962C8B-B14F-4D97-AF65-F5344CB8AC3E}">
        <p14:creationId xmlns:p14="http://schemas.microsoft.com/office/powerpoint/2010/main" val="33590139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Suppl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016A-7D01-15B8-C653-8C0C216AD1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9" y="130472"/>
            <a:ext cx="1108710" cy="10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8110E1-AE4A-74FC-68F1-ECE5B48F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10398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able Network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A002026E-94D3-C876-D243-DA1BBAC31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0" y="121847"/>
            <a:ext cx="1108711" cy="1108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A4AFC2-EE24-8B04-4319-BB88ECD8E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7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3436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E22C3F-2852-850E-82CD-5F80537FFA52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08C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618DB1"/>
              </a:solidFill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E5899A-6520-AEAF-5B7F-DD4ED498C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69" y="121847"/>
            <a:ext cx="1108711" cy="110871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5A2E87F-0576-316D-8374-BE53CEDF8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7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352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xperienc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B424-4DF2-7790-7B1D-A4BAC6AA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E9CE0-AD17-360A-A5D8-A228190F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44B00D-6D5B-FAF8-FCE5-C2B2B8E8ED76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618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618DB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7FC881-1FED-FD94-2642-252C70A445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0" y="121848"/>
            <a:ext cx="1108711" cy="1108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3FF319-03E8-91E5-5C13-56BFAE61AF43}"/>
              </a:ext>
            </a:extLst>
          </p:cNvPr>
          <p:cNvSpPr/>
          <p:nvPr userDrawn="1"/>
        </p:nvSpPr>
        <p:spPr>
          <a:xfrm>
            <a:off x="0" y="6817825"/>
            <a:ext cx="12192000" cy="45719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FAA61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CBDAC4-9A71-FF35-DB41-DBC3A9ED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4" y="1124693"/>
            <a:ext cx="11420859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38441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/ Del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E48BB8F-79F2-DC41-2470-D6DF4A616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F4121A-96FF-CD1F-3837-3D7C036A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027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31189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4830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4AD65A3-466C-2CA6-2B4A-74F8E5236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584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0D5A1-030C-55C9-6DEE-2EAAA4D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93340-D6C0-F3DE-DB0F-7DCA8EEE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FA4A963-5891-8A35-7B55-A7B1B91F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Shape&#10;&#10;Description automatically generated">
            <a:extLst>
              <a:ext uri="{FF2B5EF4-FFF2-40B4-BE49-F238E27FC236}">
                <a16:creationId xmlns:a16="http://schemas.microsoft.com/office/drawing/2014/main" id="{DF61C758-E6DA-9199-F037-429E7E2EC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79" y="0"/>
            <a:ext cx="2158921" cy="7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9339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ning T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2"/>
            <a:ext cx="8366099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5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4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Morning tea break</a:t>
            </a:r>
          </a:p>
        </p:txBody>
      </p:sp>
    </p:spTree>
    <p:extLst>
      <p:ext uri="{BB962C8B-B14F-4D97-AF65-F5344CB8AC3E}">
        <p14:creationId xmlns:p14="http://schemas.microsoft.com/office/powerpoint/2010/main" val="351255564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FFFE40-B713-501F-79DC-C730DB41D1C0}"/>
              </a:ext>
            </a:extLst>
          </p:cNvPr>
          <p:cNvSpPr/>
          <p:nvPr userDrawn="1"/>
        </p:nvSpPr>
        <p:spPr>
          <a:xfrm>
            <a:off x="1" y="2"/>
            <a:ext cx="8366099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13203-9BA9-FCE2-15FE-BD47395EC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98733" y="6416675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3A370C0-079F-5ADC-FBAB-31AB2A287CA0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4EAA9EB-63BF-2A8D-4DB4-153CE5799213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55AF355-C3BB-39D9-606F-E6E606296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4"/>
            <a:ext cx="3825901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EC4784-5015-E0D2-0F00-1FBF12AD7B66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BAF3BC6D-5154-3AA8-5C3B-62480C147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5688A34-70F0-9836-9881-2E364B2FA9DC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Lunch Break</a:t>
            </a:r>
          </a:p>
          <a:p>
            <a:pPr>
              <a:lnSpc>
                <a:spcPts val="3800"/>
              </a:lnSpc>
            </a:pPr>
            <a:endParaRPr lang="en-AU" sz="4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854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17188F9-FB74-342C-AB75-C8B927E3F523}"/>
              </a:ext>
            </a:extLst>
          </p:cNvPr>
          <p:cNvSpPr/>
          <p:nvPr userDrawn="1"/>
        </p:nvSpPr>
        <p:spPr>
          <a:xfrm>
            <a:off x="1" y="5"/>
            <a:ext cx="8366099" cy="6857997"/>
          </a:xfrm>
          <a:prstGeom prst="rect">
            <a:avLst/>
          </a:prstGeom>
          <a:solidFill>
            <a:srgbClr val="0A2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rgbClr val="0A243F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5A8F461-B5F7-0B55-1BCA-73B907C6B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6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79D073-FDC8-78BD-CF81-91F82E0E7061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4519FC5F-FCCC-07FD-3E59-8606018C1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0" y="4"/>
            <a:ext cx="3825901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B8D6E3-864C-7ACC-D601-87E8867F6241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91FD29A4-34E1-4871-791F-0A5993C82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B17D9CF-D29F-BEE4-C9FC-C77BDD726404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Next steps</a:t>
            </a:r>
          </a:p>
        </p:txBody>
      </p:sp>
      <p:pic>
        <p:nvPicPr>
          <p:cNvPr id="22" name="Picture Placeholder 6">
            <a:extLst>
              <a:ext uri="{FF2B5EF4-FFF2-40B4-BE49-F238E27FC236}">
                <a16:creationId xmlns:a16="http://schemas.microsoft.com/office/drawing/2014/main" id="{F4ACEDD0-907B-C894-AE30-3E31C43F39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099" y="-1063"/>
            <a:ext cx="38259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89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3808953-FB99-80B9-1F3F-8BFD4C55B2FF}"/>
              </a:ext>
            </a:extLst>
          </p:cNvPr>
          <p:cNvSpPr/>
          <p:nvPr userDrawn="1"/>
        </p:nvSpPr>
        <p:spPr>
          <a:xfrm>
            <a:off x="1" y="2"/>
            <a:ext cx="8366099" cy="6857997"/>
          </a:xfrm>
          <a:prstGeom prst="rect">
            <a:avLst/>
          </a:prstGeom>
          <a:solidFill>
            <a:srgbClr val="0A24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4A29E0B-E431-DA98-23AB-F5513F2ED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8733" y="6416676"/>
            <a:ext cx="5080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3186301D-CCCA-278E-F783-B3FC65062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101" y="0"/>
            <a:ext cx="38259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968FE69-F5D6-8B4B-E014-0148CF2C79EE}"/>
              </a:ext>
            </a:extLst>
          </p:cNvPr>
          <p:cNvSpPr txBox="1">
            <a:spLocks/>
          </p:cNvSpPr>
          <p:nvPr userDrawn="1"/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86213B0-CF6A-2C02-B103-0ACD9A513197}"/>
              </a:ext>
            </a:extLst>
          </p:cNvPr>
          <p:cNvSpPr txBox="1">
            <a:spLocks/>
          </p:cNvSpPr>
          <p:nvPr userDrawn="1"/>
        </p:nvSpPr>
        <p:spPr>
          <a:xfrm>
            <a:off x="385269" y="1476045"/>
            <a:ext cx="3975415" cy="1531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AU" sz="4000">
                <a:solidFill>
                  <a:schemeClr val="bg2"/>
                </a:solidFill>
              </a:rPr>
              <a:t>Your feedback</a:t>
            </a:r>
          </a:p>
        </p:txBody>
      </p:sp>
    </p:spTree>
    <p:extLst>
      <p:ext uri="{BB962C8B-B14F-4D97-AF65-F5344CB8AC3E}">
        <p14:creationId xmlns:p14="http://schemas.microsoft.com/office/powerpoint/2010/main" val="15013008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0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2457450"/>
            <a:ext cx="66103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8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6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92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5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7C098BC-11BA-43E6-A589-17158E107ED4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79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81D76A7-2E4C-4ACF-826C-35618E24EAC8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3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8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4701715"/>
            <a:ext cx="3503776" cy="8309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67291" y="622407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219445"/>
            <a:ext cx="669826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5271102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26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805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999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5276-2B55-6D25-8B15-70DFB3E26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A22B9-903F-92DC-BF1C-3CA6712F2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753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2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1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8545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3C1BE20-2A37-42D9-8556-4C3CED8D67C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39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A962C67-45B3-47CE-AC79-A4EC0820227B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33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714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64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68D92C4-25F6-4BDE-98AA-E0538EC9525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5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50248ED-7C9B-43F7-BCD5-690B65CDB6C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89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7" y="6416676"/>
            <a:ext cx="431945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661476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18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Right Triangle 9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98595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F766330-BA6E-49C7-A3EB-1D6A329DBF77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1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5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4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1863-A833-1218-29A9-E4940A4F1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E96D0-FDC7-1694-8749-244F52111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E5A9A-CB70-A146-88EF-29286ACD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B3B9-ACA5-4910-8591-AF77A24DAE8C}" type="datetimeFigureOut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E1064-B386-6A70-91C1-6408E8F2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1D677-A72C-1F18-5308-EA87B6E6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7ABC0-ECD5-48AA-9DCB-4CF9460C45B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503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95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00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3347629-2576-49AF-A3CE-DB418C67FF6B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9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9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3347629-2576-49AF-A3CE-DB418C67FF6B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90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75" y="1119600"/>
            <a:ext cx="5472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34125" y="1119600"/>
            <a:ext cx="5472608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875" y="404664"/>
            <a:ext cx="1142085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86067" y="6416675"/>
            <a:ext cx="2019868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8AEDF19-5A8A-47A1-8037-2050071FB0C5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21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411939" y="0"/>
            <a:ext cx="8780061" cy="6858000"/>
          </a:xfrm>
          <a:solidFill>
            <a:srgbClr val="DDDDDD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5875" y="404663"/>
            <a:ext cx="2630280" cy="273432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68" y="6415201"/>
            <a:ext cx="21317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5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5268" y="3562067"/>
            <a:ext cx="2630888" cy="2629184"/>
          </a:xfrm>
        </p:spPr>
        <p:txBody>
          <a:bodyPr anchor="b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65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81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1588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01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4" y="403200"/>
            <a:ext cx="11420859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4" y="1477108"/>
            <a:ext cx="11420859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8" y="6416677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6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68D92C4-25F6-4BDE-98AA-E0538EC9525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139946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442D9-56B3-456D-B2D3-A920AF960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8" y="2335386"/>
            <a:ext cx="3187337" cy="1716258"/>
          </a:xfrm>
          <a:prstGeom prst="rect">
            <a:avLst/>
          </a:prstGeom>
        </p:spPr>
      </p:pic>
      <p:pic>
        <p:nvPicPr>
          <p:cNvPr id="5" name="Picture 4" descr="Working at ElectraNet company profile and information | seek.com.au">
            <a:extLst>
              <a:ext uri="{FF2B5EF4-FFF2-40B4-BE49-F238E27FC236}">
                <a16:creationId xmlns:a16="http://schemas.microsoft.com/office/drawing/2014/main" id="{6BF0762B-8F9C-4D53-B2C0-B3082E002E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50" y="2615474"/>
            <a:ext cx="4988387" cy="7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006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099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24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10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11200" y="1371600"/>
            <a:ext cx="9552000" cy="4793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  <a:lvl2pPr>
              <a:lnSpc>
                <a:spcPts val="3400"/>
              </a:lnSpc>
              <a:defRPr sz="3000">
                <a:solidFill>
                  <a:schemeClr val="tx2"/>
                </a:solidFill>
              </a:defRPr>
            </a:lvl2pPr>
            <a:lvl3pPr>
              <a:lnSpc>
                <a:spcPts val="3400"/>
              </a:lnSpc>
              <a:defRPr sz="3000">
                <a:solidFill>
                  <a:schemeClr val="tx2"/>
                </a:solidFill>
              </a:defRPr>
            </a:lvl3pPr>
            <a:lvl4pPr>
              <a:lnSpc>
                <a:spcPts val="3400"/>
              </a:lnSpc>
              <a:defRPr sz="3000">
                <a:solidFill>
                  <a:schemeClr val="tx2"/>
                </a:solidFill>
              </a:defRPr>
            </a:lvl4pPr>
            <a:lvl5pPr>
              <a:lnSpc>
                <a:spcPts val="3400"/>
              </a:lnSpc>
              <a:defRPr sz="3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1200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A78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A780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31904" y="6416675"/>
            <a:ext cx="6432715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EAEAE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3380802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08D2CD-BDCA-421B-A0D2-7B2331991025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63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15997056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28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Right Triangle 9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81534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37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8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79" y="6415201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8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624000" y="1124744"/>
            <a:ext cx="5184000" cy="50405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 noChangeAspect="1"/>
          </p:cNvSpPr>
          <p:nvPr>
            <p:ph sz="half" idx="2"/>
          </p:nvPr>
        </p:nvSpPr>
        <p:spPr>
          <a:xfrm>
            <a:off x="6384608" y="1124744"/>
            <a:ext cx="5184000" cy="5040560"/>
          </a:xfrm>
          <a:prstGeom prst="rect">
            <a:avLst/>
          </a:prstGeom>
        </p:spPr>
        <p:txBody>
          <a:bodyPr lIns="36000" rIns="0" bIns="0">
            <a:normAutofit/>
          </a:bodyPr>
          <a:lstStyle>
            <a:lvl1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2pPr>
            <a:lvl3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3pPr>
            <a:lvl4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4pPr>
            <a:lvl5pPr>
              <a:lnSpc>
                <a:spcPts val="2400"/>
              </a:lnSpc>
              <a:spcBef>
                <a:spcPts val="0"/>
              </a:spcBef>
              <a:defRPr sz="20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71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94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69" y="5648963"/>
            <a:ext cx="2362200" cy="800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88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90616" y="6416675"/>
            <a:ext cx="2010770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13069321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7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290E-0960-433B-BB52-5B11035FAF3D}" type="datetime1">
              <a:rPr lang="en-AU" smtClean="0"/>
              <a:t>16/10/2024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00" y="6356349"/>
            <a:ext cx="2743200" cy="365125"/>
          </a:xfrm>
        </p:spPr>
        <p:txBody>
          <a:bodyPr/>
          <a:lstStyle/>
          <a:p>
            <a:fld id="{DB944A87-D9DF-4372-861A-3B25F5C2B4A7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0227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03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39201116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7" y="6416676"/>
            <a:ext cx="431945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Confidential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83" y="5196064"/>
            <a:ext cx="723061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7" y="6416676"/>
            <a:ext cx="431945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/>
              <a:t>Confidential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83" y="5196064"/>
            <a:ext cx="723061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782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08D2CD-BDCA-421B-A0D2-7B2331991025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09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11200" y="1371600"/>
            <a:ext cx="9552000" cy="4793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  <a:lvl2pPr>
              <a:lnSpc>
                <a:spcPts val="3400"/>
              </a:lnSpc>
              <a:defRPr sz="3000">
                <a:solidFill>
                  <a:schemeClr val="tx2"/>
                </a:solidFill>
              </a:defRPr>
            </a:lvl2pPr>
            <a:lvl3pPr>
              <a:lnSpc>
                <a:spcPts val="3400"/>
              </a:lnSpc>
              <a:defRPr sz="3000">
                <a:solidFill>
                  <a:schemeClr val="tx2"/>
                </a:solidFill>
              </a:defRPr>
            </a:lvl3pPr>
            <a:lvl4pPr>
              <a:lnSpc>
                <a:spcPts val="3400"/>
              </a:lnSpc>
              <a:defRPr sz="3000">
                <a:solidFill>
                  <a:schemeClr val="tx2"/>
                </a:solidFill>
              </a:defRPr>
            </a:lvl4pPr>
            <a:lvl5pPr>
              <a:lnSpc>
                <a:spcPts val="3400"/>
              </a:lnSpc>
              <a:defRPr sz="3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11200" y="6416676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31904" y="6416675"/>
            <a:ext cx="6432715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r>
              <a:rPr lang="en-AU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7983871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594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4419" y="1124744"/>
            <a:ext cx="10943167" cy="5733256"/>
          </a:xfrm>
        </p:spPr>
        <p:txBody>
          <a:bodyPr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endParaRPr lang="en-US"/>
          </a:p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000" y="404664"/>
            <a:ext cx="10436608" cy="540000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03980" y="6415203"/>
            <a:ext cx="52805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FA78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Use Only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4667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4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2996952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 userDrawn="1"/>
        </p:nvSpPr>
        <p:spPr>
          <a:xfrm>
            <a:off x="624417" y="2708566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721016"/>
            <a:ext cx="787400" cy="758592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36644" y="616530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nip Single Corner Rectangle 10"/>
          <p:cNvSpPr/>
          <p:nvPr/>
        </p:nvSpPr>
        <p:spPr>
          <a:xfrm rot="10800000">
            <a:off x="620890" y="-1"/>
            <a:ext cx="11571111" cy="2396803"/>
          </a:xfrm>
          <a:prstGeom prst="snip1Rect">
            <a:avLst>
              <a:gd name="adj" fmla="val 484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2218293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4418" y="1"/>
            <a:ext cx="11567583" cy="4944713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Portrait image: Use Crop Tool to position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5472000"/>
            <a:ext cx="9111797" cy="589472"/>
          </a:xfrm>
        </p:spPr>
        <p:txBody>
          <a:bodyPr tIns="0" rIns="0"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418" y="6165305"/>
            <a:ext cx="9111797" cy="216227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416" y="6416676"/>
            <a:ext cx="431945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624417" y="5183614"/>
            <a:ext cx="2112235" cy="26161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5196064"/>
            <a:ext cx="787400" cy="7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33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12000" y="0"/>
            <a:ext cx="7680000" cy="6381328"/>
          </a:xfrm>
          <a:custGeom>
            <a:avLst/>
            <a:gdLst>
              <a:gd name="connsiteX0" fmla="*/ 0 w 5760000"/>
              <a:gd name="connsiteY0" fmla="*/ 0 h 6858000"/>
              <a:gd name="connsiteX1" fmla="*/ 4523731 w 5760000"/>
              <a:gd name="connsiteY1" fmla="*/ 0 h 6858000"/>
              <a:gd name="connsiteX2" fmla="*/ 5760000 w 5760000"/>
              <a:gd name="connsiteY2" fmla="*/ 1236269 h 6858000"/>
              <a:gd name="connsiteX3" fmla="*/ 5760000 w 5760000"/>
              <a:gd name="connsiteY3" fmla="*/ 6858000 h 6858000"/>
              <a:gd name="connsiteX4" fmla="*/ 5760000 w 5760000"/>
              <a:gd name="connsiteY4" fmla="*/ 6858000 h 6858000"/>
              <a:gd name="connsiteX5" fmla="*/ 1236269 w 5760000"/>
              <a:gd name="connsiteY5" fmla="*/ 6858000 h 6858000"/>
              <a:gd name="connsiteX6" fmla="*/ 0 w 5760000"/>
              <a:gd name="connsiteY6" fmla="*/ 5621731 h 6858000"/>
              <a:gd name="connsiteX7" fmla="*/ 0 w 5760000"/>
              <a:gd name="connsiteY7" fmla="*/ 0 h 6858000"/>
              <a:gd name="connsiteX0" fmla="*/ 0 w 5760000"/>
              <a:gd name="connsiteY0" fmla="*/ 0 h 6858000"/>
              <a:gd name="connsiteX1" fmla="*/ 5760000 w 5760000"/>
              <a:gd name="connsiteY1" fmla="*/ 1236269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621731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0 w 5760000"/>
              <a:gd name="connsiteY5" fmla="*/ 5539503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2381 w 5760000"/>
              <a:gd name="connsiteY5" fmla="*/ 5508667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1236269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91000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08085 h 6858000"/>
              <a:gd name="connsiteX6" fmla="*/ 0 w 5760000"/>
              <a:gd name="connsiteY6" fmla="*/ 0 h 6858000"/>
              <a:gd name="connsiteX0" fmla="*/ 0 w 5760000"/>
              <a:gd name="connsiteY0" fmla="*/ 0 h 6858000"/>
              <a:gd name="connsiteX1" fmla="*/ 5760000 w 5760000"/>
              <a:gd name="connsiteY1" fmla="*/ 400 h 6858000"/>
              <a:gd name="connsiteX2" fmla="*/ 5760000 w 5760000"/>
              <a:gd name="connsiteY2" fmla="*/ 6858000 h 6858000"/>
              <a:gd name="connsiteX3" fmla="*/ 5760000 w 5760000"/>
              <a:gd name="connsiteY3" fmla="*/ 6858000 h 6858000"/>
              <a:gd name="connsiteX4" fmla="*/ 967187 w 5760000"/>
              <a:gd name="connsiteY4" fmla="*/ 6858000 h 6858000"/>
              <a:gd name="connsiteX5" fmla="*/ 4762 w 5760000"/>
              <a:gd name="connsiteY5" fmla="*/ 5823440 h 6858000"/>
              <a:gd name="connsiteX6" fmla="*/ 0 w 57600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000" h="6858000">
                <a:moveTo>
                  <a:pt x="0" y="0"/>
                </a:moveTo>
                <a:lnTo>
                  <a:pt x="5760000" y="400"/>
                </a:lnTo>
                <a:lnTo>
                  <a:pt x="5760000" y="6858000"/>
                </a:lnTo>
                <a:lnTo>
                  <a:pt x="5760000" y="6858000"/>
                </a:lnTo>
                <a:lnTo>
                  <a:pt x="967187" y="6858000"/>
                </a:lnTo>
                <a:lnTo>
                  <a:pt x="4762" y="5823440"/>
                </a:lnTo>
                <a:cubicBezTo>
                  <a:pt x="3968" y="3987218"/>
                  <a:pt x="794" y="1836222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</a:t>
            </a:r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576000" y="3144119"/>
            <a:ext cx="3503776" cy="886397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576000" y="6251134"/>
            <a:ext cx="3503776" cy="166199"/>
          </a:xfrm>
          <a:prstGeom prst="rect">
            <a:avLst/>
          </a:prstGeom>
        </p:spPr>
        <p:txBody>
          <a:bodyPr wrap="square" lIns="0" bIns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2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76" y="332656"/>
            <a:ext cx="787400" cy="7585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6000" y="2929054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0" y="6416676"/>
            <a:ext cx="350377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95493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00" y="403200"/>
            <a:ext cx="10436608" cy="540000"/>
          </a:xfrm>
        </p:spPr>
        <p:txBody>
          <a:bodyPr l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000" y="1119600"/>
            <a:ext cx="10944608" cy="5036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2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403201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096000" y="6416675"/>
            <a:ext cx="5472608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ADB7D69-B883-4187-B00A-1156C7F5117D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89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5707" y="399577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sapowernetworks.com.au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38" y="2355762"/>
            <a:ext cx="147672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43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>
            <a:spLocks noGrp="1"/>
          </p:cNvSpPr>
          <p:nvPr>
            <p:ph type="ctrTitle"/>
          </p:nvPr>
        </p:nvSpPr>
        <p:spPr>
          <a:xfrm>
            <a:off x="624418" y="551830"/>
            <a:ext cx="9792063" cy="860946"/>
          </a:xfrm>
        </p:spPr>
        <p:txBody>
          <a:bodyPr tIns="0" rIns="0"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4417" y="283920"/>
            <a:ext cx="1557734" cy="261610"/>
          </a:xfrm>
          <a:prstGeom prst="rect">
            <a:avLst/>
          </a:prstGeom>
          <a:noFill/>
        </p:spPr>
        <p:txBody>
          <a:bodyPr wrap="none" lIns="0" tIns="0" rtlCol="0">
            <a:spAutoFit/>
          </a:bodyPr>
          <a:lstStyle/>
          <a:p>
            <a:r>
              <a:rPr lang="en-AU" sz="14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SA Power Networks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419" y="1651001"/>
            <a:ext cx="11567888" cy="5207792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396837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2372939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78226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25127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877514 h 4944713"/>
              <a:gd name="connsiteX6" fmla="*/ 921544 w 8675687"/>
              <a:gd name="connsiteY6" fmla="*/ 1239 h 4944713"/>
              <a:gd name="connsiteX0" fmla="*/ 921544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23 w 8675687"/>
              <a:gd name="connsiteY4" fmla="*/ 4944713 h 4944713"/>
              <a:gd name="connsiteX5" fmla="*/ 0 w 8675687"/>
              <a:gd name="connsiteY5" fmla="*/ 929902 h 4944713"/>
              <a:gd name="connsiteX6" fmla="*/ 921544 w 8675687"/>
              <a:gd name="connsiteY6" fmla="*/ 1239 h 4944713"/>
              <a:gd name="connsiteX0" fmla="*/ 923925 w 8675687"/>
              <a:gd name="connsiteY0" fmla="*/ 0 h 4945855"/>
              <a:gd name="connsiteX1" fmla="*/ 8675687 w 8675687"/>
              <a:gd name="connsiteY1" fmla="*/ 1142 h 4945855"/>
              <a:gd name="connsiteX2" fmla="*/ 8675687 w 8675687"/>
              <a:gd name="connsiteY2" fmla="*/ 4945855 h 4945855"/>
              <a:gd name="connsiteX3" fmla="*/ 8675687 w 8675687"/>
              <a:gd name="connsiteY3" fmla="*/ 4945855 h 4945855"/>
              <a:gd name="connsiteX4" fmla="*/ 23 w 8675687"/>
              <a:gd name="connsiteY4" fmla="*/ 4945855 h 4945855"/>
              <a:gd name="connsiteX5" fmla="*/ 0 w 8675687"/>
              <a:gd name="connsiteY5" fmla="*/ 931044 h 4945855"/>
              <a:gd name="connsiteX6" fmla="*/ 923925 w 8675687"/>
              <a:gd name="connsiteY6" fmla="*/ 0 h 4945855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33425 h 4948236"/>
              <a:gd name="connsiteX6" fmla="*/ 973931 w 8675687"/>
              <a:gd name="connsiteY6" fmla="*/ 0 h 4948236"/>
              <a:gd name="connsiteX0" fmla="*/ 973909 w 8675665"/>
              <a:gd name="connsiteY0" fmla="*/ 0 h 4948236"/>
              <a:gd name="connsiteX1" fmla="*/ 8675665 w 8675665"/>
              <a:gd name="connsiteY1" fmla="*/ 3523 h 4948236"/>
              <a:gd name="connsiteX2" fmla="*/ 8675665 w 8675665"/>
              <a:gd name="connsiteY2" fmla="*/ 4948236 h 4948236"/>
              <a:gd name="connsiteX3" fmla="*/ 8675665 w 8675665"/>
              <a:gd name="connsiteY3" fmla="*/ 4948236 h 4948236"/>
              <a:gd name="connsiteX4" fmla="*/ 1 w 8675665"/>
              <a:gd name="connsiteY4" fmla="*/ 4948236 h 4948236"/>
              <a:gd name="connsiteX5" fmla="*/ 2359 w 8675665"/>
              <a:gd name="connsiteY5" fmla="*/ 969144 h 4948236"/>
              <a:gd name="connsiteX6" fmla="*/ 973909 w 8675665"/>
              <a:gd name="connsiteY6" fmla="*/ 0 h 4948236"/>
              <a:gd name="connsiteX0" fmla="*/ 973931 w 8675687"/>
              <a:gd name="connsiteY0" fmla="*/ 0 h 4948236"/>
              <a:gd name="connsiteX1" fmla="*/ 8675687 w 8675687"/>
              <a:gd name="connsiteY1" fmla="*/ 3523 h 4948236"/>
              <a:gd name="connsiteX2" fmla="*/ 8675687 w 8675687"/>
              <a:gd name="connsiteY2" fmla="*/ 4948236 h 4948236"/>
              <a:gd name="connsiteX3" fmla="*/ 8675687 w 8675687"/>
              <a:gd name="connsiteY3" fmla="*/ 4948236 h 4948236"/>
              <a:gd name="connsiteX4" fmla="*/ 23 w 8675687"/>
              <a:gd name="connsiteY4" fmla="*/ 4948236 h 4948236"/>
              <a:gd name="connsiteX5" fmla="*/ 0 w 8675687"/>
              <a:gd name="connsiteY5" fmla="*/ 971526 h 4948236"/>
              <a:gd name="connsiteX6" fmla="*/ 973931 w 8675687"/>
              <a:gd name="connsiteY6" fmla="*/ 0 h 4948236"/>
              <a:gd name="connsiteX0" fmla="*/ 973931 w 8675687"/>
              <a:gd name="connsiteY0" fmla="*/ 0 h 5207792"/>
              <a:gd name="connsiteX1" fmla="*/ 8675687 w 8675687"/>
              <a:gd name="connsiteY1" fmla="*/ 3523 h 5207792"/>
              <a:gd name="connsiteX2" fmla="*/ 8675687 w 8675687"/>
              <a:gd name="connsiteY2" fmla="*/ 4948236 h 5207792"/>
              <a:gd name="connsiteX3" fmla="*/ 8675687 w 8675687"/>
              <a:gd name="connsiteY3" fmla="*/ 4948236 h 5207792"/>
              <a:gd name="connsiteX4" fmla="*/ 23 w 8675687"/>
              <a:gd name="connsiteY4" fmla="*/ 5207792 h 5207792"/>
              <a:gd name="connsiteX5" fmla="*/ 0 w 8675687"/>
              <a:gd name="connsiteY5" fmla="*/ 971526 h 5207792"/>
              <a:gd name="connsiteX6" fmla="*/ 973931 w 8675687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5411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5687 w 8678068"/>
              <a:gd name="connsiteY2" fmla="*/ 4948236 h 5207792"/>
              <a:gd name="connsiteX3" fmla="*/ 8678068 w 8678068"/>
              <a:gd name="connsiteY3" fmla="*/ 5207792 h 5207792"/>
              <a:gd name="connsiteX4" fmla="*/ 23 w 8678068"/>
              <a:gd name="connsiteY4" fmla="*/ 5207792 h 5207792"/>
              <a:gd name="connsiteX5" fmla="*/ 0 w 8678068"/>
              <a:gd name="connsiteY5" fmla="*/ 971526 h 5207792"/>
              <a:gd name="connsiteX6" fmla="*/ 973931 w 8678068"/>
              <a:gd name="connsiteY6" fmla="*/ 0 h 5207792"/>
              <a:gd name="connsiteX0" fmla="*/ 973931 w 8678068"/>
              <a:gd name="connsiteY0" fmla="*/ 0 h 5207792"/>
              <a:gd name="connsiteX1" fmla="*/ 8675687 w 8678068"/>
              <a:gd name="connsiteY1" fmla="*/ 3523 h 5207792"/>
              <a:gd name="connsiteX2" fmla="*/ 8678068 w 8678068"/>
              <a:gd name="connsiteY2" fmla="*/ 5207792 h 5207792"/>
              <a:gd name="connsiteX3" fmla="*/ 23 w 8678068"/>
              <a:gd name="connsiteY3" fmla="*/ 5207792 h 5207792"/>
              <a:gd name="connsiteX4" fmla="*/ 0 w 8678068"/>
              <a:gd name="connsiteY4" fmla="*/ 971526 h 5207792"/>
              <a:gd name="connsiteX5" fmla="*/ 973931 w 8678068"/>
              <a:gd name="connsiteY5" fmla="*/ 0 h 5207792"/>
              <a:gd name="connsiteX0" fmla="*/ 973931 w 8675916"/>
              <a:gd name="connsiteY0" fmla="*/ 0 h 5207792"/>
              <a:gd name="connsiteX1" fmla="*/ 8675687 w 8675916"/>
              <a:gd name="connsiteY1" fmla="*/ 3523 h 5207792"/>
              <a:gd name="connsiteX2" fmla="*/ 8675687 w 8675916"/>
              <a:gd name="connsiteY2" fmla="*/ 5207792 h 5207792"/>
              <a:gd name="connsiteX3" fmla="*/ 23 w 8675916"/>
              <a:gd name="connsiteY3" fmla="*/ 5207792 h 5207792"/>
              <a:gd name="connsiteX4" fmla="*/ 0 w 8675916"/>
              <a:gd name="connsiteY4" fmla="*/ 971526 h 5207792"/>
              <a:gd name="connsiteX5" fmla="*/ 973931 w 8675916"/>
              <a:gd name="connsiteY5" fmla="*/ 0 h 52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916" h="5207792">
                <a:moveTo>
                  <a:pt x="973931" y="0"/>
                </a:moveTo>
                <a:lnTo>
                  <a:pt x="8675687" y="3523"/>
                </a:lnTo>
                <a:cubicBezTo>
                  <a:pt x="8676481" y="1738279"/>
                  <a:pt x="8674893" y="3473036"/>
                  <a:pt x="8675687" y="5207792"/>
                </a:cubicBezTo>
                <a:lnTo>
                  <a:pt x="23" y="5207792"/>
                </a:lnTo>
                <a:cubicBezTo>
                  <a:pt x="15" y="4882347"/>
                  <a:pt x="8" y="1296971"/>
                  <a:pt x="0" y="971526"/>
                </a:cubicBezTo>
                <a:lnTo>
                  <a:pt x="97393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296370"/>
            <a:ext cx="787400" cy="758592"/>
          </a:xfrm>
          <a:prstGeom prst="rect">
            <a:avLst/>
          </a:prstGeom>
        </p:spPr>
      </p:pic>
      <p:sp>
        <p:nvSpPr>
          <p:cNvPr id="23" name="Right Triangle 22"/>
          <p:cNvSpPr/>
          <p:nvPr/>
        </p:nvSpPr>
        <p:spPr>
          <a:xfrm rot="5400000">
            <a:off x="788252" y="1487167"/>
            <a:ext cx="965200" cy="1292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7435" y="6415201"/>
            <a:ext cx="537659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936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38530" y="0"/>
            <a:ext cx="4153469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1599" y="403200"/>
            <a:ext cx="7127997" cy="397545"/>
          </a:xfrm>
        </p:spPr>
        <p:txBody>
          <a:bodyPr wrap="square" anchor="t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58770" y="6416676"/>
            <a:ext cx="2074462" cy="365125"/>
          </a:xfrm>
          <a:prstGeom prst="rect">
            <a:avLst/>
          </a:prstGeom>
        </p:spPr>
        <p:txBody>
          <a:bodyPr lIns="0" tIns="252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597" y="1477108"/>
            <a:ext cx="7128000" cy="4544180"/>
          </a:xfrm>
        </p:spPr>
        <p:txBody>
          <a:bodyPr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308D2CD-BDCA-421B-A0D2-7B2331991025}" type="datetime1">
              <a:rPr lang="en-AU" smtClean="0"/>
              <a:t>16/10/2024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082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16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"/>
            <a:ext cx="6099175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Drag and Drop image.</a:t>
            </a:r>
            <a:br>
              <a:rPr lang="en-AU"/>
            </a:br>
            <a:r>
              <a:rPr lang="en-AU"/>
              <a:t>Use Crop Tool to position.</a:t>
            </a:r>
            <a:endParaRPr lang="en-US"/>
          </a:p>
          <a:p>
            <a:endParaRPr lang="en-US"/>
          </a:p>
        </p:txBody>
      </p:sp>
      <p:sp>
        <p:nvSpPr>
          <p:cNvPr id="15" name="Title 3"/>
          <p:cNvSpPr>
            <a:spLocks noGrp="1"/>
          </p:cNvSpPr>
          <p:nvPr>
            <p:ph type="ctrTitle"/>
          </p:nvPr>
        </p:nvSpPr>
        <p:spPr>
          <a:xfrm>
            <a:off x="385200" y="2756732"/>
            <a:ext cx="5205675" cy="397545"/>
          </a:xfrm>
        </p:spPr>
        <p:txBody>
          <a:bodyPr wrap="square" anchor="b" anchorCtr="0">
            <a:spAutoFit/>
          </a:bodyPr>
          <a:lstStyle>
            <a:lvl1pPr>
              <a:lnSpc>
                <a:spcPts val="31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199" y="6416676"/>
            <a:ext cx="163921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5200" y="3370348"/>
            <a:ext cx="5205941" cy="26509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03069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8446F62-F1EF-44EA-BFD6-0A41A881CEEA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28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201" y="1205552"/>
            <a:ext cx="5537928" cy="1946319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200" y="3297600"/>
            <a:ext cx="5537929" cy="1802113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5201" y="362787"/>
            <a:ext cx="163921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0"/>
            <a:ext cx="42672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497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7843725" cy="898062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7843725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4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158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3" y="1709738"/>
            <a:ext cx="44100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543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4267200" cy="4591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" y="5648963"/>
            <a:ext cx="14859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293" y="1201003"/>
            <a:ext cx="4963629" cy="1948725"/>
          </a:xfrm>
        </p:spPr>
        <p:txBody>
          <a:bodyPr tIns="0" rIns="0" anchor="b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293" y="3296374"/>
            <a:ext cx="4963629" cy="1794241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293" y="363600"/>
            <a:ext cx="162447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11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75" y="403200"/>
            <a:ext cx="11420858" cy="886338"/>
          </a:xfrm>
        </p:spPr>
        <p:txBody>
          <a:bodyPr lIns="0" bIns="0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75" y="1477108"/>
            <a:ext cx="11420858" cy="467945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51947" y="6416675"/>
            <a:ext cx="2088107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7" y="6416674"/>
            <a:ext cx="45288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8018436-A80A-4745-B6C4-4227F6BAB63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697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900029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B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/>
          </p:cNvSpPr>
          <p:nvPr userDrawn="1"/>
        </p:nvSpPr>
        <p:spPr bwMode="auto">
          <a:xfrm>
            <a:off x="10363200" y="66294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r" defTabSz="914400" fontAlgn="base">
              <a:spcBef>
                <a:spcPts val="700"/>
              </a:spcBef>
              <a:spcAft>
                <a:spcPct val="0"/>
              </a:spcAft>
            </a:pPr>
            <a:fld id="{A3DFF75A-CD99-F443-BBDA-DC9FE738E002}" type="slidenum">
              <a:rPr lang="en-US" sz="1400" smtClean="0">
                <a:solidFill>
                  <a:srgbClr val="293535"/>
                </a:solidFill>
                <a:cs typeface="Arial" charset="0"/>
                <a:sym typeface="Arial" charset="0"/>
              </a:rPr>
              <a:pPr marL="39688" algn="r" defTabSz="914400" fontAlgn="base">
                <a:spcBef>
                  <a:spcPts val="700"/>
                </a:spcBef>
                <a:spcAft>
                  <a:spcPct val="0"/>
                </a:spcAft>
              </a:pPr>
              <a:t>‹#›</a:t>
            </a:fld>
            <a:endParaRPr lang="en-US" sz="1200">
              <a:solidFill>
                <a:srgbClr val="293535"/>
              </a:solidFill>
              <a:cs typeface="Arial" charset="0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31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4.xml"/><Relationship Id="rId21" Type="http://schemas.openxmlformats.org/officeDocument/2006/relationships/theme" Target="../theme/theme19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4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theme" Target="../theme/theme21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D48F150-F1E5-4FBF-BC09-428DFA02BBC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2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  <p:sldLayoutId id="2147483667" r:id="rId4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409642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31840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241BD4-0EA2-4E5A-9402-DD8C0446F1B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0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</p:sldLayoutIdLst>
  <p:hf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02/02/2020</a:t>
            </a:r>
          </a:p>
        </p:txBody>
      </p:sp>
    </p:spTree>
    <p:extLst>
      <p:ext uri="{BB962C8B-B14F-4D97-AF65-F5344CB8AC3E}">
        <p14:creationId xmlns:p14="http://schemas.microsoft.com/office/powerpoint/2010/main" val="149684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FADE0C8-0740-4E3C-A48A-AD1F2794C0C8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293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92" r:id="rId12"/>
    <p:sldLayoutId id="2147484493" r:id="rId13"/>
    <p:sldLayoutId id="2147484494" r:id="rId14"/>
    <p:sldLayoutId id="2147484495" r:id="rId15"/>
    <p:sldLayoutId id="2147484496" r:id="rId16"/>
    <p:sldLayoutId id="2147484497" r:id="rId17"/>
    <p:sldLayoutId id="2147484498" r:id="rId18"/>
    <p:sldLayoutId id="2147484499" r:id="rId19"/>
    <p:sldLayoutId id="2147484500" r:id="rId20"/>
    <p:sldLayoutId id="2147484501" r:id="rId21"/>
    <p:sldLayoutId id="2147484502" r:id="rId22"/>
    <p:sldLayoutId id="2147484503" r:id="rId23"/>
    <p:sldLayoutId id="2147484504" r:id="rId24"/>
    <p:sldLayoutId id="2147484505" r:id="rId25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38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4572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913" indent="-342900" algn="l" defTabSz="6937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363" indent="-228600" algn="l" defTabSz="693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31840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7" r:id="rId9"/>
    <p:sldLayoutId id="2147484518" r:id="rId10"/>
    <p:sldLayoutId id="2147484519" r:id="rId11"/>
    <p:sldLayoutId id="2147484520" r:id="rId12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31840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241BD4-0EA2-4E5A-9402-DD8C0446F1BF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30" r:id="rId8"/>
  </p:sldLayoutIdLst>
  <p:hf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215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  <p:sldLayoutId id="2147484546" r:id="rId15"/>
    <p:sldLayoutId id="2147484547" r:id="rId16"/>
    <p:sldLayoutId id="2147484548" r:id="rId17"/>
    <p:sldLayoutId id="2147484549" r:id="rId18"/>
    <p:sldLayoutId id="2147484550" r:id="rId19"/>
    <p:sldLayoutId id="2147484551" r:id="rId20"/>
    <p:sldLayoutId id="2147484552" r:id="rId21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38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4572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913" indent="-342900" algn="l" defTabSz="6937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363" indent="-228600" algn="l" defTabSz="693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1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827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  <p:sldLayoutId id="2147484567" r:id="rId14"/>
    <p:sldLayoutId id="2147484568" r:id="rId15"/>
    <p:sldLayoutId id="2147484569" r:id="rId16"/>
    <p:sldLayoutId id="2147484570" r:id="rId17"/>
    <p:sldLayoutId id="2147484571" r:id="rId18"/>
    <p:sldLayoutId id="2147484572" r:id="rId19"/>
    <p:sldLayoutId id="2147484573" r:id="rId20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38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marR="0" indent="-4572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marR="0" indent="-342900" algn="l" defTabSz="693738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913" indent="-342900" algn="l" defTabSz="69373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363" indent="-228600" algn="l" defTabSz="6937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20/01/2021</a:t>
            </a:r>
          </a:p>
        </p:txBody>
      </p:sp>
    </p:spTree>
    <p:extLst>
      <p:ext uri="{BB962C8B-B14F-4D97-AF65-F5344CB8AC3E}">
        <p14:creationId xmlns:p14="http://schemas.microsoft.com/office/powerpoint/2010/main" val="877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2" r:id="rId4"/>
    <p:sldLayoutId id="2147483723" r:id="rId5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0FF7288-C4C9-48E9-B70B-C6A609BF7343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6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7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7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5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7ECC6-23A8-7778-F61F-7CA952745F67}"/>
              </a:ext>
            </a:extLst>
          </p:cNvPr>
          <p:cNvSpPr/>
          <p:nvPr userDrawn="1"/>
        </p:nvSpPr>
        <p:spPr>
          <a:xfrm>
            <a:off x="0" y="6813343"/>
            <a:ext cx="12192000" cy="45719"/>
          </a:xfrm>
          <a:prstGeom prst="rect">
            <a:avLst/>
          </a:prstGeom>
          <a:solidFill>
            <a:srgbClr val="364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36000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  <p:sldLayoutId id="2147484595" r:id="rId12"/>
    <p:sldLayoutId id="2147484596" r:id="rId13"/>
    <p:sldLayoutId id="2147484597" r:id="rId14"/>
    <p:sldLayoutId id="2147484598" r:id="rId15"/>
    <p:sldLayoutId id="2147484599" r:id="rId16"/>
    <p:sldLayoutId id="2147484600" r:id="rId17"/>
    <p:sldLayoutId id="2147484601" r:id="rId18"/>
    <p:sldLayoutId id="2147484602" r:id="rId19"/>
    <p:sldLayoutId id="2147484603" r:id="rId20"/>
  </p:sldLayoutIdLst>
  <p:hf hdr="0" dt="0"/>
  <p:txStyles>
    <p:titleStyle>
      <a:lvl1pPr algn="l" defTabSz="914377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93721" rtl="0" eaLnBrk="1" fontAlgn="auto" latinLnBrk="0" hangingPunct="1">
        <a:lnSpc>
          <a:spcPct val="90000"/>
        </a:lnSpc>
        <a:spcBef>
          <a:spcPts val="751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080" marR="0" indent="-457189" algn="l" defTabSz="685783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674" marR="0" indent="-342891" algn="l" defTabSz="69372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marR="0" indent="-342891" algn="l" defTabSz="685783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57" marR="0" indent="-342891" algn="l" defTabSz="693721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01848" indent="-342891" algn="l" defTabSz="6937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277" indent="-228594" algn="l" defTabSz="6937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Highly Confidential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DE320C7-D7C0-453F-99F4-818DC93D638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2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7" r:id="rId3"/>
    <p:sldLayoutId id="2147483818" r:id="rId4"/>
    <p:sldLayoutId id="2147483819" r:id="rId5"/>
    <p:sldLayoutId id="2147483820" r:id="rId6"/>
    <p:sldLayoutId id="2147483821" r:id="rId7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F307A7C-C21F-460F-8AF3-1D61E5AD8851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1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3" r:id="rId5"/>
    <p:sldLayoutId id="2147484354" r:id="rId6"/>
    <p:sldLayoutId id="2147484356" r:id="rId7"/>
  </p:sldLayoutIdLst>
  <p:hf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0FF7288-C4C9-48E9-B70B-C6A609BF7343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1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3" r:id="rId5"/>
    <p:sldLayoutId id="2147484364" r:id="rId6"/>
    <p:sldLayoutId id="2147484365" r:id="rId7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curityClass"/>
          <p:cNvSpPr txBox="1"/>
          <p:nvPr userDrawn="1"/>
        </p:nvSpPr>
        <p:spPr>
          <a:xfrm>
            <a:off x="278675" y="6422163"/>
            <a:ext cx="9472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00">
                <a:solidFill>
                  <a:schemeClr val="bg1"/>
                </a:solidFill>
                <a:latin typeface="+mn-lt"/>
              </a:rPr>
              <a:t>CONFIDENTIAL  Distribution: ELectraNet Staff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101417-B41A-584F-9613-DDEDD41485D0}"/>
              </a:ext>
            </a:extLst>
          </p:cNvPr>
          <p:cNvSpPr txBox="1">
            <a:spLocks/>
          </p:cNvSpPr>
          <p:nvPr userDrawn="1"/>
        </p:nvSpPr>
        <p:spPr>
          <a:xfrm>
            <a:off x="485522" y="440599"/>
            <a:ext cx="8275302" cy="19890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76A4C21-2427-8945-94DD-D203754EFC62}"/>
              </a:ext>
            </a:extLst>
          </p:cNvPr>
          <p:cNvSpPr txBox="1">
            <a:spLocks/>
          </p:cNvSpPr>
          <p:nvPr userDrawn="1"/>
        </p:nvSpPr>
        <p:spPr>
          <a:xfrm>
            <a:off x="485522" y="2578373"/>
            <a:ext cx="4701994" cy="43657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Wingdings" charset="2"/>
              <a:buNone/>
              <a:defRPr lang="en-GB" sz="2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.LucidaGrandeUI" charset="0"/>
              <a:buNone/>
              <a:defRPr lang="en-GB" sz="400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.AppleSystemUIFont" charset="-120"/>
              <a:buNone/>
              <a:defRPr lang="en-GB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Arial" charset="0"/>
              <a:buNone/>
              <a:defRPr lang="en-GB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ct val="0"/>
              </a:spcBef>
              <a:spcAft>
                <a:spcPts val="500"/>
              </a:spcAft>
              <a:buClr>
                <a:schemeClr val="tx2"/>
              </a:buClr>
              <a:buFont typeface="ArialMT" charset="0"/>
              <a:buNone/>
              <a:def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DAY MONTH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AF18-7179-C94C-920F-8C39A90F7C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"/>
            <a:ext cx="12191999" cy="685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8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.LucidaGrandeUI" charset="0"/>
        <a:buChar char="□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.AppleSystemUIFont" charset="-12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500"/>
        </a:spcBef>
        <a:spcAft>
          <a:spcPts val="500"/>
        </a:spcAft>
        <a:buClr>
          <a:schemeClr val="tx2"/>
        </a:buClr>
        <a:buFont typeface="ArialMT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F06DED3B-8C4D-47DD-BB03-4CBE712ADE52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</p:sldLayoutIdLst>
  <p:hf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043721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123200"/>
            <a:ext cx="1094521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60608" y="395140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192011" y="6416675"/>
            <a:ext cx="5376597" cy="365125"/>
          </a:xfrm>
          <a:prstGeom prst="rect">
            <a:avLst/>
          </a:prstGeom>
        </p:spPr>
        <p:txBody>
          <a:bodyPr lIns="0" tIns="25200" rIns="0" bIns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392" y="6416674"/>
            <a:ext cx="2743200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DF5BD72-D2B4-4ED3-8848-70BB48220C97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</p:sldLayoutIdLst>
  <p:hf sldNum="0" hdr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5267" y="404664"/>
            <a:ext cx="11421466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5267" y="1123200"/>
            <a:ext cx="11421466" cy="50439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98733" y="6416673"/>
            <a:ext cx="5080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47397" y="6416675"/>
            <a:ext cx="2097206" cy="365125"/>
          </a:xfrm>
          <a:prstGeom prst="rect">
            <a:avLst/>
          </a:prstGeom>
        </p:spPr>
        <p:txBody>
          <a:bodyPr lIns="0" tIns="25200" rIns="0" bIns="0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AU"/>
              <a:t>Internal Use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5266" y="6416674"/>
            <a:ext cx="4527927" cy="365125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D48F150-F1E5-4FBF-BC09-428DFA02BBCE}" type="datetime1">
              <a:rPr lang="en-AU" smtClean="0"/>
              <a:t>16/10/2024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8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  <p:sldLayoutId id="2147484413" r:id="rId15"/>
    <p:sldLayoutId id="2147484414" r:id="rId16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marR="0" indent="-34290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Calibri" panose="020F050202020403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microsoft.com/office/2007/relationships/hdphoto" Target="../media/hdphoto2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svg"/><Relationship Id="rId10" Type="http://schemas.openxmlformats.org/officeDocument/2006/relationships/image" Target="../media/image125.sv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0.svg"/><Relationship Id="rId7" Type="http://schemas.openxmlformats.org/officeDocument/2006/relationships/image" Target="../media/image125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2.svg"/><Relationship Id="rId10" Type="http://schemas.openxmlformats.org/officeDocument/2006/relationships/image" Target="../media/image129.jpeg"/><Relationship Id="rId4" Type="http://schemas.openxmlformats.org/officeDocument/2006/relationships/image" Target="../media/image121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9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17" Type="http://schemas.openxmlformats.org/officeDocument/2006/relationships/image" Target="../media/image95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jpeg"/><Relationship Id="rId10" Type="http://schemas.openxmlformats.org/officeDocument/2006/relationships/image" Target="../media/image88.svg"/><Relationship Id="rId19" Type="http://schemas.openxmlformats.org/officeDocument/2006/relationships/image" Target="../media/image97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25B120-CF84-4C97-BE81-8819CFA1E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2" y="0"/>
            <a:ext cx="3214687" cy="3476625"/>
          </a:xfrm>
          <a:prstGeom prst="rect">
            <a:avLst/>
          </a:prstGeom>
        </p:spPr>
      </p:pic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8129B4D4-0E21-49C8-80CA-12B7F250A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31" y="0"/>
            <a:ext cx="9295368" cy="5228645"/>
          </a:xfrm>
          <a:custGeom>
            <a:avLst/>
            <a:gdLst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97633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4739 h 4948213"/>
              <a:gd name="connsiteX1" fmla="*/ 7699351 w 8675687"/>
              <a:gd name="connsiteY1" fmla="*/ 4739 h 4948213"/>
              <a:gd name="connsiteX2" fmla="*/ 8675687 w 8675687"/>
              <a:gd name="connsiteY2" fmla="*/ 0 h 4948213"/>
              <a:gd name="connsiteX3" fmla="*/ 8675687 w 8675687"/>
              <a:gd name="connsiteY3" fmla="*/ 4948213 h 4948213"/>
              <a:gd name="connsiteX4" fmla="*/ 8675687 w 8675687"/>
              <a:gd name="connsiteY4" fmla="*/ 4948213 h 4948213"/>
              <a:gd name="connsiteX5" fmla="*/ 976336 w 8675687"/>
              <a:gd name="connsiteY5" fmla="*/ 4948213 h 4948213"/>
              <a:gd name="connsiteX6" fmla="*/ 0 w 8675687"/>
              <a:gd name="connsiteY6" fmla="*/ 3971877 h 4948213"/>
              <a:gd name="connsiteX7" fmla="*/ 0 w 8675687"/>
              <a:gd name="connsiteY7" fmla="*/ 4739 h 4948213"/>
              <a:gd name="connsiteX0" fmla="*/ 0 w 8675687"/>
              <a:gd name="connsiteY0" fmla="*/ 0 h 4943474"/>
              <a:gd name="connsiteX1" fmla="*/ 7699351 w 8675687"/>
              <a:gd name="connsiteY1" fmla="*/ 0 h 4943474"/>
              <a:gd name="connsiteX2" fmla="*/ 8675687 w 8675687"/>
              <a:gd name="connsiteY2" fmla="*/ 4786 h 4943474"/>
              <a:gd name="connsiteX3" fmla="*/ 8675687 w 8675687"/>
              <a:gd name="connsiteY3" fmla="*/ 4943474 h 4943474"/>
              <a:gd name="connsiteX4" fmla="*/ 8675687 w 8675687"/>
              <a:gd name="connsiteY4" fmla="*/ 4943474 h 4943474"/>
              <a:gd name="connsiteX5" fmla="*/ 976336 w 8675687"/>
              <a:gd name="connsiteY5" fmla="*/ 4943474 h 4943474"/>
              <a:gd name="connsiteX6" fmla="*/ 0 w 8675687"/>
              <a:gd name="connsiteY6" fmla="*/ 3967138 h 4943474"/>
              <a:gd name="connsiteX7" fmla="*/ 0 w 8675687"/>
              <a:gd name="connsiteY7" fmla="*/ 0 h 4943474"/>
              <a:gd name="connsiteX0" fmla="*/ 0 w 8675687"/>
              <a:gd name="connsiteY0" fmla="*/ 0 h 4943474"/>
              <a:gd name="connsiteX1" fmla="*/ 8675687 w 8675687"/>
              <a:gd name="connsiteY1" fmla="*/ 4786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0 h 4943474"/>
              <a:gd name="connsiteX1" fmla="*/ 8675687 w 8675687"/>
              <a:gd name="connsiteY1" fmla="*/ 1143 h 4943474"/>
              <a:gd name="connsiteX2" fmla="*/ 8675687 w 8675687"/>
              <a:gd name="connsiteY2" fmla="*/ 4943474 h 4943474"/>
              <a:gd name="connsiteX3" fmla="*/ 8675687 w 8675687"/>
              <a:gd name="connsiteY3" fmla="*/ 4943474 h 4943474"/>
              <a:gd name="connsiteX4" fmla="*/ 976336 w 8675687"/>
              <a:gd name="connsiteY4" fmla="*/ 4943474 h 4943474"/>
              <a:gd name="connsiteX5" fmla="*/ 0 w 8675687"/>
              <a:gd name="connsiteY5" fmla="*/ 3967138 h 4943474"/>
              <a:gd name="connsiteX6" fmla="*/ 0 w 8675687"/>
              <a:gd name="connsiteY6" fmla="*/ 0 h 4943474"/>
              <a:gd name="connsiteX0" fmla="*/ 0 w 8675687"/>
              <a:gd name="connsiteY0" fmla="*/ 1239 h 4944713"/>
              <a:gd name="connsiteX1" fmla="*/ 8675687 w 8675687"/>
              <a:gd name="connsiteY1" fmla="*/ 0 h 4944713"/>
              <a:gd name="connsiteX2" fmla="*/ 8675687 w 8675687"/>
              <a:gd name="connsiteY2" fmla="*/ 4944713 h 4944713"/>
              <a:gd name="connsiteX3" fmla="*/ 8675687 w 8675687"/>
              <a:gd name="connsiteY3" fmla="*/ 4944713 h 4944713"/>
              <a:gd name="connsiteX4" fmla="*/ 976336 w 8675687"/>
              <a:gd name="connsiteY4" fmla="*/ 4944713 h 4944713"/>
              <a:gd name="connsiteX5" fmla="*/ 0 w 8675687"/>
              <a:gd name="connsiteY5" fmla="*/ 3968377 h 4944713"/>
              <a:gd name="connsiteX6" fmla="*/ 0 w 8675687"/>
              <a:gd name="connsiteY6" fmla="*/ 1239 h 49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75687" h="4944713">
                <a:moveTo>
                  <a:pt x="0" y="1239"/>
                </a:moveTo>
                <a:lnTo>
                  <a:pt x="8675687" y="0"/>
                </a:lnTo>
                <a:lnTo>
                  <a:pt x="8675687" y="4944713"/>
                </a:lnTo>
                <a:lnTo>
                  <a:pt x="8675687" y="4944713"/>
                </a:lnTo>
                <a:lnTo>
                  <a:pt x="976336" y="4944713"/>
                </a:lnTo>
                <a:lnTo>
                  <a:pt x="0" y="3968377"/>
                </a:lnTo>
                <a:lnTo>
                  <a:pt x="0" y="12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E2C7A-CC16-4653-A8F7-D290F5317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5578209"/>
            <a:ext cx="10198017" cy="387798"/>
          </a:xfrm>
        </p:spPr>
        <p:txBody>
          <a:bodyPr/>
          <a:lstStyle/>
          <a:p>
            <a:r>
              <a:rPr lang="en-GB" sz="2800" dirty="0"/>
              <a:t>System Security – Distributed PV Backstop</a:t>
            </a:r>
            <a:endParaRPr lang="en-AU" sz="28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DD67304-6D74-466E-B72A-31539CDB4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00" y="6065007"/>
            <a:ext cx="5520000" cy="21544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400" dirty="0"/>
              <a:t>17 October 2024</a:t>
            </a:r>
            <a:endParaRPr lang="en-GB" sz="1400" b="0" dirty="0"/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7693F013-167E-7A91-3F68-BC4FDA8782C0}"/>
              </a:ext>
            </a:extLst>
          </p:cNvPr>
          <p:cNvSpPr txBox="1">
            <a:spLocks/>
          </p:cNvSpPr>
          <p:nvPr/>
        </p:nvSpPr>
        <p:spPr>
          <a:xfrm>
            <a:off x="576000" y="1165848"/>
            <a:ext cx="2320631" cy="57246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indent="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 Ward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Networks 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 Power Networks</a:t>
            </a:r>
          </a:p>
        </p:txBody>
      </p:sp>
    </p:spTree>
    <p:extLst>
      <p:ext uri="{BB962C8B-B14F-4D97-AF65-F5344CB8AC3E}">
        <p14:creationId xmlns:p14="http://schemas.microsoft.com/office/powerpoint/2010/main" val="243758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1C9BF6-31D4-43E0-2D52-0DA13672C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530655"/>
              </p:ext>
            </p:extLst>
          </p:nvPr>
        </p:nvGraphicFramePr>
        <p:xfrm>
          <a:off x="121098" y="1707667"/>
          <a:ext cx="6838867" cy="450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D01B12B-3740-E0F6-2341-B6B75EC35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5" r="-32"/>
          <a:stretch/>
        </p:blipFill>
        <p:spPr bwMode="auto">
          <a:xfrm>
            <a:off x="1453896" y="1836134"/>
            <a:ext cx="4174636" cy="4244626"/>
          </a:xfrm>
          <a:prstGeom prst="pie">
            <a:avLst>
              <a:gd name="adj1" fmla="val 9051891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6AB1B8-931B-BFC8-8622-DB074BC9A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897" y="1836134"/>
            <a:ext cx="4174636" cy="4244626"/>
          </a:xfrm>
          <a:prstGeom prst="pie">
            <a:avLst>
              <a:gd name="adj1" fmla="val 1839659"/>
              <a:gd name="adj2" fmla="val 902896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301D205-6D58-60B2-FB5C-DF8BBD8DE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3896" y="1838976"/>
            <a:ext cx="4174636" cy="4241784"/>
          </a:xfrm>
          <a:prstGeom prst="pie">
            <a:avLst>
              <a:gd name="adj1" fmla="val 9037204"/>
              <a:gd name="adj2" fmla="val 1620231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F7FD9F-03D6-C3B5-0DA9-C1DC0A8D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23713"/>
            <a:ext cx="6656280" cy="824409"/>
          </a:xfrm>
        </p:spPr>
        <p:txBody>
          <a:bodyPr>
            <a:normAutofit/>
          </a:bodyPr>
          <a:lstStyle/>
          <a:p>
            <a:r>
              <a:rPr lang="en-AU" dirty="0"/>
              <a:t>Structuring the program – </a:t>
            </a:r>
            <a:br>
              <a:rPr lang="en-AU" dirty="0"/>
            </a:br>
            <a:r>
              <a:rPr lang="en-AU" dirty="0"/>
              <a:t>A multi- disciplinary effort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B32C9-853D-DE88-D478-ACB1853EC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srgbClr val="EAEAE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Use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171BC-0D51-4036-24E7-A7B327061E22}"/>
              </a:ext>
            </a:extLst>
          </p:cNvPr>
          <p:cNvSpPr txBox="1"/>
          <p:nvPr/>
        </p:nvSpPr>
        <p:spPr>
          <a:xfrm>
            <a:off x="1769789" y="3036237"/>
            <a:ext cx="1641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Engineering, technology and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92329-B0E1-92B0-445C-CDB0EC1F13C7}"/>
              </a:ext>
            </a:extLst>
          </p:cNvPr>
          <p:cNvSpPr txBox="1"/>
          <p:nvPr/>
        </p:nvSpPr>
        <p:spPr>
          <a:xfrm>
            <a:off x="3814704" y="3012572"/>
            <a:ext cx="1641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Stakeholder and customer engagement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018A59-A19E-3DFD-98E7-11AB51D58012}"/>
              </a:ext>
            </a:extLst>
          </p:cNvPr>
          <p:cNvSpPr txBox="1"/>
          <p:nvPr/>
        </p:nvSpPr>
        <p:spPr>
          <a:xfrm>
            <a:off x="2703528" y="4831182"/>
            <a:ext cx="180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Internal business capability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F2B794F-3A48-3CDE-379A-63923F035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6959965" y="1"/>
            <a:ext cx="5235211" cy="685799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4187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F925C4-3FB4-664A-CC11-C4C57F2F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67" y="416387"/>
            <a:ext cx="11421466" cy="540000"/>
          </a:xfrm>
        </p:spPr>
        <p:txBody>
          <a:bodyPr/>
          <a:lstStyle/>
          <a:p>
            <a:r>
              <a:rPr lang="en-AU"/>
              <a:t>CSIP-AUS Journey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2A394-9B52-0D16-A0F6-DCB9A2019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85" y="1241690"/>
            <a:ext cx="226834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19555D-8F16-A3EC-E82D-425EA7D06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36" y="1241690"/>
            <a:ext cx="2284959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E9225-8E40-F4C0-77B9-820EAB599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895" y="1241690"/>
            <a:ext cx="2210439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85C9863-BAB6-68A6-B299-CCAD16873ED5}"/>
              </a:ext>
            </a:extLst>
          </p:cNvPr>
          <p:cNvSpPr/>
          <p:nvPr/>
        </p:nvSpPr>
        <p:spPr>
          <a:xfrm>
            <a:off x="3528645" y="2538049"/>
            <a:ext cx="726831" cy="211016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CA32274-A684-6F84-FD0C-8F73F62B2E6C}"/>
              </a:ext>
            </a:extLst>
          </p:cNvPr>
          <p:cNvSpPr/>
          <p:nvPr/>
        </p:nvSpPr>
        <p:spPr>
          <a:xfrm>
            <a:off x="7238999" y="2538049"/>
            <a:ext cx="726831" cy="211016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9B56AA-17E0-720C-94B9-89653687F337}"/>
              </a:ext>
            </a:extLst>
          </p:cNvPr>
          <p:cNvSpPr txBox="1"/>
          <p:nvPr/>
        </p:nvSpPr>
        <p:spPr>
          <a:xfrm>
            <a:off x="605971" y="4373841"/>
            <a:ext cx="27473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IEEE 2030.5:2018 </a:t>
            </a: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Communications protocol for smart energy devices.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Contains 16 function sets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487FF-43B2-4EF6-562D-8FF88DD952B5}"/>
              </a:ext>
            </a:extLst>
          </p:cNvPr>
          <p:cNvSpPr txBox="1"/>
          <p:nvPr/>
        </p:nvSpPr>
        <p:spPr>
          <a:xfrm>
            <a:off x="4301631" y="4373840"/>
            <a:ext cx="27473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Smart Inverter Profile – (CSIP)</a:t>
            </a: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guide for network to DER smart inverter integration with a subset of optional function sets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CD6937-2FD8-4797-A9FE-D1BD52FE674B}"/>
              </a:ext>
            </a:extLst>
          </p:cNvPr>
          <p:cNvSpPr txBox="1"/>
          <p:nvPr/>
        </p:nvSpPr>
        <p:spPr>
          <a:xfrm>
            <a:off x="8078184" y="4374970"/>
            <a:ext cx="2747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Smart Inverter Profile – Australia (CSIP-AUS)</a:t>
            </a: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AU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extensions to support site level DOE use cases, written as deltas to CSIP.</a:t>
            </a:r>
          </a:p>
        </p:txBody>
      </p:sp>
    </p:spTree>
    <p:extLst>
      <p:ext uri="{BB962C8B-B14F-4D97-AF65-F5344CB8AC3E}">
        <p14:creationId xmlns:p14="http://schemas.microsoft.com/office/powerpoint/2010/main" val="50092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51D80C-C610-5A94-3EF4-8D0E229E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2022: DPV Control in Action – State Response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C19C54-0C7F-126B-DAEF-2CDFBF499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4" r="1494"/>
          <a:stretch>
            <a:fillRect/>
          </a:stretch>
        </p:blipFill>
        <p:spPr bwMode="auto">
          <a:xfrm>
            <a:off x="4095772" y="3094147"/>
            <a:ext cx="8098281" cy="375871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DC0E5D5-DD86-935B-C447-7CB15699BCC2}"/>
              </a:ext>
            </a:extLst>
          </p:cNvPr>
          <p:cNvGrpSpPr/>
          <p:nvPr/>
        </p:nvGrpSpPr>
        <p:grpSpPr>
          <a:xfrm>
            <a:off x="370514" y="3616567"/>
            <a:ext cx="3815820" cy="672653"/>
            <a:chOff x="8252354" y="3168429"/>
            <a:chExt cx="3815820" cy="672653"/>
          </a:xfrm>
        </p:grpSpPr>
        <p:pic>
          <p:nvPicPr>
            <p:cNvPr id="10" name="Graphic 9" descr="User network with solid fill">
              <a:extLst>
                <a:ext uri="{FF2B5EF4-FFF2-40B4-BE49-F238E27FC236}">
                  <a16:creationId xmlns:a16="http://schemas.microsoft.com/office/drawing/2014/main" id="{954A36FE-4136-A72D-2CC6-AB363A997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083" t="11882" r="9083" b="12829"/>
            <a:stretch/>
          </p:blipFill>
          <p:spPr>
            <a:xfrm>
              <a:off x="8252354" y="3168429"/>
              <a:ext cx="731139" cy="6726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995A85-18A6-D204-4DD2-B65CD47E0D6D}"/>
                </a:ext>
              </a:extLst>
            </p:cNvPr>
            <p:cNvSpPr txBox="1"/>
            <p:nvPr/>
          </p:nvSpPr>
          <p:spPr>
            <a:xfrm>
              <a:off x="9214887" y="3304700"/>
              <a:ext cx="2853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SCADA generators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50B894-A10B-F71F-46E9-34E10BDEB42F}"/>
              </a:ext>
            </a:extLst>
          </p:cNvPr>
          <p:cNvGrpSpPr/>
          <p:nvPr/>
        </p:nvGrpSpPr>
        <p:grpSpPr>
          <a:xfrm>
            <a:off x="400327" y="5493792"/>
            <a:ext cx="3786007" cy="645288"/>
            <a:chOff x="8282167" y="5866411"/>
            <a:chExt cx="3786007" cy="645288"/>
          </a:xfrm>
        </p:grpSpPr>
        <p:pic>
          <p:nvPicPr>
            <p:cNvPr id="9" name="Graphic 8" descr="High voltage with solid fill">
              <a:extLst>
                <a:ext uri="{FF2B5EF4-FFF2-40B4-BE49-F238E27FC236}">
                  <a16:creationId xmlns:a16="http://schemas.microsoft.com/office/drawing/2014/main" id="{A94C9EA7-0316-6F98-FCEE-E94E4A138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4098" t="8716" r="2816" b="8849"/>
            <a:stretch/>
          </p:blipFill>
          <p:spPr>
            <a:xfrm>
              <a:off x="8282167" y="5866411"/>
              <a:ext cx="728662" cy="6452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74E7FC-D802-455B-6A05-747240CC7789}"/>
                </a:ext>
              </a:extLst>
            </p:cNvPr>
            <p:cNvSpPr txBox="1"/>
            <p:nvPr/>
          </p:nvSpPr>
          <p:spPr>
            <a:xfrm>
              <a:off x="9228380" y="5989000"/>
              <a:ext cx="2839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 Voltage Raise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23DF50B-5955-320D-FBF0-992319D2D2B4}"/>
              </a:ext>
            </a:extLst>
          </p:cNvPr>
          <p:cNvSpPr txBox="1"/>
          <p:nvPr/>
        </p:nvSpPr>
        <p:spPr>
          <a:xfrm>
            <a:off x="1346539" y="4541247"/>
            <a:ext cx="2687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Smarter Homes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(&amp; Flexible Exports)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BD79E9-70D4-A377-2CD6-750D372FF53D}"/>
              </a:ext>
            </a:extLst>
          </p:cNvPr>
          <p:cNvSpPr txBox="1"/>
          <p:nvPr/>
        </p:nvSpPr>
        <p:spPr>
          <a:xfrm>
            <a:off x="310018" y="3206486"/>
            <a:ext cx="296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mechanisms: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52BF0D-EBF2-F709-B1B4-F59DB983995B}"/>
              </a:ext>
            </a:extLst>
          </p:cNvPr>
          <p:cNvSpPr/>
          <p:nvPr/>
        </p:nvSpPr>
        <p:spPr>
          <a:xfrm>
            <a:off x="81060" y="6239741"/>
            <a:ext cx="4105273" cy="548949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91.5% peak VRE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islanded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1735C4-E6C2-2A0E-7E52-2BBAAD1A77B3}"/>
              </a:ext>
            </a:extLst>
          </p:cNvPr>
          <p:cNvSpPr txBox="1"/>
          <p:nvPr/>
        </p:nvSpPr>
        <p:spPr>
          <a:xfrm>
            <a:off x="4307737" y="952110"/>
            <a:ext cx="508860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 was islanded from the NEM November 2022 for 7 days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DPV curtailment required on 6 days 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keep the system stable</a:t>
            </a:r>
          </a:p>
        </p:txBody>
      </p:sp>
      <p:pic>
        <p:nvPicPr>
          <p:cNvPr id="24" name="Picture 2" descr="May be an image of outdoors">
            <a:extLst>
              <a:ext uri="{FF2B5EF4-FFF2-40B4-BE49-F238E27FC236}">
                <a16:creationId xmlns:a16="http://schemas.microsoft.com/office/drawing/2014/main" id="{3F862E54-B339-F4D1-5C64-1535ED070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921" y="968261"/>
            <a:ext cx="3618014" cy="17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7540C6-72BF-5FB3-F2CF-AF1EF2A9CBA0}"/>
              </a:ext>
            </a:extLst>
          </p:cNvPr>
          <p:cNvGrpSpPr/>
          <p:nvPr/>
        </p:nvGrpSpPr>
        <p:grpSpPr>
          <a:xfrm>
            <a:off x="163409" y="4433983"/>
            <a:ext cx="947161" cy="721169"/>
            <a:chOff x="4893189" y="3842431"/>
            <a:chExt cx="1938273" cy="1475802"/>
          </a:xfrm>
        </p:grpSpPr>
        <p:pic>
          <p:nvPicPr>
            <p:cNvPr id="25" name="Graphic 24" descr="Home with solid fill">
              <a:extLst>
                <a:ext uri="{FF2B5EF4-FFF2-40B4-BE49-F238E27FC236}">
                  <a16:creationId xmlns:a16="http://schemas.microsoft.com/office/drawing/2014/main" id="{E184046D-668E-2389-CD70-43F20AD0B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379" t="10464" r="4806" b="11208"/>
            <a:stretch/>
          </p:blipFill>
          <p:spPr>
            <a:xfrm>
              <a:off x="5424560" y="4091278"/>
              <a:ext cx="1406902" cy="1226955"/>
            </a:xfrm>
            <a:prstGeom prst="rect">
              <a:avLst/>
            </a:prstGeom>
            <a:scene3d>
              <a:camera prst="orthographicFront">
                <a:rot lat="0" lon="1200001" rev="0"/>
              </a:camera>
              <a:lightRig rig="threePt" dir="t"/>
            </a:scene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DFC1694-E96F-B281-78FF-DEA05EF63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" t="2" r="6192" b="30717"/>
            <a:stretch/>
          </p:blipFill>
          <p:spPr>
            <a:xfrm rot="18970942">
              <a:off x="4893189" y="3842431"/>
              <a:ext cx="1120123" cy="779239"/>
            </a:xfrm>
            <a:prstGeom prst="rect">
              <a:avLst/>
            </a:prstGeom>
            <a:noFill/>
            <a:scene3d>
              <a:camera prst="orthographicFront">
                <a:rot lat="844565" lon="1238815" rev="31417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85417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8C4D7A-4033-E1FD-A2EF-D1774AA4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9538"/>
            <a:ext cx="12192000" cy="25004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CF3550-F367-46E3-6DF8-4ACD164A39F7}"/>
              </a:ext>
            </a:extLst>
          </p:cNvPr>
          <p:cNvSpPr/>
          <p:nvPr/>
        </p:nvSpPr>
        <p:spPr>
          <a:xfrm>
            <a:off x="10891880" y="2062202"/>
            <a:ext cx="311694" cy="1460426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648E81-A127-D6DF-6638-6D7D36BAB993}"/>
              </a:ext>
            </a:extLst>
          </p:cNvPr>
          <p:cNvSpPr/>
          <p:nvPr/>
        </p:nvSpPr>
        <p:spPr>
          <a:xfrm>
            <a:off x="10891881" y="2063824"/>
            <a:ext cx="311694" cy="1460426"/>
          </a:xfrm>
          <a:prstGeom prst="rect">
            <a:avLst/>
          </a:prstGeom>
          <a:solidFill>
            <a:srgbClr val="892F8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A8B26-AC48-E103-F8E5-1805297EE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2022: DPV Control in Action – Customer 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D8ED1-268F-24D3-1825-D6573411F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40BDF6-BA7E-18B4-C9A9-15C2CA552683}"/>
              </a:ext>
            </a:extLst>
          </p:cNvPr>
          <p:cNvCxnSpPr>
            <a:cxnSpLocks/>
          </p:cNvCxnSpPr>
          <p:nvPr/>
        </p:nvCxnSpPr>
        <p:spPr>
          <a:xfrm flipV="1">
            <a:off x="1119650" y="3560495"/>
            <a:ext cx="474481" cy="676319"/>
          </a:xfrm>
          <a:prstGeom prst="straightConnector1">
            <a:avLst/>
          </a:prstGeom>
          <a:ln>
            <a:solidFill>
              <a:srgbClr val="7C16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054F4A-D201-CD25-65CB-91BAA874F00C}"/>
              </a:ext>
            </a:extLst>
          </p:cNvPr>
          <p:cNvCxnSpPr>
            <a:cxnSpLocks/>
          </p:cNvCxnSpPr>
          <p:nvPr/>
        </p:nvCxnSpPr>
        <p:spPr>
          <a:xfrm>
            <a:off x="10891880" y="2047285"/>
            <a:ext cx="289964" cy="0"/>
          </a:xfrm>
          <a:prstGeom prst="line">
            <a:avLst/>
          </a:prstGeom>
          <a:ln>
            <a:solidFill>
              <a:srgbClr val="7C16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5231E0A-BCCB-426B-0DFC-8DB0BE342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071" y="1289538"/>
            <a:ext cx="1804523" cy="25004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E69BC7-CB05-42B6-3180-3B7DC1218734}"/>
              </a:ext>
            </a:extLst>
          </p:cNvPr>
          <p:cNvSpPr txBox="1"/>
          <p:nvPr/>
        </p:nvSpPr>
        <p:spPr>
          <a:xfrm>
            <a:off x="365339" y="4304087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81218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Export limit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EF72DE-AE35-8E57-AC1D-E5CC5F614453}"/>
              </a:ext>
            </a:extLst>
          </p:cNvPr>
          <p:cNvCxnSpPr>
            <a:cxnSpLocks/>
          </p:cNvCxnSpPr>
          <p:nvPr/>
        </p:nvCxnSpPr>
        <p:spPr>
          <a:xfrm flipV="1">
            <a:off x="2217218" y="3594132"/>
            <a:ext cx="0" cy="1285365"/>
          </a:xfrm>
          <a:prstGeom prst="straightConnector1">
            <a:avLst/>
          </a:prstGeom>
          <a:ln>
            <a:solidFill>
              <a:srgbClr val="7C16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DFAD91-C291-52B5-8C7F-9B8BACFC618B}"/>
              </a:ext>
            </a:extLst>
          </p:cNvPr>
          <p:cNvSpPr txBox="1"/>
          <p:nvPr/>
        </p:nvSpPr>
        <p:spPr>
          <a:xfrm>
            <a:off x="951899" y="4726172"/>
            <a:ext cx="261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Friday 11 Nov: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Export limit reduced due to local network congestion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84FF9A-35E1-09FE-5221-978217C710E8}"/>
              </a:ext>
            </a:extLst>
          </p:cNvPr>
          <p:cNvCxnSpPr>
            <a:cxnSpLocks/>
          </p:cNvCxnSpPr>
          <p:nvPr/>
        </p:nvCxnSpPr>
        <p:spPr>
          <a:xfrm flipV="1">
            <a:off x="5404132" y="2003275"/>
            <a:ext cx="0" cy="2876222"/>
          </a:xfrm>
          <a:prstGeom prst="straightConnector1">
            <a:avLst/>
          </a:prstGeom>
          <a:ln>
            <a:solidFill>
              <a:srgbClr val="52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F7058D9-BCD1-29D2-FA8D-16AE4D52B67F}"/>
              </a:ext>
            </a:extLst>
          </p:cNvPr>
          <p:cNvSpPr txBox="1"/>
          <p:nvPr/>
        </p:nvSpPr>
        <p:spPr>
          <a:xfrm>
            <a:off x="3956151" y="4723571"/>
            <a:ext cx="261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Saturday 12 Nov: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outage due to storm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Comms interrupted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51475E-BF6A-5816-77FB-3BFFB7CAF3AE}"/>
              </a:ext>
            </a:extLst>
          </p:cNvPr>
          <p:cNvSpPr txBox="1"/>
          <p:nvPr/>
        </p:nvSpPr>
        <p:spPr>
          <a:xfrm>
            <a:off x="7699847" y="4724489"/>
            <a:ext cx="26137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Sunday 13 Nov: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restored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Comms online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579B89-3B94-135A-95B6-C9C63E223857}"/>
              </a:ext>
            </a:extLst>
          </p:cNvPr>
          <p:cNvCxnSpPr>
            <a:cxnSpLocks/>
          </p:cNvCxnSpPr>
          <p:nvPr/>
        </p:nvCxnSpPr>
        <p:spPr>
          <a:xfrm flipV="1">
            <a:off x="9003739" y="2047285"/>
            <a:ext cx="0" cy="2876222"/>
          </a:xfrm>
          <a:prstGeom prst="straightConnector1">
            <a:avLst/>
          </a:prstGeom>
          <a:ln>
            <a:solidFill>
              <a:srgbClr val="52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208856-CE40-7E84-808E-E3BE294BACED}"/>
              </a:ext>
            </a:extLst>
          </p:cNvPr>
          <p:cNvSpPr txBox="1"/>
          <p:nvPr/>
        </p:nvSpPr>
        <p:spPr>
          <a:xfrm>
            <a:off x="9567763" y="4729506"/>
            <a:ext cx="2022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Monday 14 Nov: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Export constrained from 10kW to 0kW to maintain system security on AEMO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self-consumption continues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7CEE560-2135-553C-5148-B827742FEC75}"/>
              </a:ext>
            </a:extLst>
          </p:cNvPr>
          <p:cNvCxnSpPr>
            <a:cxnSpLocks/>
          </p:cNvCxnSpPr>
          <p:nvPr/>
        </p:nvCxnSpPr>
        <p:spPr>
          <a:xfrm flipV="1">
            <a:off x="10920203" y="3594132"/>
            <a:ext cx="0" cy="1347155"/>
          </a:xfrm>
          <a:prstGeom prst="straightConnector1">
            <a:avLst/>
          </a:prstGeom>
          <a:ln>
            <a:solidFill>
              <a:srgbClr val="525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Up 31">
            <a:extLst>
              <a:ext uri="{FF2B5EF4-FFF2-40B4-BE49-F238E27FC236}">
                <a16:creationId xmlns:a16="http://schemas.microsoft.com/office/drawing/2014/main" id="{4CDDAE3C-2C73-33B8-F0FD-2FB1619C3645}"/>
              </a:ext>
            </a:extLst>
          </p:cNvPr>
          <p:cNvSpPr/>
          <p:nvPr/>
        </p:nvSpPr>
        <p:spPr>
          <a:xfrm>
            <a:off x="659498" y="1410135"/>
            <a:ext cx="129475" cy="4801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FB0D0A4-AF49-B8E7-098D-FDDD2AA1E764}"/>
              </a:ext>
            </a:extLst>
          </p:cNvPr>
          <p:cNvSpPr/>
          <p:nvPr/>
        </p:nvSpPr>
        <p:spPr>
          <a:xfrm rot="10800000">
            <a:off x="659497" y="2116587"/>
            <a:ext cx="129421" cy="6600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140614-C64D-761A-0CCC-2C13D7BB2032}"/>
              </a:ext>
            </a:extLst>
          </p:cNvPr>
          <p:cNvSpPr txBox="1"/>
          <p:nvPr/>
        </p:nvSpPr>
        <p:spPr>
          <a:xfrm>
            <a:off x="790088" y="1495840"/>
            <a:ext cx="867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import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53A8A6-AD79-F80E-3219-CB01D81D1044}"/>
              </a:ext>
            </a:extLst>
          </p:cNvPr>
          <p:cNvSpPr txBox="1"/>
          <p:nvPr/>
        </p:nvSpPr>
        <p:spPr>
          <a:xfrm>
            <a:off x="751550" y="2339166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export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CB8779D-6105-308A-4259-22B8B7801C80}"/>
              </a:ext>
            </a:extLst>
          </p:cNvPr>
          <p:cNvSpPr/>
          <p:nvPr/>
        </p:nvSpPr>
        <p:spPr>
          <a:xfrm>
            <a:off x="1978819" y="2852738"/>
            <a:ext cx="388144" cy="671512"/>
          </a:xfrm>
          <a:custGeom>
            <a:avLst/>
            <a:gdLst>
              <a:gd name="connsiteX0" fmla="*/ 0 w 388144"/>
              <a:gd name="connsiteY0" fmla="*/ 671512 h 671512"/>
              <a:gd name="connsiteX1" fmla="*/ 388144 w 388144"/>
              <a:gd name="connsiteY1" fmla="*/ 671512 h 671512"/>
              <a:gd name="connsiteX2" fmla="*/ 388144 w 388144"/>
              <a:gd name="connsiteY2" fmla="*/ 395287 h 671512"/>
              <a:gd name="connsiteX3" fmla="*/ 357187 w 388144"/>
              <a:gd name="connsiteY3" fmla="*/ 395287 h 671512"/>
              <a:gd name="connsiteX4" fmla="*/ 357187 w 388144"/>
              <a:gd name="connsiteY4" fmla="*/ 280987 h 671512"/>
              <a:gd name="connsiteX5" fmla="*/ 326231 w 388144"/>
              <a:gd name="connsiteY5" fmla="*/ 280987 h 671512"/>
              <a:gd name="connsiteX6" fmla="*/ 326231 w 388144"/>
              <a:gd name="connsiteY6" fmla="*/ 164306 h 671512"/>
              <a:gd name="connsiteX7" fmla="*/ 297656 w 388144"/>
              <a:gd name="connsiteY7" fmla="*/ 164306 h 671512"/>
              <a:gd name="connsiteX8" fmla="*/ 297656 w 388144"/>
              <a:gd name="connsiteY8" fmla="*/ 83343 h 671512"/>
              <a:gd name="connsiteX9" fmla="*/ 266700 w 388144"/>
              <a:gd name="connsiteY9" fmla="*/ 83343 h 671512"/>
              <a:gd name="connsiteX10" fmla="*/ 266700 w 388144"/>
              <a:gd name="connsiteY10" fmla="*/ 0 h 671512"/>
              <a:gd name="connsiteX11" fmla="*/ 250031 w 388144"/>
              <a:gd name="connsiteY11" fmla="*/ 0 h 671512"/>
              <a:gd name="connsiteX12" fmla="*/ 250031 w 388144"/>
              <a:gd name="connsiteY12" fmla="*/ 35718 h 671512"/>
              <a:gd name="connsiteX13" fmla="*/ 219075 w 388144"/>
              <a:gd name="connsiteY13" fmla="*/ 35718 h 671512"/>
              <a:gd name="connsiteX14" fmla="*/ 219075 w 388144"/>
              <a:gd name="connsiteY14" fmla="*/ 73818 h 671512"/>
              <a:gd name="connsiteX15" fmla="*/ 180975 w 388144"/>
              <a:gd name="connsiteY15" fmla="*/ 73818 h 671512"/>
              <a:gd name="connsiteX16" fmla="*/ 180975 w 388144"/>
              <a:gd name="connsiteY16" fmla="*/ 114300 h 671512"/>
              <a:gd name="connsiteX17" fmla="*/ 147637 w 388144"/>
              <a:gd name="connsiteY17" fmla="*/ 114300 h 671512"/>
              <a:gd name="connsiteX18" fmla="*/ 147637 w 388144"/>
              <a:gd name="connsiteY18" fmla="*/ 135731 h 671512"/>
              <a:gd name="connsiteX19" fmla="*/ 121444 w 388144"/>
              <a:gd name="connsiteY19" fmla="*/ 135731 h 671512"/>
              <a:gd name="connsiteX20" fmla="*/ 121444 w 388144"/>
              <a:gd name="connsiteY20" fmla="*/ 240506 h 671512"/>
              <a:gd name="connsiteX21" fmla="*/ 90487 w 388144"/>
              <a:gd name="connsiteY21" fmla="*/ 240506 h 671512"/>
              <a:gd name="connsiteX22" fmla="*/ 90487 w 388144"/>
              <a:gd name="connsiteY22" fmla="*/ 371475 h 671512"/>
              <a:gd name="connsiteX23" fmla="*/ 64294 w 388144"/>
              <a:gd name="connsiteY23" fmla="*/ 371475 h 671512"/>
              <a:gd name="connsiteX24" fmla="*/ 64294 w 388144"/>
              <a:gd name="connsiteY24" fmla="*/ 483393 h 671512"/>
              <a:gd name="connsiteX25" fmla="*/ 38100 w 388144"/>
              <a:gd name="connsiteY25" fmla="*/ 483393 h 671512"/>
              <a:gd name="connsiteX26" fmla="*/ 38100 w 388144"/>
              <a:gd name="connsiteY26" fmla="*/ 626268 h 671512"/>
              <a:gd name="connsiteX27" fmla="*/ 0 w 388144"/>
              <a:gd name="connsiteY27" fmla="*/ 671512 h 671512"/>
              <a:gd name="connsiteX0" fmla="*/ 0 w 388144"/>
              <a:gd name="connsiteY0" fmla="*/ 671512 h 671512"/>
              <a:gd name="connsiteX1" fmla="*/ 388144 w 388144"/>
              <a:gd name="connsiteY1" fmla="*/ 671512 h 671512"/>
              <a:gd name="connsiteX2" fmla="*/ 388144 w 388144"/>
              <a:gd name="connsiteY2" fmla="*/ 395287 h 671512"/>
              <a:gd name="connsiteX3" fmla="*/ 357187 w 388144"/>
              <a:gd name="connsiteY3" fmla="*/ 395287 h 671512"/>
              <a:gd name="connsiteX4" fmla="*/ 357187 w 388144"/>
              <a:gd name="connsiteY4" fmla="*/ 280987 h 671512"/>
              <a:gd name="connsiteX5" fmla="*/ 326231 w 388144"/>
              <a:gd name="connsiteY5" fmla="*/ 280987 h 671512"/>
              <a:gd name="connsiteX6" fmla="*/ 326231 w 388144"/>
              <a:gd name="connsiteY6" fmla="*/ 164306 h 671512"/>
              <a:gd name="connsiteX7" fmla="*/ 297656 w 388144"/>
              <a:gd name="connsiteY7" fmla="*/ 164306 h 671512"/>
              <a:gd name="connsiteX8" fmla="*/ 297656 w 388144"/>
              <a:gd name="connsiteY8" fmla="*/ 83343 h 671512"/>
              <a:gd name="connsiteX9" fmla="*/ 266700 w 388144"/>
              <a:gd name="connsiteY9" fmla="*/ 83343 h 671512"/>
              <a:gd name="connsiteX10" fmla="*/ 266700 w 388144"/>
              <a:gd name="connsiteY10" fmla="*/ 0 h 671512"/>
              <a:gd name="connsiteX11" fmla="*/ 250031 w 388144"/>
              <a:gd name="connsiteY11" fmla="*/ 0 h 671512"/>
              <a:gd name="connsiteX12" fmla="*/ 250031 w 388144"/>
              <a:gd name="connsiteY12" fmla="*/ 35718 h 671512"/>
              <a:gd name="connsiteX13" fmla="*/ 219075 w 388144"/>
              <a:gd name="connsiteY13" fmla="*/ 35718 h 671512"/>
              <a:gd name="connsiteX14" fmla="*/ 219075 w 388144"/>
              <a:gd name="connsiteY14" fmla="*/ 73818 h 671512"/>
              <a:gd name="connsiteX15" fmla="*/ 180975 w 388144"/>
              <a:gd name="connsiteY15" fmla="*/ 73818 h 671512"/>
              <a:gd name="connsiteX16" fmla="*/ 180975 w 388144"/>
              <a:gd name="connsiteY16" fmla="*/ 114300 h 671512"/>
              <a:gd name="connsiteX17" fmla="*/ 147637 w 388144"/>
              <a:gd name="connsiteY17" fmla="*/ 114300 h 671512"/>
              <a:gd name="connsiteX18" fmla="*/ 147637 w 388144"/>
              <a:gd name="connsiteY18" fmla="*/ 135731 h 671512"/>
              <a:gd name="connsiteX19" fmla="*/ 121444 w 388144"/>
              <a:gd name="connsiteY19" fmla="*/ 135731 h 671512"/>
              <a:gd name="connsiteX20" fmla="*/ 121444 w 388144"/>
              <a:gd name="connsiteY20" fmla="*/ 240506 h 671512"/>
              <a:gd name="connsiteX21" fmla="*/ 90487 w 388144"/>
              <a:gd name="connsiteY21" fmla="*/ 240506 h 671512"/>
              <a:gd name="connsiteX22" fmla="*/ 90487 w 388144"/>
              <a:gd name="connsiteY22" fmla="*/ 371475 h 671512"/>
              <a:gd name="connsiteX23" fmla="*/ 64294 w 388144"/>
              <a:gd name="connsiteY23" fmla="*/ 371475 h 671512"/>
              <a:gd name="connsiteX24" fmla="*/ 64294 w 388144"/>
              <a:gd name="connsiteY24" fmla="*/ 483393 h 671512"/>
              <a:gd name="connsiteX25" fmla="*/ 38100 w 388144"/>
              <a:gd name="connsiteY25" fmla="*/ 483393 h 671512"/>
              <a:gd name="connsiteX26" fmla="*/ 7144 w 388144"/>
              <a:gd name="connsiteY26" fmla="*/ 631030 h 671512"/>
              <a:gd name="connsiteX27" fmla="*/ 0 w 388144"/>
              <a:gd name="connsiteY27" fmla="*/ 671512 h 671512"/>
              <a:gd name="connsiteX0" fmla="*/ 0 w 388144"/>
              <a:gd name="connsiteY0" fmla="*/ 671512 h 671512"/>
              <a:gd name="connsiteX1" fmla="*/ 388144 w 388144"/>
              <a:gd name="connsiteY1" fmla="*/ 671512 h 671512"/>
              <a:gd name="connsiteX2" fmla="*/ 388144 w 388144"/>
              <a:gd name="connsiteY2" fmla="*/ 395287 h 671512"/>
              <a:gd name="connsiteX3" fmla="*/ 357187 w 388144"/>
              <a:gd name="connsiteY3" fmla="*/ 395287 h 671512"/>
              <a:gd name="connsiteX4" fmla="*/ 357187 w 388144"/>
              <a:gd name="connsiteY4" fmla="*/ 280987 h 671512"/>
              <a:gd name="connsiteX5" fmla="*/ 326231 w 388144"/>
              <a:gd name="connsiteY5" fmla="*/ 280987 h 671512"/>
              <a:gd name="connsiteX6" fmla="*/ 326231 w 388144"/>
              <a:gd name="connsiteY6" fmla="*/ 164306 h 671512"/>
              <a:gd name="connsiteX7" fmla="*/ 297656 w 388144"/>
              <a:gd name="connsiteY7" fmla="*/ 164306 h 671512"/>
              <a:gd name="connsiteX8" fmla="*/ 297656 w 388144"/>
              <a:gd name="connsiteY8" fmla="*/ 83343 h 671512"/>
              <a:gd name="connsiteX9" fmla="*/ 266700 w 388144"/>
              <a:gd name="connsiteY9" fmla="*/ 83343 h 671512"/>
              <a:gd name="connsiteX10" fmla="*/ 266700 w 388144"/>
              <a:gd name="connsiteY10" fmla="*/ 0 h 671512"/>
              <a:gd name="connsiteX11" fmla="*/ 250031 w 388144"/>
              <a:gd name="connsiteY11" fmla="*/ 0 h 671512"/>
              <a:gd name="connsiteX12" fmla="*/ 250031 w 388144"/>
              <a:gd name="connsiteY12" fmla="*/ 35718 h 671512"/>
              <a:gd name="connsiteX13" fmla="*/ 219075 w 388144"/>
              <a:gd name="connsiteY13" fmla="*/ 35718 h 671512"/>
              <a:gd name="connsiteX14" fmla="*/ 219075 w 388144"/>
              <a:gd name="connsiteY14" fmla="*/ 73818 h 671512"/>
              <a:gd name="connsiteX15" fmla="*/ 180975 w 388144"/>
              <a:gd name="connsiteY15" fmla="*/ 73818 h 671512"/>
              <a:gd name="connsiteX16" fmla="*/ 180975 w 388144"/>
              <a:gd name="connsiteY16" fmla="*/ 114300 h 671512"/>
              <a:gd name="connsiteX17" fmla="*/ 147637 w 388144"/>
              <a:gd name="connsiteY17" fmla="*/ 114300 h 671512"/>
              <a:gd name="connsiteX18" fmla="*/ 147637 w 388144"/>
              <a:gd name="connsiteY18" fmla="*/ 135731 h 671512"/>
              <a:gd name="connsiteX19" fmla="*/ 121444 w 388144"/>
              <a:gd name="connsiteY19" fmla="*/ 135731 h 671512"/>
              <a:gd name="connsiteX20" fmla="*/ 121444 w 388144"/>
              <a:gd name="connsiteY20" fmla="*/ 240506 h 671512"/>
              <a:gd name="connsiteX21" fmla="*/ 90487 w 388144"/>
              <a:gd name="connsiteY21" fmla="*/ 240506 h 671512"/>
              <a:gd name="connsiteX22" fmla="*/ 90487 w 388144"/>
              <a:gd name="connsiteY22" fmla="*/ 371475 h 671512"/>
              <a:gd name="connsiteX23" fmla="*/ 64294 w 388144"/>
              <a:gd name="connsiteY23" fmla="*/ 371475 h 671512"/>
              <a:gd name="connsiteX24" fmla="*/ 64294 w 388144"/>
              <a:gd name="connsiteY24" fmla="*/ 483393 h 671512"/>
              <a:gd name="connsiteX25" fmla="*/ 38100 w 388144"/>
              <a:gd name="connsiteY25" fmla="*/ 483393 h 671512"/>
              <a:gd name="connsiteX26" fmla="*/ 33337 w 388144"/>
              <a:gd name="connsiteY26" fmla="*/ 628650 h 671512"/>
              <a:gd name="connsiteX27" fmla="*/ 7144 w 388144"/>
              <a:gd name="connsiteY27" fmla="*/ 631030 h 671512"/>
              <a:gd name="connsiteX28" fmla="*/ 0 w 388144"/>
              <a:gd name="connsiteY28" fmla="*/ 671512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8144" h="671512">
                <a:moveTo>
                  <a:pt x="0" y="671512"/>
                </a:moveTo>
                <a:lnTo>
                  <a:pt x="388144" y="671512"/>
                </a:lnTo>
                <a:lnTo>
                  <a:pt x="388144" y="395287"/>
                </a:lnTo>
                <a:lnTo>
                  <a:pt x="357187" y="395287"/>
                </a:lnTo>
                <a:lnTo>
                  <a:pt x="357187" y="280987"/>
                </a:lnTo>
                <a:lnTo>
                  <a:pt x="326231" y="280987"/>
                </a:lnTo>
                <a:lnTo>
                  <a:pt x="326231" y="164306"/>
                </a:lnTo>
                <a:lnTo>
                  <a:pt x="297656" y="164306"/>
                </a:lnTo>
                <a:lnTo>
                  <a:pt x="297656" y="83343"/>
                </a:lnTo>
                <a:lnTo>
                  <a:pt x="266700" y="83343"/>
                </a:lnTo>
                <a:lnTo>
                  <a:pt x="266700" y="0"/>
                </a:lnTo>
                <a:lnTo>
                  <a:pt x="250031" y="0"/>
                </a:lnTo>
                <a:lnTo>
                  <a:pt x="250031" y="35718"/>
                </a:lnTo>
                <a:lnTo>
                  <a:pt x="219075" y="35718"/>
                </a:lnTo>
                <a:lnTo>
                  <a:pt x="219075" y="73818"/>
                </a:lnTo>
                <a:lnTo>
                  <a:pt x="180975" y="73818"/>
                </a:lnTo>
                <a:lnTo>
                  <a:pt x="180975" y="114300"/>
                </a:lnTo>
                <a:lnTo>
                  <a:pt x="147637" y="114300"/>
                </a:lnTo>
                <a:lnTo>
                  <a:pt x="147637" y="135731"/>
                </a:lnTo>
                <a:lnTo>
                  <a:pt x="121444" y="135731"/>
                </a:lnTo>
                <a:lnTo>
                  <a:pt x="121444" y="240506"/>
                </a:lnTo>
                <a:lnTo>
                  <a:pt x="90487" y="240506"/>
                </a:lnTo>
                <a:lnTo>
                  <a:pt x="90487" y="371475"/>
                </a:lnTo>
                <a:lnTo>
                  <a:pt x="64294" y="371475"/>
                </a:lnTo>
                <a:lnTo>
                  <a:pt x="64294" y="483393"/>
                </a:lnTo>
                <a:lnTo>
                  <a:pt x="38100" y="483393"/>
                </a:lnTo>
                <a:cubicBezTo>
                  <a:pt x="33337" y="511968"/>
                  <a:pt x="38100" y="600075"/>
                  <a:pt x="33337" y="628650"/>
                </a:cubicBezTo>
                <a:lnTo>
                  <a:pt x="7144" y="631030"/>
                </a:lnTo>
                <a:lnTo>
                  <a:pt x="0" y="671512"/>
                </a:lnTo>
                <a:close/>
              </a:path>
            </a:pathLst>
          </a:custGeom>
          <a:solidFill>
            <a:srgbClr val="892F8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7F341-713D-7B1E-8B5C-B039E5416D67}"/>
              </a:ext>
            </a:extLst>
          </p:cNvPr>
          <p:cNvSpPr/>
          <p:nvPr/>
        </p:nvSpPr>
        <p:spPr>
          <a:xfrm>
            <a:off x="1500188" y="3524250"/>
            <a:ext cx="1562095" cy="69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892F89">
                  <a:alpha val="2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E6740-06AF-B1EC-ACC4-ADB1CBA8AE55}"/>
              </a:ext>
            </a:extLst>
          </p:cNvPr>
          <p:cNvSpPr/>
          <p:nvPr/>
        </p:nvSpPr>
        <p:spPr>
          <a:xfrm>
            <a:off x="4380408" y="3524250"/>
            <a:ext cx="1562095" cy="69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892F89">
                  <a:alpha val="2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7FFACC-D55A-EEA0-A75A-F3B88383E3A7}"/>
              </a:ext>
            </a:extLst>
          </p:cNvPr>
          <p:cNvSpPr/>
          <p:nvPr/>
        </p:nvSpPr>
        <p:spPr>
          <a:xfrm>
            <a:off x="10139155" y="3524250"/>
            <a:ext cx="1564685" cy="698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892F89">
                  <a:alpha val="2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E117F9-8525-23F9-CA0E-B2BE97294EAB}"/>
              </a:ext>
            </a:extLst>
          </p:cNvPr>
          <p:cNvCxnSpPr/>
          <p:nvPr/>
        </p:nvCxnSpPr>
        <p:spPr>
          <a:xfrm>
            <a:off x="5404132" y="1946621"/>
            <a:ext cx="3599607" cy="0"/>
          </a:xfrm>
          <a:prstGeom prst="line">
            <a:avLst/>
          </a:prstGeom>
          <a:ln>
            <a:solidFill>
              <a:schemeClr val="accent1">
                <a:shade val="95000"/>
                <a:satMod val="105000"/>
                <a:alpha val="1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4F2B3B5-1F98-4629-2C09-EB15D8ED63FA}"/>
              </a:ext>
            </a:extLst>
          </p:cNvPr>
          <p:cNvSpPr/>
          <p:nvPr/>
        </p:nvSpPr>
        <p:spPr>
          <a:xfrm>
            <a:off x="81060" y="6239741"/>
            <a:ext cx="5165195" cy="548949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b="1" dirty="0">
                <a:solidFill>
                  <a:srgbClr val="525252"/>
                </a:solidFill>
                <a:latin typeface="Calibri"/>
              </a:rPr>
              <a:t>Export limits at 10kV &gt;98% of the time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855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51D80C-C610-5A94-3EF4-8D0E229E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2024: DPV Control in Action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C0E5D5-DD86-935B-C447-7CB15699BCC2}"/>
              </a:ext>
            </a:extLst>
          </p:cNvPr>
          <p:cNvGrpSpPr/>
          <p:nvPr/>
        </p:nvGrpSpPr>
        <p:grpSpPr>
          <a:xfrm>
            <a:off x="370514" y="3616567"/>
            <a:ext cx="3815820" cy="672653"/>
            <a:chOff x="8252354" y="3168429"/>
            <a:chExt cx="3815820" cy="672653"/>
          </a:xfrm>
        </p:grpSpPr>
        <p:pic>
          <p:nvPicPr>
            <p:cNvPr id="10" name="Graphic 9" descr="User network with solid fill">
              <a:extLst>
                <a:ext uri="{FF2B5EF4-FFF2-40B4-BE49-F238E27FC236}">
                  <a16:creationId xmlns:a16="http://schemas.microsoft.com/office/drawing/2014/main" id="{954A36FE-4136-A72D-2CC6-AB363A997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9083" t="11882" r="9083" b="12829"/>
            <a:stretch/>
          </p:blipFill>
          <p:spPr>
            <a:xfrm>
              <a:off x="8252354" y="3168429"/>
              <a:ext cx="731139" cy="6726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995A85-18A6-D204-4DD2-B65CD47E0D6D}"/>
                </a:ext>
              </a:extLst>
            </p:cNvPr>
            <p:cNvSpPr txBox="1"/>
            <p:nvPr/>
          </p:nvSpPr>
          <p:spPr>
            <a:xfrm>
              <a:off x="9214887" y="3304700"/>
              <a:ext cx="2853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SCADA generators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50B894-A10B-F71F-46E9-34E10BDEB42F}"/>
              </a:ext>
            </a:extLst>
          </p:cNvPr>
          <p:cNvGrpSpPr/>
          <p:nvPr/>
        </p:nvGrpSpPr>
        <p:grpSpPr>
          <a:xfrm>
            <a:off x="400327" y="5493792"/>
            <a:ext cx="3786007" cy="645288"/>
            <a:chOff x="8282167" y="5866411"/>
            <a:chExt cx="3786007" cy="645288"/>
          </a:xfrm>
        </p:grpSpPr>
        <p:pic>
          <p:nvPicPr>
            <p:cNvPr id="9" name="Graphic 8" descr="High voltage with solid fill">
              <a:extLst>
                <a:ext uri="{FF2B5EF4-FFF2-40B4-BE49-F238E27FC236}">
                  <a16:creationId xmlns:a16="http://schemas.microsoft.com/office/drawing/2014/main" id="{A94C9EA7-0316-6F98-FCEE-E94E4A138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098" t="8716" r="2816" b="8849"/>
            <a:stretch/>
          </p:blipFill>
          <p:spPr>
            <a:xfrm>
              <a:off x="8282167" y="5866411"/>
              <a:ext cx="728662" cy="6452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74E7FC-D802-455B-6A05-747240CC7789}"/>
                </a:ext>
              </a:extLst>
            </p:cNvPr>
            <p:cNvSpPr txBox="1"/>
            <p:nvPr/>
          </p:nvSpPr>
          <p:spPr>
            <a:xfrm>
              <a:off x="9228380" y="5989000"/>
              <a:ext cx="28397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 Voltage Raise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23DF50B-5955-320D-FBF0-992319D2D2B4}"/>
              </a:ext>
            </a:extLst>
          </p:cNvPr>
          <p:cNvSpPr txBox="1"/>
          <p:nvPr/>
        </p:nvSpPr>
        <p:spPr>
          <a:xfrm>
            <a:off x="1346539" y="4541247"/>
            <a:ext cx="2687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Smarter Homes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(only Flexible Exports)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BD79E9-70D4-A377-2CD6-750D372FF53D}"/>
              </a:ext>
            </a:extLst>
          </p:cNvPr>
          <p:cNvSpPr txBox="1"/>
          <p:nvPr/>
        </p:nvSpPr>
        <p:spPr>
          <a:xfrm>
            <a:off x="310018" y="3206486"/>
            <a:ext cx="296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mechanisms: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52BF0D-EBF2-F709-B1B4-F59DB983995B}"/>
              </a:ext>
            </a:extLst>
          </p:cNvPr>
          <p:cNvSpPr/>
          <p:nvPr/>
        </p:nvSpPr>
        <p:spPr>
          <a:xfrm>
            <a:off x="5478721" y="3895283"/>
            <a:ext cx="4949134" cy="1999814"/>
          </a:xfrm>
          <a:prstGeom prst="roundRect">
            <a:avLst/>
          </a:prstGeom>
          <a:noFill/>
          <a:ln w="28575">
            <a:solidFill>
              <a:srgbClr val="FFD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5MW curtailed via Flexible Exports Emergency Controls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execution speed:  15min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response rate: </a:t>
            </a:r>
            <a:r>
              <a:rPr lang="en-AU" sz="2400" dirty="0">
                <a:solidFill>
                  <a:srgbClr val="525252"/>
                </a:solidFill>
                <a:latin typeface="Calibri"/>
              </a:rPr>
              <a:t>85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of devices curtailed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1735C4-E6C2-2A0E-7E52-2BBAAD1A77B3}"/>
              </a:ext>
            </a:extLst>
          </p:cNvPr>
          <p:cNvSpPr txBox="1"/>
          <p:nvPr/>
        </p:nvSpPr>
        <p:spPr>
          <a:xfrm>
            <a:off x="4307737" y="952110"/>
            <a:ext cx="501914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Several transmission towers failed in Victoria in February 202</a:t>
            </a:r>
            <a:r>
              <a:rPr lang="en-AU" sz="2600" dirty="0">
                <a:solidFill>
                  <a:srgbClr val="525252"/>
                </a:solidFill>
                <a:latin typeface="Calibri"/>
              </a:rPr>
              <a:t>4</a:t>
            </a:r>
            <a:endParaRPr kumimoji="0" lang="en-AU" sz="26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DPV curtailment required for</a:t>
            </a:r>
            <a:b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2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hours </a:t>
            </a:r>
            <a:r>
              <a:rPr kumimoji="0" lang="en-AU" sz="2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keep the system stable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7540C6-72BF-5FB3-F2CF-AF1EF2A9CBA0}"/>
              </a:ext>
            </a:extLst>
          </p:cNvPr>
          <p:cNvGrpSpPr/>
          <p:nvPr/>
        </p:nvGrpSpPr>
        <p:grpSpPr>
          <a:xfrm>
            <a:off x="163409" y="4433983"/>
            <a:ext cx="947161" cy="721169"/>
            <a:chOff x="4893189" y="3842431"/>
            <a:chExt cx="1938273" cy="1475802"/>
          </a:xfrm>
        </p:grpSpPr>
        <p:pic>
          <p:nvPicPr>
            <p:cNvPr id="25" name="Graphic 24" descr="Home with solid fill">
              <a:extLst>
                <a:ext uri="{FF2B5EF4-FFF2-40B4-BE49-F238E27FC236}">
                  <a16:creationId xmlns:a16="http://schemas.microsoft.com/office/drawing/2014/main" id="{E184046D-668E-2389-CD70-43F20AD0B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5379" t="10464" r="4806" b="11208"/>
            <a:stretch/>
          </p:blipFill>
          <p:spPr>
            <a:xfrm>
              <a:off x="5424560" y="4091278"/>
              <a:ext cx="1406902" cy="1226955"/>
            </a:xfrm>
            <a:prstGeom prst="rect">
              <a:avLst/>
            </a:prstGeom>
            <a:scene3d>
              <a:camera prst="orthographicFront">
                <a:rot lat="0" lon="1200001" rev="0"/>
              </a:camera>
              <a:lightRig rig="threePt" dir="t"/>
            </a:scene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DFC1694-E96F-B281-78FF-DEA05EF63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" t="2" r="6192" b="30717"/>
            <a:stretch/>
          </p:blipFill>
          <p:spPr>
            <a:xfrm rot="18970942">
              <a:off x="4893189" y="3842431"/>
              <a:ext cx="1120123" cy="779239"/>
            </a:xfrm>
            <a:prstGeom prst="rect">
              <a:avLst/>
            </a:prstGeom>
            <a:noFill/>
            <a:scene3d>
              <a:camera prst="orthographicFront">
                <a:rot lat="844565" lon="1238815" rev="314170"/>
              </a:camera>
              <a:lightRig rig="threePt" dir="t"/>
            </a:scene3d>
          </p:spPr>
        </p:pic>
      </p:grpSp>
      <p:pic>
        <p:nvPicPr>
          <p:cNvPr id="2" name="Picture 2" descr="Australia news live: Victoria power outage and fires; Lisa Wilkinson at ...">
            <a:extLst>
              <a:ext uri="{FF2B5EF4-FFF2-40B4-BE49-F238E27FC236}">
                <a16:creationId xmlns:a16="http://schemas.microsoft.com/office/drawing/2014/main" id="{BDCDBD49-ECCC-8279-C7D7-13D88847B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070" y="968261"/>
            <a:ext cx="3610864" cy="179396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6591B-72F0-5068-E7AC-00B0DE082EB5}"/>
              </a:ext>
            </a:extLst>
          </p:cNvPr>
          <p:cNvSpPr/>
          <p:nvPr/>
        </p:nvSpPr>
        <p:spPr>
          <a:xfrm>
            <a:off x="310018" y="5422392"/>
            <a:ext cx="3876316" cy="786384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FE1A5E0-F96E-465F-850E-7FA75F7F3E70}"/>
              </a:ext>
            </a:extLst>
          </p:cNvPr>
          <p:cNvSpPr/>
          <p:nvPr/>
        </p:nvSpPr>
        <p:spPr>
          <a:xfrm>
            <a:off x="4469112" y="4845732"/>
            <a:ext cx="726831" cy="211016"/>
          </a:xfrm>
          <a:prstGeom prst="rightArrow">
            <a:avLst/>
          </a:prstGeom>
          <a:solidFill>
            <a:srgbClr val="FFD82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7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5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0EF07D-D98E-3952-484E-6FF227877E49}"/>
              </a:ext>
            </a:extLst>
          </p:cNvPr>
          <p:cNvSpPr/>
          <p:nvPr/>
        </p:nvSpPr>
        <p:spPr>
          <a:xfrm>
            <a:off x="2835509" y="5379738"/>
            <a:ext cx="750300" cy="1146891"/>
          </a:xfrm>
          <a:prstGeom prst="rect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D15DD1-3638-D3BD-C2E7-CB5A0946CA05}"/>
              </a:ext>
            </a:extLst>
          </p:cNvPr>
          <p:cNvSpPr/>
          <p:nvPr/>
        </p:nvSpPr>
        <p:spPr>
          <a:xfrm>
            <a:off x="1896123" y="4566532"/>
            <a:ext cx="754359" cy="195649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Graphic 31" descr="Home with solid fill">
            <a:extLst>
              <a:ext uri="{FF2B5EF4-FFF2-40B4-BE49-F238E27FC236}">
                <a16:creationId xmlns:a16="http://schemas.microsoft.com/office/drawing/2014/main" id="{6D1AD143-3EEF-F7F7-4B86-22CC325A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3323" y="1587397"/>
            <a:ext cx="1566422" cy="1566422"/>
          </a:xfrm>
          <a:prstGeom prst="rect">
            <a:avLst/>
          </a:prstGeom>
        </p:spPr>
      </p:pic>
      <p:pic>
        <p:nvPicPr>
          <p:cNvPr id="36" name="Graphic 35" descr="Home with solid fill">
            <a:extLst>
              <a:ext uri="{FF2B5EF4-FFF2-40B4-BE49-F238E27FC236}">
                <a16:creationId xmlns:a16="http://schemas.microsoft.com/office/drawing/2014/main" id="{94BDD484-7045-13B5-91C6-D827515D7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2014" y="1785592"/>
            <a:ext cx="1566422" cy="15664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7C70CB-6930-6E82-8666-491A61B991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8568" y="4515502"/>
            <a:ext cx="2905894" cy="2062773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926B8-389C-F1FA-E9E4-8DC64CE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75" y="403200"/>
            <a:ext cx="6860499" cy="886338"/>
          </a:xfrm>
        </p:spPr>
        <p:txBody>
          <a:bodyPr/>
          <a:lstStyle/>
          <a:p>
            <a:r>
              <a:rPr lang="en-AU"/>
              <a:t>South Australia’s renewable milestones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A0B5D79-1510-A3C7-EC3A-BE88B60DF0E0}"/>
              </a:ext>
            </a:extLst>
          </p:cNvPr>
          <p:cNvSpPr txBox="1">
            <a:spLocks/>
          </p:cNvSpPr>
          <p:nvPr/>
        </p:nvSpPr>
        <p:spPr>
          <a:xfrm>
            <a:off x="6545608" y="3962415"/>
            <a:ext cx="3769397" cy="54830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000" dirty="0">
                <a:solidFill>
                  <a:srgbClr val="525252"/>
                </a:solidFill>
                <a:latin typeface="Calibri"/>
              </a:rPr>
              <a:t>-26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MW Minimum Demand</a:t>
            </a:r>
            <a:b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100% Rooftop Solar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791FCC-A371-CC55-12F8-D90749D1096B}"/>
              </a:ext>
            </a:extLst>
          </p:cNvPr>
          <p:cNvSpPr txBox="1">
            <a:spLocks/>
          </p:cNvSpPr>
          <p:nvPr/>
        </p:nvSpPr>
        <p:spPr>
          <a:xfrm>
            <a:off x="1733243" y="3994859"/>
            <a:ext cx="1102266" cy="6192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2.5GW of </a:t>
            </a:r>
            <a:b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Rooftop PV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958966-2B37-70BE-B39C-A53DEF3FA553}"/>
              </a:ext>
            </a:extLst>
          </p:cNvPr>
          <p:cNvSpPr txBox="1">
            <a:spLocks/>
          </p:cNvSpPr>
          <p:nvPr/>
        </p:nvSpPr>
        <p:spPr>
          <a:xfrm>
            <a:off x="6675039" y="1232256"/>
            <a:ext cx="3997092" cy="4322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1 in 3 customers have solar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901D58-4045-1321-E68E-D8722612AF48}"/>
              </a:ext>
            </a:extLst>
          </p:cNvPr>
          <p:cNvSpPr txBox="1">
            <a:spLocks/>
          </p:cNvSpPr>
          <p:nvPr/>
        </p:nvSpPr>
        <p:spPr>
          <a:xfrm>
            <a:off x="909013" y="1179584"/>
            <a:ext cx="3482939" cy="54830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 of Annual Generation </a:t>
            </a:r>
            <a:b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20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 by Renewables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238C2A-A0D2-7518-F247-605CA8FAE62B}"/>
              </a:ext>
            </a:extLst>
          </p:cNvPr>
          <p:cNvSpPr/>
          <p:nvPr/>
        </p:nvSpPr>
        <p:spPr>
          <a:xfrm>
            <a:off x="6581775" y="4938907"/>
            <a:ext cx="3771900" cy="1641730"/>
          </a:xfrm>
          <a:custGeom>
            <a:avLst/>
            <a:gdLst>
              <a:gd name="connsiteX0" fmla="*/ 0 w 3771900"/>
              <a:gd name="connsiteY0" fmla="*/ 474588 h 1641730"/>
              <a:gd name="connsiteX1" fmla="*/ 342900 w 3771900"/>
              <a:gd name="connsiteY1" fmla="*/ 365050 h 1641730"/>
              <a:gd name="connsiteX2" fmla="*/ 862013 w 3771900"/>
              <a:gd name="connsiteY2" fmla="*/ 1017513 h 1641730"/>
              <a:gd name="connsiteX3" fmla="*/ 1300163 w 3771900"/>
              <a:gd name="connsiteY3" fmla="*/ 1522338 h 1641730"/>
              <a:gd name="connsiteX4" fmla="*/ 1747838 w 3771900"/>
              <a:gd name="connsiteY4" fmla="*/ 1641400 h 1641730"/>
              <a:gd name="connsiteX5" fmla="*/ 2219325 w 3771900"/>
              <a:gd name="connsiteY5" fmla="*/ 1503288 h 1641730"/>
              <a:gd name="connsiteX6" fmla="*/ 2533650 w 3771900"/>
              <a:gd name="connsiteY6" fmla="*/ 1084188 h 1641730"/>
              <a:gd name="connsiteX7" fmla="*/ 2705100 w 3771900"/>
              <a:gd name="connsiteY7" fmla="*/ 531738 h 1641730"/>
              <a:gd name="connsiteX8" fmla="*/ 3152775 w 3771900"/>
              <a:gd name="connsiteY8" fmla="*/ 22150 h 1641730"/>
              <a:gd name="connsiteX9" fmla="*/ 3490913 w 3771900"/>
              <a:gd name="connsiteY9" fmla="*/ 122163 h 1641730"/>
              <a:gd name="connsiteX10" fmla="*/ 3771900 w 3771900"/>
              <a:gd name="connsiteY10" fmla="*/ 398388 h 16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1900" h="1641730">
                <a:moveTo>
                  <a:pt x="0" y="474588"/>
                </a:moveTo>
                <a:cubicBezTo>
                  <a:pt x="99615" y="374575"/>
                  <a:pt x="199231" y="274563"/>
                  <a:pt x="342900" y="365050"/>
                </a:cubicBezTo>
                <a:cubicBezTo>
                  <a:pt x="486569" y="455537"/>
                  <a:pt x="702469" y="824632"/>
                  <a:pt x="862013" y="1017513"/>
                </a:cubicBezTo>
                <a:cubicBezTo>
                  <a:pt x="1021557" y="1210394"/>
                  <a:pt x="1152526" y="1418357"/>
                  <a:pt x="1300163" y="1522338"/>
                </a:cubicBezTo>
                <a:cubicBezTo>
                  <a:pt x="1447800" y="1626319"/>
                  <a:pt x="1594644" y="1644575"/>
                  <a:pt x="1747838" y="1641400"/>
                </a:cubicBezTo>
                <a:cubicBezTo>
                  <a:pt x="1901032" y="1638225"/>
                  <a:pt x="2088356" y="1596157"/>
                  <a:pt x="2219325" y="1503288"/>
                </a:cubicBezTo>
                <a:cubicBezTo>
                  <a:pt x="2350294" y="1410419"/>
                  <a:pt x="2452687" y="1246113"/>
                  <a:pt x="2533650" y="1084188"/>
                </a:cubicBezTo>
                <a:cubicBezTo>
                  <a:pt x="2614613" y="922263"/>
                  <a:pt x="2601912" y="708744"/>
                  <a:pt x="2705100" y="531738"/>
                </a:cubicBezTo>
                <a:cubicBezTo>
                  <a:pt x="2808288" y="354732"/>
                  <a:pt x="3021806" y="90412"/>
                  <a:pt x="3152775" y="22150"/>
                </a:cubicBezTo>
                <a:cubicBezTo>
                  <a:pt x="3283744" y="-46112"/>
                  <a:pt x="3387726" y="59457"/>
                  <a:pt x="3490913" y="122163"/>
                </a:cubicBezTo>
                <a:cubicBezTo>
                  <a:pt x="3594101" y="184869"/>
                  <a:pt x="3683000" y="291628"/>
                  <a:pt x="3771900" y="398388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Graphic 36" descr="Home with solid fill">
            <a:extLst>
              <a:ext uri="{FF2B5EF4-FFF2-40B4-BE49-F238E27FC236}">
                <a16:creationId xmlns:a16="http://schemas.microsoft.com/office/drawing/2014/main" id="{4F487C4A-895E-8511-6542-B6E2B9BDA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9645" y="1978832"/>
            <a:ext cx="1566422" cy="15664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5E9DE6A-BE5B-ABFB-52E9-8CA87E5594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70942">
            <a:off x="6659006" y="1891876"/>
            <a:ext cx="1268025" cy="771009"/>
          </a:xfrm>
          <a:prstGeom prst="rect">
            <a:avLst/>
          </a:prstGeom>
        </p:spPr>
      </p:pic>
      <p:pic>
        <p:nvPicPr>
          <p:cNvPr id="48" name="Graphic 47" descr="Lightning bolt with solid fill">
            <a:extLst>
              <a:ext uri="{FF2B5EF4-FFF2-40B4-BE49-F238E27FC236}">
                <a16:creationId xmlns:a16="http://schemas.microsoft.com/office/drawing/2014/main" id="{E27E2CB6-ABC7-BB99-50CC-1043EAE7E5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32459" y="5437341"/>
            <a:ext cx="750300" cy="750300"/>
          </a:xfrm>
          <a:prstGeom prst="rect">
            <a:avLst/>
          </a:prstGeom>
        </p:spPr>
      </p:pic>
      <p:pic>
        <p:nvPicPr>
          <p:cNvPr id="52" name="Graphic 51" descr="Dim (Medium Sun) with solid fill">
            <a:extLst>
              <a:ext uri="{FF2B5EF4-FFF2-40B4-BE49-F238E27FC236}">
                <a16:creationId xmlns:a16="http://schemas.microsoft.com/office/drawing/2014/main" id="{BDBC9D95-96B8-BE11-F4C9-E830303C2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31782" y="4531176"/>
            <a:ext cx="906166" cy="906166"/>
          </a:xfrm>
          <a:prstGeom prst="rect">
            <a:avLst/>
          </a:prstGeom>
        </p:spPr>
      </p:pic>
      <p:pic>
        <p:nvPicPr>
          <p:cNvPr id="4" name="Graphic 3" descr="Wind Turbines with solid fill">
            <a:extLst>
              <a:ext uri="{FF2B5EF4-FFF2-40B4-BE49-F238E27FC236}">
                <a16:creationId xmlns:a16="http://schemas.microsoft.com/office/drawing/2014/main" id="{47BF9F2C-84CE-C42C-0E16-1EDCC4367D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28137" y="2402099"/>
            <a:ext cx="777062" cy="777062"/>
          </a:xfrm>
          <a:prstGeom prst="rect">
            <a:avLst/>
          </a:prstGeom>
        </p:spPr>
      </p:pic>
      <p:pic>
        <p:nvPicPr>
          <p:cNvPr id="10" name="Graphic 9" descr="Solar Panels with solid fill">
            <a:extLst>
              <a:ext uri="{FF2B5EF4-FFF2-40B4-BE49-F238E27FC236}">
                <a16:creationId xmlns:a16="http://schemas.microsoft.com/office/drawing/2014/main" id="{EAB98CDD-99C8-91F5-464D-D50A121DDD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13402" y="2922422"/>
            <a:ext cx="634957" cy="6349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2F141F-7946-4D4D-0348-2057D81A1B4F}"/>
              </a:ext>
            </a:extLst>
          </p:cNvPr>
          <p:cNvSpPr txBox="1">
            <a:spLocks/>
          </p:cNvSpPr>
          <p:nvPr/>
        </p:nvSpPr>
        <p:spPr>
          <a:xfrm>
            <a:off x="2523226" y="4601971"/>
            <a:ext cx="1368767" cy="7543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1.5GW </a:t>
            </a:r>
            <a:b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</a:t>
            </a:r>
            <a:b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Demand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9D9AC0-699F-E5A9-D769-43D5C59C41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69" y="1840645"/>
            <a:ext cx="1812114" cy="201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E65E-13CB-045F-5D76-7B76E33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82" y="432581"/>
            <a:ext cx="5739308" cy="1697395"/>
          </a:xfrm>
        </p:spPr>
        <p:txBody>
          <a:bodyPr/>
          <a:lstStyle/>
          <a:p>
            <a:r>
              <a:rPr lang="en-AU"/>
              <a:t>Our Flexible Exports offer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C5133C-D8CF-12BA-2F3D-72EC09C897CC}"/>
              </a:ext>
            </a:extLst>
          </p:cNvPr>
          <p:cNvSpPr txBox="1">
            <a:spLocks/>
          </p:cNvSpPr>
          <p:nvPr/>
        </p:nvSpPr>
        <p:spPr>
          <a:xfrm>
            <a:off x="623392" y="1281279"/>
            <a:ext cx="7304584" cy="46557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marR="0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34290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D7DCA-A77F-95D8-310C-CD521ED47EF0}"/>
              </a:ext>
            </a:extLst>
          </p:cNvPr>
          <p:cNvSpPr txBox="1"/>
          <p:nvPr/>
        </p:nvSpPr>
        <p:spPr>
          <a:xfrm>
            <a:off x="297756" y="2726312"/>
            <a:ext cx="57068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Customers with smart inverters can receive a flexible export limit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Choice between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Fixed export 1.5kW/phase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 Exports 1.5-10kW/phase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FA780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Export limits at 10kW for 95% of customers 95% of the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2C09DB-18CB-4F35-8C5E-CD9612668132}"/>
              </a:ext>
            </a:extLst>
          </p:cNvPr>
          <p:cNvGrpSpPr/>
          <p:nvPr/>
        </p:nvGrpSpPr>
        <p:grpSpPr>
          <a:xfrm>
            <a:off x="6208325" y="3434023"/>
            <a:ext cx="5983675" cy="3423977"/>
            <a:chOff x="5539152" y="2765861"/>
            <a:chExt cx="6078416" cy="3429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16336A-CFF0-4AED-B480-B7FAD40E7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4283" y="2765861"/>
              <a:ext cx="3713285" cy="3429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810178-4FE1-4F69-842D-28E824421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9152" y="2765861"/>
              <a:ext cx="2365131" cy="3429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F575691-3476-48DE-A845-72F5FC04C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991" y="3441684"/>
            <a:ext cx="1715513" cy="3423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251B7-EFA5-4515-BA3B-0CB4B518C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208325" y="-1"/>
            <a:ext cx="5983676" cy="3434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D782A0-F4B8-484C-9434-0D8C7C4993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630" l="7675" r="90745">
                        <a14:foregroundMark x1="7675" y1="59815" x2="7675" y2="59815"/>
                        <a14:foregroundMark x1="91422" y1="72222" x2="91422" y2="72222"/>
                        <a14:foregroundMark x1="61851" y1="94630" x2="61851" y2="94630"/>
                        <a14:foregroundMark x1="27765" y1="96204" x2="27765" y2="96204"/>
                        <a14:foregroundMark x1="31603" y1="96389" x2="29797" y2="98333"/>
                        <a14:foregroundMark x1="64786" y1="97778" x2="64786" y2="97778"/>
                        <a14:foregroundMark x1="65688" y1="99722" x2="65688" y2="99722"/>
                        <a14:foregroundMark x1="65688" y1="99352" x2="65688" y2="9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16547" y="3457319"/>
            <a:ext cx="1382660" cy="34239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ABA6AE-16B7-C87E-ECAE-A023FB301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7" y="1281278"/>
            <a:ext cx="5566100" cy="10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7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858B-94CE-38B6-3CAB-12A60437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96" y="247915"/>
            <a:ext cx="7843725" cy="454050"/>
          </a:xfrm>
        </p:spPr>
        <p:txBody>
          <a:bodyPr/>
          <a:lstStyle/>
          <a:p>
            <a:r>
              <a:rPr lang="en-AU"/>
              <a:t>Our journey with flexible solar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45730-198E-E7B3-DD28-A4242F730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5060"/>
          <a:stretch/>
        </p:blipFill>
        <p:spPr>
          <a:xfrm>
            <a:off x="0" y="1537866"/>
            <a:ext cx="12192000" cy="468308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0E73622-8E22-7787-B8AD-E12B8E37BDA3}"/>
              </a:ext>
            </a:extLst>
          </p:cNvPr>
          <p:cNvSpPr/>
          <p:nvPr/>
        </p:nvSpPr>
        <p:spPr>
          <a:xfrm>
            <a:off x="4040892" y="2816578"/>
            <a:ext cx="796413" cy="79641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97C9BB-7578-31E4-A62E-9328D2352A9F}"/>
              </a:ext>
            </a:extLst>
          </p:cNvPr>
          <p:cNvSpPr/>
          <p:nvPr/>
        </p:nvSpPr>
        <p:spPr>
          <a:xfrm>
            <a:off x="6143208" y="3474219"/>
            <a:ext cx="796413" cy="79641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04FF55-C5A5-53FA-E983-973E38AC511D}"/>
              </a:ext>
            </a:extLst>
          </p:cNvPr>
          <p:cNvSpPr/>
          <p:nvPr/>
        </p:nvSpPr>
        <p:spPr>
          <a:xfrm>
            <a:off x="220696" y="2761382"/>
            <a:ext cx="796413" cy="79641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A2D2CB-8A86-BCB1-62C2-0585D5CADA36}"/>
              </a:ext>
            </a:extLst>
          </p:cNvPr>
          <p:cNvSpPr/>
          <p:nvPr/>
        </p:nvSpPr>
        <p:spPr>
          <a:xfrm>
            <a:off x="8229600" y="2276728"/>
            <a:ext cx="796413" cy="796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5A7564AF-76A4-DC50-1F49-D105E322C024}"/>
              </a:ext>
            </a:extLst>
          </p:cNvPr>
          <p:cNvSpPr/>
          <p:nvPr/>
        </p:nvSpPr>
        <p:spPr>
          <a:xfrm>
            <a:off x="10788258" y="4154694"/>
            <a:ext cx="1096287" cy="998314"/>
          </a:xfrm>
          <a:prstGeom prst="diamon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July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D720E-5376-518C-3717-1702ACBECCCF}"/>
              </a:ext>
            </a:extLst>
          </p:cNvPr>
          <p:cNvSpPr txBox="1"/>
          <p:nvPr/>
        </p:nvSpPr>
        <p:spPr>
          <a:xfrm>
            <a:off x="1531276" y="3822854"/>
            <a:ext cx="190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Reset proposal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$32m Capex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$3.8m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Opex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495DC-6E5C-35CD-01DE-6FFE2E847649}"/>
              </a:ext>
            </a:extLst>
          </p:cNvPr>
          <p:cNvSpPr txBox="1"/>
          <p:nvPr/>
        </p:nvSpPr>
        <p:spPr>
          <a:xfrm>
            <a:off x="3725207" y="3704407"/>
            <a:ext cx="190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test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Tesla VPP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batteries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1C592E-3AB1-79C0-EDE8-E3B3CBFE2FBB}"/>
              </a:ext>
            </a:extLst>
          </p:cNvPr>
          <p:cNvSpPr txBox="1"/>
          <p:nvPr/>
        </p:nvSpPr>
        <p:spPr>
          <a:xfrm>
            <a:off x="3714321" y="4692900"/>
            <a:ext cx="190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‘Grid of the Future’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Embedded IT team, new agile delivery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52FD38-A7DB-B3AC-F885-1521DEC93AD5}"/>
              </a:ext>
            </a:extLst>
          </p:cNvPr>
          <p:cNvSpPr txBox="1"/>
          <p:nvPr/>
        </p:nvSpPr>
        <p:spPr>
          <a:xfrm>
            <a:off x="5721754" y="5044220"/>
            <a:ext cx="2134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Offer, Customer Journey, System design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Implementation plan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F0F5973-814C-C6A0-FD04-D37B033C9AFF}"/>
              </a:ext>
            </a:extLst>
          </p:cNvPr>
          <p:cNvSpPr/>
          <p:nvPr/>
        </p:nvSpPr>
        <p:spPr>
          <a:xfrm>
            <a:off x="1813347" y="4710191"/>
            <a:ext cx="796413" cy="79641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DCE3DE-5A9A-E23F-1E89-18F1AF6448CE}"/>
              </a:ext>
            </a:extLst>
          </p:cNvPr>
          <p:cNvSpPr txBox="1"/>
          <p:nvPr/>
        </p:nvSpPr>
        <p:spPr>
          <a:xfrm>
            <a:off x="139963" y="2090160"/>
            <a:ext cx="19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and early engagement</a:t>
            </a: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15170E-B2C8-240F-72B3-78E98AA7EABF}"/>
              </a:ext>
            </a:extLst>
          </p:cNvPr>
          <p:cNvSpPr txBox="1"/>
          <p:nvPr/>
        </p:nvSpPr>
        <p:spPr>
          <a:xfrm>
            <a:off x="5789691" y="2598003"/>
            <a:ext cx="1487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-4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 Exports for Solar PV trial</a:t>
            </a:r>
            <a:endParaRPr kumimoji="0" lang="en-GB" sz="1600" b="1" i="0" u="none" strike="noStrike" kern="1200" cap="none" spc="-4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2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&gt;400 customers</a:t>
            </a:r>
            <a:endParaRPr kumimoji="0" lang="en-AU" sz="1600" b="0" i="0" u="none" strike="noStrike" kern="1200" cap="none" spc="-2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724933-16C4-71B1-B19E-4DDAA7DBAA5F}"/>
              </a:ext>
            </a:extLst>
          </p:cNvPr>
          <p:cNvSpPr txBox="1"/>
          <p:nvPr/>
        </p:nvSpPr>
        <p:spPr>
          <a:xfrm>
            <a:off x="5034621" y="660466"/>
            <a:ext cx="190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‘Dynamic Exports’ SA Gov. Regulations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announced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627F1E-EDE1-CDFA-9798-95751CC01DD9}"/>
              </a:ext>
            </a:extLst>
          </p:cNvPr>
          <p:cNvSpPr txBox="1"/>
          <p:nvPr/>
        </p:nvSpPr>
        <p:spPr>
          <a:xfrm>
            <a:off x="7766731" y="903942"/>
            <a:ext cx="19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technical standard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published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5304A2-366A-D28B-DDAB-55E50DA7AF31}"/>
              </a:ext>
            </a:extLst>
          </p:cNvPr>
          <p:cNvSpPr txBox="1"/>
          <p:nvPr/>
        </p:nvSpPr>
        <p:spPr>
          <a:xfrm>
            <a:off x="8022640" y="3164987"/>
            <a:ext cx="177692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 up team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C624BA-0473-9E58-9407-B0A83F7D4898}"/>
              </a:ext>
            </a:extLst>
          </p:cNvPr>
          <p:cNvSpPr txBox="1"/>
          <p:nvPr/>
        </p:nvSpPr>
        <p:spPr>
          <a:xfrm>
            <a:off x="10621794" y="2307460"/>
            <a:ext cx="12426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 Gov. Regulations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effect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BBA3E6-BB40-6F87-3EDB-ED43F97B501D}"/>
              </a:ext>
            </a:extLst>
          </p:cNvPr>
          <p:cNvSpPr txBox="1"/>
          <p:nvPr/>
        </p:nvSpPr>
        <p:spPr>
          <a:xfrm>
            <a:off x="10637154" y="3233528"/>
            <a:ext cx="1417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 Exports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rollout commences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356A28-616B-BCED-DBCF-ED3F3F0E8F4C}"/>
              </a:ext>
            </a:extLst>
          </p:cNvPr>
          <p:cNvSpPr txBox="1"/>
          <p:nvPr/>
        </p:nvSpPr>
        <p:spPr>
          <a:xfrm>
            <a:off x="10003274" y="950108"/>
            <a:ext cx="15699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SAPN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enables technical and regulatory implementation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7CE478-DE46-8947-D1EA-9716D698851F}"/>
              </a:ext>
            </a:extLst>
          </p:cNvPr>
          <p:cNvSpPr/>
          <p:nvPr/>
        </p:nvSpPr>
        <p:spPr>
          <a:xfrm>
            <a:off x="5221114" y="1519180"/>
            <a:ext cx="796413" cy="79641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08234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1523100-5CAE-7344-8EC7-DC34D843A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2" y="5138463"/>
            <a:ext cx="1871662" cy="565711"/>
          </a:xfrm>
          <a:prstGeom prst="rect">
            <a:avLst/>
          </a:prstGeom>
        </p:spPr>
      </p:pic>
      <p:pic>
        <p:nvPicPr>
          <p:cNvPr id="1038" name="Picture 14" descr="AusNet Services | KangaNews">
            <a:extLst>
              <a:ext uri="{FF2B5EF4-FFF2-40B4-BE49-F238E27FC236}">
                <a16:creationId xmlns:a16="http://schemas.microsoft.com/office/drawing/2014/main" id="{371D3405-726D-05A1-754D-B8342939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73" y="2206871"/>
            <a:ext cx="1685580" cy="11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nergy Networks Australia, Author at RenewEconomy">
            <a:extLst>
              <a:ext uri="{FF2B5EF4-FFF2-40B4-BE49-F238E27FC236}">
                <a16:creationId xmlns:a16="http://schemas.microsoft.com/office/drawing/2014/main" id="{D65104A9-5662-371D-2CAD-AB367C91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21" y="3789712"/>
            <a:ext cx="2000251" cy="8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0423C9-C818-ACE4-F140-8F7B40031B57}"/>
              </a:ext>
            </a:extLst>
          </p:cNvPr>
          <p:cNvSpPr/>
          <p:nvPr/>
        </p:nvSpPr>
        <p:spPr>
          <a:xfrm>
            <a:off x="509233" y="1197327"/>
            <a:ext cx="11200860" cy="914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62CA9A-9464-08EA-42B3-21274A81D5ED}"/>
              </a:ext>
            </a:extLst>
          </p:cNvPr>
          <p:cNvSpPr/>
          <p:nvPr/>
        </p:nvSpPr>
        <p:spPr>
          <a:xfrm>
            <a:off x="7395680" y="3216298"/>
            <a:ext cx="4358170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National cyber security framework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463FD-8D64-CDFC-2B58-8D163CA2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75" y="403200"/>
            <a:ext cx="9960204" cy="898062"/>
          </a:xfrm>
        </p:spPr>
        <p:txBody>
          <a:bodyPr/>
          <a:lstStyle/>
          <a:p>
            <a:r>
              <a:rPr lang="en-AU"/>
              <a:t>Helping facilitate a national rollout</a:t>
            </a:r>
          </a:p>
        </p:txBody>
      </p:sp>
      <p:pic>
        <p:nvPicPr>
          <p:cNvPr id="1026" name="Picture 2" descr="CitiPower and Powercor Australia | Facebook">
            <a:extLst>
              <a:ext uri="{FF2B5EF4-FFF2-40B4-BE49-F238E27FC236}">
                <a16:creationId xmlns:a16="http://schemas.microsoft.com/office/drawing/2014/main" id="{555F8566-AAF6-DAAA-AC9B-BA6CAA38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3" y="2165562"/>
            <a:ext cx="2480702" cy="12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 Power Networks - Wikipedia">
            <a:extLst>
              <a:ext uri="{FF2B5EF4-FFF2-40B4-BE49-F238E27FC236}">
                <a16:creationId xmlns:a16="http://schemas.microsoft.com/office/drawing/2014/main" id="{BE5F3FFD-82D7-80E2-E066-D2A26FDC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75" y="2016564"/>
            <a:ext cx="20002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551F21-4A6E-3840-BB31-31394B952985}"/>
              </a:ext>
            </a:extLst>
          </p:cNvPr>
          <p:cNvSpPr/>
          <p:nvPr/>
        </p:nvSpPr>
        <p:spPr>
          <a:xfrm>
            <a:off x="7395680" y="4821114"/>
            <a:ext cx="4358170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National equipment standards, testing and certification</a:t>
            </a: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Graphic 10" descr="Lock with solid fill">
            <a:extLst>
              <a:ext uri="{FF2B5EF4-FFF2-40B4-BE49-F238E27FC236}">
                <a16:creationId xmlns:a16="http://schemas.microsoft.com/office/drawing/2014/main" id="{1017E249-3B24-FDA4-6995-CF29C746B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8003" y="3216298"/>
            <a:ext cx="845587" cy="845587"/>
          </a:xfrm>
          <a:prstGeom prst="rect">
            <a:avLst/>
          </a:prstGeom>
        </p:spPr>
      </p:pic>
      <p:pic>
        <p:nvPicPr>
          <p:cNvPr id="13" name="Graphic 12" descr="Clipboard Checked with solid fill">
            <a:extLst>
              <a:ext uri="{FF2B5EF4-FFF2-40B4-BE49-F238E27FC236}">
                <a16:creationId xmlns:a16="http://schemas.microsoft.com/office/drawing/2014/main" id="{D8F52706-2A2E-A636-3A9B-389ED905F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777" y="4911059"/>
            <a:ext cx="716037" cy="71603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C3E2E11-AC2D-42B4-562C-AA19D7B178EB}"/>
              </a:ext>
            </a:extLst>
          </p:cNvPr>
          <p:cNvSpPr/>
          <p:nvPr/>
        </p:nvSpPr>
        <p:spPr>
          <a:xfrm>
            <a:off x="6837427" y="4269444"/>
            <a:ext cx="558253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0509D5-7C61-9314-6C92-A9D9C2B465B5}"/>
              </a:ext>
            </a:extLst>
          </p:cNvPr>
          <p:cNvSpPr/>
          <p:nvPr/>
        </p:nvSpPr>
        <p:spPr>
          <a:xfrm>
            <a:off x="1343561" y="1297976"/>
            <a:ext cx="10251690" cy="7122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consistent, national approach to CER integration will be least cost for customers and industry</a:t>
            </a:r>
            <a:endParaRPr kumimoji="0" lang="en-AU" sz="20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94F77F-12E1-8316-9D9B-B6BC941FC254}"/>
              </a:ext>
            </a:extLst>
          </p:cNvPr>
          <p:cNvGrpSpPr/>
          <p:nvPr/>
        </p:nvGrpSpPr>
        <p:grpSpPr>
          <a:xfrm>
            <a:off x="708893" y="1312858"/>
            <a:ext cx="579686" cy="627514"/>
            <a:chOff x="6826620" y="3423712"/>
            <a:chExt cx="759619" cy="822292"/>
          </a:xfrm>
          <a:solidFill>
            <a:schemeClr val="bg2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4FB4AAF-F59A-491F-1D4D-FB16002A7FAA}"/>
                </a:ext>
              </a:extLst>
            </p:cNvPr>
            <p:cNvSpPr/>
            <p:nvPr/>
          </p:nvSpPr>
          <p:spPr>
            <a:xfrm>
              <a:off x="7098461" y="4097986"/>
              <a:ext cx="215744" cy="54959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240B5DD-92D1-AF9F-93C1-F1B179D00811}"/>
                </a:ext>
              </a:extLst>
            </p:cNvPr>
            <p:cNvSpPr/>
            <p:nvPr/>
          </p:nvSpPr>
          <p:spPr>
            <a:xfrm>
              <a:off x="7146850" y="4191045"/>
              <a:ext cx="118967" cy="54959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F85709D-BF9D-7ACF-677C-0BDA66FB3D5C}"/>
                </a:ext>
              </a:extLst>
            </p:cNvPr>
            <p:cNvSpPr/>
            <p:nvPr/>
          </p:nvSpPr>
          <p:spPr>
            <a:xfrm>
              <a:off x="6967971" y="3565825"/>
              <a:ext cx="476249" cy="494061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3EF2C2-A2EF-F9F4-33FE-9C7F28C33E57}"/>
                </a:ext>
              </a:extLst>
            </p:cNvPr>
            <p:cNvSpPr/>
            <p:nvPr/>
          </p:nvSpPr>
          <p:spPr>
            <a:xfrm>
              <a:off x="7189141" y="3423712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AC831C7-627A-2B58-4839-39716F6E45D4}"/>
                </a:ext>
              </a:extLst>
            </p:cNvPr>
            <p:cNvSpPr/>
            <p:nvPr/>
          </p:nvSpPr>
          <p:spPr>
            <a:xfrm>
              <a:off x="6930058" y="3533101"/>
              <a:ext cx="84504" cy="84649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B859A6F-2D96-B25B-A1A2-85A26031B8E6}"/>
                </a:ext>
              </a:extLst>
            </p:cNvPr>
            <p:cNvSpPr/>
            <p:nvPr/>
          </p:nvSpPr>
          <p:spPr>
            <a:xfrm>
              <a:off x="7401629" y="3538043"/>
              <a:ext cx="83603" cy="83426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06C31C-E636-7BDB-1F4C-380533C20E31}"/>
                </a:ext>
              </a:extLst>
            </p:cNvPr>
            <p:cNvSpPr/>
            <p:nvPr/>
          </p:nvSpPr>
          <p:spPr>
            <a:xfrm>
              <a:off x="6826620" y="3780899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C99CF78-5C3A-2BE2-EDCD-C5C69E5BE156}"/>
                </a:ext>
              </a:extLst>
            </p:cNvPr>
            <p:cNvSpPr/>
            <p:nvPr/>
          </p:nvSpPr>
          <p:spPr>
            <a:xfrm>
              <a:off x="6928355" y="3982439"/>
              <a:ext cx="85249" cy="85725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F53F61-586E-445E-D889-90F23A56FEEE}"/>
                </a:ext>
              </a:extLst>
            </p:cNvPr>
            <p:cNvSpPr/>
            <p:nvPr/>
          </p:nvSpPr>
          <p:spPr>
            <a:xfrm>
              <a:off x="7401411" y="3977117"/>
              <a:ext cx="87546" cy="87626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5C67FF3-379B-89BC-4A81-11673B53C9BC}"/>
                </a:ext>
              </a:extLst>
            </p:cNvPr>
            <p:cNvSpPr/>
            <p:nvPr/>
          </p:nvSpPr>
          <p:spPr>
            <a:xfrm>
              <a:off x="7481464" y="3780232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6AAB2F7-50D0-5A69-B6B9-0B99811EAAE8}"/>
              </a:ext>
            </a:extLst>
          </p:cNvPr>
          <p:cNvSpPr/>
          <p:nvPr/>
        </p:nvSpPr>
        <p:spPr>
          <a:xfrm>
            <a:off x="2" y="6817171"/>
            <a:ext cx="12191998" cy="45719"/>
          </a:xfrm>
          <a:prstGeom prst="rect">
            <a:avLst/>
          </a:prstGeom>
          <a:solidFill>
            <a:srgbClr val="F08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Home - TasNetworks">
            <a:extLst>
              <a:ext uri="{FF2B5EF4-FFF2-40B4-BE49-F238E27FC236}">
                <a16:creationId xmlns:a16="http://schemas.microsoft.com/office/drawing/2014/main" id="{82883371-CE74-5A21-14D5-FE46F2ED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04" y="3086539"/>
            <a:ext cx="1188811" cy="6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usgrid">
            <a:extLst>
              <a:ext uri="{FF2B5EF4-FFF2-40B4-BE49-F238E27FC236}">
                <a16:creationId xmlns:a16="http://schemas.microsoft.com/office/drawing/2014/main" id="{EC9E0A37-32B7-7E8F-95BB-55C0B186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79" y="6015151"/>
            <a:ext cx="1316391" cy="7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RSPP Australia » Endeavour Energy">
            <a:extLst>
              <a:ext uri="{FF2B5EF4-FFF2-40B4-BE49-F238E27FC236}">
                <a16:creationId xmlns:a16="http://schemas.microsoft.com/office/drawing/2014/main" id="{36BB59A4-07DE-ECF4-8967-F2340311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1" y="4739086"/>
            <a:ext cx="1788409" cy="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ssential Energy - Wikipedia">
            <a:extLst>
              <a:ext uri="{FF2B5EF4-FFF2-40B4-BE49-F238E27FC236}">
                <a16:creationId xmlns:a16="http://schemas.microsoft.com/office/drawing/2014/main" id="{940D79B8-E80C-5AC7-157A-FC0808788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11" y="5756358"/>
            <a:ext cx="1218415" cy="6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ergy Queensland | LinkedIn">
            <a:extLst>
              <a:ext uri="{FF2B5EF4-FFF2-40B4-BE49-F238E27FC236}">
                <a16:creationId xmlns:a16="http://schemas.microsoft.com/office/drawing/2014/main" id="{2C6CE741-781A-09DD-D73A-AE3BC4389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55" y="3630808"/>
            <a:ext cx="1211723" cy="13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gage United Energy">
            <a:extLst>
              <a:ext uri="{FF2B5EF4-FFF2-40B4-BE49-F238E27FC236}">
                <a16:creationId xmlns:a16="http://schemas.microsoft.com/office/drawing/2014/main" id="{AE9CA8FE-E9A6-94DE-0A64-6321CE88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8" y="2975029"/>
            <a:ext cx="1491251" cy="8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Jemena - Wikipedia">
            <a:extLst>
              <a:ext uri="{FF2B5EF4-FFF2-40B4-BE49-F238E27FC236}">
                <a16:creationId xmlns:a16="http://schemas.microsoft.com/office/drawing/2014/main" id="{0CE2A5B3-98AC-DDED-8CDB-4A152BDA0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1"/>
          <a:stretch/>
        </p:blipFill>
        <p:spPr bwMode="auto">
          <a:xfrm>
            <a:off x="33538" y="4870220"/>
            <a:ext cx="1430665" cy="94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voenergy - YouTube">
            <a:extLst>
              <a:ext uri="{FF2B5EF4-FFF2-40B4-BE49-F238E27FC236}">
                <a16:creationId xmlns:a16="http://schemas.microsoft.com/office/drawing/2014/main" id="{9E38B7BE-8A58-F77E-6BF8-B8A1EFC06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441" y="6452866"/>
            <a:ext cx="1516808" cy="2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estern Power">
            <a:extLst>
              <a:ext uri="{FF2B5EF4-FFF2-40B4-BE49-F238E27FC236}">
                <a16:creationId xmlns:a16="http://schemas.microsoft.com/office/drawing/2014/main" id="{55846D81-CADD-C935-C2AE-710561966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176" y="5771821"/>
            <a:ext cx="1491251" cy="7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19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618B-4AFF-45B4-9871-BF293CAE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75" y="403200"/>
            <a:ext cx="5393823" cy="898062"/>
          </a:xfrm>
        </p:spPr>
        <p:txBody>
          <a:bodyPr/>
          <a:lstStyle/>
          <a:p>
            <a:r>
              <a:rPr lang="en-AU"/>
              <a:t>Why use Dynamic Operating Envelops for DPV Curtailment?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1C14-7281-439A-A5C6-F7186428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75" y="1477108"/>
            <a:ext cx="5549099" cy="467945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>
                <a:latin typeface="Arial Nova"/>
              </a:rPr>
              <a:t>Several advantages over other mechanisms: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latin typeface="Arial Nova"/>
              </a:rPr>
              <a:t>Fail safe behaviour when comms is lost (protects network and incentivises connectivity)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latin typeface="Arial Nova"/>
              </a:rPr>
              <a:t>Incentive to commission site correctly (access to 10kW export)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latin typeface="Arial Nova"/>
              </a:rPr>
              <a:t>Real-time feedback of system response (SAPN, installer and customer)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>
                <a:latin typeface="Arial Nova"/>
              </a:rPr>
              <a:t>Enables ancillary response from storage</a:t>
            </a:r>
          </a:p>
          <a:p>
            <a:pPr marL="0" indent="0">
              <a:buNone/>
            </a:pPr>
            <a:endParaRPr lang="en-AU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ADF92-4AD3-4A91-8BF8-3A8841740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F2EE92D3-7435-75F9-E4A5-078A88E4F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/>
          <a:stretch/>
        </p:blipFill>
        <p:spPr>
          <a:xfrm>
            <a:off x="6065402" y="0"/>
            <a:ext cx="61265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4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4">
            <a:extLst>
              <a:ext uri="{FF2B5EF4-FFF2-40B4-BE49-F238E27FC236}">
                <a16:creationId xmlns:a16="http://schemas.microsoft.com/office/drawing/2014/main" id="{0E09BD9E-595F-42E7-8BF9-EC13FA7C2504}"/>
              </a:ext>
            </a:extLst>
          </p:cNvPr>
          <p:cNvSpPr txBox="1">
            <a:spLocks/>
          </p:cNvSpPr>
          <p:nvPr/>
        </p:nvSpPr>
        <p:spPr>
          <a:xfrm>
            <a:off x="380063" y="433916"/>
            <a:ext cx="7843725" cy="8980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Transition to flexible DER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054006E-0923-4C38-9F97-FDBD776D786A}"/>
              </a:ext>
            </a:extLst>
          </p:cNvPr>
          <p:cNvSpPr txBox="1"/>
          <p:nvPr/>
        </p:nvSpPr>
        <p:spPr>
          <a:xfrm>
            <a:off x="461637" y="1127371"/>
            <a:ext cx="940011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Flexible Exports will be rolled out across SA from July 2023 – December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2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We’re on the path for all solar to be fully flexible by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9F4F2-703C-EC59-B10B-D7586A480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16" y="2365853"/>
            <a:ext cx="9611368" cy="42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BA8E61-D74B-FAF7-4F41-D2CED8377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E138-5259-BFE0-18C4-D0E1DAE96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71" y="458752"/>
            <a:ext cx="7843725" cy="898062"/>
          </a:xfrm>
        </p:spPr>
        <p:txBody>
          <a:bodyPr/>
          <a:lstStyle/>
          <a:p>
            <a:r>
              <a:rPr lang="en-GB"/>
              <a:t>C</a:t>
            </a:r>
            <a:r>
              <a:rPr lang="en-AU"/>
              <a:t>ER compliance improvement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757C5E77-2A33-3EC1-FB45-EDEB6A51BC78}"/>
              </a:ext>
            </a:extLst>
          </p:cNvPr>
          <p:cNvSpPr/>
          <p:nvPr/>
        </p:nvSpPr>
        <p:spPr>
          <a:xfrm rot="5400000">
            <a:off x="554565" y="2188177"/>
            <a:ext cx="1501234" cy="992485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5A6C4B69-A8EF-0BB9-90A4-6774F92E511D}"/>
              </a:ext>
            </a:extLst>
          </p:cNvPr>
          <p:cNvSpPr/>
          <p:nvPr/>
        </p:nvSpPr>
        <p:spPr>
          <a:xfrm rot="5400000">
            <a:off x="603125" y="3240308"/>
            <a:ext cx="1395579" cy="98395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7" name="Graphic 26" descr="Laptop with solid fill">
            <a:extLst>
              <a:ext uri="{FF2B5EF4-FFF2-40B4-BE49-F238E27FC236}">
                <a16:creationId xmlns:a16="http://schemas.microsoft.com/office/drawing/2014/main" id="{99B540FA-7F12-57BB-0520-071890F8A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62" y="2163238"/>
            <a:ext cx="750455" cy="750455"/>
          </a:xfrm>
          <a:prstGeom prst="rect">
            <a:avLst/>
          </a:prstGeom>
        </p:spPr>
      </p:pic>
      <p:pic>
        <p:nvPicPr>
          <p:cNvPr id="29" name="Graphic 28" descr="Plugged Unplugged with solid fill">
            <a:extLst>
              <a:ext uri="{FF2B5EF4-FFF2-40B4-BE49-F238E27FC236}">
                <a16:creationId xmlns:a16="http://schemas.microsoft.com/office/drawing/2014/main" id="{29245539-4D5A-2A82-3077-D3C8161C4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028" y="3439783"/>
            <a:ext cx="713511" cy="7135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0BBDDC4-057C-AB00-AA86-9B70555E5CC0}"/>
              </a:ext>
            </a:extLst>
          </p:cNvPr>
          <p:cNvSpPr txBox="1"/>
          <p:nvPr/>
        </p:nvSpPr>
        <p:spPr>
          <a:xfrm>
            <a:off x="5982705" y="1744886"/>
            <a:ext cx="95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bg2"/>
                </a:solidFill>
              </a:rPr>
              <a:t>Install</a:t>
            </a:r>
            <a:endParaRPr lang="en-AU" b="1">
              <a:solidFill>
                <a:schemeClr val="bg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D4F189-7B97-CD70-F92C-52086993EFA8}"/>
              </a:ext>
            </a:extLst>
          </p:cNvPr>
          <p:cNvSpPr txBox="1"/>
          <p:nvPr/>
        </p:nvSpPr>
        <p:spPr>
          <a:xfrm>
            <a:off x="1933448" y="2262057"/>
            <a:ext cx="1824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B253F"/>
                </a:solidFill>
              </a:rPr>
              <a:t>Apply</a:t>
            </a:r>
            <a:endParaRPr lang="en-AU" b="1">
              <a:solidFill>
                <a:srgbClr val="0B253F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F95945-32EF-6E09-FDC4-F9A18A332217}"/>
              </a:ext>
            </a:extLst>
          </p:cNvPr>
          <p:cNvSpPr/>
          <p:nvPr/>
        </p:nvSpPr>
        <p:spPr>
          <a:xfrm>
            <a:off x="4382230" y="1484389"/>
            <a:ext cx="2597818" cy="1638389"/>
          </a:xfrm>
          <a:prstGeom prst="roundRect">
            <a:avLst>
              <a:gd name="adj" fmla="val 123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/>
              <a:t>       </a:t>
            </a:r>
            <a:r>
              <a:rPr lang="en-GB" sz="4400" b="1">
                <a:solidFill>
                  <a:srgbClr val="608DB0"/>
                </a:solidFill>
              </a:rPr>
              <a:t>&gt;90%</a:t>
            </a:r>
          </a:p>
          <a:p>
            <a:pPr algn="r"/>
            <a:r>
              <a:rPr lang="en-GB" sz="1050" b="1">
                <a:solidFill>
                  <a:srgbClr val="608DB0"/>
                </a:solidFill>
              </a:rPr>
              <a:t>                                 Of a solar retailers           sites must be compliant</a:t>
            </a:r>
            <a:endParaRPr lang="en-AU" sz="1050" b="1">
              <a:solidFill>
                <a:srgbClr val="608DB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36D9F7-948C-511E-A870-7B19089C8F68}"/>
              </a:ext>
            </a:extLst>
          </p:cNvPr>
          <p:cNvSpPr txBox="1"/>
          <p:nvPr/>
        </p:nvSpPr>
        <p:spPr>
          <a:xfrm>
            <a:off x="4375581" y="5834461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Compliance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78D60AD-AFE5-5E9D-F849-F8A381A53B76}"/>
              </a:ext>
            </a:extLst>
          </p:cNvPr>
          <p:cNvGrpSpPr/>
          <p:nvPr/>
        </p:nvGrpSpPr>
        <p:grpSpPr>
          <a:xfrm>
            <a:off x="4425918" y="4679258"/>
            <a:ext cx="1174460" cy="1134849"/>
            <a:chOff x="4144159" y="1677993"/>
            <a:chExt cx="1174460" cy="14400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2B8DE38-506D-7EB6-55E3-976E74F74F9F}"/>
                </a:ext>
              </a:extLst>
            </p:cNvPr>
            <p:cNvGrpSpPr/>
            <p:nvPr/>
          </p:nvGrpSpPr>
          <p:grpSpPr>
            <a:xfrm>
              <a:off x="4144159" y="1677993"/>
              <a:ext cx="1174460" cy="1440000"/>
              <a:chOff x="4144159" y="1677993"/>
              <a:chExt cx="1174460" cy="144000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B4D48B52-B0F6-44D2-F763-78B9D740CDAF}"/>
                  </a:ext>
                </a:extLst>
              </p:cNvPr>
              <p:cNvSpPr/>
              <p:nvPr/>
            </p:nvSpPr>
            <p:spPr>
              <a:xfrm>
                <a:off x="4144160" y="1677993"/>
                <a:ext cx="1174459" cy="1440000"/>
              </a:xfrm>
              <a:prstGeom prst="roundRect">
                <a:avLst>
                  <a:gd name="adj" fmla="val 595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E4BB6C87-8A2F-D554-655A-5355AAE7DC3E}"/>
                  </a:ext>
                </a:extLst>
              </p:cNvPr>
              <p:cNvSpPr/>
              <p:nvPr/>
            </p:nvSpPr>
            <p:spPr>
              <a:xfrm>
                <a:off x="4144159" y="2541993"/>
                <a:ext cx="1174459" cy="576000"/>
              </a:xfrm>
              <a:prstGeom prst="roundRect">
                <a:avLst>
                  <a:gd name="adj" fmla="val 1095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20D466-3887-DBED-6675-EB4AC2CF26D9}"/>
                </a:ext>
              </a:extLst>
            </p:cNvPr>
            <p:cNvSpPr txBox="1"/>
            <p:nvPr/>
          </p:nvSpPr>
          <p:spPr>
            <a:xfrm>
              <a:off x="4295935" y="2459998"/>
              <a:ext cx="901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40%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581170-B1B9-92C8-D45D-21C36B46A987}"/>
              </a:ext>
            </a:extLst>
          </p:cNvPr>
          <p:cNvGrpSpPr/>
          <p:nvPr/>
        </p:nvGrpSpPr>
        <p:grpSpPr>
          <a:xfrm>
            <a:off x="6354697" y="4679257"/>
            <a:ext cx="1174460" cy="1155203"/>
            <a:chOff x="4105400" y="4466868"/>
            <a:chExt cx="1174460" cy="145138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5EA3F74-36A6-70A1-F384-308AFBC3B1BE}"/>
                </a:ext>
              </a:extLst>
            </p:cNvPr>
            <p:cNvGrpSpPr/>
            <p:nvPr/>
          </p:nvGrpSpPr>
          <p:grpSpPr>
            <a:xfrm>
              <a:off x="4105400" y="4466868"/>
              <a:ext cx="1174460" cy="1451383"/>
              <a:chOff x="4105400" y="4466868"/>
              <a:chExt cx="1174460" cy="145138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CEBF313-5F6E-5047-4D6D-0A9DEC37861D}"/>
                  </a:ext>
                </a:extLst>
              </p:cNvPr>
              <p:cNvSpPr/>
              <p:nvPr/>
            </p:nvSpPr>
            <p:spPr>
              <a:xfrm>
                <a:off x="4105401" y="4466868"/>
                <a:ext cx="1174459" cy="1440000"/>
              </a:xfrm>
              <a:prstGeom prst="roundRect">
                <a:avLst>
                  <a:gd name="adj" fmla="val 5953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C592D6E2-BFE6-D7E2-6480-60162DA52F63}"/>
                  </a:ext>
                </a:extLst>
              </p:cNvPr>
              <p:cNvSpPr/>
              <p:nvPr/>
            </p:nvSpPr>
            <p:spPr>
              <a:xfrm>
                <a:off x="4105400" y="4642024"/>
                <a:ext cx="1174459" cy="1276227"/>
              </a:xfrm>
              <a:prstGeom prst="roundRect">
                <a:avLst>
                  <a:gd name="adj" fmla="val 10953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srgbClr val="EAEAE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1F292B9-B2DA-4574-2576-6262A0A9D1FD}"/>
                </a:ext>
              </a:extLst>
            </p:cNvPr>
            <p:cNvSpPr txBox="1"/>
            <p:nvPr/>
          </p:nvSpPr>
          <p:spPr>
            <a:xfrm>
              <a:off x="4264028" y="5244325"/>
              <a:ext cx="901209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95%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459101E-296E-D136-1DDC-3A939D6DE227}"/>
              </a:ext>
            </a:extLst>
          </p:cNvPr>
          <p:cNvSpPr txBox="1"/>
          <p:nvPr/>
        </p:nvSpPr>
        <p:spPr>
          <a:xfrm>
            <a:off x="6227197" y="585563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Compliance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48673F56-CA1B-C8B3-FB0C-CA1DA6A27B7B}"/>
              </a:ext>
            </a:extLst>
          </p:cNvPr>
          <p:cNvSpPr/>
          <p:nvPr/>
        </p:nvSpPr>
        <p:spPr>
          <a:xfrm>
            <a:off x="5732551" y="5079397"/>
            <a:ext cx="542271" cy="484632"/>
          </a:xfrm>
          <a:prstGeom prst="rightArrow">
            <a:avLst/>
          </a:prstGeom>
          <a:solidFill>
            <a:srgbClr val="608D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0702AB-408B-DE27-1655-9033EA5662B3}"/>
              </a:ext>
            </a:extLst>
          </p:cNvPr>
          <p:cNvSpPr/>
          <p:nvPr/>
        </p:nvSpPr>
        <p:spPr>
          <a:xfrm>
            <a:off x="8473013" y="1379472"/>
            <a:ext cx="3311209" cy="5030853"/>
          </a:xfrm>
          <a:prstGeom prst="roundRect">
            <a:avLst>
              <a:gd name="adj" fmla="val 624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E1D281-388C-DCFC-D8C0-1D6164BAF00B}"/>
              </a:ext>
            </a:extLst>
          </p:cNvPr>
          <p:cNvSpPr/>
          <p:nvPr/>
        </p:nvSpPr>
        <p:spPr>
          <a:xfrm>
            <a:off x="8473013" y="2201586"/>
            <a:ext cx="3311208" cy="3882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>
                <a:solidFill>
                  <a:schemeClr val="bg2"/>
                </a:solidFill>
              </a:rPr>
              <a:t>Once installers are engaged, they generally want to do the right 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>
                <a:solidFill>
                  <a:schemeClr val="bg2"/>
                </a:solidFill>
              </a:rPr>
              <a:t>Compliance incentives and penalties must be aligned to the right parties </a:t>
            </a:r>
            <a:endParaRPr lang="en-AU" sz="2400" b="1" i="1">
              <a:solidFill>
                <a:schemeClr val="bg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46E833-CB83-BE83-794D-B075254EA49D}"/>
              </a:ext>
            </a:extLst>
          </p:cNvPr>
          <p:cNvGrpSpPr/>
          <p:nvPr/>
        </p:nvGrpSpPr>
        <p:grpSpPr>
          <a:xfrm>
            <a:off x="8723743" y="1579037"/>
            <a:ext cx="547009" cy="627514"/>
            <a:chOff x="6826620" y="3423712"/>
            <a:chExt cx="759619" cy="822292"/>
          </a:xfrm>
          <a:solidFill>
            <a:schemeClr val="bg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63EA2A5-C194-C94F-C657-EE68DC895C87}"/>
                </a:ext>
              </a:extLst>
            </p:cNvPr>
            <p:cNvSpPr/>
            <p:nvPr/>
          </p:nvSpPr>
          <p:spPr>
            <a:xfrm>
              <a:off x="7098461" y="4097986"/>
              <a:ext cx="215744" cy="54959"/>
            </a:xfrm>
            <a:custGeom>
              <a:avLst/>
              <a:gdLst>
                <a:gd name="connsiteX0" fmla="*/ 189835 w 215744"/>
                <a:gd name="connsiteY0" fmla="*/ 0 h 54959"/>
                <a:gd name="connsiteX1" fmla="*/ 25910 w 215744"/>
                <a:gd name="connsiteY1" fmla="*/ 0 h 54959"/>
                <a:gd name="connsiteX2" fmla="*/ 48 w 215744"/>
                <a:gd name="connsiteY2" fmla="*/ 29098 h 54959"/>
                <a:gd name="connsiteX3" fmla="*/ 25910 w 215744"/>
                <a:gd name="connsiteY3" fmla="*/ 54959 h 54959"/>
                <a:gd name="connsiteX4" fmla="*/ 189835 w 215744"/>
                <a:gd name="connsiteY4" fmla="*/ 54959 h 54959"/>
                <a:gd name="connsiteX5" fmla="*/ 215696 w 215744"/>
                <a:gd name="connsiteY5" fmla="*/ 25861 h 54959"/>
                <a:gd name="connsiteX6" fmla="*/ 189835 w 215744"/>
                <a:gd name="connsiteY6" fmla="*/ 0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744" h="54959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CF4B7F-D7DF-9C1E-EA05-E8E9EE6E1405}"/>
                </a:ext>
              </a:extLst>
            </p:cNvPr>
            <p:cNvSpPr/>
            <p:nvPr/>
          </p:nvSpPr>
          <p:spPr>
            <a:xfrm>
              <a:off x="7146850" y="4191045"/>
              <a:ext cx="118967" cy="54959"/>
            </a:xfrm>
            <a:custGeom>
              <a:avLst/>
              <a:gdLst>
                <a:gd name="connsiteX0" fmla="*/ 59531 w 118967"/>
                <a:gd name="connsiteY0" fmla="*/ 54959 h 54959"/>
                <a:gd name="connsiteX1" fmla="*/ 118967 w 118967"/>
                <a:gd name="connsiteY1" fmla="*/ 0 h 54959"/>
                <a:gd name="connsiteX2" fmla="*/ 0 w 118967"/>
                <a:gd name="connsiteY2" fmla="*/ 0 h 54959"/>
                <a:gd name="connsiteX3" fmla="*/ 59531 w 118967"/>
                <a:gd name="connsiteY3" fmla="*/ 54959 h 5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967" h="54959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53C882-4098-7E01-CFF0-62B471760EB0}"/>
                </a:ext>
              </a:extLst>
            </p:cNvPr>
            <p:cNvSpPr/>
            <p:nvPr/>
          </p:nvSpPr>
          <p:spPr>
            <a:xfrm>
              <a:off x="6967971" y="3565825"/>
              <a:ext cx="476249" cy="494061"/>
            </a:xfrm>
            <a:custGeom>
              <a:avLst/>
              <a:gdLst>
                <a:gd name="connsiteX0" fmla="*/ 476250 w 476249"/>
                <a:gd name="connsiteY0" fmla="*/ 243364 h 494061"/>
                <a:gd name="connsiteX1" fmla="*/ 476250 w 476249"/>
                <a:gd name="connsiteY1" fmla="*/ 235172 h 494061"/>
                <a:gd name="connsiteX2" fmla="*/ 238125 w 476249"/>
                <a:gd name="connsiteY2" fmla="*/ 0 h 494061"/>
                <a:gd name="connsiteX3" fmla="*/ 238125 w 476249"/>
                <a:gd name="connsiteY3" fmla="*/ 0 h 494061"/>
                <a:gd name="connsiteX4" fmla="*/ 0 w 476249"/>
                <a:gd name="connsiteY4" fmla="*/ 235172 h 494061"/>
                <a:gd name="connsiteX5" fmla="*/ 0 w 476249"/>
                <a:gd name="connsiteY5" fmla="*/ 243364 h 494061"/>
                <a:gd name="connsiteX6" fmla="*/ 16573 w 476249"/>
                <a:gd name="connsiteY6" fmla="*/ 325755 h 494061"/>
                <a:gd name="connsiteX7" fmla="*/ 57912 w 476249"/>
                <a:gd name="connsiteY7" fmla="*/ 393478 h 494061"/>
                <a:gd name="connsiteX8" fmla="*/ 113633 w 476249"/>
                <a:gd name="connsiteY8" fmla="*/ 483965 h 494061"/>
                <a:gd name="connsiteX9" fmla="*/ 130016 w 476249"/>
                <a:gd name="connsiteY9" fmla="*/ 494062 h 494061"/>
                <a:gd name="connsiteX10" fmla="*/ 346234 w 476249"/>
                <a:gd name="connsiteY10" fmla="*/ 494062 h 494061"/>
                <a:gd name="connsiteX11" fmla="*/ 362617 w 476249"/>
                <a:gd name="connsiteY11" fmla="*/ 483965 h 494061"/>
                <a:gd name="connsiteX12" fmla="*/ 418338 w 476249"/>
                <a:gd name="connsiteY12" fmla="*/ 393478 h 494061"/>
                <a:gd name="connsiteX13" fmla="*/ 459676 w 476249"/>
                <a:gd name="connsiteY13" fmla="*/ 325755 h 494061"/>
                <a:gd name="connsiteX14" fmla="*/ 476250 w 476249"/>
                <a:gd name="connsiteY14" fmla="*/ 243364 h 494061"/>
                <a:gd name="connsiteX15" fmla="*/ 421386 w 476249"/>
                <a:gd name="connsiteY15" fmla="*/ 242507 h 494061"/>
                <a:gd name="connsiteX16" fmla="*/ 408718 w 476249"/>
                <a:gd name="connsiteY16" fmla="*/ 306515 h 494061"/>
                <a:gd name="connsiteX17" fmla="*/ 377857 w 476249"/>
                <a:gd name="connsiteY17" fmla="*/ 356807 h 494061"/>
                <a:gd name="connsiteX18" fmla="*/ 323850 w 476249"/>
                <a:gd name="connsiteY18" fmla="*/ 438912 h 494061"/>
                <a:gd name="connsiteX19" fmla="*/ 152400 w 476249"/>
                <a:gd name="connsiteY19" fmla="*/ 438912 h 494061"/>
                <a:gd name="connsiteX20" fmla="*/ 98870 w 476249"/>
                <a:gd name="connsiteY20" fmla="*/ 356521 h 494061"/>
                <a:gd name="connsiteX21" fmla="*/ 68008 w 476249"/>
                <a:gd name="connsiteY21" fmla="*/ 306229 h 494061"/>
                <a:gd name="connsiteX22" fmla="*/ 54864 w 476249"/>
                <a:gd name="connsiteY22" fmla="*/ 242221 h 494061"/>
                <a:gd name="connsiteX23" fmla="*/ 54864 w 476249"/>
                <a:gd name="connsiteY23" fmla="*/ 235363 h 494061"/>
                <a:gd name="connsiteX24" fmla="*/ 237839 w 476249"/>
                <a:gd name="connsiteY24" fmla="*/ 54388 h 494061"/>
                <a:gd name="connsiteX25" fmla="*/ 237839 w 476249"/>
                <a:gd name="connsiteY25" fmla="*/ 54388 h 494061"/>
                <a:gd name="connsiteX26" fmla="*/ 420814 w 476249"/>
                <a:gd name="connsiteY26" fmla="*/ 235363 h 49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49" h="494061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6F1BDD-FD11-01B5-AA8C-C75C85CC7C17}"/>
                </a:ext>
              </a:extLst>
            </p:cNvPr>
            <p:cNvSpPr/>
            <p:nvPr/>
          </p:nvSpPr>
          <p:spPr>
            <a:xfrm>
              <a:off x="7189141" y="3423712"/>
              <a:ext cx="38100" cy="104775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4B28421-F1E7-60EA-B72E-F8E4D5FB28CC}"/>
                </a:ext>
              </a:extLst>
            </p:cNvPr>
            <p:cNvSpPr/>
            <p:nvPr/>
          </p:nvSpPr>
          <p:spPr>
            <a:xfrm>
              <a:off x="6930058" y="3533101"/>
              <a:ext cx="84504" cy="84649"/>
            </a:xfrm>
            <a:custGeom>
              <a:avLst/>
              <a:gdLst>
                <a:gd name="connsiteX0" fmla="*/ 52105 w 84504"/>
                <a:gd name="connsiteY0" fmla="*/ 79111 h 84649"/>
                <a:gd name="connsiteX1" fmla="*/ 78965 w 84504"/>
                <a:gd name="connsiteY1" fmla="*/ 79111 h 84649"/>
                <a:gd name="connsiteX2" fmla="*/ 78965 w 84504"/>
                <a:gd name="connsiteY2" fmla="*/ 52250 h 84649"/>
                <a:gd name="connsiteX3" fmla="*/ 31817 w 84504"/>
                <a:gd name="connsiteY3" fmla="*/ 4911 h 84649"/>
                <a:gd name="connsiteX4" fmla="*/ 4910 w 84504"/>
                <a:gd name="connsiteY4" fmla="*/ 6283 h 84649"/>
                <a:gd name="connsiteX5" fmla="*/ 4956 w 84504"/>
                <a:gd name="connsiteY5" fmla="*/ 31866 h 8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504" h="84649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1047E3-561F-75B2-F7E9-3AF9BBD4AAC1}"/>
                </a:ext>
              </a:extLst>
            </p:cNvPr>
            <p:cNvSpPr/>
            <p:nvPr/>
          </p:nvSpPr>
          <p:spPr>
            <a:xfrm>
              <a:off x="7401629" y="3538043"/>
              <a:ext cx="83603" cy="83426"/>
            </a:xfrm>
            <a:custGeom>
              <a:avLst/>
              <a:gdLst>
                <a:gd name="connsiteX0" fmla="*/ 19446 w 83603"/>
                <a:gd name="connsiteY0" fmla="*/ 83407 h 83426"/>
                <a:gd name="connsiteX1" fmla="*/ 32971 w 83603"/>
                <a:gd name="connsiteY1" fmla="*/ 77787 h 83426"/>
                <a:gd name="connsiteX2" fmla="*/ 80025 w 83603"/>
                <a:gd name="connsiteY2" fmla="*/ 30162 h 83426"/>
                <a:gd name="connsiteX3" fmla="*/ 75664 w 83603"/>
                <a:gd name="connsiteY3" fmla="*/ 3577 h 83426"/>
                <a:gd name="connsiteX4" fmla="*/ 53164 w 83603"/>
                <a:gd name="connsiteY4" fmla="*/ 3778 h 83426"/>
                <a:gd name="connsiteX5" fmla="*/ 5539 w 83603"/>
                <a:gd name="connsiteY5" fmla="*/ 51403 h 83426"/>
                <a:gd name="connsiteX6" fmla="*/ 5539 w 83603"/>
                <a:gd name="connsiteY6" fmla="*/ 78264 h 83426"/>
                <a:gd name="connsiteX7" fmla="*/ 19446 w 83603"/>
                <a:gd name="connsiteY7" fmla="*/ 83407 h 8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603" h="83426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ADCFF0-E371-DE38-67EC-9D0FB35606D4}"/>
                </a:ext>
              </a:extLst>
            </p:cNvPr>
            <p:cNvSpPr/>
            <p:nvPr/>
          </p:nvSpPr>
          <p:spPr>
            <a:xfrm>
              <a:off x="6826620" y="3780899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E7513A-8CDB-7420-26A2-FCCCFF2D74D4}"/>
                </a:ext>
              </a:extLst>
            </p:cNvPr>
            <p:cNvSpPr/>
            <p:nvPr/>
          </p:nvSpPr>
          <p:spPr>
            <a:xfrm>
              <a:off x="6928355" y="3982439"/>
              <a:ext cx="85249" cy="85725"/>
            </a:xfrm>
            <a:custGeom>
              <a:avLst/>
              <a:gdLst>
                <a:gd name="connsiteX0" fmla="*/ 53808 w 85249"/>
                <a:gd name="connsiteY0" fmla="*/ 4581 h 85725"/>
                <a:gd name="connsiteX1" fmla="*/ 6659 w 85249"/>
                <a:gd name="connsiteY1" fmla="*/ 52206 h 85725"/>
                <a:gd name="connsiteX2" fmla="*/ 4581 w 85249"/>
                <a:gd name="connsiteY2" fmla="*/ 79066 h 85725"/>
                <a:gd name="connsiteX3" fmla="*/ 31442 w 85249"/>
                <a:gd name="connsiteY3" fmla="*/ 81144 h 85725"/>
                <a:gd name="connsiteX4" fmla="*/ 33520 w 85249"/>
                <a:gd name="connsiteY4" fmla="*/ 79066 h 85725"/>
                <a:gd name="connsiteX5" fmla="*/ 80669 w 85249"/>
                <a:gd name="connsiteY5" fmla="*/ 31441 h 85725"/>
                <a:gd name="connsiteX6" fmla="*/ 78590 w 85249"/>
                <a:gd name="connsiteY6" fmla="*/ 4581 h 85725"/>
                <a:gd name="connsiteX7" fmla="*/ 53808 w 85249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249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6022F1-8975-2100-F69F-0E45C100C275}"/>
                </a:ext>
              </a:extLst>
            </p:cNvPr>
            <p:cNvSpPr/>
            <p:nvPr/>
          </p:nvSpPr>
          <p:spPr>
            <a:xfrm>
              <a:off x="7401411" y="3977117"/>
              <a:ext cx="87546" cy="87626"/>
            </a:xfrm>
            <a:custGeom>
              <a:avLst/>
              <a:gdLst>
                <a:gd name="connsiteX0" fmla="*/ 33190 w 87546"/>
                <a:gd name="connsiteY0" fmla="*/ 6283 h 87626"/>
                <a:gd name="connsiteX1" fmla="*/ 6283 w 87546"/>
                <a:gd name="connsiteY1" fmla="*/ 4911 h 87626"/>
                <a:gd name="connsiteX2" fmla="*/ 4911 w 87546"/>
                <a:gd name="connsiteY2" fmla="*/ 31817 h 87626"/>
                <a:gd name="connsiteX3" fmla="*/ 6234 w 87546"/>
                <a:gd name="connsiteY3" fmla="*/ 33144 h 87626"/>
                <a:gd name="connsiteX4" fmla="*/ 53859 w 87546"/>
                <a:gd name="connsiteY4" fmla="*/ 80769 h 87626"/>
                <a:gd name="connsiteX5" fmla="*/ 80689 w 87546"/>
                <a:gd name="connsiteY5" fmla="*/ 83213 h 87626"/>
                <a:gd name="connsiteX6" fmla="*/ 83133 w 87546"/>
                <a:gd name="connsiteY6" fmla="*/ 56384 h 87626"/>
                <a:gd name="connsiteX7" fmla="*/ 80052 w 87546"/>
                <a:gd name="connsiteY7" fmla="*/ 53432 h 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546" h="87626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A1C7B8-763E-C3C2-DC20-3CA99F0F1076}"/>
                </a:ext>
              </a:extLst>
            </p:cNvPr>
            <p:cNvSpPr/>
            <p:nvPr/>
          </p:nvSpPr>
          <p:spPr>
            <a:xfrm>
              <a:off x="7481464" y="3780232"/>
              <a:ext cx="104775" cy="38100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pic>
        <p:nvPicPr>
          <p:cNvPr id="30" name="Graphic 29" descr="Traffic light with solid fill">
            <a:extLst>
              <a:ext uri="{FF2B5EF4-FFF2-40B4-BE49-F238E27FC236}">
                <a16:creationId xmlns:a16="http://schemas.microsoft.com/office/drawing/2014/main" id="{7A88C73A-E470-2B0C-D662-AD1384D3A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9175" y="1912894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0A5E3D-B7C2-D8F2-2B0F-F4A2E6197509}"/>
              </a:ext>
            </a:extLst>
          </p:cNvPr>
          <p:cNvSpPr txBox="1"/>
          <p:nvPr/>
        </p:nvSpPr>
        <p:spPr>
          <a:xfrm>
            <a:off x="5152093" y="3548975"/>
            <a:ext cx="166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608DB0"/>
                </a:solidFill>
              </a:rPr>
              <a:t>Has led to…</a:t>
            </a:r>
            <a:endParaRPr lang="en-AU" sz="2400" b="1">
              <a:solidFill>
                <a:srgbClr val="608DB0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A60CBD7C-4F30-BCDA-E2C9-DB9ACA80B634}"/>
              </a:ext>
            </a:extLst>
          </p:cNvPr>
          <p:cNvSpPr/>
          <p:nvPr/>
        </p:nvSpPr>
        <p:spPr>
          <a:xfrm rot="5400000">
            <a:off x="603125" y="5240545"/>
            <a:ext cx="1395579" cy="98395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D405DA83-B875-623C-DB92-6A69E9D4E372}"/>
              </a:ext>
            </a:extLst>
          </p:cNvPr>
          <p:cNvSpPr/>
          <p:nvPr/>
        </p:nvSpPr>
        <p:spPr>
          <a:xfrm rot="5400000">
            <a:off x="603125" y="4243227"/>
            <a:ext cx="1395579" cy="98395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31" name="Graphic 30" descr="Wireless with solid fill">
            <a:extLst>
              <a:ext uri="{FF2B5EF4-FFF2-40B4-BE49-F238E27FC236}">
                <a16:creationId xmlns:a16="http://schemas.microsoft.com/office/drawing/2014/main" id="{629794CF-04C1-97B3-9942-0DB793A88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968896" y="4521761"/>
            <a:ext cx="690418" cy="690418"/>
          </a:xfrm>
          <a:prstGeom prst="rect">
            <a:avLst/>
          </a:prstGeom>
        </p:spPr>
      </p:pic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FB9274C1-6748-EC48-E45B-B55F181B2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060" y="5541615"/>
            <a:ext cx="628714" cy="6621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0B06D3-5F5A-ACA1-CA9E-146C224ECA2C}"/>
              </a:ext>
            </a:extLst>
          </p:cNvPr>
          <p:cNvSpPr txBox="1"/>
          <p:nvPr/>
        </p:nvSpPr>
        <p:spPr>
          <a:xfrm>
            <a:off x="1960011" y="4311637"/>
            <a:ext cx="1824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B253F"/>
                </a:solidFill>
              </a:rPr>
              <a:t>Commission</a:t>
            </a:r>
            <a:endParaRPr lang="en-AU" b="1" dirty="0">
              <a:solidFill>
                <a:srgbClr val="0B253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A069A-A789-7F1B-9462-65DEC7E0771F}"/>
              </a:ext>
            </a:extLst>
          </p:cNvPr>
          <p:cNvSpPr txBox="1"/>
          <p:nvPr/>
        </p:nvSpPr>
        <p:spPr>
          <a:xfrm>
            <a:off x="1950990" y="3320547"/>
            <a:ext cx="1824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B253F"/>
                </a:solidFill>
              </a:rPr>
              <a:t>Install</a:t>
            </a:r>
            <a:endParaRPr lang="en-AU" b="1">
              <a:solidFill>
                <a:srgbClr val="0B253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4029DD-E913-5404-3A86-F01E4AE8C282}"/>
              </a:ext>
            </a:extLst>
          </p:cNvPr>
          <p:cNvSpPr txBox="1"/>
          <p:nvPr/>
        </p:nvSpPr>
        <p:spPr>
          <a:xfrm>
            <a:off x="1960011" y="5279594"/>
            <a:ext cx="1824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B253F"/>
                </a:solidFill>
              </a:rPr>
              <a:t>Closeout</a:t>
            </a:r>
            <a:endParaRPr lang="en-AU" b="1" dirty="0">
              <a:solidFill>
                <a:srgbClr val="0B253F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94792C-BFB7-5A73-AE8A-9D1FC0F92C1E}"/>
              </a:ext>
            </a:extLst>
          </p:cNvPr>
          <p:cNvSpPr/>
          <p:nvPr/>
        </p:nvSpPr>
        <p:spPr>
          <a:xfrm>
            <a:off x="4085222" y="1390650"/>
            <a:ext cx="3753853" cy="5019675"/>
          </a:xfrm>
          <a:prstGeom prst="roundRect">
            <a:avLst>
              <a:gd name="adj" fmla="val 5333"/>
            </a:avLst>
          </a:prstGeom>
          <a:noFill/>
          <a:ln>
            <a:solidFill>
              <a:srgbClr val="608DB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F1E654-603B-A916-EBB7-46ED8F0AD22E}"/>
              </a:ext>
            </a:extLst>
          </p:cNvPr>
          <p:cNvSpPr txBox="1"/>
          <p:nvPr/>
        </p:nvSpPr>
        <p:spPr>
          <a:xfrm>
            <a:off x="714652" y="1005893"/>
            <a:ext cx="170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/>
              <a:t>Transformed our process</a:t>
            </a:r>
            <a:endParaRPr lang="en-AU" sz="2000" b="1" i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D2FE9A-A64F-D629-0579-0880FCB88AFA}"/>
              </a:ext>
            </a:extLst>
          </p:cNvPr>
          <p:cNvSpPr txBox="1"/>
          <p:nvPr/>
        </p:nvSpPr>
        <p:spPr>
          <a:xfrm>
            <a:off x="4345501" y="1005893"/>
            <a:ext cx="2634547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b="1" i="1"/>
              <a:t>Introduced automated compliance program</a:t>
            </a:r>
            <a:endParaRPr lang="en-AU" sz="2000" b="1" i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7FC1E4-4DC3-6424-106F-9C5D1F69402E}"/>
              </a:ext>
            </a:extLst>
          </p:cNvPr>
          <p:cNvSpPr/>
          <p:nvPr/>
        </p:nvSpPr>
        <p:spPr>
          <a:xfrm>
            <a:off x="2" y="6817171"/>
            <a:ext cx="12191998" cy="45719"/>
          </a:xfrm>
          <a:prstGeom prst="rect">
            <a:avLst/>
          </a:prstGeom>
          <a:solidFill>
            <a:srgbClr val="F085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6FD3185-BDE2-F2B1-1698-D853FEEC0081}"/>
              </a:ext>
            </a:extLst>
          </p:cNvPr>
          <p:cNvGrpSpPr/>
          <p:nvPr/>
        </p:nvGrpSpPr>
        <p:grpSpPr>
          <a:xfrm>
            <a:off x="891988" y="385483"/>
            <a:ext cx="9637059" cy="5818094"/>
            <a:chOff x="1277470" y="242047"/>
            <a:chExt cx="9637059" cy="5818094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A5B57E8-89F0-5E99-26F1-094A76A26D50}"/>
                </a:ext>
              </a:extLst>
            </p:cNvPr>
            <p:cNvCxnSpPr/>
            <p:nvPr/>
          </p:nvCxnSpPr>
          <p:spPr>
            <a:xfrm>
              <a:off x="1277470" y="5907741"/>
              <a:ext cx="963705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94E6B3-F469-D1A0-E234-1F800669F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9870" y="242047"/>
              <a:ext cx="0" cy="58180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0F0879-0761-3DCA-FCF7-02F152B17255}"/>
              </a:ext>
            </a:extLst>
          </p:cNvPr>
          <p:cNvSpPr txBox="1"/>
          <p:nvPr/>
        </p:nvSpPr>
        <p:spPr>
          <a:xfrm>
            <a:off x="10596283" y="6203577"/>
            <a:ext cx="1416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5F4C8-B7DC-B5DE-6601-B07537BA9393}"/>
              </a:ext>
            </a:extLst>
          </p:cNvPr>
          <p:cNvSpPr txBox="1"/>
          <p:nvPr/>
        </p:nvSpPr>
        <p:spPr>
          <a:xfrm>
            <a:off x="98613" y="44825"/>
            <a:ext cx="141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Export Limit (kW)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B65F5C-00BF-4C55-BBD0-5FD662E4C8C1}"/>
              </a:ext>
            </a:extLst>
          </p:cNvPr>
          <p:cNvSpPr txBox="1"/>
          <p:nvPr/>
        </p:nvSpPr>
        <p:spPr>
          <a:xfrm>
            <a:off x="1668558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10:00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BD8E96-3193-9F46-A0FC-925D0A079AD8}"/>
              </a:ext>
            </a:extLst>
          </p:cNvPr>
          <p:cNvSpPr txBox="1"/>
          <p:nvPr/>
        </p:nvSpPr>
        <p:spPr>
          <a:xfrm>
            <a:off x="254657" y="5060016"/>
            <a:ext cx="6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74B1A4-69E4-20E7-F10B-9EBDCEAF7A9F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873219" y="5244682"/>
            <a:ext cx="171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A858FCB-8E8B-DDA6-DED4-FC253AFA5C19}"/>
              </a:ext>
            </a:extLst>
          </p:cNvPr>
          <p:cNvSpPr txBox="1"/>
          <p:nvPr/>
        </p:nvSpPr>
        <p:spPr>
          <a:xfrm>
            <a:off x="254657" y="4027172"/>
            <a:ext cx="6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13432B3-06C0-8812-2753-D3A128235E90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873219" y="4211837"/>
            <a:ext cx="17116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2561A52-9E8E-E715-9C21-A6B2645F7A44}"/>
              </a:ext>
            </a:extLst>
          </p:cNvPr>
          <p:cNvSpPr txBox="1"/>
          <p:nvPr/>
        </p:nvSpPr>
        <p:spPr>
          <a:xfrm>
            <a:off x="254657" y="2994328"/>
            <a:ext cx="6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F0F4CD5-63FC-C2B2-1A6D-8E4709453453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873219" y="3178994"/>
            <a:ext cx="171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003669B-2BD1-EFE6-07CF-8BA8FEE30DE5}"/>
              </a:ext>
            </a:extLst>
          </p:cNvPr>
          <p:cNvSpPr txBox="1"/>
          <p:nvPr/>
        </p:nvSpPr>
        <p:spPr>
          <a:xfrm>
            <a:off x="254657" y="1961484"/>
            <a:ext cx="6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96FCDB-AC28-6E20-B009-093A216E4BE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873219" y="2146150"/>
            <a:ext cx="171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BAB0248-64B5-39D1-A9BB-04F0B51F9FD3}"/>
              </a:ext>
            </a:extLst>
          </p:cNvPr>
          <p:cNvSpPr txBox="1"/>
          <p:nvPr/>
        </p:nvSpPr>
        <p:spPr>
          <a:xfrm>
            <a:off x="254657" y="928640"/>
            <a:ext cx="61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AA1E64-547D-ABAB-B944-549BE1F647E4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873219" y="1113306"/>
            <a:ext cx="171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6B953B-658F-B750-8274-D14C9E47FED3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048434" y="6066872"/>
            <a:ext cx="2943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35AAC947-F712-A524-CBB9-B554BF6AF291}"/>
              </a:ext>
            </a:extLst>
          </p:cNvPr>
          <p:cNvSpPr/>
          <p:nvPr/>
        </p:nvSpPr>
        <p:spPr>
          <a:xfrm>
            <a:off x="2049555" y="1121152"/>
            <a:ext cx="184449" cy="491433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4E3EDA4-CDC2-E9C5-0786-4AD125A82ABD}"/>
              </a:ext>
            </a:extLst>
          </p:cNvPr>
          <p:cNvSpPr/>
          <p:nvPr/>
        </p:nvSpPr>
        <p:spPr>
          <a:xfrm>
            <a:off x="2833226" y="2146150"/>
            <a:ext cx="769799" cy="388933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E005927-AD37-CEC1-0731-9622F65E00BC}"/>
              </a:ext>
            </a:extLst>
          </p:cNvPr>
          <p:cNvSpPr/>
          <p:nvPr/>
        </p:nvSpPr>
        <p:spPr>
          <a:xfrm>
            <a:off x="3619010" y="3178995"/>
            <a:ext cx="752096" cy="2856488"/>
          </a:xfrm>
          <a:prstGeom prst="rect">
            <a:avLst/>
          </a:prstGeom>
          <a:solidFill>
            <a:schemeClr val="tx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C35F154-ED45-F9BC-526A-20D10A733436}"/>
              </a:ext>
            </a:extLst>
          </p:cNvPr>
          <p:cNvSpPr/>
          <p:nvPr/>
        </p:nvSpPr>
        <p:spPr>
          <a:xfrm>
            <a:off x="4389222" y="4211839"/>
            <a:ext cx="768081" cy="182364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CE6AF60-CF88-36EB-3680-1EF3EBDAFEA1}"/>
              </a:ext>
            </a:extLst>
          </p:cNvPr>
          <p:cNvSpPr txBox="1"/>
          <p:nvPr/>
        </p:nvSpPr>
        <p:spPr>
          <a:xfrm>
            <a:off x="2447325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11:00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4181F33-D236-3A9D-7A08-46355CA658DE}"/>
              </a:ext>
            </a:extLst>
          </p:cNvPr>
          <p:cNvCxnSpPr>
            <a:cxnSpLocks/>
          </p:cNvCxnSpPr>
          <p:nvPr/>
        </p:nvCxnSpPr>
        <p:spPr>
          <a:xfrm flipV="1">
            <a:off x="2827201" y="6040610"/>
            <a:ext cx="0" cy="198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10454B0-8A46-0268-B5DA-7E2D0C9299EC}"/>
              </a:ext>
            </a:extLst>
          </p:cNvPr>
          <p:cNvSpPr txBox="1"/>
          <p:nvPr/>
        </p:nvSpPr>
        <p:spPr>
          <a:xfrm>
            <a:off x="3223149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12:00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2E8B9CB-4823-C7F0-82FA-50E45C53CC32}"/>
              </a:ext>
            </a:extLst>
          </p:cNvPr>
          <p:cNvCxnSpPr>
            <a:cxnSpLocks/>
            <a:stCxn id="72" idx="0"/>
          </p:cNvCxnSpPr>
          <p:nvPr/>
        </p:nvCxnSpPr>
        <p:spPr>
          <a:xfrm flipV="1">
            <a:off x="3603025" y="6051133"/>
            <a:ext cx="0" cy="1685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0BC0BB7-4368-8590-FF8F-BDBAE82180E0}"/>
              </a:ext>
            </a:extLst>
          </p:cNvPr>
          <p:cNvSpPr txBox="1"/>
          <p:nvPr/>
        </p:nvSpPr>
        <p:spPr>
          <a:xfrm>
            <a:off x="4004859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1:00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145F374-631D-4DEB-24FB-5538A8C010A0}"/>
              </a:ext>
            </a:extLst>
          </p:cNvPr>
          <p:cNvSpPr txBox="1"/>
          <p:nvPr/>
        </p:nvSpPr>
        <p:spPr>
          <a:xfrm>
            <a:off x="4783626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2:00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5E7B9C8-AA8D-8B0D-DDCC-4AFD4964CC28}"/>
              </a:ext>
            </a:extLst>
          </p:cNvPr>
          <p:cNvSpPr txBox="1"/>
          <p:nvPr/>
        </p:nvSpPr>
        <p:spPr>
          <a:xfrm>
            <a:off x="5562393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3:00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A94EE6E-4D70-F2C6-A562-3FA105D9A20D}"/>
              </a:ext>
            </a:extLst>
          </p:cNvPr>
          <p:cNvSpPr txBox="1"/>
          <p:nvPr/>
        </p:nvSpPr>
        <p:spPr>
          <a:xfrm>
            <a:off x="6341160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4:00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C6DD084-DFF4-404D-A89E-AD908967109D}"/>
              </a:ext>
            </a:extLst>
          </p:cNvPr>
          <p:cNvSpPr txBox="1"/>
          <p:nvPr/>
        </p:nvSpPr>
        <p:spPr>
          <a:xfrm>
            <a:off x="7119927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5:00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7B20339-8D4E-44C9-8ECE-17D0D7CE20FF}"/>
              </a:ext>
            </a:extLst>
          </p:cNvPr>
          <p:cNvSpPr txBox="1"/>
          <p:nvPr/>
        </p:nvSpPr>
        <p:spPr>
          <a:xfrm>
            <a:off x="7898694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6:00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5D9FC9B-CC12-C3D4-934C-B45925476290}"/>
              </a:ext>
            </a:extLst>
          </p:cNvPr>
          <p:cNvSpPr txBox="1"/>
          <p:nvPr/>
        </p:nvSpPr>
        <p:spPr>
          <a:xfrm>
            <a:off x="8677465" y="6219688"/>
            <a:ext cx="75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7:00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0358C89-537E-67DD-CD55-EF7EF9FF4D5A}"/>
              </a:ext>
            </a:extLst>
          </p:cNvPr>
          <p:cNvCxnSpPr>
            <a:cxnSpLocks/>
            <a:stCxn id="93" idx="0"/>
          </p:cNvCxnSpPr>
          <p:nvPr/>
        </p:nvCxnSpPr>
        <p:spPr>
          <a:xfrm flipV="1">
            <a:off x="9057341" y="6066872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9511D5A-E959-6929-85AD-153F8B6B69E9}"/>
              </a:ext>
            </a:extLst>
          </p:cNvPr>
          <p:cNvCxnSpPr>
            <a:cxnSpLocks/>
          </p:cNvCxnSpPr>
          <p:nvPr/>
        </p:nvCxnSpPr>
        <p:spPr>
          <a:xfrm flipV="1">
            <a:off x="4377391" y="6050761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41741C9-2EF5-1F7F-FB34-D3256032B116}"/>
              </a:ext>
            </a:extLst>
          </p:cNvPr>
          <p:cNvCxnSpPr>
            <a:cxnSpLocks/>
          </p:cNvCxnSpPr>
          <p:nvPr/>
        </p:nvCxnSpPr>
        <p:spPr>
          <a:xfrm flipV="1">
            <a:off x="5164791" y="6066872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2E59518-DBD8-FE97-AE24-569F4E652074}"/>
              </a:ext>
            </a:extLst>
          </p:cNvPr>
          <p:cNvCxnSpPr>
            <a:cxnSpLocks/>
          </p:cNvCxnSpPr>
          <p:nvPr/>
        </p:nvCxnSpPr>
        <p:spPr>
          <a:xfrm flipV="1">
            <a:off x="5944093" y="6066872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C06EC-7054-EF5A-791A-1C505C0EAE00}"/>
              </a:ext>
            </a:extLst>
          </p:cNvPr>
          <p:cNvCxnSpPr>
            <a:cxnSpLocks/>
          </p:cNvCxnSpPr>
          <p:nvPr/>
        </p:nvCxnSpPr>
        <p:spPr>
          <a:xfrm flipV="1">
            <a:off x="6706093" y="6066872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8C10A61-0CDC-4E8D-C60D-3B305C800A02}"/>
              </a:ext>
            </a:extLst>
          </p:cNvPr>
          <p:cNvCxnSpPr>
            <a:cxnSpLocks/>
          </p:cNvCxnSpPr>
          <p:nvPr/>
        </p:nvCxnSpPr>
        <p:spPr>
          <a:xfrm flipV="1">
            <a:off x="7487143" y="6066872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54F79C-CD72-B7BE-63B9-6D6B8FAE1138}"/>
              </a:ext>
            </a:extLst>
          </p:cNvPr>
          <p:cNvCxnSpPr>
            <a:cxnSpLocks/>
          </p:cNvCxnSpPr>
          <p:nvPr/>
        </p:nvCxnSpPr>
        <p:spPr>
          <a:xfrm flipV="1">
            <a:off x="8261843" y="6066872"/>
            <a:ext cx="0" cy="1528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EA2ED78-D513-BFE5-C878-8F3692901EF3}"/>
              </a:ext>
            </a:extLst>
          </p:cNvPr>
          <p:cNvSpPr/>
          <p:nvPr/>
        </p:nvSpPr>
        <p:spPr>
          <a:xfrm>
            <a:off x="2239145" y="1121152"/>
            <a:ext cx="184449" cy="491433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F521613-B2D5-D643-9B48-EEA15D06076C}"/>
              </a:ext>
            </a:extLst>
          </p:cNvPr>
          <p:cNvSpPr/>
          <p:nvPr/>
        </p:nvSpPr>
        <p:spPr>
          <a:xfrm>
            <a:off x="2429395" y="1122195"/>
            <a:ext cx="184449" cy="491433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0DC7485-E5D2-A0B4-C072-41829CF082FF}"/>
              </a:ext>
            </a:extLst>
          </p:cNvPr>
          <p:cNvSpPr/>
          <p:nvPr/>
        </p:nvSpPr>
        <p:spPr>
          <a:xfrm>
            <a:off x="2629013" y="1121152"/>
            <a:ext cx="184449" cy="491433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395217D-BA71-7A98-35C1-0B12CB797D98}"/>
              </a:ext>
            </a:extLst>
          </p:cNvPr>
          <p:cNvSpPr txBox="1"/>
          <p:nvPr/>
        </p:nvSpPr>
        <p:spPr>
          <a:xfrm>
            <a:off x="1307709" y="197822"/>
            <a:ext cx="2311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4x 15-minute events: forecasted network constraints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93512F4-AA08-E0F8-D935-6350BF13B35C}"/>
              </a:ext>
            </a:extLst>
          </p:cNvPr>
          <p:cNvSpPr txBox="1"/>
          <p:nvPr/>
        </p:nvSpPr>
        <p:spPr>
          <a:xfrm>
            <a:off x="4131346" y="1601554"/>
            <a:ext cx="23113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Decaying confidence schedule of 1-hour controls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last constraint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80% for 1 hour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for 1 hour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40% for 1 hour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BE8E639-3DA8-458C-0F6C-EB2A33746365}"/>
              </a:ext>
            </a:extLst>
          </p:cNvPr>
          <p:cNvSpPr/>
          <p:nvPr/>
        </p:nvSpPr>
        <p:spPr>
          <a:xfrm>
            <a:off x="1058303" y="5522264"/>
            <a:ext cx="9322823" cy="503951"/>
          </a:xfrm>
          <a:prstGeom prst="rect">
            <a:avLst/>
          </a:prstGeom>
          <a:pattFill prst="wdDnDiag">
            <a:fgClr>
              <a:schemeClr val="accent6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AB6C78A-D160-B00A-B0CF-98CE650D66D7}"/>
              </a:ext>
            </a:extLst>
          </p:cNvPr>
          <p:cNvSpPr txBox="1"/>
          <p:nvPr/>
        </p:nvSpPr>
        <p:spPr>
          <a:xfrm>
            <a:off x="8407336" y="5098026"/>
            <a:ext cx="2311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1.5kW failsafe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FCFED4-0DC7-019F-41C3-2C03D58A2E76}"/>
              </a:ext>
            </a:extLst>
          </p:cNvPr>
          <p:cNvGrpSpPr/>
          <p:nvPr/>
        </p:nvGrpSpPr>
        <p:grpSpPr>
          <a:xfrm>
            <a:off x="8620457" y="1913490"/>
            <a:ext cx="2322446" cy="634429"/>
            <a:chOff x="9367824" y="1390762"/>
            <a:chExt cx="2322446" cy="6344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09240C-5C59-0AC1-ED50-3EB39865FCF7}"/>
                </a:ext>
              </a:extLst>
            </p:cNvPr>
            <p:cNvSpPr/>
            <p:nvPr/>
          </p:nvSpPr>
          <p:spPr>
            <a:xfrm>
              <a:off x="9367824" y="1390762"/>
              <a:ext cx="2322446" cy="634429"/>
            </a:xfrm>
            <a:prstGeom prst="rect">
              <a:avLst/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A092CE-9FA6-BF17-AE47-6641AEA0B7EC}"/>
                </a:ext>
              </a:extLst>
            </p:cNvPr>
            <p:cNvSpPr txBox="1"/>
            <p:nvPr/>
          </p:nvSpPr>
          <p:spPr>
            <a:xfrm>
              <a:off x="9597446" y="1523310"/>
              <a:ext cx="1937800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DefaultDERControl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F52F62-716F-68BD-49DB-F781033F69A3}"/>
              </a:ext>
            </a:extLst>
          </p:cNvPr>
          <p:cNvGrpSpPr/>
          <p:nvPr/>
        </p:nvGrpSpPr>
        <p:grpSpPr>
          <a:xfrm>
            <a:off x="8603630" y="501019"/>
            <a:ext cx="2311302" cy="634429"/>
            <a:chOff x="9367824" y="654543"/>
            <a:chExt cx="2311302" cy="6344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B51E44-4789-3D2A-C11C-EF0BF56807F1}"/>
                </a:ext>
              </a:extLst>
            </p:cNvPr>
            <p:cNvSpPr/>
            <p:nvPr/>
          </p:nvSpPr>
          <p:spPr>
            <a:xfrm>
              <a:off x="9367824" y="654543"/>
              <a:ext cx="2311302" cy="634429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0DD095-B67F-2298-ACA5-B98D63EDEC31}"/>
                </a:ext>
              </a:extLst>
            </p:cNvPr>
            <p:cNvSpPr txBox="1"/>
            <p:nvPr/>
          </p:nvSpPr>
          <p:spPr>
            <a:xfrm>
              <a:off x="9824538" y="819229"/>
              <a:ext cx="1397874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DERControl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B47A0FB-BCFE-24D6-CBD6-316DC88AE07E}"/>
              </a:ext>
            </a:extLst>
          </p:cNvPr>
          <p:cNvSpPr/>
          <p:nvPr/>
        </p:nvSpPr>
        <p:spPr>
          <a:xfrm>
            <a:off x="8394774" y="241754"/>
            <a:ext cx="3510792" cy="457412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A599F-E285-2D8B-0C43-3EF0557CF29B}"/>
              </a:ext>
            </a:extLst>
          </p:cNvPr>
          <p:cNvSpPr txBox="1"/>
          <p:nvPr/>
        </p:nvSpPr>
        <p:spPr>
          <a:xfrm>
            <a:off x="8499202" y="53383"/>
            <a:ext cx="231130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IEEE 2030.5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3B39A-D6BD-715C-F4EF-87DF864E476C}"/>
              </a:ext>
            </a:extLst>
          </p:cNvPr>
          <p:cNvSpPr txBox="1"/>
          <p:nvPr/>
        </p:nvSpPr>
        <p:spPr>
          <a:xfrm>
            <a:off x="8593181" y="1199723"/>
            <a:ext cx="351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 Control events have a finite start time and duration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AC924F-B1F8-474F-4137-AC8A54A73513}"/>
              </a:ext>
            </a:extLst>
          </p:cNvPr>
          <p:cNvSpPr txBox="1"/>
          <p:nvPr/>
        </p:nvSpPr>
        <p:spPr>
          <a:xfrm>
            <a:off x="8595799" y="2636080"/>
            <a:ext cx="3266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DefaultDERControls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no start or end time and are persisted through restarts.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Applied when no DER Controls are present e.g. during communications outage.</a:t>
            </a:r>
          </a:p>
        </p:txBody>
      </p:sp>
    </p:spTree>
    <p:extLst>
      <p:ext uri="{BB962C8B-B14F-4D97-AF65-F5344CB8AC3E}">
        <p14:creationId xmlns:p14="http://schemas.microsoft.com/office/powerpoint/2010/main" val="4064422952"/>
      </p:ext>
    </p:extLst>
  </p:cSld>
  <p:clrMapOvr>
    <a:masterClrMapping/>
  </p:clrMapOvr>
</p:sld>
</file>

<file path=ppt/theme/theme1.xml><?xml version="1.0" encoding="utf-8"?>
<a:theme xmlns:a="http://schemas.openxmlformats.org/drawingml/2006/main" name="14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10.xml><?xml version="1.0" encoding="utf-8"?>
<a:theme xmlns:a="http://schemas.openxmlformats.org/drawingml/2006/main" name="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6.pptx [Read-Only]" id="{F6E160A3-A58A-4E28-ABFF-94A45274398F}" vid="{9E3CE074-8252-46B6-A48D-6DFB565D7959}"/>
    </a:ext>
  </a:extLst>
</a:theme>
</file>

<file path=ppt/theme/theme11.xml><?xml version="1.0" encoding="utf-8"?>
<a:theme xmlns:a="http://schemas.openxmlformats.org/drawingml/2006/main" name="9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12.xml><?xml version="1.0" encoding="utf-8"?>
<a:theme xmlns:a="http://schemas.openxmlformats.org/drawingml/2006/main" name="11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5" id="{92EB1DBC-330A-46BE-AB29-D73544EF749C}" vid="{19198E94-4466-4140-9F67-201179DD8F4D}"/>
    </a:ext>
  </a:extLst>
</a:theme>
</file>

<file path=ppt/theme/theme13.xml><?xml version="1.0" encoding="utf-8"?>
<a:theme xmlns:a="http://schemas.openxmlformats.org/drawingml/2006/main" name="1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14.xml><?xml version="1.0" encoding="utf-8"?>
<a:theme xmlns:a="http://schemas.openxmlformats.org/drawingml/2006/main" name="12_SAPN 17">
  <a:themeElements>
    <a:clrScheme name="Custom 3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876C"/>
      </a:accent1>
      <a:accent2>
        <a:srgbClr val="67AD76"/>
      </a:accent2>
      <a:accent3>
        <a:srgbClr val="B1D284"/>
      </a:accent3>
      <a:accent4>
        <a:srgbClr val="FFF49C"/>
      </a:accent4>
      <a:accent5>
        <a:srgbClr val="F9BB6A"/>
      </a:accent5>
      <a:accent6>
        <a:srgbClr val="EC7F52"/>
      </a:accent6>
      <a:hlink>
        <a:srgbClr val="D43D51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.pptx" id="{E6D8B6A6-2B34-41BB-9574-208FFBBE1CCC}" vid="{C66E327E-AF18-40D8-9361-FB164820F120}"/>
    </a:ext>
  </a:extLst>
</a:theme>
</file>

<file path=ppt/theme/theme15.xml><?xml version="1.0" encoding="utf-8"?>
<a:theme xmlns:a="http://schemas.openxmlformats.org/drawingml/2006/main" name="13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 2 Customer Service Measures and Incentives 20220830" id="{A6A31472-7421-4CB3-9723-700B3A1A68F3}" vid="{D1193CB6-8070-4FEB-8842-C13502A99E88}"/>
    </a:ext>
  </a:extLst>
</a:theme>
</file>

<file path=ppt/theme/theme16.xml><?xml version="1.0" encoding="utf-8"?>
<a:theme xmlns:a="http://schemas.openxmlformats.org/drawingml/2006/main" name="5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5" id="{92EB1DBC-330A-46BE-AB29-D73544EF749C}" vid="{19198E94-4466-4140-9F67-201179DD8F4D}"/>
    </a:ext>
  </a:extLst>
</a:theme>
</file>

<file path=ppt/theme/theme17.xml><?xml version="1.0" encoding="utf-8"?>
<a:theme xmlns:a="http://schemas.openxmlformats.org/drawingml/2006/main" name="6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5" id="{92EB1DBC-330A-46BE-AB29-D73544EF749C}" vid="{19198E94-4466-4140-9F67-201179DD8F4D}"/>
    </a:ext>
  </a:extLst>
</a:theme>
</file>

<file path=ppt/theme/theme18.xml><?xml version="1.0" encoding="utf-8"?>
<a:theme xmlns:a="http://schemas.openxmlformats.org/drawingml/2006/main" name="2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19.xml><?xml version="1.0" encoding="utf-8"?>
<a:theme xmlns:a="http://schemas.openxmlformats.org/drawingml/2006/main" name="3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2.xml><?xml version="1.0" encoding="utf-8"?>
<a:theme xmlns:a="http://schemas.openxmlformats.org/drawingml/2006/main" name="10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20.xml><?xml version="1.0" encoding="utf-8"?>
<a:theme xmlns:a="http://schemas.openxmlformats.org/drawingml/2006/main" name="4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5.pptx" id="{8FEFABFC-814A-45EA-85C1-6B87D12916BD}" vid="{497F6A04-C46A-4927-8CBB-10584C339304}"/>
    </a:ext>
  </a:extLst>
</a:theme>
</file>

<file path=ppt/theme/theme21.xml><?xml version="1.0" encoding="utf-8"?>
<a:theme xmlns:a="http://schemas.openxmlformats.org/drawingml/2006/main" name="8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ppt/theme/theme4.xml><?xml version="1.0" encoding="utf-8"?>
<a:theme xmlns:a="http://schemas.openxmlformats.org/drawingml/2006/main" name="6_SAPN 17">
  <a:themeElements>
    <a:clrScheme name="SAPN Enerven 02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00AF41"/>
      </a:accent2>
      <a:accent3>
        <a:srgbClr val="00833D"/>
      </a:accent3>
      <a:accent4>
        <a:srgbClr val="44D62C"/>
      </a:accent4>
      <a:accent5>
        <a:srgbClr val="FAA61A"/>
      </a:accent5>
      <a:accent6>
        <a:srgbClr val="0B253F"/>
      </a:accent6>
      <a:hlink>
        <a:srgbClr val="525252"/>
      </a:hlink>
      <a:folHlink>
        <a:srgbClr val="52525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17" id="{A76EFD34-D2C7-4719-99DD-240122A46D01}" vid="{655FDFC2-1071-42B4-834C-FFAA3FF25DA8}"/>
    </a:ext>
  </a:extLst>
</a:theme>
</file>

<file path=ppt/theme/theme5.xml><?xml version="1.0" encoding="utf-8"?>
<a:theme xmlns:a="http://schemas.openxmlformats.org/drawingml/2006/main" name="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5.pptx" id="{8FEFABFC-814A-45EA-85C1-6B87D12916BD}" vid="{497F6A04-C46A-4927-8CBB-10584C339304}"/>
    </a:ext>
  </a:extLst>
</a:theme>
</file>

<file path=ppt/theme/theme6.xml><?xml version="1.0" encoding="utf-8"?>
<a:theme xmlns:a="http://schemas.openxmlformats.org/drawingml/2006/main" name="2_1. COVER PAGES - ASSORTED">
  <a:themeElements>
    <a:clrScheme name="Custom 6">
      <a:dk1>
        <a:srgbClr val="000000"/>
      </a:dk1>
      <a:lt1>
        <a:srgbClr val="FEFFFF"/>
      </a:lt1>
      <a:dk2>
        <a:srgbClr val="2E3639"/>
      </a:dk2>
      <a:lt2>
        <a:srgbClr val="DFDFDF"/>
      </a:lt2>
      <a:accent1>
        <a:srgbClr val="00B6A8"/>
      </a:accent1>
      <a:accent2>
        <a:srgbClr val="F79245"/>
      </a:accent2>
      <a:accent3>
        <a:srgbClr val="E1056D"/>
      </a:accent3>
      <a:accent4>
        <a:srgbClr val="5E277E"/>
      </a:accent4>
      <a:accent5>
        <a:srgbClr val="00ACEF"/>
      </a:accent5>
      <a:accent6>
        <a:srgbClr val="23AE39"/>
      </a:accent6>
      <a:hlink>
        <a:srgbClr val="2E3639"/>
      </a:hlink>
      <a:folHlink>
        <a:srgbClr val="6271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 ENet Corporate PowerPoint Template" id="{C1055394-D58D-E54F-BFE6-8E32201D1C34}" vid="{F0355181-CB6F-2144-B372-2BC4739A33A1}"/>
    </a:ext>
  </a:extLst>
</a:theme>
</file>

<file path=ppt/theme/theme7.xml><?xml version="1.0" encoding="utf-8"?>
<a:theme xmlns:a="http://schemas.openxmlformats.org/drawingml/2006/main" name="17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4.pptx" id="{DBDE1D29-9F91-4BDB-8E80-9C4A844673C5}" vid="{780BF6CF-78EB-419E-99D9-867BE76D16F0}"/>
    </a:ext>
  </a:extLst>
</a:theme>
</file>

<file path=ppt/theme/theme8.xml><?xml version="1.0" encoding="utf-8"?>
<a:theme xmlns:a="http://schemas.openxmlformats.org/drawingml/2006/main" name="2_SAPN 15">
  <a:themeElements>
    <a:clrScheme name="SAPN 16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00000"/>
      </a:accent1>
      <a:accent2>
        <a:srgbClr val="44B6B1"/>
      </a:accent2>
      <a:accent3>
        <a:srgbClr val="236A65"/>
      </a:accent3>
      <a:accent4>
        <a:srgbClr val="EB3024"/>
      </a:accent4>
      <a:accent5>
        <a:srgbClr val="FAA61A"/>
      </a:accent5>
      <a:accent6>
        <a:srgbClr val="14B1E7"/>
      </a:accent6>
      <a:hlink>
        <a:srgbClr val="FA780A"/>
      </a:hlink>
      <a:folHlink>
        <a:srgbClr val="EB3024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ven_Presentation1.potx" id="{7F75FE5F-F053-45FC-B224-AA5907DD83F6}" vid="{BD281750-D491-497A-AD05-C026C25A2AA2}"/>
    </a:ext>
  </a:extLst>
</a:theme>
</file>

<file path=ppt/theme/theme9.xml><?xml version="1.0" encoding="utf-8"?>
<a:theme xmlns:a="http://schemas.openxmlformats.org/drawingml/2006/main" name="7_SAPN 17">
  <a:themeElements>
    <a:clrScheme name="SAPN 17">
      <a:dk1>
        <a:srgbClr val="525252"/>
      </a:dk1>
      <a:lt1>
        <a:srgbClr val="EAEAEA"/>
      </a:lt1>
      <a:dk2>
        <a:srgbClr val="FA780A"/>
      </a:dk2>
      <a:lt2>
        <a:srgbClr val="FFFFFF"/>
      </a:lt2>
      <a:accent1>
        <a:srgbClr val="0B253F"/>
      </a:accent1>
      <a:accent2>
        <a:srgbClr val="BCBEC0"/>
      </a:accent2>
      <a:accent3>
        <a:srgbClr val="F15A22"/>
      </a:accent3>
      <a:accent4>
        <a:srgbClr val="396691"/>
      </a:accent4>
      <a:accent5>
        <a:srgbClr val="FAA61A"/>
      </a:accent5>
      <a:accent6>
        <a:srgbClr val="72B0D2"/>
      </a:accent6>
      <a:hlink>
        <a:srgbClr val="FA780A"/>
      </a:hlink>
      <a:folHlink>
        <a:srgbClr val="F15A22"/>
      </a:folHlink>
    </a:clrScheme>
    <a:fontScheme name="SAP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AP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PN Template 17 W Image 01.pptx" id="{BEACD5E9-5E68-493C-B944-B6C58B0EA45A}" vid="{C8FF09FB-A030-4830-A132-E525FADD31E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02c61c-0b94-4dc7-88be-622bd30b80a1" xsi:nil="true"/>
    <lcf76f155ced4ddcb4097134ff3c332f xmlns="b5cb6bc7-7dbb-459a-bb2f-c8e7c1024b1e">
      <Terms xmlns="http://schemas.microsoft.com/office/infopath/2007/PartnerControls"/>
    </lcf76f155ced4ddcb4097134ff3c332f>
    <SharedWithUsers xmlns="a102c61c-0b94-4dc7-88be-622bd30b80a1">
      <UserInfo>
        <DisplayName>Hiroe Terao</DisplayName>
        <AccountId>271</AccountId>
        <AccountType/>
      </UserInfo>
      <UserInfo>
        <DisplayName>James Brown</DisplayName>
        <AccountId>32</AccountId>
        <AccountType/>
      </UserInfo>
      <UserInfo>
        <DisplayName>Ryan Taylor</DisplayName>
        <AccountId>493</AccountId>
        <AccountType/>
      </UserInfo>
      <UserInfo>
        <DisplayName>William Coren</DisplayName>
        <AccountId>888</AccountId>
        <AccountType/>
      </UserInfo>
      <UserInfo>
        <DisplayName>Cecilia Schutz</DisplayName>
        <AccountId>426</AccountId>
        <AccountType/>
      </UserInfo>
      <UserInfo>
        <DisplayName>Michelle Howie</DisplayName>
        <AccountId>825</AccountId>
        <AccountType/>
      </UserInfo>
      <UserInfo>
        <DisplayName>Klobas, Juanita (ENet)</DisplayName>
        <AccountId>1194</AccountId>
        <AccountType/>
      </UserInfo>
      <UserInfo>
        <DisplayName>Appleby, Simon (ENet)</DisplayName>
        <AccountId>1129</AccountId>
        <AccountType/>
      </UserInfo>
      <UserInfo>
        <DisplayName>Chloe Beattie</DisplayName>
        <AccountId>270</AccountId>
        <AccountType/>
      </UserInfo>
      <UserInfo>
        <DisplayName>Rachel Walker</DisplayName>
        <AccountId>55</AccountId>
        <AccountType/>
      </UserInfo>
      <UserInfo>
        <DisplayName>Holly Waltham</DisplayName>
        <AccountId>103</AccountId>
        <AccountType/>
      </UserInfo>
      <UserInfo>
        <DisplayName>Andrew Bills</DisplayName>
        <AccountId>1109</AccountId>
        <AccountType/>
      </UserInfo>
      <UserInfo>
        <DisplayName>Jonathan Leake</DisplayName>
        <AccountId>530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0C86BAF592943B466C3307620DB41" ma:contentTypeVersion="13" ma:contentTypeDescription="Create a new document." ma:contentTypeScope="" ma:versionID="6508934d0d0198e045acf4be8001b266">
  <xsd:schema xmlns:xsd="http://www.w3.org/2001/XMLSchema" xmlns:xs="http://www.w3.org/2001/XMLSchema" xmlns:p="http://schemas.microsoft.com/office/2006/metadata/properties" xmlns:ns2="b5cb6bc7-7dbb-459a-bb2f-c8e7c1024b1e" xmlns:ns3="a102c61c-0b94-4dc7-88be-622bd30b80a1" targetNamespace="http://schemas.microsoft.com/office/2006/metadata/properties" ma:root="true" ma:fieldsID="3ac50b5e66408b9f1966dd598c4130fe" ns2:_="" ns3:_="">
    <xsd:import namespace="b5cb6bc7-7dbb-459a-bb2f-c8e7c1024b1e"/>
    <xsd:import namespace="a102c61c-0b94-4dc7-88be-622bd30b80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b6bc7-7dbb-459a-bb2f-c8e7c1024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513c6f-d7d3-4bba-9430-ae3381147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2c61c-0b94-4dc7-88be-622bd30b80a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4cfdcb6-3e52-441b-a2b0-1e7e9c3cbe55}" ma:internalName="TaxCatchAll" ma:showField="CatchAllData" ma:web="a102c61c-0b94-4dc7-88be-622bd30b80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BCE19B-8BCA-487B-B50D-7D01E31E9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A396B4-D786-4E1F-BEEB-6A411606E261}">
  <ds:schemaRefs>
    <ds:schemaRef ds:uri="http://schemas.openxmlformats.org/package/2006/metadata/core-properties"/>
    <ds:schemaRef ds:uri="http://purl.org/dc/elements/1.1/"/>
    <ds:schemaRef ds:uri="5c446349-e9f0-42d6-834a-0a88a9e2807a"/>
    <ds:schemaRef ds:uri="http://www.w3.org/XML/1998/namespace"/>
    <ds:schemaRef ds:uri="8febbd37-bc21-4b1f-a5ab-47f673d3dabd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4E5F8C-BD10-49B4-B016-FD56DFAD2D86}"/>
</file>

<file path=docMetadata/LabelInfo.xml><?xml version="1.0" encoding="utf-8"?>
<clbl:labelList xmlns:clbl="http://schemas.microsoft.com/office/2020/mipLabelMetadata">
  <clbl:label id="{8c9b06d0-cb4a-4a03-b449-1f5a2548a910}" enabled="0" method="" siteId="{8c9b06d0-cb4a-4a03-b449-1f5a2548a9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770</Words>
  <Application>Microsoft Office PowerPoint</Application>
  <PresentationFormat>Widescreen</PresentationFormat>
  <Paragraphs>159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15</vt:i4>
      </vt:variant>
    </vt:vector>
  </HeadingPairs>
  <TitlesOfParts>
    <vt:vector size="44" baseType="lpstr">
      <vt:lpstr>.AppleSystemUIFont</vt:lpstr>
      <vt:lpstr>.LucidaGrandeUI</vt:lpstr>
      <vt:lpstr>Arial</vt:lpstr>
      <vt:lpstr>Arial Nova</vt:lpstr>
      <vt:lpstr>ArialMT</vt:lpstr>
      <vt:lpstr>Calibri</vt:lpstr>
      <vt:lpstr>Courier New</vt:lpstr>
      <vt:lpstr>Wingdings</vt:lpstr>
      <vt:lpstr>14_SAPN 17</vt:lpstr>
      <vt:lpstr>10_SAPN 17</vt:lpstr>
      <vt:lpstr>16_SAPN 17</vt:lpstr>
      <vt:lpstr>6_SAPN 17</vt:lpstr>
      <vt:lpstr>SAPN 17</vt:lpstr>
      <vt:lpstr>2_1. COVER PAGES - ASSORTED</vt:lpstr>
      <vt:lpstr>17_SAPN 17</vt:lpstr>
      <vt:lpstr>2_SAPN 15</vt:lpstr>
      <vt:lpstr>7_SAPN 17</vt:lpstr>
      <vt:lpstr>SAPN 15</vt:lpstr>
      <vt:lpstr>9_SAPN 17</vt:lpstr>
      <vt:lpstr>11_SAPN 15</vt:lpstr>
      <vt:lpstr>1_SAPN 17</vt:lpstr>
      <vt:lpstr>12_SAPN 17</vt:lpstr>
      <vt:lpstr>13_SAPN 17</vt:lpstr>
      <vt:lpstr>5_SAPN 15</vt:lpstr>
      <vt:lpstr>6_SAPN 15</vt:lpstr>
      <vt:lpstr>2_SAPN 17</vt:lpstr>
      <vt:lpstr>3_SAPN 17</vt:lpstr>
      <vt:lpstr>4_SAPN 17</vt:lpstr>
      <vt:lpstr>8_SAPN 17</vt:lpstr>
      <vt:lpstr>System Security – Distributed PV Backstop</vt:lpstr>
      <vt:lpstr>South Australia’s renewable milestones</vt:lpstr>
      <vt:lpstr>Our Flexible Exports offer</vt:lpstr>
      <vt:lpstr>Our journey with flexible solar</vt:lpstr>
      <vt:lpstr>Helping facilitate a national rollout</vt:lpstr>
      <vt:lpstr>Why use Dynamic Operating Envelops for DPV Curtailment?</vt:lpstr>
      <vt:lpstr>PowerPoint Presentation</vt:lpstr>
      <vt:lpstr>CER compliance improvement</vt:lpstr>
      <vt:lpstr>PowerPoint Presentation</vt:lpstr>
      <vt:lpstr>Structuring the program –  A multi- disciplinary effort</vt:lpstr>
      <vt:lpstr>CSIP-AUS Journey</vt:lpstr>
      <vt:lpstr>2022: DPV Control in Action – State Response</vt:lpstr>
      <vt:lpstr>2022: DPV Control in Action – Customer Experience</vt:lpstr>
      <vt:lpstr>2024: DPV Control in Action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Alexander Ward</cp:lastModifiedBy>
  <cp:revision>7</cp:revision>
  <cp:lastPrinted>2024-03-15T06:48:25Z</cp:lastPrinted>
  <dcterms:created xsi:type="dcterms:W3CDTF">2023-08-15T03:45:37Z</dcterms:created>
  <dcterms:modified xsi:type="dcterms:W3CDTF">2024-10-15T21:23:55Z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0x010100BA30C86BAF592943B466C3307620DB41</vt:lpwstr>
  </property>
  <property fmtid="{D5CDD505-2E9C-101B-9397-08002B2CF9AE}" pid="3" name="MediaServiceImageTags">
    <vt:lpwstr/>
  </property>
</Properties>
</file>