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281" r:id="rId4"/>
    <p:sldMasterId id="2147484338" r:id="rId5"/>
  </p:sldMasterIdLst>
  <p:notesMasterIdLst>
    <p:notesMasterId r:id="rId30"/>
  </p:notesMasterIdLst>
  <p:sldIdLst>
    <p:sldId id="4428" r:id="rId6"/>
    <p:sldId id="2415" r:id="rId7"/>
    <p:sldId id="4313" r:id="rId8"/>
    <p:sldId id="2225" r:id="rId9"/>
    <p:sldId id="2000" r:id="rId10"/>
    <p:sldId id="2324" r:id="rId11"/>
    <p:sldId id="4383" r:id="rId12"/>
    <p:sldId id="4386" r:id="rId13"/>
    <p:sldId id="2284" r:id="rId14"/>
    <p:sldId id="4229" r:id="rId15"/>
    <p:sldId id="2416" r:id="rId16"/>
    <p:sldId id="4372" r:id="rId17"/>
    <p:sldId id="2372" r:id="rId18"/>
    <p:sldId id="4443" r:id="rId19"/>
    <p:sldId id="4444" r:id="rId20"/>
    <p:sldId id="4453" r:id="rId21"/>
    <p:sldId id="4337" r:id="rId22"/>
    <p:sldId id="4344" r:id="rId23"/>
    <p:sldId id="4441" r:id="rId24"/>
    <p:sldId id="4451" r:id="rId25"/>
    <p:sldId id="4450" r:id="rId26"/>
    <p:sldId id="4442" r:id="rId27"/>
    <p:sldId id="4449" r:id="rId28"/>
    <p:sldId id="4435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office" initials="Ao" lastIdx="4" clrIdx="0">
    <p:extLst>
      <p:ext uri="{19B8F6BF-5375-455C-9EA6-DF929625EA0E}">
        <p15:presenceInfo xmlns:p15="http://schemas.microsoft.com/office/powerpoint/2012/main" userId="Andrew offi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99"/>
    <a:srgbClr val="F40000"/>
    <a:srgbClr val="F3FE18"/>
    <a:srgbClr val="000000"/>
    <a:srgbClr val="3333FF"/>
    <a:srgbClr val="00FF00"/>
    <a:srgbClr val="E59C09"/>
    <a:srgbClr val="EEB500"/>
    <a:srgbClr val="3366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86425" autoAdjust="0"/>
  </p:normalViewPr>
  <p:slideViewPr>
    <p:cSldViewPr snapToGrid="0">
      <p:cViewPr>
        <p:scale>
          <a:sx n="70" d="100"/>
          <a:sy n="70" d="100"/>
        </p:scale>
        <p:origin x="1200" y="-2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354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-2366" y="-91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night, Chris (Energy, Newcastle)" userId="a5321938-abe5-48d8-849c-dcaf5956fe09" providerId="ADAL" clId="{01A4E3FF-D50F-4AC9-8A49-D9DDF4FB881C}"/>
    <pc:docChg chg="sldOrd">
      <pc:chgData name="Knight, Chris (Energy, Newcastle)" userId="a5321938-abe5-48d8-849c-dcaf5956fe09" providerId="ADAL" clId="{01A4E3FF-D50F-4AC9-8A49-D9DDF4FB881C}" dt="2024-10-16T04:23:28.474" v="0" actId="20578"/>
      <pc:docMkLst>
        <pc:docMk/>
      </pc:docMkLst>
      <pc:sldChg chg="ord">
        <pc:chgData name="Knight, Chris (Energy, Newcastle)" userId="a5321938-abe5-48d8-849c-dcaf5956fe09" providerId="ADAL" clId="{01A4E3FF-D50F-4AC9-8A49-D9DDF4FB881C}" dt="2024-10-16T04:23:28.474" v="0" actId="20578"/>
        <pc:sldMkLst>
          <pc:docMk/>
          <pc:sldMk cId="4110555585" sldId="438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333953084376795E-2"/>
          <c:y val="2.9161880862712191E-2"/>
          <c:w val="0.93001263078318119"/>
          <c:h val="0.86888177745987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3333F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4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8F4-40C2-894C-0486D5879EE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Battery 48hrs ISP</c:v>
                </c:pt>
                <c:pt idx="1">
                  <c:v>Mainland 48hrs ISP</c:v>
                </c:pt>
                <c:pt idx="2">
                  <c:v>Tasmania 48hrs ISP</c:v>
                </c:pt>
                <c:pt idx="3">
                  <c:v>Class AA 48hrs </c:v>
                </c:pt>
                <c:pt idx="4">
                  <c:v>Snowy2.0 160hrs </c:v>
                </c:pt>
                <c:pt idx="5">
                  <c:v>Class AA 160hrs  </c:v>
                </c:pt>
                <c:pt idx="6">
                  <c:v>Class AAA 160hrs</c:v>
                </c:pt>
                <c:pt idx="7">
                  <c:v>Bakun-Murum 160hrs 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286</c:v>
                </c:pt>
                <c:pt idx="1">
                  <c:v>92</c:v>
                </c:pt>
                <c:pt idx="2">
                  <c:v>43</c:v>
                </c:pt>
                <c:pt idx="3">
                  <c:v>27</c:v>
                </c:pt>
                <c:pt idx="4">
                  <c:v>22</c:v>
                </c:pt>
                <c:pt idx="5">
                  <c:v>17</c:v>
                </c:pt>
                <c:pt idx="6">
                  <c:v>12</c:v>
                </c:pt>
                <c:pt idx="7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F4-40C2-894C-0486D5879E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6737792"/>
        <c:axId val="432222368"/>
      </c:barChart>
      <c:lineChart>
        <c:grouping val="standard"/>
        <c:varyColors val="0"/>
        <c:ser>
          <c:idx val="1"/>
          <c:order val="1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Battery 48hrs ISP</c:v>
                </c:pt>
                <c:pt idx="1">
                  <c:v>Mainland 48hrs ISP</c:v>
                </c:pt>
                <c:pt idx="2">
                  <c:v>Tasmania 48hrs ISP</c:v>
                </c:pt>
                <c:pt idx="3">
                  <c:v>Class AA 48hrs </c:v>
                </c:pt>
                <c:pt idx="4">
                  <c:v>Snowy2.0 160hrs </c:v>
                </c:pt>
                <c:pt idx="5">
                  <c:v>Class AA 160hrs  </c:v>
                </c:pt>
                <c:pt idx="6">
                  <c:v>Class AAA 160hrs</c:v>
                </c:pt>
                <c:pt idx="7">
                  <c:v>Bakun-Murum 160hrs 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97-4625-B3F4-F4AA167D99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737792"/>
        <c:axId val="432222368"/>
      </c:lineChart>
      <c:catAx>
        <c:axId val="206737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222368"/>
        <c:crosses val="autoZero"/>
        <c:auto val="1"/>
        <c:lblAlgn val="ctr"/>
        <c:lblOffset val="100"/>
        <c:noMultiLvlLbl val="0"/>
      </c:catAx>
      <c:valAx>
        <c:axId val="432222368"/>
        <c:scaling>
          <c:orientation val="minMax"/>
          <c:max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737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5E7F80A-D7CB-4B59-88EA-1758F86F1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002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ena.org/home/index.aspx?PriMenuID=12&amp;mnu=Pri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hydropower.org/" TargetMode="External"/><Relationship Id="rId5" Type="http://schemas.openxmlformats.org/officeDocument/2006/relationships/hyperlink" Target="https://endcoal.org/" TargetMode="External"/><Relationship Id="rId4" Type="http://schemas.openxmlformats.org/officeDocument/2006/relationships/hyperlink" Target="http://www.world-nuclear.org/information-library/facts-and-figures/world-nuclear-power-reactors-and-uranium-requireme.aspx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E9C082-4831-410B-B403-2B106F5ABD0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7801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9DC11-4B5E-754B-2A6B-9099A7BCF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D2B6B3-8C58-1153-9424-769C24EBC4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2B5A89-3502-74C2-13EB-EB62DA0BDA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/>
              <a:t>Sources:</a:t>
            </a:r>
          </a:p>
          <a:p>
            <a:r>
              <a:rPr lang="en-AU" sz="1200" dirty="0"/>
              <a:t>IRENA Capacity Statistics 2020 </a:t>
            </a:r>
            <a:r>
              <a:rPr lang="en-AU" sz="1200" dirty="0">
                <a:hlinkClick r:id="rId3"/>
              </a:rPr>
              <a:t>http://www.irena.org/home/index.aspx?PriMenuID=12&amp;mnu=Pri</a:t>
            </a:r>
            <a:endParaRPr lang="en-AU" sz="1200" dirty="0"/>
          </a:p>
          <a:p>
            <a:r>
              <a:rPr lang="en-AU" sz="1200" dirty="0"/>
              <a:t>Nuclear: </a:t>
            </a:r>
            <a:r>
              <a:rPr lang="en-AU" sz="1200" dirty="0">
                <a:hlinkClick r:id="rId4"/>
              </a:rPr>
              <a:t>http://www.world-nuclear.org/information-library/facts-and-figures/world-nuclear-power-reactors-and-uranium-requireme.aspx</a:t>
            </a:r>
            <a:endParaRPr lang="en-AU" sz="1200" dirty="0"/>
          </a:p>
          <a:p>
            <a:r>
              <a:rPr lang="en-AU" sz="1200" dirty="0"/>
              <a:t>Coal: </a:t>
            </a:r>
            <a:r>
              <a:rPr lang="en-AU" sz="1200" dirty="0">
                <a:hlinkClick r:id="rId5"/>
              </a:rPr>
              <a:t>https://endcoal.org/</a:t>
            </a:r>
            <a:endParaRPr lang="en-AU" sz="1200" dirty="0"/>
          </a:p>
          <a:p>
            <a:r>
              <a:rPr lang="en-AU" sz="1200" dirty="0"/>
              <a:t>Hydropower Status Report: </a:t>
            </a:r>
            <a:r>
              <a:rPr lang="en-AU" sz="1200" dirty="0">
                <a:hlinkClick r:id="rId6"/>
              </a:rPr>
              <a:t>https://www.hydropower.org/</a:t>
            </a:r>
            <a:endParaRPr lang="en-AU" sz="1200" dirty="0"/>
          </a:p>
          <a:p>
            <a:r>
              <a:rPr lang="en-AU" sz="1200" dirty="0"/>
              <a:t>Has turbines: https://www.turbomachinerymag.com/worldwide-gas-turbine-forecast-2/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E8BB8-3DC1-CB12-6BEF-CDD49C2385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E7F80A-D7CB-4B59-88EA-1758F86F17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150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982075-DC9D-435B-A5F7-A970B0809C49}" type="slidenum">
              <a:rPr lang="en-US" altLang="en-US">
                <a:solidFill>
                  <a:prstClr val="black"/>
                </a:solidFill>
              </a:rPr>
              <a:pPr/>
              <a:t>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6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4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926264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E6CEA-E70F-47E9-B5C7-237D6034BF5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59071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982075-DC9D-435B-A5F7-A970B0809C4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6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4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06008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E7F80A-D7CB-4B59-88EA-1758F86F178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71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E7F80A-D7CB-4B59-88EA-1758F86F178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29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E7F80A-D7CB-4B59-88EA-1758F86F178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39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 userDrawn="1"/>
        </p:nvSpPr>
        <p:spPr bwMode="auto">
          <a:xfrm>
            <a:off x="0" y="6003925"/>
            <a:ext cx="9144000" cy="854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1963" y="1428750"/>
            <a:ext cx="7123112" cy="1470025"/>
          </a:xfrm>
        </p:spPr>
        <p:txBody>
          <a:bodyPr/>
          <a:lstStyle>
            <a:lvl1pPr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61963" y="3486150"/>
            <a:ext cx="7123112" cy="863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26915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0200"/>
            <a:ext cx="8218488" cy="44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400175"/>
            <a:ext cx="8229600" cy="4525963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1C0D5-4DF4-4F1B-B687-6E8A760F4BA2}" type="datetime1">
              <a:rPr lang="en-US" smtClean="0"/>
              <a:t>10/16/2024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16AFA155-1CBF-4FA7-AA8E-A94E4E3E1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59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1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"/>
          <p:cNvSpPr>
            <a:spLocks noGrp="1"/>
          </p:cNvSpPr>
          <p:nvPr>
            <p:ph type="body" sz="quarter" idx="15"/>
          </p:nvPr>
        </p:nvSpPr>
        <p:spPr>
          <a:xfrm>
            <a:off x="1150937" y="1596044"/>
            <a:ext cx="6864350" cy="3651247"/>
          </a:xfrm>
          <a:prstGeom prst="rect">
            <a:avLst/>
          </a:prstGeom>
        </p:spPr>
        <p:txBody>
          <a:bodyPr lIns="0" tIns="0" rIns="0" bIns="0"/>
          <a:lstStyle>
            <a:lvl1pPr marL="230188" indent="-230188" defTabSz="914400" eaLnBrk="0" hangingPunct="0">
              <a:lnSpc>
                <a:spcPct val="90000"/>
              </a:lnSpc>
              <a:spcBef>
                <a:spcPts val="1200"/>
              </a:spcBef>
              <a:buFontTx/>
              <a:buChar char="•"/>
              <a:defRPr lang="en-US" b="1" kern="0">
                <a:solidFill>
                  <a:schemeClr val="accent3"/>
                </a:solidFill>
              </a:defRPr>
            </a:lvl1pPr>
            <a:lvl2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200" b="0" kern="0">
                <a:solidFill>
                  <a:schemeClr val="accent3"/>
                </a:solidFill>
              </a:defRPr>
            </a:lvl2pPr>
            <a:lvl3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200" b="0" kern="0">
                <a:solidFill>
                  <a:schemeClr val="accent3"/>
                </a:solidFill>
              </a:defRPr>
            </a:lvl3pPr>
            <a:lvl4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200" b="0" kern="0">
                <a:solidFill>
                  <a:schemeClr val="accent3"/>
                </a:solidFill>
              </a:defRPr>
            </a:lvl4pPr>
            <a:lvl5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200" b="0" kern="0">
                <a:solidFill>
                  <a:schemeClr val="accent3"/>
                </a:solidFill>
              </a:defRPr>
            </a:lvl5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"/>
          <p:cNvSpPr>
            <a:spLocks noGrp="1"/>
          </p:cNvSpPr>
          <p:nvPr>
            <p:ph type="title" hasCustomPrompt="1"/>
          </p:nvPr>
        </p:nvSpPr>
        <p:spPr>
          <a:xfrm>
            <a:off x="1157289" y="228600"/>
            <a:ext cx="7529512" cy="1143000"/>
          </a:xfrm>
          <a:prstGeom prst="rect">
            <a:avLst/>
          </a:prstGeom>
        </p:spPr>
        <p:txBody>
          <a:bodyPr lIns="0" tIns="0" rIns="0" bIns="91440" anchor="ctr"/>
          <a:lstStyle>
            <a:lvl1pPr algn="l">
              <a:lnSpc>
                <a:spcPct val="70000"/>
              </a:lnSpc>
              <a:defRPr lang="en-US" sz="3200" b="1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no more than 2 lines</a:t>
            </a:r>
          </a:p>
        </p:txBody>
      </p:sp>
      <p:sp>
        <p:nvSpPr>
          <p:cNvPr id="17" name="Date Placeholder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fld id="{5B0B274C-9C32-49CF-B195-A57B85813CB6}" type="datetime1">
              <a:rPr lang="en-US" smtClean="0"/>
              <a:t>10/16/2024</a:t>
            </a:fld>
            <a:endParaRPr lang="en-US" dirty="0"/>
          </a:p>
        </p:txBody>
      </p:sp>
      <p:sp>
        <p:nvSpPr>
          <p:cNvPr id="19" name="Footer Placeholder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 bwMode="auto">
          <a:xfrm>
            <a:off x="8609155" y="6162675"/>
            <a:ext cx="530492" cy="69494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sz="1400" b="1" kern="1200">
                <a:solidFill>
                  <a:schemeClr val="bg2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81E859C-F8A2-48E0-84EC-7CB756D58EE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73740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4652963"/>
            <a:ext cx="9144000" cy="2205037"/>
          </a:xfrm>
          <a:prstGeom prst="rect">
            <a:avLst/>
          </a:prstGeom>
          <a:solidFill>
            <a:srgbClr val="94B0B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6" name="Picture 9" descr="ANU_LOGO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15888"/>
            <a:ext cx="151130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8313" y="4652963"/>
            <a:ext cx="8280400" cy="519112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800"/>
            </a:lvl1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1919288"/>
            <a:ext cx="8207375" cy="64135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AU" dirty="0"/>
              <a:t>ANU Energy Change Institute</a:t>
            </a:r>
          </a:p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7DFB8-1476-4656-A448-88F9D74E6B2B}" type="slidenum">
              <a:rPr lang="en-A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05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ANU Energy Change Institute</a:t>
            </a:r>
          </a:p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00183-ED92-4CFB-AFA2-A9370BC97877}" type="slidenum">
              <a:rPr lang="en-A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96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ANU Energy Change Institute</a:t>
            </a:r>
          </a:p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7153D-8FB4-4646-B793-2DCA1B57EF2B}" type="slidenum">
              <a:rPr lang="en-A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661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4038600" cy="4210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16113"/>
            <a:ext cx="4038600" cy="4210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ANU Energy Change Institute</a:t>
            </a:r>
          </a:p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439F0-252C-4DD0-A2AB-2C7F1BBA56D8}" type="slidenum">
              <a:rPr lang="en-A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65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ANU Energy Change Institute</a:t>
            </a:r>
          </a:p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F3C21-2C06-489E-9C9E-6551D2410583}" type="slidenum">
              <a:rPr lang="en-A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545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ANU Energy Change Institute</a:t>
            </a:r>
          </a:p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FEC2E-9258-4F0E-BD76-A20242786C89}" type="slidenum">
              <a:rPr lang="en-A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950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ANU Energy Change Institute</a:t>
            </a:r>
          </a:p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5EE05-342A-43E4-8A14-AB3D21C9BC6E}" type="slidenum">
              <a:rPr lang="en-A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964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ANU Energy Change Institute</a:t>
            </a:r>
          </a:p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1F943-283C-4901-B0E2-9D9927C34ADB}" type="slidenum">
              <a:rPr lang="en-A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71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0175"/>
            <a:ext cx="8229600" cy="4525963"/>
          </a:xfrm>
        </p:spPr>
        <p:txBody>
          <a:bodyPr/>
          <a:lstStyle>
            <a:lvl2pPr>
              <a:defRPr/>
            </a:lvl2pPr>
            <a:lvl3pPr>
              <a:buFont typeface="Arial" pitchFamily="34" charset="0"/>
              <a:buChar char="•"/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0FB21F-A564-41F5-BEDF-9640D3440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974" y="6152533"/>
            <a:ext cx="1367887" cy="6352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FE5F8A-18F5-45E5-ADE9-5F7638685A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4322" y="171263"/>
            <a:ext cx="1139539" cy="610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D6657C-D80B-4B30-92A8-F8689D9EA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15" t="23127" r="7219" b="26159"/>
          <a:stretch/>
        </p:blipFill>
        <p:spPr>
          <a:xfrm>
            <a:off x="77973" y="6301377"/>
            <a:ext cx="2247014" cy="48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6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ANU Energy Change Institute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F70C7-E5BA-478A-8271-E061B4A7BFB4}" type="slidenum">
              <a:rPr lang="en-A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352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ANU Energy Change Institute</a:t>
            </a:r>
          </a:p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CCDA5-F41C-463F-A2BD-D210B5C01C04}" type="slidenum">
              <a:rPr lang="en-A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636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765175"/>
            <a:ext cx="2058988" cy="5360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5175"/>
            <a:ext cx="6029325" cy="5360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ANU Energy Change Institute</a:t>
            </a:r>
          </a:p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5083A-5A49-4FAE-B597-FBCB5382BF22}" type="slidenum">
              <a:rPr lang="en-A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907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57FD0-0639-4C55-88AD-4F4D05C61BB1}" type="slidenum">
              <a:rPr lang="en-A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649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C8F2D-B992-4314-8E44-CA3EC248EAAA}" type="datetime1">
              <a:rPr lang="en-US" smtClean="0"/>
              <a:t>10/16/2024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4C7E3EB5-E7F4-4A66-8A03-05DCBB005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87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00175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00175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BC14D-A89B-434F-A58D-67ACD674117C}" type="datetime1">
              <a:rPr lang="en-US" smtClean="0"/>
              <a:t>10/16/2024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DDCBE5EC-1700-48F6-A17A-D720EF8166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3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 baseline="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1BF1F-FDB3-45ED-A94A-B4704F4B7A86}" type="datetime1">
              <a:rPr lang="en-US" smtClean="0"/>
              <a:t>10/16/2024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EDE4BD21-7E4F-42CD-A859-C0F783344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79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B1FE2-FF5E-443F-BDF2-1D4835118011}" type="datetime1">
              <a:rPr lang="en-US" smtClean="0"/>
              <a:t>10/16/2024</a:t>
            </a:fld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89324278-D8F7-4C12-8952-86671D33B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6CC08-7318-466D-AA7A-3A7FFEE87ACF}" type="datetime1">
              <a:rPr lang="en-US" smtClean="0"/>
              <a:t>10/16/2024</a:t>
            </a:fld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4D443C82-2DBF-4563-8C7E-AB96F9A2A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73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674BB-CC7D-4A87-A4F2-5EFDEF7C6189}" type="datetime1">
              <a:rPr lang="en-US" smtClean="0"/>
              <a:t>10/16/2024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A574D8DA-5CE3-457D-AC3C-AA73CFA52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46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E09CF-5E50-4A68-ADF3-56CDB60D1B8D}" type="datetime1">
              <a:rPr lang="en-US" smtClean="0"/>
              <a:t>10/16/2024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AB0E8703-5B38-4DE4-B26F-1952D17329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19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30200"/>
            <a:ext cx="8218488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001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620963" y="6430963"/>
            <a:ext cx="17716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0D46EA4-4B3C-4586-A134-6316DC606EC2}" type="datetime1">
              <a:rPr lang="en-US" smtClean="0"/>
              <a:t>10/16/2024</a:t>
            </a:fld>
            <a:endParaRPr lang="en-US"/>
          </a:p>
        </p:txBody>
      </p:sp>
      <p:sp>
        <p:nvSpPr>
          <p:cNvPr id="2458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430963"/>
            <a:ext cx="17938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2458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51388" y="6430963"/>
            <a:ext cx="17684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C9A774E1-6397-4BD4-A584-BE19DACA7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1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+mj-lt"/>
          <a:ea typeface="Geneva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Arial" charset="0"/>
          <a:ea typeface="Geneva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Arial" charset="0"/>
          <a:ea typeface="Geneva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Arial" charset="0"/>
          <a:ea typeface="Geneva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Arial" charset="0"/>
          <a:ea typeface="Geneva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Arial" charset="0"/>
        </a:defRPr>
      </a:lvl9pPr>
    </p:titleStyle>
    <p:bodyStyle>
      <a:lvl1pPr marL="0" indent="0" algn="l" rtl="0" eaLnBrk="1" fontAlgn="base" hangingPunct="1">
        <a:lnSpc>
          <a:spcPct val="95000"/>
        </a:lnSpc>
        <a:spcBef>
          <a:spcPct val="70000"/>
        </a:spcBef>
        <a:spcAft>
          <a:spcPct val="0"/>
        </a:spcAft>
        <a:buNone/>
        <a:defRPr sz="2400">
          <a:solidFill>
            <a:schemeClr val="tx1"/>
          </a:solidFill>
          <a:latin typeface="+mn-lt"/>
          <a:ea typeface="Geneva" charset="-128"/>
          <a:cs typeface="+mn-cs"/>
        </a:defRPr>
      </a:lvl1pPr>
      <a:lvl2pPr marL="360000" indent="-360000" algn="l" rtl="0" eaLnBrk="1" fontAlgn="base" hangingPunct="1">
        <a:lnSpc>
          <a:spcPct val="95000"/>
        </a:lnSpc>
        <a:spcBef>
          <a:spcPts val="2016"/>
        </a:spcBef>
        <a:spcAft>
          <a:spcPct val="0"/>
        </a:spcAft>
        <a:buFont typeface="Courier New" pitchFamily="49" charset="0"/>
        <a:buChar char="-"/>
        <a:defRPr sz="2400" baseline="0">
          <a:solidFill>
            <a:schemeClr val="tx1"/>
          </a:solidFill>
          <a:latin typeface="+mn-lt"/>
          <a:ea typeface="Geneva" charset="-128"/>
        </a:defRPr>
      </a:lvl2pPr>
      <a:lvl3pPr marL="720000" indent="-360000" algn="l" rtl="0" eaLnBrk="1" fontAlgn="base" hangingPunct="1">
        <a:lnSpc>
          <a:spcPct val="95000"/>
        </a:lnSpc>
        <a:spcBef>
          <a:spcPts val="48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Geneva" charset="-128"/>
        </a:defRPr>
      </a:lvl3pPr>
      <a:lvl4pPr marL="1080000" indent="-360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 baseline="0">
          <a:solidFill>
            <a:schemeClr val="tx1"/>
          </a:solidFill>
          <a:latin typeface="+mn-lt"/>
          <a:ea typeface="Geneva" charset="-128"/>
        </a:defRPr>
      </a:lvl4pPr>
      <a:lvl5pPr marL="2057400" indent="-22860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Geneva" charset="-128"/>
        </a:defRPr>
      </a:lvl5pPr>
      <a:lvl6pPr marL="2514600" indent="-22860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Geneva" charset="-128"/>
        </a:defRPr>
      </a:lvl6pPr>
      <a:lvl7pPr marL="2971800" indent="-22860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Geneva" charset="-128"/>
        </a:defRPr>
      </a:lvl7pPr>
      <a:lvl8pPr marL="3429000" indent="-22860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Geneva" charset="-128"/>
        </a:defRPr>
      </a:lvl8pPr>
      <a:lvl9pPr marL="3886200" indent="-22860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94B0B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651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16113"/>
            <a:ext cx="82296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24525" y="6597650"/>
            <a:ext cx="21336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>
              <a:defRPr/>
            </a:pPr>
            <a:endParaRPr lang="en-A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288" y="6597650"/>
            <a:ext cx="5040312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>
              <a:defRPr/>
            </a:pPr>
            <a:r>
              <a:rPr lang="en-AU" dirty="0"/>
              <a:t>ANU Energy Change Institute</a:t>
            </a:r>
          </a:p>
          <a:p>
            <a:pPr eaLnBrk="0" hangingPunct="0">
              <a:defRPr/>
            </a:pPr>
            <a:endParaRPr lang="en-A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01013" y="6597650"/>
            <a:ext cx="5857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>
              <a:defRPr/>
            </a:pPr>
            <a:fld id="{5F8D2DF5-B31C-4213-98FC-095246672FF5}" type="slidenum">
              <a:rPr lang="en-AU" smtClean="0">
                <a:solidFill>
                  <a:srgbClr val="000000"/>
                </a:solidFill>
                <a:latin typeface="Times New Roman" pitchFamily="18" charset="0"/>
              </a:rPr>
              <a:pPr eaLnBrk="0" hangingPunct="0">
                <a:defRPr/>
              </a:pPr>
              <a:t>‹#›</a:t>
            </a:fld>
            <a:endParaRPr lang="en-A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2" name="Rectangle 7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33" name="Picture 9" descr="ANU_LOGO_WHIT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15888"/>
            <a:ext cx="151130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4333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41" r:id="rId3"/>
    <p:sldLayoutId id="2147484342" r:id="rId4"/>
    <p:sldLayoutId id="2147484343" r:id="rId5"/>
    <p:sldLayoutId id="2147484344" r:id="rId6"/>
    <p:sldLayoutId id="2147484345" r:id="rId7"/>
    <p:sldLayoutId id="2147484346" r:id="rId8"/>
    <p:sldLayoutId id="2147484347" r:id="rId9"/>
    <p:sldLayoutId id="2147484348" r:id="rId10"/>
    <p:sldLayoutId id="2147484349" r:id="rId11"/>
    <p:sldLayoutId id="214748435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re100.eng.anu.edu.a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re100.eng.anu.edu.au/global/index.php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re100.eng.anu.edu.au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e100.eng.anu.edu.au/pumped_hydro_atlas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re100.eng.anu.edu.au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2293" y="920010"/>
            <a:ext cx="8372475" cy="1200329"/>
          </a:xfrm>
        </p:spPr>
        <p:txBody>
          <a:bodyPr/>
          <a:lstStyle/>
          <a:p>
            <a:pPr algn="ctr">
              <a:defRPr/>
            </a:pPr>
            <a:r>
              <a:rPr lang="en-US" sz="4400" b="1" dirty="0"/>
              <a:t>Pumped hydro energy storage</a:t>
            </a:r>
            <a:br>
              <a:rPr lang="en-US" sz="4400" b="1" dirty="0"/>
            </a:br>
            <a:r>
              <a:rPr lang="en-US" sz="2800" b="1" dirty="0"/>
              <a:t>to support the fastest energy change in history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5527" y="2701836"/>
            <a:ext cx="7970849" cy="1348061"/>
          </a:xfrm>
        </p:spPr>
        <p:txBody>
          <a:bodyPr/>
          <a:lstStyle/>
          <a:p>
            <a:pPr algn="ctr">
              <a:defRPr/>
            </a:pPr>
            <a:r>
              <a:rPr lang="en-GB" sz="2400" dirty="0"/>
              <a:t>Andrew Blakers</a:t>
            </a:r>
          </a:p>
          <a:p>
            <a:pPr algn="ctr">
              <a:defRPr/>
            </a:pPr>
            <a:r>
              <a:rPr lang="en-GB" sz="2400" dirty="0"/>
              <a:t>Australian National University</a:t>
            </a:r>
          </a:p>
          <a:p>
            <a:pPr algn="ctr">
              <a:defRPr/>
            </a:pPr>
            <a:r>
              <a:rPr lang="en-GB" sz="2400" dirty="0">
                <a:hlinkClick r:id="rId3"/>
              </a:rPr>
              <a:t>http://re100.eng.anu.edu.au/</a:t>
            </a:r>
            <a:r>
              <a:rPr lang="en-GB" sz="2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1F34AC-1A51-E2DD-ED6F-AD94FA3B3E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7"/>
          <a:stretch/>
        </p:blipFill>
        <p:spPr bwMode="auto">
          <a:xfrm>
            <a:off x="0" y="4108173"/>
            <a:ext cx="4580877" cy="2749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9A21E4-EF8E-3F8B-5BFC-B79B2FA87E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357" b="122"/>
          <a:stretch/>
        </p:blipFill>
        <p:spPr>
          <a:xfrm>
            <a:off x="4587445" y="4108173"/>
            <a:ext cx="4556555" cy="274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2170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5F5797-4B46-83E5-D06E-69530C9A73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050" y="1099127"/>
            <a:ext cx="7248695" cy="56677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A595B7-99B0-44C5-8039-3D67025E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975" y="237600"/>
            <a:ext cx="8550050" cy="861527"/>
          </a:xfrm>
        </p:spPr>
        <p:txBody>
          <a:bodyPr/>
          <a:lstStyle/>
          <a:p>
            <a:r>
              <a:rPr lang="en-AU" sz="2800" dirty="0"/>
              <a:t>Australia’s large pumped hydro energy storage</a:t>
            </a:r>
            <a:br>
              <a:rPr lang="en-AU" sz="2000" dirty="0"/>
            </a:br>
            <a:r>
              <a:rPr lang="en-AU" sz="2000" b="1" dirty="0">
                <a:solidFill>
                  <a:srgbClr val="FF0000"/>
                </a:solidFill>
              </a:rPr>
              <a:t>300X</a:t>
            </a:r>
            <a:r>
              <a:rPr lang="en-AU" sz="2000" dirty="0"/>
              <a:t> more than needed to support 100% renewable 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997E48-F9CD-40CE-832D-064040A377F3}"/>
              </a:ext>
            </a:extLst>
          </p:cNvPr>
          <p:cNvSpPr txBox="1"/>
          <p:nvPr/>
        </p:nvSpPr>
        <p:spPr>
          <a:xfrm>
            <a:off x="2559777" y="2214701"/>
            <a:ext cx="32758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http://re100.eng.anu.edu.au/global/index.php</a:t>
            </a:r>
            <a:r>
              <a:rPr lang="en-AU" sz="1200" dirty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6331F32-E0E1-892E-DB65-3ECD342AC07E}"/>
              </a:ext>
            </a:extLst>
          </p:cNvPr>
          <p:cNvSpPr txBox="1">
            <a:spLocks/>
          </p:cNvSpPr>
          <p:nvPr/>
        </p:nvSpPr>
        <p:spPr bwMode="auto">
          <a:xfrm>
            <a:off x="1177134" y="1275857"/>
            <a:ext cx="1739580" cy="2769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500" kern="0" dirty="0">
                <a:solidFill>
                  <a:schemeClr val="bg1"/>
                </a:solidFill>
              </a:rPr>
              <a:t>150 GWh storages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9FCDB7-0BB3-B6B0-BF67-BD0CAED2E972}"/>
              </a:ext>
            </a:extLst>
          </p:cNvPr>
          <p:cNvSpPr txBox="1"/>
          <p:nvPr/>
        </p:nvSpPr>
        <p:spPr>
          <a:xfrm>
            <a:off x="1316850" y="5211471"/>
            <a:ext cx="3874232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AU" sz="2000" dirty="0"/>
              <a:t>Tiny area of land flooded for full decarbonization: </a:t>
            </a:r>
            <a:r>
              <a:rPr lang="en-AU" sz="2000" b="1" dirty="0">
                <a:solidFill>
                  <a:srgbClr val="FF0000"/>
                </a:solidFill>
              </a:rPr>
              <a:t>4m</a:t>
            </a:r>
            <a:r>
              <a:rPr lang="en-AU" sz="2000" b="1" baseline="30000" dirty="0">
                <a:solidFill>
                  <a:srgbClr val="FF0000"/>
                </a:solidFill>
              </a:rPr>
              <a:t>2</a:t>
            </a:r>
            <a:r>
              <a:rPr lang="en-AU" sz="2000" b="1" dirty="0">
                <a:solidFill>
                  <a:srgbClr val="FF0000"/>
                </a:solidFill>
              </a:rPr>
              <a:t> </a:t>
            </a:r>
            <a:r>
              <a:rPr lang="en-AU" sz="2000" dirty="0"/>
              <a:t>per person</a:t>
            </a:r>
          </a:p>
          <a:p>
            <a:r>
              <a:rPr lang="en-AU" sz="2000" dirty="0"/>
              <a:t>Tiny volume of water per day:</a:t>
            </a:r>
          </a:p>
          <a:p>
            <a:r>
              <a:rPr lang="en-AU" sz="2000" dirty="0"/>
              <a:t> </a:t>
            </a:r>
            <a:r>
              <a:rPr lang="en-AU" sz="2000" b="1" dirty="0">
                <a:solidFill>
                  <a:srgbClr val="FF0000"/>
                </a:solidFill>
              </a:rPr>
              <a:t>4 litres </a:t>
            </a:r>
            <a:r>
              <a:rPr lang="en-AU" sz="2000" dirty="0"/>
              <a:t>per person </a:t>
            </a:r>
          </a:p>
        </p:txBody>
      </p:sp>
    </p:spTree>
    <p:extLst>
      <p:ext uri="{BB962C8B-B14F-4D97-AF65-F5344CB8AC3E}">
        <p14:creationId xmlns:p14="http://schemas.microsoft.com/office/powerpoint/2010/main" val="2568263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F04AAC-F185-2C80-4892-DC135BE38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38" y="721407"/>
            <a:ext cx="3449726" cy="60122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B8F86B-6B2E-4C79-B6E5-11E83676C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7" y="65906"/>
            <a:ext cx="7735749" cy="708126"/>
          </a:xfrm>
        </p:spPr>
        <p:txBody>
          <a:bodyPr/>
          <a:lstStyle/>
          <a:p>
            <a:pPr algn="ctr"/>
            <a:r>
              <a:rPr lang="en-AU" sz="3200" dirty="0"/>
              <a:t>PHES Atlas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2B643C-CA5F-9523-EE6A-64C644421F92}"/>
              </a:ext>
            </a:extLst>
          </p:cNvPr>
          <p:cNvSpPr txBox="1"/>
          <p:nvPr/>
        </p:nvSpPr>
        <p:spPr>
          <a:xfrm>
            <a:off x="5703035" y="3740290"/>
            <a:ext cx="2286964" cy="1015663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500 GWh sites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800" dirty="0">
                <a:solidFill>
                  <a:schemeClr val="tx1"/>
                </a:solidFill>
                <a:cs typeface="Arial"/>
              </a:rPr>
              <a:t>Enough for 10 million people each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630A231-D7B4-3C5E-E3F8-7E5680533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37" y="774032"/>
            <a:ext cx="5138022" cy="521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AU" altLang="en-US" sz="2400" kern="0" dirty="0"/>
              <a:t>Size (GWh)</a:t>
            </a:r>
          </a:p>
          <a:p>
            <a:pPr lvl="1"/>
            <a:r>
              <a:rPr lang="en-AU" altLang="en-US" sz="2000" kern="0" dirty="0"/>
              <a:t>2, 5, 15, 50, 150, 500, 1500, 5000</a:t>
            </a:r>
          </a:p>
          <a:p>
            <a:r>
              <a:rPr lang="en-AU" altLang="en-US" sz="2400" kern="0" dirty="0"/>
              <a:t>Head 100-1600 metres</a:t>
            </a:r>
          </a:p>
          <a:p>
            <a:r>
              <a:rPr lang="en-AU" altLang="en-US" sz="2400" kern="0" dirty="0"/>
              <a:t>Atlases</a:t>
            </a:r>
          </a:p>
          <a:p>
            <a:pPr lvl="1"/>
            <a:r>
              <a:rPr lang="en-AU" altLang="en-US" sz="2000" kern="0" dirty="0"/>
              <a:t>Greenfield</a:t>
            </a:r>
          </a:p>
          <a:p>
            <a:pPr lvl="1"/>
            <a:r>
              <a:rPr lang="en-AU" altLang="en-US" sz="2000" kern="0" dirty="0"/>
              <a:t>Bluefield (existing reservoirs)</a:t>
            </a:r>
          </a:p>
          <a:p>
            <a:pPr lvl="1"/>
            <a:r>
              <a:rPr lang="en-AU" altLang="en-US" sz="2000" kern="0" dirty="0"/>
              <a:t>Brownfield (old mining sites)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A83FFD-E70A-3E01-8A64-3A0008EB22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09" t="12941" r="11272" b="5990"/>
          <a:stretch/>
        </p:blipFill>
        <p:spPr>
          <a:xfrm>
            <a:off x="519545" y="3740290"/>
            <a:ext cx="4807882" cy="29933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8A60A6-1515-1496-7FD1-852DCC1B0379}"/>
              </a:ext>
            </a:extLst>
          </p:cNvPr>
          <p:cNvSpPr txBox="1"/>
          <p:nvPr/>
        </p:nvSpPr>
        <p:spPr>
          <a:xfrm>
            <a:off x="2813878" y="5236982"/>
            <a:ext cx="2239618" cy="1200329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5000 GWh Class A site near Townsville.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800" dirty="0">
                <a:solidFill>
                  <a:schemeClr val="tx1"/>
                </a:solidFill>
                <a:cs typeface="Arial"/>
              </a:rPr>
              <a:t>Enough storage for 100 million people.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B386A4-2531-1047-1A22-2311F1E2038A}"/>
              </a:ext>
            </a:extLst>
          </p:cNvPr>
          <p:cNvSpPr txBox="1"/>
          <p:nvPr/>
        </p:nvSpPr>
        <p:spPr>
          <a:xfrm>
            <a:off x="4091407" y="2409641"/>
            <a:ext cx="2381103" cy="307777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  <a:hlinkClick r:id="rId4"/>
              </a:rPr>
              <a:t>http://re100.eng.anu.edu.au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3099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2B67-2D5B-5852-3E99-03D3FD42B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365" y="157346"/>
            <a:ext cx="7430052" cy="886585"/>
          </a:xfrm>
        </p:spPr>
        <p:txBody>
          <a:bodyPr/>
          <a:lstStyle/>
          <a:p>
            <a:pPr algn="ctr"/>
            <a:r>
              <a:rPr lang="en-US" sz="3200" dirty="0"/>
              <a:t>Pumped hydro solves overnight storage</a:t>
            </a:r>
            <a:endParaRPr lang="en-AU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26C204-BE5F-14DD-65C0-BE22D1B973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9947"/>
            <a:ext cx="9144000" cy="5038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FB9748-9A75-849A-896C-9552E8F91D58}"/>
              </a:ext>
            </a:extLst>
          </p:cNvPr>
          <p:cNvSpPr txBox="1"/>
          <p:nvPr/>
        </p:nvSpPr>
        <p:spPr>
          <a:xfrm>
            <a:off x="1621182" y="1043931"/>
            <a:ext cx="5826540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000" dirty="0">
                <a:solidFill>
                  <a:srgbClr val="000000"/>
                </a:solidFill>
                <a:cs typeface="Arial"/>
              </a:rPr>
              <a:t>Australia has </a:t>
            </a:r>
            <a:r>
              <a:rPr lang="en-AU" sz="2000" b="1" dirty="0">
                <a:solidFill>
                  <a:srgbClr val="FF0000"/>
                </a:solidFill>
                <a:cs typeface="Arial"/>
              </a:rPr>
              <a:t>5000</a:t>
            </a:r>
            <a:r>
              <a:rPr lang="en-AU" sz="2000" dirty="0">
                <a:solidFill>
                  <a:srgbClr val="000000"/>
                </a:solidFill>
                <a:cs typeface="Arial"/>
              </a:rPr>
              <a:t> sites, 300X more than required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Low cost, low-impact, off-the-shelf technology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8663E6-8FC6-7ADA-DA53-F101E8B51172}"/>
              </a:ext>
            </a:extLst>
          </p:cNvPr>
          <p:cNvSpPr txBox="1"/>
          <p:nvPr/>
        </p:nvSpPr>
        <p:spPr>
          <a:xfrm>
            <a:off x="399774" y="6145679"/>
            <a:ext cx="459187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000" dirty="0">
                <a:solidFill>
                  <a:srgbClr val="000000"/>
                </a:solidFill>
                <a:cs typeface="Arial"/>
              </a:rPr>
              <a:t>1500 GWh Class AA site near Lithgow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4962E8-BDA0-4F24-32ED-45C93ED4EEDC}"/>
              </a:ext>
            </a:extLst>
          </p:cNvPr>
          <p:cNvSpPr txBox="1"/>
          <p:nvPr/>
        </p:nvSpPr>
        <p:spPr>
          <a:xfrm>
            <a:off x="5680765" y="5871801"/>
            <a:ext cx="3105425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000" dirty="0">
                <a:solidFill>
                  <a:srgbClr val="000000"/>
                </a:solidFill>
                <a:cs typeface="Arial"/>
              </a:rPr>
              <a:t>Enough storage here for complete decarbonization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910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2D16E4B-ADCB-44D6-6451-643B45698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750"/>
            <a:ext cx="9144000" cy="61362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A698E5-7022-E85D-578E-11AFB3B156FF}"/>
              </a:ext>
            </a:extLst>
          </p:cNvPr>
          <p:cNvSpPr txBox="1">
            <a:spLocks/>
          </p:cNvSpPr>
          <p:nvPr/>
        </p:nvSpPr>
        <p:spPr bwMode="auto">
          <a:xfrm>
            <a:off x="421381" y="-7392"/>
            <a:ext cx="8084945" cy="729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527688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“Snowy 3.0” Class AA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527688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7B97E1-FC27-D02E-A668-0C47E3646157}"/>
              </a:ext>
            </a:extLst>
          </p:cNvPr>
          <p:cNvCxnSpPr>
            <a:cxnSpLocks/>
          </p:cNvCxnSpPr>
          <p:nvPr/>
        </p:nvCxnSpPr>
        <p:spPr bwMode="auto">
          <a:xfrm>
            <a:off x="2887579" y="5221705"/>
            <a:ext cx="5466347" cy="40506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41D9D41-C62A-0CA6-6CC3-E9913F37C86F}"/>
              </a:ext>
            </a:extLst>
          </p:cNvPr>
          <p:cNvSpPr txBox="1"/>
          <p:nvPr/>
        </p:nvSpPr>
        <p:spPr>
          <a:xfrm>
            <a:off x="4432832" y="4550931"/>
            <a:ext cx="3571481" cy="707886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Snowy 2.0 tunnel, 27 km long (350 GWh)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657E02-B883-D3DE-8651-19A2337DF120}"/>
              </a:ext>
            </a:extLst>
          </p:cNvPr>
          <p:cNvSpPr txBox="1"/>
          <p:nvPr/>
        </p:nvSpPr>
        <p:spPr>
          <a:xfrm>
            <a:off x="287787" y="5292330"/>
            <a:ext cx="1958107" cy="707886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“Snowy 3.0”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(100-500 GWh)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85F399-73C3-57BC-2018-F74801FA84B3}"/>
              </a:ext>
            </a:extLst>
          </p:cNvPr>
          <p:cNvCxnSpPr>
            <a:cxnSpLocks/>
          </p:cNvCxnSpPr>
          <p:nvPr/>
        </p:nvCxnSpPr>
        <p:spPr bwMode="auto">
          <a:xfrm flipH="1">
            <a:off x="877335" y="4620523"/>
            <a:ext cx="883286" cy="28435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2E75833-37B6-BB1C-E7BA-D768E19838D9}"/>
              </a:ext>
            </a:extLst>
          </p:cNvPr>
          <p:cNvSpPr txBox="1"/>
          <p:nvPr/>
        </p:nvSpPr>
        <p:spPr>
          <a:xfrm>
            <a:off x="3328736" y="6088495"/>
            <a:ext cx="4211052" cy="307777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  <a:hlinkClick r:id="rId3"/>
              </a:rPr>
              <a:t>https://re100.eng.anu.edu.au/pumped_hydro_atlas/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D993F1-001D-E61A-8168-F42B733F924B}"/>
              </a:ext>
            </a:extLst>
          </p:cNvPr>
          <p:cNvSpPr txBox="1"/>
          <p:nvPr/>
        </p:nvSpPr>
        <p:spPr>
          <a:xfrm>
            <a:off x="2358885" y="851153"/>
            <a:ext cx="6601328" cy="830997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Same workforce, roads, transmission, tunnel borers, concrete plant, workcamps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Lots of options including connection to </a:t>
            </a:r>
            <a:r>
              <a:rPr lang="en-US" sz="1600" dirty="0" err="1">
                <a:solidFill>
                  <a:srgbClr val="000000"/>
                </a:solidFill>
                <a:cs typeface="Arial"/>
              </a:rPr>
              <a:t>Blowering</a:t>
            </a:r>
            <a:endParaRPr lang="en-US" sz="1600" dirty="0">
              <a:solidFill>
                <a:srgbClr val="000000"/>
              </a:solidFill>
              <a:cs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82D883-0370-8380-DF7F-166D8321E29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77335" y="4904874"/>
            <a:ext cx="1336476" cy="5155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23053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F6C91-EB91-1D6E-27ED-0A81266E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81" y="67541"/>
            <a:ext cx="8229600" cy="754784"/>
          </a:xfrm>
        </p:spPr>
        <p:txBody>
          <a:bodyPr/>
          <a:lstStyle/>
          <a:p>
            <a:pPr algn="ctr"/>
            <a:r>
              <a:rPr lang="en-AU" dirty="0"/>
              <a:t>Coffs Harbour 150 GWh Class AAA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6493B0-9A95-9B0D-8F1F-7AA0AF2D57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58536"/>
            <a:ext cx="9136342" cy="6099464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17124B2-CF5D-0E52-E850-C29CF84598BB}"/>
              </a:ext>
            </a:extLst>
          </p:cNvPr>
          <p:cNvCxnSpPr>
            <a:cxnSpLocks/>
          </p:cNvCxnSpPr>
          <p:nvPr/>
        </p:nvCxnSpPr>
        <p:spPr>
          <a:xfrm flipH="1">
            <a:off x="2115930" y="1506330"/>
            <a:ext cx="631687" cy="178904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4EC0182-27C5-DC18-0B3D-DE7F1589F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963" y="1360557"/>
            <a:ext cx="4023074" cy="350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08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77DC6-C712-1A34-9C12-10F0E334D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0191"/>
            <a:ext cx="8229600" cy="923314"/>
          </a:xfrm>
        </p:spPr>
        <p:txBody>
          <a:bodyPr/>
          <a:lstStyle/>
          <a:p>
            <a:pPr algn="ctr"/>
            <a:r>
              <a:rPr lang="en-AU" dirty="0"/>
              <a:t>Tamworth 150 GWh Class AA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27E98D-DD15-F086-1DF9-24136295A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43191"/>
            <a:ext cx="9144000" cy="5614809"/>
          </a:xfr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CBDA9A7-46CD-CF07-251F-92EF6DA492BA}"/>
              </a:ext>
            </a:extLst>
          </p:cNvPr>
          <p:cNvSpPr/>
          <p:nvPr/>
        </p:nvSpPr>
        <p:spPr>
          <a:xfrm>
            <a:off x="1007165" y="2473730"/>
            <a:ext cx="5667513" cy="1034188"/>
          </a:xfrm>
          <a:custGeom>
            <a:avLst/>
            <a:gdLst>
              <a:gd name="connsiteX0" fmla="*/ 4479235 w 4479235"/>
              <a:gd name="connsiteY0" fmla="*/ 395247 h 395247"/>
              <a:gd name="connsiteX1" fmla="*/ 3715027 w 4479235"/>
              <a:gd name="connsiteY1" fmla="*/ 262726 h 395247"/>
              <a:gd name="connsiteX2" fmla="*/ 3149600 w 4479235"/>
              <a:gd name="connsiteY2" fmla="*/ 161126 h 395247"/>
              <a:gd name="connsiteX3" fmla="*/ 2707861 w 4479235"/>
              <a:gd name="connsiteY3" fmla="*/ 112534 h 395247"/>
              <a:gd name="connsiteX4" fmla="*/ 2005496 w 4479235"/>
              <a:gd name="connsiteY4" fmla="*/ 55108 h 395247"/>
              <a:gd name="connsiteX5" fmla="*/ 949740 w 4479235"/>
              <a:gd name="connsiteY5" fmla="*/ 10934 h 395247"/>
              <a:gd name="connsiteX6" fmla="*/ 0 w 4479235"/>
              <a:gd name="connsiteY6" fmla="*/ 271560 h 395247"/>
              <a:gd name="connsiteX0" fmla="*/ 5667513 w 5667513"/>
              <a:gd name="connsiteY0" fmla="*/ 395247 h 1089237"/>
              <a:gd name="connsiteX1" fmla="*/ 4903305 w 5667513"/>
              <a:gd name="connsiteY1" fmla="*/ 262726 h 1089237"/>
              <a:gd name="connsiteX2" fmla="*/ 4337878 w 5667513"/>
              <a:gd name="connsiteY2" fmla="*/ 161126 h 1089237"/>
              <a:gd name="connsiteX3" fmla="*/ 3896139 w 5667513"/>
              <a:gd name="connsiteY3" fmla="*/ 112534 h 1089237"/>
              <a:gd name="connsiteX4" fmla="*/ 3193774 w 5667513"/>
              <a:gd name="connsiteY4" fmla="*/ 55108 h 1089237"/>
              <a:gd name="connsiteX5" fmla="*/ 2138018 w 5667513"/>
              <a:gd name="connsiteY5" fmla="*/ 10934 h 1089237"/>
              <a:gd name="connsiteX6" fmla="*/ 0 w 5667513"/>
              <a:gd name="connsiteY6" fmla="*/ 1088778 h 1089237"/>
              <a:gd name="connsiteX0" fmla="*/ 5667513 w 5667513"/>
              <a:gd name="connsiteY0" fmla="*/ 340149 h 1034188"/>
              <a:gd name="connsiteX1" fmla="*/ 4903305 w 5667513"/>
              <a:gd name="connsiteY1" fmla="*/ 207628 h 1034188"/>
              <a:gd name="connsiteX2" fmla="*/ 4337878 w 5667513"/>
              <a:gd name="connsiteY2" fmla="*/ 106028 h 1034188"/>
              <a:gd name="connsiteX3" fmla="*/ 3896139 w 5667513"/>
              <a:gd name="connsiteY3" fmla="*/ 57436 h 1034188"/>
              <a:gd name="connsiteX4" fmla="*/ 3193774 w 5667513"/>
              <a:gd name="connsiteY4" fmla="*/ 10 h 1034188"/>
              <a:gd name="connsiteX5" fmla="*/ 1426818 w 5667513"/>
              <a:gd name="connsiteY5" fmla="*/ 61854 h 1034188"/>
              <a:gd name="connsiteX6" fmla="*/ 0 w 5667513"/>
              <a:gd name="connsiteY6" fmla="*/ 1033680 h 1034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7513" h="1034188">
                <a:moveTo>
                  <a:pt x="5667513" y="340149"/>
                </a:moveTo>
                <a:lnTo>
                  <a:pt x="4903305" y="207628"/>
                </a:lnTo>
                <a:cubicBezTo>
                  <a:pt x="4681699" y="168608"/>
                  <a:pt x="4505739" y="131060"/>
                  <a:pt x="4337878" y="106028"/>
                </a:cubicBezTo>
                <a:cubicBezTo>
                  <a:pt x="4170017" y="80996"/>
                  <a:pt x="4086823" y="75106"/>
                  <a:pt x="3896139" y="57436"/>
                </a:cubicBezTo>
                <a:cubicBezTo>
                  <a:pt x="3705455" y="39766"/>
                  <a:pt x="3605327" y="-726"/>
                  <a:pt x="3193774" y="10"/>
                </a:cubicBezTo>
                <a:cubicBezTo>
                  <a:pt x="2782221" y="746"/>
                  <a:pt x="1761067" y="25779"/>
                  <a:pt x="1426818" y="61854"/>
                </a:cubicBezTo>
                <a:cubicBezTo>
                  <a:pt x="1092569" y="97929"/>
                  <a:pt x="41229" y="1059448"/>
                  <a:pt x="0" y="1033680"/>
                </a:cubicBezTo>
              </a:path>
            </a:pathLst>
          </a:custGeom>
          <a:noFill/>
          <a:ln w="50800">
            <a:solidFill>
              <a:srgbClr val="333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7E0B5-A8E0-0B14-0CD7-F7F8BE62E461}"/>
              </a:ext>
            </a:extLst>
          </p:cNvPr>
          <p:cNvSpPr txBox="1"/>
          <p:nvPr/>
        </p:nvSpPr>
        <p:spPr>
          <a:xfrm>
            <a:off x="3390328" y="2021040"/>
            <a:ext cx="1314194" cy="400110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Aqueduct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1B8F41-564E-E3A3-90E7-5B1FDD622427}"/>
              </a:ext>
            </a:extLst>
          </p:cNvPr>
          <p:cNvSpPr txBox="1"/>
          <p:nvPr/>
        </p:nvSpPr>
        <p:spPr>
          <a:xfrm>
            <a:off x="390929" y="1856056"/>
            <a:ext cx="1199332" cy="1015663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Short pressure tunnel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6960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3BFA2C-5DE0-E0A3-DE46-4BD5AD30B9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995"/>
          <a:stretch/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03096BB4-8451-DC56-06DE-4244DC52E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313" y="2134795"/>
            <a:ext cx="3273288" cy="10156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Excellent sites everywhere.</a:t>
            </a:r>
            <a:b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</a:b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200X more than needed to support 100% solar energy.</a:t>
            </a:r>
            <a:endParaRPr kumimoji="0" lang="en-AU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BEA49142-64C6-6B6F-D0F0-C8547C83A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87" y="6006639"/>
            <a:ext cx="1323009" cy="4001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500 GWh</a:t>
            </a:r>
            <a:endParaRPr kumimoji="0" lang="en-AU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096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5C90A-A050-5E3B-B320-2A2F2084F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0195C2-98A7-BA0F-F5E0-35B24009D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7441"/>
            <a:ext cx="9144000" cy="5460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960F76-35AC-84ED-CA06-2F95A546C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48" y="174099"/>
            <a:ext cx="8658179" cy="1151498"/>
          </a:xfrm>
        </p:spPr>
        <p:txBody>
          <a:bodyPr/>
          <a:lstStyle/>
          <a:p>
            <a:pPr algn="ctr"/>
            <a:r>
              <a:rPr lang="en-AU" sz="3200" dirty="0"/>
              <a:t>Extraordinary sites are extraordinarily cheap</a:t>
            </a:r>
            <a:br>
              <a:rPr lang="en-AU" sz="3200" dirty="0"/>
            </a:br>
            <a:r>
              <a:rPr lang="en-AU" sz="2400" dirty="0"/>
              <a:t>Sumatra 5000 GWh Greenfield Class AAA site</a:t>
            </a:r>
            <a:br>
              <a:rPr lang="en-AU" sz="2400" dirty="0"/>
            </a:br>
            <a:r>
              <a:rPr lang="en-AU" sz="2000" dirty="0"/>
              <a:t>= 100 million EV batteries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8192B4-26EF-FCDB-713A-426605A1A708}"/>
              </a:ext>
            </a:extLst>
          </p:cNvPr>
          <p:cNvSpPr txBox="1"/>
          <p:nvPr/>
        </p:nvSpPr>
        <p:spPr>
          <a:xfrm>
            <a:off x="6239042" y="1448469"/>
            <a:ext cx="259715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000" dirty="0"/>
              <a:t>Head=1600 metres</a:t>
            </a:r>
          </a:p>
          <a:p>
            <a:r>
              <a:rPr lang="en-AU" sz="2000" dirty="0"/>
              <a:t>Slope=8%</a:t>
            </a:r>
          </a:p>
          <a:p>
            <a:r>
              <a:rPr lang="en-AU" sz="2000" dirty="0"/>
              <a:t>Water/Rock ratio=14</a:t>
            </a:r>
          </a:p>
          <a:p>
            <a:r>
              <a:rPr lang="en-AU" sz="2000" dirty="0"/>
              <a:t>Flooded area=50km</a:t>
            </a:r>
            <a:r>
              <a:rPr lang="en-AU" sz="2000" baseline="30000" dirty="0"/>
              <a:t>2</a:t>
            </a:r>
            <a:r>
              <a:rPr lang="en-AU" sz="20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4E3D23-BA19-934A-E5EA-39AF2F077EF2}"/>
              </a:ext>
            </a:extLst>
          </p:cNvPr>
          <p:cNvSpPr txBox="1"/>
          <p:nvPr/>
        </p:nvSpPr>
        <p:spPr>
          <a:xfrm>
            <a:off x="258848" y="1688049"/>
            <a:ext cx="35136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800" dirty="0"/>
              <a:t>ASEAN needs 8 of these when it is affluent and fully decarbonized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F642A0-032C-2928-54F6-4119E1E4BE0A}"/>
              </a:ext>
            </a:extLst>
          </p:cNvPr>
          <p:cNvSpPr txBox="1"/>
          <p:nvPr/>
        </p:nvSpPr>
        <p:spPr>
          <a:xfrm>
            <a:off x="258848" y="2688467"/>
            <a:ext cx="259714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Capital cost: US$10/kWh = 30X less than a Big Battery</a:t>
            </a:r>
          </a:p>
        </p:txBody>
      </p:sp>
    </p:spTree>
    <p:extLst>
      <p:ext uri="{BB962C8B-B14F-4D97-AF65-F5344CB8AC3E}">
        <p14:creationId xmlns:p14="http://schemas.microsoft.com/office/powerpoint/2010/main" val="226384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3F724DC-6232-6845-9FD2-72B39854C397}"/>
              </a:ext>
            </a:extLst>
          </p:cNvPr>
          <p:cNvCxnSpPr>
            <a:cxnSpLocks/>
          </p:cNvCxnSpPr>
          <p:nvPr/>
        </p:nvCxnSpPr>
        <p:spPr>
          <a:xfrm flipV="1">
            <a:off x="2981739" y="967700"/>
            <a:ext cx="1590261" cy="353100"/>
          </a:xfrm>
          <a:prstGeom prst="straightConnector1">
            <a:avLst/>
          </a:prstGeom>
          <a:ln>
            <a:solidFill>
              <a:srgbClr val="F4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D969D3B-17A2-A345-8C30-5F2BBFDAD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3" y="205848"/>
            <a:ext cx="8229600" cy="556004"/>
          </a:xfrm>
        </p:spPr>
        <p:txBody>
          <a:bodyPr/>
          <a:lstStyle/>
          <a:p>
            <a:r>
              <a:rPr lang="en-AU" dirty="0"/>
              <a:t>Bakun and </a:t>
            </a:r>
            <a:r>
              <a:rPr lang="en-AU" dirty="0" err="1"/>
              <a:t>Murum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EE4C89-B2C1-57D2-3366-9BE8EB95F7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95"/>
          <a:stretch/>
        </p:blipFill>
        <p:spPr>
          <a:xfrm>
            <a:off x="277473" y="3228754"/>
            <a:ext cx="8589054" cy="345514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DDCD8C3-838D-6EA0-E0D8-491F9B50BB41}"/>
              </a:ext>
            </a:extLst>
          </p:cNvPr>
          <p:cNvSpPr/>
          <p:nvPr/>
        </p:nvSpPr>
        <p:spPr>
          <a:xfrm>
            <a:off x="1172642" y="4303090"/>
            <a:ext cx="4288220" cy="1059443"/>
          </a:xfrm>
          <a:custGeom>
            <a:avLst/>
            <a:gdLst>
              <a:gd name="connsiteX0" fmla="*/ 0 w 4288220"/>
              <a:gd name="connsiteY0" fmla="*/ 0 h 1059443"/>
              <a:gd name="connsiteX1" fmla="*/ 334229 w 4288220"/>
              <a:gd name="connsiteY1" fmla="*/ 37838 h 1059443"/>
              <a:gd name="connsiteX2" fmla="*/ 416209 w 4288220"/>
              <a:gd name="connsiteY2" fmla="*/ 63063 h 1059443"/>
              <a:gd name="connsiteX3" fmla="*/ 542334 w 4288220"/>
              <a:gd name="connsiteY3" fmla="*/ 31531 h 1059443"/>
              <a:gd name="connsiteX4" fmla="*/ 725214 w 4288220"/>
              <a:gd name="connsiteY4" fmla="*/ 119818 h 1059443"/>
              <a:gd name="connsiteX5" fmla="*/ 1475652 w 4288220"/>
              <a:gd name="connsiteY5" fmla="*/ 189187 h 1059443"/>
              <a:gd name="connsiteX6" fmla="*/ 1898168 w 4288220"/>
              <a:gd name="connsiteY6" fmla="*/ 321617 h 1059443"/>
              <a:gd name="connsiteX7" fmla="*/ 2276540 w 4288220"/>
              <a:gd name="connsiteY7" fmla="*/ 346842 h 1059443"/>
              <a:gd name="connsiteX8" fmla="*/ 2724281 w 4288220"/>
              <a:gd name="connsiteY8" fmla="*/ 435129 h 1059443"/>
              <a:gd name="connsiteX9" fmla="*/ 2881936 w 4288220"/>
              <a:gd name="connsiteY9" fmla="*/ 409904 h 1059443"/>
              <a:gd name="connsiteX10" fmla="*/ 3525169 w 4288220"/>
              <a:gd name="connsiteY10" fmla="*/ 668458 h 1059443"/>
              <a:gd name="connsiteX11" fmla="*/ 3865705 w 4288220"/>
              <a:gd name="connsiteY11" fmla="*/ 794583 h 1059443"/>
              <a:gd name="connsiteX12" fmla="*/ 4092728 w 4288220"/>
              <a:gd name="connsiteY12" fmla="*/ 826114 h 1059443"/>
              <a:gd name="connsiteX13" fmla="*/ 4244077 w 4288220"/>
              <a:gd name="connsiteY13" fmla="*/ 914400 h 1059443"/>
              <a:gd name="connsiteX14" fmla="*/ 4288220 w 4288220"/>
              <a:gd name="connsiteY14" fmla="*/ 1059443 h 105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88220" h="1059443">
                <a:moveTo>
                  <a:pt x="0" y="0"/>
                </a:moveTo>
                <a:lnTo>
                  <a:pt x="334229" y="37838"/>
                </a:lnTo>
                <a:lnTo>
                  <a:pt x="416209" y="63063"/>
                </a:lnTo>
                <a:lnTo>
                  <a:pt x="542334" y="31531"/>
                </a:lnTo>
                <a:lnTo>
                  <a:pt x="725214" y="119818"/>
                </a:lnTo>
                <a:lnTo>
                  <a:pt x="1475652" y="189187"/>
                </a:lnTo>
                <a:lnTo>
                  <a:pt x="1898168" y="321617"/>
                </a:lnTo>
                <a:lnTo>
                  <a:pt x="2276540" y="346842"/>
                </a:lnTo>
                <a:lnTo>
                  <a:pt x="2724281" y="435129"/>
                </a:lnTo>
                <a:lnTo>
                  <a:pt x="2881936" y="409904"/>
                </a:lnTo>
                <a:lnTo>
                  <a:pt x="3525169" y="668458"/>
                </a:lnTo>
                <a:lnTo>
                  <a:pt x="3865705" y="794583"/>
                </a:lnTo>
                <a:lnTo>
                  <a:pt x="4092728" y="826114"/>
                </a:lnTo>
                <a:lnTo>
                  <a:pt x="4244077" y="914400"/>
                </a:lnTo>
                <a:lnTo>
                  <a:pt x="4288220" y="1059443"/>
                </a:lnTo>
              </a:path>
            </a:pathLst>
          </a:cu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81417C-DE5A-5429-3CD6-2D83CE9726B9}"/>
              </a:ext>
            </a:extLst>
          </p:cNvPr>
          <p:cNvCxnSpPr/>
          <p:nvPr/>
        </p:nvCxnSpPr>
        <p:spPr>
          <a:xfrm>
            <a:off x="6402681" y="469626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3BB369-8425-419E-1D34-445AB26A0463}"/>
              </a:ext>
            </a:extLst>
          </p:cNvPr>
          <p:cNvCxnSpPr>
            <a:cxnSpLocks/>
          </p:cNvCxnSpPr>
          <p:nvPr/>
        </p:nvCxnSpPr>
        <p:spPr>
          <a:xfrm flipH="1">
            <a:off x="5460862" y="4753827"/>
            <a:ext cx="902062" cy="475179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AF66C7E-2B0E-2CE1-CD26-540EB4A344F1}"/>
              </a:ext>
            </a:extLst>
          </p:cNvPr>
          <p:cNvSpPr txBox="1"/>
          <p:nvPr/>
        </p:nvSpPr>
        <p:spPr>
          <a:xfrm>
            <a:off x="1662390" y="4753827"/>
            <a:ext cx="1735105" cy="338554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600" dirty="0">
                <a:solidFill>
                  <a:srgbClr val="000000"/>
                </a:solidFill>
                <a:cs typeface="Arial"/>
              </a:rPr>
              <a:t>Aqueduct (12km)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9BA718-A468-B55B-61A0-3FC3AE3445F6}"/>
              </a:ext>
            </a:extLst>
          </p:cNvPr>
          <p:cNvSpPr txBox="1"/>
          <p:nvPr/>
        </p:nvSpPr>
        <p:spPr>
          <a:xfrm>
            <a:off x="5050495" y="4333206"/>
            <a:ext cx="2269883" cy="338554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600" dirty="0">
                <a:solidFill>
                  <a:srgbClr val="000000"/>
                </a:solidFill>
                <a:cs typeface="Arial"/>
              </a:rPr>
              <a:t>Pressure tunnel (3km)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0FCA7EB-D09C-B2CD-F4C9-31FEF5F5E723}"/>
              </a:ext>
            </a:extLst>
          </p:cNvPr>
          <p:cNvSpPr txBox="1">
            <a:spLocks/>
          </p:cNvSpPr>
          <p:nvPr/>
        </p:nvSpPr>
        <p:spPr bwMode="auto">
          <a:xfrm>
            <a:off x="398358" y="793601"/>
            <a:ext cx="4482860" cy="240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Clr>
                <a:srgbClr val="126266"/>
              </a:buClr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  <a:cs typeface="Arial"/>
              </a:rPr>
              <a:t>Head = 300 m </a:t>
            </a:r>
          </a:p>
          <a:p>
            <a:pPr>
              <a:buClr>
                <a:srgbClr val="126266"/>
              </a:buClr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Storage = 4000 GWh</a:t>
            </a:r>
          </a:p>
          <a:p>
            <a:pPr lvl="1">
              <a:buClr>
                <a:srgbClr val="126266"/>
              </a:buClr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</a:rPr>
              <a:t>= 80 million EV batteries</a:t>
            </a:r>
          </a:p>
          <a:p>
            <a:pPr lvl="1">
              <a:buClr>
                <a:srgbClr val="126266"/>
              </a:buClr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</a:rPr>
              <a:t>= Storage for 80 million affluent and fully electrified people</a:t>
            </a:r>
          </a:p>
          <a:p>
            <a:pPr>
              <a:buClr>
                <a:srgbClr val="126266"/>
              </a:buClr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  <a:cs typeface="Arial"/>
              </a:rPr>
              <a:t>Capital cost: </a:t>
            </a:r>
            <a:r>
              <a:rPr lang="en-US" sz="2400" b="1" kern="0" dirty="0">
                <a:solidFill>
                  <a:srgbClr val="FF0000"/>
                </a:solidFill>
                <a:cs typeface="Arial"/>
              </a:rPr>
              <a:t>US$8/kWh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951881-DB65-92F1-E72C-9F1E23A0AE3F}"/>
              </a:ext>
            </a:extLst>
          </p:cNvPr>
          <p:cNvSpPr/>
          <p:nvPr/>
        </p:nvSpPr>
        <p:spPr>
          <a:xfrm>
            <a:off x="8514379" y="6035171"/>
            <a:ext cx="208105" cy="1513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5A82F7-8592-9740-200C-9FC588EEB507}"/>
              </a:ext>
            </a:extLst>
          </p:cNvPr>
          <p:cNvSpPr txBox="1"/>
          <p:nvPr/>
        </p:nvSpPr>
        <p:spPr>
          <a:xfrm>
            <a:off x="827721" y="3596645"/>
            <a:ext cx="792683" cy="338554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600" dirty="0">
                <a:solidFill>
                  <a:srgbClr val="000000"/>
                </a:solidFill>
                <a:cs typeface="Arial"/>
              </a:rPr>
              <a:t>Bakun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0C6144-3A6E-BD77-2747-DCC7AD3D52C0}"/>
              </a:ext>
            </a:extLst>
          </p:cNvPr>
          <p:cNvSpPr txBox="1"/>
          <p:nvPr/>
        </p:nvSpPr>
        <p:spPr>
          <a:xfrm>
            <a:off x="7991608" y="6215465"/>
            <a:ext cx="938733" cy="338554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600" dirty="0" err="1">
                <a:solidFill>
                  <a:srgbClr val="000000"/>
                </a:solidFill>
                <a:cs typeface="Arial"/>
              </a:rPr>
              <a:t>Murum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6A0866-C117-7CAB-2168-EDFFFD3603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77"/>
          <a:stretch/>
        </p:blipFill>
        <p:spPr>
          <a:xfrm>
            <a:off x="5302469" y="0"/>
            <a:ext cx="3827276" cy="330835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CB3D52F-948A-C94A-CC97-7787E266D27D}"/>
              </a:ext>
            </a:extLst>
          </p:cNvPr>
          <p:cNvCxnSpPr>
            <a:cxnSpLocks/>
          </p:cNvCxnSpPr>
          <p:nvPr/>
        </p:nvCxnSpPr>
        <p:spPr>
          <a:xfrm>
            <a:off x="7216107" y="859985"/>
            <a:ext cx="888444" cy="1397522"/>
          </a:xfrm>
          <a:prstGeom prst="straightConnector1">
            <a:avLst/>
          </a:prstGeom>
          <a:ln>
            <a:solidFill>
              <a:srgbClr val="F4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2BA788E-9D8E-9165-0683-9AB236EFB7D3}"/>
              </a:ext>
            </a:extLst>
          </p:cNvPr>
          <p:cNvSpPr txBox="1"/>
          <p:nvPr/>
        </p:nvSpPr>
        <p:spPr>
          <a:xfrm>
            <a:off x="6702730" y="1511321"/>
            <a:ext cx="888444" cy="338554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600" dirty="0">
                <a:solidFill>
                  <a:srgbClr val="000000"/>
                </a:solidFill>
                <a:cs typeface="Arial"/>
              </a:rPr>
              <a:t>500 km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E9CFEB-D799-19C1-9B0E-DD5FA60F87E6}"/>
              </a:ext>
            </a:extLst>
          </p:cNvPr>
          <p:cNvSpPr txBox="1"/>
          <p:nvPr/>
        </p:nvSpPr>
        <p:spPr>
          <a:xfrm>
            <a:off x="4444572" y="828844"/>
            <a:ext cx="1599636" cy="338554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600" b="1" dirty="0">
                <a:solidFill>
                  <a:srgbClr val="FF0000"/>
                </a:solidFill>
                <a:cs typeface="Arial"/>
              </a:rPr>
              <a:t>12X</a:t>
            </a:r>
            <a:r>
              <a:rPr lang="en-AU" sz="1600" dirty="0">
                <a:solidFill>
                  <a:srgbClr val="000000"/>
                </a:solidFill>
                <a:cs typeface="Arial"/>
              </a:rPr>
              <a:t> Snowy 2.0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1766D8-4472-080A-BACB-87FED5C404F6}"/>
              </a:ext>
            </a:extLst>
          </p:cNvPr>
          <p:cNvSpPr txBox="1"/>
          <p:nvPr/>
        </p:nvSpPr>
        <p:spPr>
          <a:xfrm>
            <a:off x="583096" y="6150552"/>
            <a:ext cx="3321895" cy="338554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600" dirty="0">
                <a:solidFill>
                  <a:srgbClr val="000000"/>
                </a:solidFill>
                <a:cs typeface="Arial"/>
              </a:rPr>
              <a:t>Space for 100 GW of floating solar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04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194CF-96CC-1353-167C-C6902D97A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938"/>
            <a:ext cx="8229600" cy="797879"/>
          </a:xfrm>
        </p:spPr>
        <p:txBody>
          <a:bodyPr/>
          <a:lstStyle/>
          <a:p>
            <a:pPr algn="ctr"/>
            <a:r>
              <a:rPr lang="en-AU" dirty="0"/>
              <a:t>A solar-dominated energy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2D951-7589-CAF4-A334-AF9BDDA9E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8864"/>
            <a:ext cx="8554278" cy="5514214"/>
          </a:xfrm>
        </p:spPr>
        <p:txBody>
          <a:bodyPr/>
          <a:lstStyle/>
          <a:p>
            <a:r>
              <a:rPr lang="en-AU" sz="2400" dirty="0"/>
              <a:t>Generation will </a:t>
            </a:r>
            <a:r>
              <a:rPr lang="en-AU" sz="2400" b="1" dirty="0">
                <a:solidFill>
                  <a:srgbClr val="FF0000"/>
                </a:solidFill>
              </a:rPr>
              <a:t>triple</a:t>
            </a:r>
          </a:p>
          <a:p>
            <a:pPr lvl="1"/>
            <a:r>
              <a:rPr lang="en-AU" sz="2000" dirty="0"/>
              <a:t>Electrify transport (EV), heating (heat pumps, furnaces), chemicals (ammonia, metals), aviation (synfuels)</a:t>
            </a:r>
          </a:p>
          <a:p>
            <a:r>
              <a:rPr lang="en-AU" sz="2400" dirty="0"/>
              <a:t>Solar will dominate</a:t>
            </a:r>
          </a:p>
          <a:p>
            <a:pPr lvl="1"/>
            <a:r>
              <a:rPr lang="en-AU" sz="2000" dirty="0"/>
              <a:t>Much easier to build than wind and transmission</a:t>
            </a:r>
          </a:p>
          <a:p>
            <a:r>
              <a:rPr lang="en-AU" sz="2400" dirty="0"/>
              <a:t>Large overnight storage is required, especially in winter</a:t>
            </a:r>
          </a:p>
          <a:p>
            <a:pPr lvl="1"/>
            <a:r>
              <a:rPr lang="en-AU" sz="2000" dirty="0"/>
              <a:t>50 GWh + 2 GW per million people</a:t>
            </a:r>
          </a:p>
          <a:p>
            <a:r>
              <a:rPr lang="en-AU" sz="2400" dirty="0"/>
              <a:t>Hybrid storage:</a:t>
            </a:r>
          </a:p>
          <a:p>
            <a:pPr lvl="1"/>
            <a:r>
              <a:rPr lang="en-AU" sz="2000" dirty="0"/>
              <a:t>Pumped hydro + batteries better than either alone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8E5144E-B986-005E-0E46-40CA8F43D6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951431"/>
              </p:ext>
            </p:extLst>
          </p:nvPr>
        </p:nvGraphicFramePr>
        <p:xfrm>
          <a:off x="1111827" y="4637809"/>
          <a:ext cx="6231192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7064">
                  <a:extLst>
                    <a:ext uri="{9D8B030D-6E8A-4147-A177-3AD203B41FA5}">
                      <a16:colId xmlns:a16="http://schemas.microsoft.com/office/drawing/2014/main" val="403984046"/>
                    </a:ext>
                  </a:extLst>
                </a:gridCol>
                <a:gridCol w="2077064">
                  <a:extLst>
                    <a:ext uri="{9D8B030D-6E8A-4147-A177-3AD203B41FA5}">
                      <a16:colId xmlns:a16="http://schemas.microsoft.com/office/drawing/2014/main" val="4042819701"/>
                    </a:ext>
                  </a:extLst>
                </a:gridCol>
                <a:gridCol w="2077064">
                  <a:extLst>
                    <a:ext uri="{9D8B030D-6E8A-4147-A177-3AD203B41FA5}">
                      <a16:colId xmlns:a16="http://schemas.microsoft.com/office/drawing/2014/main" val="841262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Energy storage $/GWh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Storage power $/GW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610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000" dirty="0"/>
                        <a:t>Pumped hydro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b="1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Cheap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b="1" dirty="0">
                          <a:solidFill>
                            <a:schemeClr val="tx1"/>
                          </a:solidFill>
                          <a:highlight>
                            <a:srgbClr val="FFCC99"/>
                          </a:highlight>
                        </a:rPr>
                        <a:t>Moderate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765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000" dirty="0"/>
                        <a:t>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>
                          <a:solidFill>
                            <a:schemeClr val="tx1"/>
                          </a:solidFill>
                          <a:highlight>
                            <a:srgbClr val="F40000"/>
                          </a:highlight>
                        </a:rPr>
                        <a:t>Expensive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b="1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Cheap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845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000" dirty="0"/>
                        <a:t>Hybrid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b="1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Cheap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b="1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Cheap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196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9924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DAEFD-7AD5-F8B9-232F-1225EA89A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48B4B9-3E8D-861C-532E-A952AAC14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6123"/>
            <a:ext cx="9144000" cy="61118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345D06-8BD7-D17D-8E05-4CDCC8071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6991"/>
            <a:ext cx="8985380" cy="440279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AU" sz="3200" dirty="0"/>
              <a:t>The solar revolution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C04774-19F5-0338-B45F-D0D1C602E6A1}"/>
              </a:ext>
            </a:extLst>
          </p:cNvPr>
          <p:cNvSpPr txBox="1"/>
          <p:nvPr/>
        </p:nvSpPr>
        <p:spPr>
          <a:xfrm>
            <a:off x="3436730" y="1030940"/>
            <a:ext cx="4693944" cy="923330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Cheapest energy in history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All required technology is off-the-shelf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Storage is a solved problem</a:t>
            </a:r>
          </a:p>
        </p:txBody>
      </p:sp>
    </p:spTree>
    <p:extLst>
      <p:ext uri="{BB962C8B-B14F-4D97-AF65-F5344CB8AC3E}">
        <p14:creationId xmlns:p14="http://schemas.microsoft.com/office/powerpoint/2010/main" val="3774987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4837A-C528-058A-5FA3-F08D03384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58" y="199969"/>
            <a:ext cx="5808418" cy="758825"/>
          </a:xfrm>
        </p:spPr>
        <p:txBody>
          <a:bodyPr/>
          <a:lstStyle/>
          <a:p>
            <a:r>
              <a:rPr lang="en-AU" sz="3200" dirty="0"/>
              <a:t>Trickle-charging in a bad week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D2DE56-45A8-C163-2B74-296421D8F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135" y="1218809"/>
            <a:ext cx="3032616" cy="1803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4A6138-4560-C0CB-F6E8-BCA32FD3E912}"/>
              </a:ext>
            </a:extLst>
          </p:cNvPr>
          <p:cNvSpPr txBox="1"/>
          <p:nvPr/>
        </p:nvSpPr>
        <p:spPr>
          <a:xfrm>
            <a:off x="7248939" y="1411791"/>
            <a:ext cx="6626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 dirty="0" err="1"/>
              <a:t>Hornsdale</a:t>
            </a:r>
            <a:endParaRPr lang="en-AU" sz="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B2486F-2C56-BF9E-9658-A9029B54A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1" t="21731" r="56087" b="13015"/>
          <a:stretch/>
        </p:blipFill>
        <p:spPr>
          <a:xfrm>
            <a:off x="258950" y="3348476"/>
            <a:ext cx="2111513" cy="3092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EE617B-D682-07B0-7353-97733D938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480" y="243923"/>
            <a:ext cx="2885599" cy="37593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77BB04-DE45-89FD-CC54-BCB5C08B451F}"/>
              </a:ext>
            </a:extLst>
          </p:cNvPr>
          <p:cNvSpPr txBox="1"/>
          <p:nvPr/>
        </p:nvSpPr>
        <p:spPr>
          <a:xfrm>
            <a:off x="6313776" y="986183"/>
            <a:ext cx="1266467" cy="707886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000" dirty="0">
                <a:solidFill>
                  <a:srgbClr val="000000"/>
                </a:solidFill>
                <a:cs typeface="Arial"/>
              </a:rPr>
              <a:t>350 GWh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2 GW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448A3D-6276-4AF8-857B-378D33548A99}"/>
              </a:ext>
            </a:extLst>
          </p:cNvPr>
          <p:cNvCxnSpPr>
            <a:cxnSpLocks/>
          </p:cNvCxnSpPr>
          <p:nvPr/>
        </p:nvCxnSpPr>
        <p:spPr>
          <a:xfrm flipH="1">
            <a:off x="3208521" y="2160104"/>
            <a:ext cx="3324801" cy="1286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8D0862-0DBB-9042-CD53-7DBBECACB045}"/>
              </a:ext>
            </a:extLst>
          </p:cNvPr>
          <p:cNvCxnSpPr>
            <a:cxnSpLocks/>
          </p:cNvCxnSpPr>
          <p:nvPr/>
        </p:nvCxnSpPr>
        <p:spPr>
          <a:xfrm flipH="1">
            <a:off x="2120348" y="2160104"/>
            <a:ext cx="4412974" cy="167251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2078F26-9F96-01BA-5FBA-D9EE6F812CA9}"/>
              </a:ext>
            </a:extLst>
          </p:cNvPr>
          <p:cNvSpPr txBox="1"/>
          <p:nvPr/>
        </p:nvSpPr>
        <p:spPr>
          <a:xfrm>
            <a:off x="243135" y="5794986"/>
            <a:ext cx="2239439" cy="646331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800" dirty="0">
                <a:solidFill>
                  <a:srgbClr val="000000"/>
                </a:solidFill>
                <a:cs typeface="Arial"/>
              </a:rPr>
              <a:t>5 million home batteries  = 48 GWh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FB6430-7445-CC7E-EC75-1EA5507F6C53}"/>
              </a:ext>
            </a:extLst>
          </p:cNvPr>
          <p:cNvSpPr txBox="1"/>
          <p:nvPr/>
        </p:nvSpPr>
        <p:spPr>
          <a:xfrm>
            <a:off x="243135" y="2561461"/>
            <a:ext cx="2239439" cy="646331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800" dirty="0">
                <a:solidFill>
                  <a:srgbClr val="000000"/>
                </a:solidFill>
                <a:cs typeface="Arial"/>
              </a:rPr>
              <a:t>12 x 4-hour big batteries = 48 GWh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C51300-2521-8F6B-05DE-FA343788136D}"/>
              </a:ext>
            </a:extLst>
          </p:cNvPr>
          <p:cNvSpPr txBox="1"/>
          <p:nvPr/>
        </p:nvSpPr>
        <p:spPr>
          <a:xfrm>
            <a:off x="3390621" y="1449577"/>
            <a:ext cx="2455574" cy="646331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2 GW, 24/7 = 48 GWh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800" dirty="0">
                <a:solidFill>
                  <a:srgbClr val="000000"/>
                </a:solidFill>
                <a:cs typeface="Arial"/>
              </a:rPr>
              <a:t>Every day for a week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ACB213-E2EB-05F4-0193-2AD6BCB36D5B}"/>
              </a:ext>
            </a:extLst>
          </p:cNvPr>
          <p:cNvSpPr txBox="1"/>
          <p:nvPr/>
        </p:nvSpPr>
        <p:spPr>
          <a:xfrm>
            <a:off x="4629426" y="5329201"/>
            <a:ext cx="4019825" cy="1200329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800" dirty="0">
                <a:solidFill>
                  <a:srgbClr val="000000"/>
                </a:solidFill>
                <a:cs typeface="Arial"/>
              </a:rPr>
              <a:t>Key points: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800" dirty="0">
                <a:solidFill>
                  <a:srgbClr val="000000"/>
                </a:solidFill>
                <a:cs typeface="Arial"/>
              </a:rPr>
              <a:t>Storage charging storage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PHES: 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very cheap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energy storage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800" dirty="0">
                <a:solidFill>
                  <a:srgbClr val="000000"/>
                </a:solidFill>
                <a:cs typeface="Arial"/>
              </a:rPr>
              <a:t>Batteries: cheap power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15BF29-8567-7902-F0CC-FDD21BC2436D}"/>
              </a:ext>
            </a:extLst>
          </p:cNvPr>
          <p:cNvSpPr txBox="1"/>
          <p:nvPr/>
        </p:nvSpPr>
        <p:spPr>
          <a:xfrm>
            <a:off x="3397246" y="4135656"/>
            <a:ext cx="1912927" cy="830997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4800" dirty="0">
                <a:solidFill>
                  <a:srgbClr val="000000"/>
                </a:solidFill>
                <a:cs typeface="Arial"/>
              </a:rPr>
              <a:t>LOAD</a:t>
            </a:r>
            <a:endParaRPr kumimoji="0" lang="en-AU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B2C038C-DA59-A97F-C3A7-DAAB0C20D32A}"/>
              </a:ext>
            </a:extLst>
          </p:cNvPr>
          <p:cNvSpPr/>
          <p:nvPr/>
        </p:nvSpPr>
        <p:spPr>
          <a:xfrm>
            <a:off x="2186609" y="4219370"/>
            <a:ext cx="1183762" cy="454230"/>
          </a:xfrm>
          <a:prstGeom prst="rightArrow">
            <a:avLst/>
          </a:prstGeom>
          <a:solidFill>
            <a:srgbClr val="FFFF00"/>
          </a:solidFill>
          <a:ln>
            <a:solidFill>
              <a:srgbClr val="F3FE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A0C98BB6-2686-90F2-9C97-788C3D3EB5E3}"/>
              </a:ext>
            </a:extLst>
          </p:cNvPr>
          <p:cNvSpPr/>
          <p:nvPr/>
        </p:nvSpPr>
        <p:spPr>
          <a:xfrm rot="4219902">
            <a:off x="2397682" y="3127600"/>
            <a:ext cx="1871010" cy="262058"/>
          </a:xfrm>
          <a:prstGeom prst="rightArrow">
            <a:avLst/>
          </a:prstGeom>
          <a:solidFill>
            <a:srgbClr val="FFFF00"/>
          </a:solidFill>
          <a:ln>
            <a:solidFill>
              <a:srgbClr val="F3FE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4362F9-7AF4-B4E8-9C90-E41B7656F934}"/>
              </a:ext>
            </a:extLst>
          </p:cNvPr>
          <p:cNvSpPr txBox="1"/>
          <p:nvPr/>
        </p:nvSpPr>
        <p:spPr>
          <a:xfrm>
            <a:off x="2186609" y="4583184"/>
            <a:ext cx="908658" cy="369332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24 GW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3E704B-9BA5-950B-783A-907D21287A90}"/>
              </a:ext>
            </a:extLst>
          </p:cNvPr>
          <p:cNvSpPr txBox="1"/>
          <p:nvPr/>
        </p:nvSpPr>
        <p:spPr>
          <a:xfrm>
            <a:off x="3559376" y="3508177"/>
            <a:ext cx="930745" cy="369332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800" dirty="0">
                <a:solidFill>
                  <a:srgbClr val="000000"/>
                </a:solidFill>
                <a:cs typeface="Arial"/>
              </a:rPr>
              <a:t>12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GW</a:t>
            </a:r>
          </a:p>
        </p:txBody>
      </p:sp>
    </p:spTree>
    <p:extLst>
      <p:ext uri="{BB962C8B-B14F-4D97-AF65-F5344CB8AC3E}">
        <p14:creationId xmlns:p14="http://schemas.microsoft.com/office/powerpoint/2010/main" val="4042230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2FCA-8945-E6D4-8B85-0CE76E95C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818" y="248340"/>
            <a:ext cx="8229600" cy="1143000"/>
          </a:xfrm>
        </p:spPr>
        <p:txBody>
          <a:bodyPr/>
          <a:lstStyle/>
          <a:p>
            <a:pPr algn="ctr"/>
            <a:r>
              <a:rPr lang="en-AU" sz="3200" dirty="0"/>
              <a:t>Battery and pumped hydro capital cost</a:t>
            </a:r>
            <a:br>
              <a:rPr lang="en-AU" dirty="0"/>
            </a:br>
            <a:r>
              <a:rPr lang="en-AU" dirty="0"/>
              <a:t>- </a:t>
            </a:r>
            <a:r>
              <a:rPr lang="en-AU" sz="2400" dirty="0"/>
              <a:t>expressed as capital cost per kWh of storage (US$/kWh)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F846605-DDA7-DA4D-9383-250BEE1F9B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5681999"/>
              </p:ext>
            </p:extLst>
          </p:nvPr>
        </p:nvGraphicFramePr>
        <p:xfrm>
          <a:off x="220869" y="1448904"/>
          <a:ext cx="8666921" cy="5088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B93C43E-A793-C27F-9C2F-5A70F8B09E2B}"/>
              </a:ext>
            </a:extLst>
          </p:cNvPr>
          <p:cNvSpPr txBox="1"/>
          <p:nvPr/>
        </p:nvSpPr>
        <p:spPr>
          <a:xfrm>
            <a:off x="2863793" y="2859232"/>
            <a:ext cx="4628103" cy="707886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000" dirty="0">
                <a:solidFill>
                  <a:srgbClr val="000000"/>
                </a:solidFill>
                <a:cs typeface="Arial"/>
              </a:rPr>
              <a:t>Triple-priced PHES in </a:t>
            </a:r>
            <a:r>
              <a:rPr lang="en-AU" sz="2000" dirty="0" err="1">
                <a:solidFill>
                  <a:srgbClr val="000000"/>
                </a:solidFill>
                <a:cs typeface="Arial"/>
              </a:rPr>
              <a:t>GenCost</a:t>
            </a:r>
            <a:r>
              <a:rPr lang="en-AU" sz="2000" dirty="0">
                <a:solidFill>
                  <a:srgbClr val="000000"/>
                </a:solidFill>
                <a:cs typeface="Arial"/>
              </a:rPr>
              <a:t> causes grid models to reach for gas backup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2E574B7-ACE6-F2B6-EC7F-147E7489B78D}"/>
              </a:ext>
            </a:extLst>
          </p:cNvPr>
          <p:cNvCxnSpPr>
            <a:cxnSpLocks/>
          </p:cNvCxnSpPr>
          <p:nvPr/>
        </p:nvCxnSpPr>
        <p:spPr>
          <a:xfrm flipH="1">
            <a:off x="2403061" y="3690229"/>
            <a:ext cx="460733" cy="91269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284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2670D-2EBE-1777-5D02-A11F459B6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90" y="224848"/>
            <a:ext cx="8192510" cy="814243"/>
          </a:xfrm>
        </p:spPr>
        <p:txBody>
          <a:bodyPr/>
          <a:lstStyle/>
          <a:p>
            <a:pPr algn="ctr"/>
            <a:r>
              <a:rPr lang="en-AU" dirty="0"/>
              <a:t>Trickle charging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64846FB-0200-60A9-2304-A65AD3A15F8B}"/>
              </a:ext>
            </a:extLst>
          </p:cNvPr>
          <p:cNvSpPr txBox="1">
            <a:spLocks/>
          </p:cNvSpPr>
          <p:nvPr/>
        </p:nvSpPr>
        <p:spPr bwMode="auto">
          <a:xfrm>
            <a:off x="346257" y="1101630"/>
            <a:ext cx="8488576" cy="5418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lvl="1" indent="0">
              <a:buNone/>
            </a:pPr>
            <a:endParaRPr lang="en-AU" sz="2400" kern="0" dirty="0"/>
          </a:p>
          <a:p>
            <a:pPr marL="0" indent="0" algn="ctr">
              <a:buNone/>
            </a:pPr>
            <a:r>
              <a:rPr lang="en-AU" sz="2400" kern="0" dirty="0">
                <a:solidFill>
                  <a:srgbClr val="FF0000"/>
                </a:solidFill>
              </a:rPr>
              <a:t>Storage charging storage </a:t>
            </a:r>
            <a:r>
              <a:rPr lang="en-AU" sz="2400" kern="0" dirty="0"/>
              <a:t>during stress-weeks</a:t>
            </a:r>
          </a:p>
          <a:p>
            <a:pPr marL="0" indent="0" algn="ctr">
              <a:buNone/>
            </a:pPr>
            <a:endParaRPr lang="en-AU" sz="2400" kern="0" dirty="0"/>
          </a:p>
          <a:p>
            <a:r>
              <a:rPr lang="en-AU" sz="2400" kern="0" dirty="0"/>
              <a:t>A solar dominated system needs </a:t>
            </a:r>
            <a:r>
              <a:rPr lang="en-AU" sz="2400" b="1" kern="0" dirty="0">
                <a:solidFill>
                  <a:srgbClr val="FF0000"/>
                </a:solidFill>
              </a:rPr>
              <a:t>LOTS</a:t>
            </a:r>
            <a:r>
              <a:rPr lang="en-AU" sz="2400" kern="0" dirty="0"/>
              <a:t> more storage than a solar/wind/transmission optimised system</a:t>
            </a:r>
          </a:p>
          <a:p>
            <a:r>
              <a:rPr lang="en-AU" sz="2400" kern="0" dirty="0"/>
              <a:t>Low power PHES (150 hours of storage) is very cheap</a:t>
            </a:r>
          </a:p>
          <a:p>
            <a:r>
              <a:rPr lang="en-AU" sz="2400" kern="0" dirty="0"/>
              <a:t>Gas turbines with 2-5% duty cycle cost US$200-400/MWh</a:t>
            </a:r>
          </a:p>
          <a:p>
            <a:pPr lvl="1"/>
            <a:r>
              <a:rPr lang="en-AU" sz="2000" b="1" kern="0" dirty="0">
                <a:solidFill>
                  <a:srgbClr val="FF0000"/>
                </a:solidFill>
              </a:rPr>
              <a:t>Pumped hydro is cheaper </a:t>
            </a:r>
            <a:r>
              <a:rPr lang="en-AU" sz="2000" kern="0" dirty="0"/>
              <a:t>- get rid of gas entirely</a:t>
            </a:r>
          </a:p>
        </p:txBody>
      </p:sp>
    </p:spTree>
    <p:extLst>
      <p:ext uri="{BB962C8B-B14F-4D97-AF65-F5344CB8AC3E}">
        <p14:creationId xmlns:p14="http://schemas.microsoft.com/office/powerpoint/2010/main" val="2284130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A6814-AA1C-F8DC-07B9-1D4CE477A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43" y="382042"/>
            <a:ext cx="8229600" cy="1143000"/>
          </a:xfrm>
        </p:spPr>
        <p:txBody>
          <a:bodyPr/>
          <a:lstStyle/>
          <a:p>
            <a:pPr algn="ctr"/>
            <a:r>
              <a:rPr lang="en-AU" dirty="0"/>
              <a:t>Extraordinary pumped hydro sites</a:t>
            </a:r>
            <a:br>
              <a:rPr lang="en-AU" dirty="0"/>
            </a:br>
            <a:r>
              <a:rPr lang="en-AU" dirty="0"/>
              <a:t>= extraordinarily low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86747-7E2C-2614-D1E3-0DC65D161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252869"/>
            <a:ext cx="8289235" cy="3873293"/>
          </a:xfrm>
        </p:spPr>
        <p:txBody>
          <a:bodyPr/>
          <a:lstStyle/>
          <a:p>
            <a:r>
              <a:rPr lang="en-AU" sz="2400" dirty="0"/>
              <a:t>Thousands of extraordinary sites (Class AA, Class AAA)</a:t>
            </a:r>
          </a:p>
          <a:p>
            <a:r>
              <a:rPr lang="en-AU" sz="2400" dirty="0"/>
              <a:t>Extraordinarily low storage cost: </a:t>
            </a:r>
            <a:r>
              <a:rPr lang="en-AU" sz="2400" b="1" dirty="0">
                <a:solidFill>
                  <a:srgbClr val="FF0000"/>
                </a:solidFill>
              </a:rPr>
              <a:t>10-30X cheaper </a:t>
            </a:r>
            <a:r>
              <a:rPr lang="en-AU" sz="2400" dirty="0"/>
              <a:t>than batteries for overnight and longer energy storage</a:t>
            </a:r>
          </a:p>
          <a:p>
            <a:r>
              <a:rPr lang="en-AU" sz="2400" dirty="0"/>
              <a:t>PHES trickle-charging batteries 24/7 during stress-weeks </a:t>
            </a:r>
            <a:r>
              <a:rPr lang="en-AU" sz="2400" b="1" dirty="0">
                <a:solidFill>
                  <a:srgbClr val="FF0000"/>
                </a:solidFill>
              </a:rPr>
              <a:t>avoids</a:t>
            </a:r>
            <a:r>
              <a:rPr lang="en-AU" sz="2400" dirty="0"/>
              <a:t> the need for gas backup</a:t>
            </a:r>
          </a:p>
          <a:p>
            <a:r>
              <a:rPr lang="en-AU" sz="2400" dirty="0"/>
              <a:t>Hybrid battery + PHES is better than either alone</a:t>
            </a:r>
          </a:p>
          <a:p>
            <a:r>
              <a:rPr lang="en-AU" sz="2400" dirty="0" err="1"/>
              <a:t>GenCost</a:t>
            </a:r>
            <a:r>
              <a:rPr lang="en-AU" sz="2400" dirty="0"/>
              <a:t>/ISP estimates for PHES are </a:t>
            </a:r>
            <a:r>
              <a:rPr lang="en-AU" sz="2400" b="1" dirty="0">
                <a:solidFill>
                  <a:srgbClr val="FF0000"/>
                </a:solidFill>
              </a:rPr>
              <a:t>double or triple</a:t>
            </a:r>
          </a:p>
        </p:txBody>
      </p:sp>
    </p:spTree>
    <p:extLst>
      <p:ext uri="{BB962C8B-B14F-4D97-AF65-F5344CB8AC3E}">
        <p14:creationId xmlns:p14="http://schemas.microsoft.com/office/powerpoint/2010/main" val="387748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A93AE-DD74-521D-A37B-A33325F98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111013 Flynn Nyhof, Quinn, Ellen Freyens, Olivia Baldwin, Oakey Cr">
            <a:extLst>
              <a:ext uri="{FF2B5EF4-FFF2-40B4-BE49-F238E27FC236}">
                <a16:creationId xmlns:a16="http://schemas.microsoft.com/office/drawing/2014/main" id="{71676ED3-01F7-D1D0-B0E0-42E057F7B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F63C7EEE-E1CA-70C1-051B-F74245E71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525" y="5105588"/>
            <a:ext cx="655272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Thank you!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http://re100.eng.anu.edu.au</a:t>
            </a: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B91B299B-404C-9648-EBF5-8D2A2E4F3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730" y="131377"/>
            <a:ext cx="2967306" cy="293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77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81" y="172921"/>
            <a:ext cx="8825519" cy="729111"/>
          </a:xfrm>
        </p:spPr>
        <p:txBody>
          <a:bodyPr/>
          <a:lstStyle/>
          <a:p>
            <a:pPr algn="ctr"/>
            <a:r>
              <a:rPr lang="en-AU" altLang="en-US" dirty="0"/>
              <a:t>Balancing Solar &amp; Wind</a:t>
            </a:r>
          </a:p>
        </p:txBody>
      </p:sp>
      <p:sp>
        <p:nvSpPr>
          <p:cNvPr id="126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758" y="943263"/>
            <a:ext cx="8630693" cy="4765317"/>
          </a:xfrm>
        </p:spPr>
        <p:txBody>
          <a:bodyPr/>
          <a:lstStyle/>
          <a:p>
            <a:r>
              <a:rPr lang="en-AU" altLang="en-US" sz="2400" dirty="0"/>
              <a:t>Solar panels and wind turbines everywhere</a:t>
            </a:r>
            <a:endParaRPr lang="en-AU" altLang="en-US" sz="2400" baseline="30000" dirty="0"/>
          </a:p>
          <a:p>
            <a:pPr lvl="1"/>
            <a:r>
              <a:rPr lang="en-AU" altLang="en-US" sz="2000" b="1" dirty="0">
                <a:solidFill>
                  <a:srgbClr val="FF0000"/>
                </a:solidFill>
              </a:rPr>
              <a:t>Hugely</a:t>
            </a:r>
            <a:r>
              <a:rPr lang="en-AU" altLang="en-US" sz="2000" dirty="0"/>
              <a:t> reduces storage by smoothing-out local weather</a:t>
            </a:r>
          </a:p>
          <a:p>
            <a:r>
              <a:rPr lang="en-AU" altLang="en-US" sz="2400" dirty="0"/>
              <a:t>Storage: </a:t>
            </a:r>
            <a:r>
              <a:rPr lang="en-AU" altLang="en-US" sz="2000" dirty="0"/>
              <a:t>Pumped hydro and batteries</a:t>
            </a:r>
          </a:p>
          <a:p>
            <a:r>
              <a:rPr lang="en-AU" altLang="en-US" sz="2400" dirty="0"/>
              <a:t>Demand management</a:t>
            </a:r>
          </a:p>
          <a:p>
            <a:r>
              <a:rPr lang="en-AU" altLang="en-US" sz="2400" dirty="0"/>
              <a:t>Load-following coal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768A7E3-555D-AC9B-9A21-1C2A9BD87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939" y="3177801"/>
            <a:ext cx="6122505" cy="35072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189081-435C-D023-DDF6-A7636258451F}"/>
              </a:ext>
            </a:extLst>
          </p:cNvPr>
          <p:cNvSpPr txBox="1"/>
          <p:nvPr/>
        </p:nvSpPr>
        <p:spPr>
          <a:xfrm>
            <a:off x="6104835" y="6247879"/>
            <a:ext cx="1722781" cy="338554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Negative prices</a:t>
            </a:r>
          </a:p>
        </p:txBody>
      </p:sp>
    </p:spTree>
    <p:extLst>
      <p:ext uri="{BB962C8B-B14F-4D97-AF65-F5344CB8AC3E}">
        <p14:creationId xmlns:p14="http://schemas.microsoft.com/office/powerpoint/2010/main" val="3264458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0463"/>
            <a:ext cx="9131928" cy="6207537"/>
          </a:xfrm>
          <a:prstGeom prst="rect">
            <a:avLst/>
          </a:prstGeom>
        </p:spPr>
      </p:pic>
      <p:sp>
        <p:nvSpPr>
          <p:cNvPr id="1245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21" y="68810"/>
            <a:ext cx="6770149" cy="557987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AU" sz="2800" b="1" dirty="0">
                <a:solidFill>
                  <a:srgbClr val="FF0000"/>
                </a:solidFill>
              </a:rPr>
              <a:t>On-river</a:t>
            </a:r>
            <a:r>
              <a:rPr lang="en-AU" sz="2800" dirty="0">
                <a:solidFill>
                  <a:schemeClr val="tx1"/>
                </a:solidFill>
              </a:rPr>
              <a:t> pumped hydro storage: Tumut 3</a:t>
            </a:r>
            <a:endParaRPr lang="en-AU" sz="2000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44B8C34-2509-4DBA-9CA9-A44EBD3E1E00}"/>
              </a:ext>
            </a:extLst>
          </p:cNvPr>
          <p:cNvCxnSpPr>
            <a:cxnSpLocks/>
          </p:cNvCxnSpPr>
          <p:nvPr/>
        </p:nvCxnSpPr>
        <p:spPr>
          <a:xfrm>
            <a:off x="3995936" y="4509120"/>
            <a:ext cx="1080120" cy="1152128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0845353-5077-4F71-86E6-1111773A90E8}"/>
              </a:ext>
            </a:extLst>
          </p:cNvPr>
          <p:cNvCxnSpPr>
            <a:cxnSpLocks/>
          </p:cNvCxnSpPr>
          <p:nvPr/>
        </p:nvCxnSpPr>
        <p:spPr>
          <a:xfrm flipH="1" flipV="1">
            <a:off x="4788024" y="4149081"/>
            <a:ext cx="1224136" cy="1152127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7E5B08C-810E-4170-9443-B026480BDA7D}"/>
              </a:ext>
            </a:extLst>
          </p:cNvPr>
          <p:cNvSpPr txBox="1"/>
          <p:nvPr/>
        </p:nvSpPr>
        <p:spPr>
          <a:xfrm>
            <a:off x="4975109" y="682685"/>
            <a:ext cx="4088991" cy="1323439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Head: 151 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Water volume: 6 Gigalitres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Combined reservoir area: 19 km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1.5 GW power rating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45F240A-94F6-4A02-8592-E8839053E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20" y="6440557"/>
            <a:ext cx="7254240" cy="3206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The working material is H</a:t>
            </a:r>
            <a:r>
              <a:rPr kumimoji="0" lang="en-AU" sz="1600" b="1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2</a:t>
            </a:r>
            <a:r>
              <a:rPr kumimoji="0" lang="en-AU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O, which is abundantly available and non-toxic</a:t>
            </a:r>
            <a:endParaRPr kumimoji="0" lang="en-A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099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FB9F5-A41B-42D5-9E04-A86D95C4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92" y="388394"/>
            <a:ext cx="8725452" cy="554742"/>
          </a:xfrm>
        </p:spPr>
        <p:txBody>
          <a:bodyPr/>
          <a:lstStyle/>
          <a:p>
            <a:pPr algn="ctr"/>
            <a:r>
              <a:rPr lang="en-AU" sz="3400" b="1" dirty="0">
                <a:solidFill>
                  <a:srgbClr val="FF0000"/>
                </a:solidFill>
              </a:rPr>
              <a:t>Off-river</a:t>
            </a:r>
            <a:r>
              <a:rPr lang="en-AU" sz="3400" dirty="0"/>
              <a:t> pumped hydro energy storage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6D2F1D-3970-4640-B935-5EA17D61DF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19917"/>
            <a:ext cx="9144000" cy="553808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C26E6D0-D400-436D-B1E0-502625E39C7C}"/>
              </a:ext>
            </a:extLst>
          </p:cNvPr>
          <p:cNvCxnSpPr/>
          <p:nvPr/>
        </p:nvCxnSpPr>
        <p:spPr>
          <a:xfrm>
            <a:off x="1053548" y="4039262"/>
            <a:ext cx="0" cy="102969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ABE7C7E-CB2E-4E03-B642-531C5D740754}"/>
              </a:ext>
            </a:extLst>
          </p:cNvPr>
          <p:cNvSpPr txBox="1"/>
          <p:nvPr/>
        </p:nvSpPr>
        <p:spPr>
          <a:xfrm>
            <a:off x="141355" y="3639152"/>
            <a:ext cx="1942438" cy="400110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Lower reservoir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13C6C-523A-467B-8D32-F91FBD61D61D}"/>
              </a:ext>
            </a:extLst>
          </p:cNvPr>
          <p:cNvSpPr txBox="1"/>
          <p:nvPr/>
        </p:nvSpPr>
        <p:spPr>
          <a:xfrm>
            <a:off x="7159707" y="1418088"/>
            <a:ext cx="1942438" cy="400110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Upper reservoir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DD27226-E39D-4D55-9DF8-4C265C57E888}"/>
              </a:ext>
            </a:extLst>
          </p:cNvPr>
          <p:cNvCxnSpPr>
            <a:cxnSpLocks/>
          </p:cNvCxnSpPr>
          <p:nvPr/>
        </p:nvCxnSpPr>
        <p:spPr>
          <a:xfrm>
            <a:off x="8203096" y="1818198"/>
            <a:ext cx="0" cy="95176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60D4AD2-D19B-4896-9D81-99C285E94744}"/>
              </a:ext>
            </a:extLst>
          </p:cNvPr>
          <p:cNvSpPr txBox="1"/>
          <p:nvPr/>
        </p:nvSpPr>
        <p:spPr>
          <a:xfrm>
            <a:off x="78661" y="1376623"/>
            <a:ext cx="3950695" cy="1323439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Head: 500 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Water volume: 6 Gigalitres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Combined reservoir area: 1 km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1 GW power rating (6 hours)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7F8A54-7CC0-4E51-8CC8-7D7EB59D61E0}"/>
              </a:ext>
            </a:extLst>
          </p:cNvPr>
          <p:cNvSpPr txBox="1"/>
          <p:nvPr/>
        </p:nvSpPr>
        <p:spPr>
          <a:xfrm>
            <a:off x="5124616" y="6300189"/>
            <a:ext cx="2180534" cy="400110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Presenzano, Italy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5CF6585-37B8-1D03-799D-FFE2EB005FBA}"/>
              </a:ext>
            </a:extLst>
          </p:cNvPr>
          <p:cNvCxnSpPr>
            <a:cxnSpLocks/>
          </p:cNvCxnSpPr>
          <p:nvPr/>
        </p:nvCxnSpPr>
        <p:spPr>
          <a:xfrm flipV="1">
            <a:off x="2038350" y="2936787"/>
            <a:ext cx="5829300" cy="1917700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E84D4BB-25C7-1E69-099F-A55CBACAD3B5}"/>
              </a:ext>
            </a:extLst>
          </p:cNvPr>
          <p:cNvCxnSpPr>
            <a:cxnSpLocks/>
          </p:cNvCxnSpPr>
          <p:nvPr/>
        </p:nvCxnSpPr>
        <p:spPr>
          <a:xfrm flipH="1">
            <a:off x="2083793" y="3130839"/>
            <a:ext cx="5911850" cy="1962752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747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64C8402-1D7D-D006-F7AF-9B4623D37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451" y="377825"/>
            <a:ext cx="8161337" cy="575593"/>
          </a:xfrm>
        </p:spPr>
        <p:txBody>
          <a:bodyPr/>
          <a:lstStyle/>
          <a:p>
            <a:r>
              <a:rPr lang="en-AU" b="1" dirty="0">
                <a:solidFill>
                  <a:srgbClr val="FF0000"/>
                </a:solidFill>
              </a:rPr>
              <a:t>Off-river</a:t>
            </a:r>
            <a:r>
              <a:rPr lang="en-AU" dirty="0"/>
              <a:t> (closed-loop) pumped hydro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71BCC5-D007-FBDC-EF00-F65B57C193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28080"/>
            <a:ext cx="9144000" cy="5529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9B033D-859F-6FE6-B36E-6580525F6E8B}"/>
              </a:ext>
            </a:extLst>
          </p:cNvPr>
          <p:cNvSpPr txBox="1"/>
          <p:nvPr/>
        </p:nvSpPr>
        <p:spPr>
          <a:xfrm>
            <a:off x="4308098" y="4506864"/>
            <a:ext cx="4353884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400" u="sng" dirty="0" err="1"/>
              <a:t>Tianhuangping</a:t>
            </a:r>
            <a:r>
              <a:rPr lang="en-AU" sz="2400" u="sng" dirty="0"/>
              <a:t> Pumped Hydro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1.8 GW, 7 hours of storage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Large head (890m)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Low flood control cost</a:t>
            </a:r>
          </a:p>
        </p:txBody>
      </p:sp>
    </p:spTree>
    <p:extLst>
      <p:ext uri="{BB962C8B-B14F-4D97-AF65-F5344CB8AC3E}">
        <p14:creationId xmlns:p14="http://schemas.microsoft.com/office/powerpoint/2010/main" val="1228600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6372252-BB82-FF9E-E96C-2492A7C1F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6795"/>
            <a:ext cx="8229600" cy="999457"/>
          </a:xfrm>
        </p:spPr>
        <p:txBody>
          <a:bodyPr/>
          <a:lstStyle/>
          <a:p>
            <a:pPr algn="ctr"/>
            <a:r>
              <a:rPr lang="en-AU" dirty="0"/>
              <a:t>Snowy 2.0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E8746A3-9CEC-57A5-EBF6-68FFDE399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567" y="4383064"/>
            <a:ext cx="8635999" cy="1476527"/>
          </a:xfrm>
        </p:spPr>
        <p:txBody>
          <a:bodyPr/>
          <a:lstStyle/>
          <a:p>
            <a:r>
              <a:rPr lang="en-AU" sz="2000" dirty="0"/>
              <a:t>350 GWh, 2.2 GW = 7 million EV batteries</a:t>
            </a:r>
          </a:p>
          <a:p>
            <a:r>
              <a:rPr lang="en-AU" sz="2000" dirty="0"/>
              <a:t>= bigger than all utility batteries in the world combined</a:t>
            </a:r>
          </a:p>
          <a:p>
            <a:r>
              <a:rPr lang="en-AU" sz="2000" dirty="0"/>
              <a:t>Capital cost: US$8 billion/350 GWh = US$22/kWh </a:t>
            </a:r>
          </a:p>
          <a:p>
            <a:r>
              <a:rPr lang="en-AU" sz="2000" dirty="0"/>
              <a:t>=</a:t>
            </a:r>
            <a:r>
              <a:rPr lang="en-AU" sz="2000" b="1" dirty="0">
                <a:solidFill>
                  <a:srgbClr val="FF0000"/>
                </a:solidFill>
              </a:rPr>
              <a:t>12X</a:t>
            </a:r>
            <a:r>
              <a:rPr lang="en-AU" sz="2000" dirty="0"/>
              <a:t> cheaper than batteries</a:t>
            </a:r>
          </a:p>
          <a:p>
            <a:r>
              <a:rPr lang="en-US" sz="2000" dirty="0"/>
              <a:t>Speed of deployment: 350 GWh/8 years = 40 GWh/year </a:t>
            </a:r>
          </a:p>
          <a:p>
            <a:r>
              <a:rPr lang="en-US" sz="2000" dirty="0"/>
              <a:t>= </a:t>
            </a:r>
            <a:r>
              <a:rPr lang="en-US" sz="2000" b="1" dirty="0">
                <a:solidFill>
                  <a:srgbClr val="FF0000"/>
                </a:solidFill>
              </a:rPr>
              <a:t>15X</a:t>
            </a:r>
            <a:r>
              <a:rPr lang="en-US" sz="2000" dirty="0"/>
              <a:t> faster than big batteries</a:t>
            </a:r>
          </a:p>
          <a:p>
            <a:endParaRPr lang="en-AU" sz="2000" dirty="0"/>
          </a:p>
          <a:p>
            <a:endParaRPr lang="en-AU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B820C-ED55-B872-F868-FA73E8ECAC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7" y="1006436"/>
            <a:ext cx="5009687" cy="3331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84EE87-419D-F807-BE69-CB29EB9E41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555" y="1026252"/>
            <a:ext cx="3419060" cy="25642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613F57-BD0F-0D9F-96C7-32C60157A1C7}"/>
              </a:ext>
            </a:extLst>
          </p:cNvPr>
          <p:cNvSpPr txBox="1"/>
          <p:nvPr/>
        </p:nvSpPr>
        <p:spPr>
          <a:xfrm>
            <a:off x="6217297" y="3926317"/>
            <a:ext cx="1703086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400" dirty="0">
                <a:solidFill>
                  <a:srgbClr val="000000"/>
                </a:solidFill>
                <a:cs typeface="Arial"/>
              </a:rPr>
              <a:t>Powerhouse tunnel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2245C6-B345-0689-DFDC-C734705D8872}"/>
              </a:ext>
            </a:extLst>
          </p:cNvPr>
          <p:cNvSpPr txBox="1"/>
          <p:nvPr/>
        </p:nvSpPr>
        <p:spPr>
          <a:xfrm>
            <a:off x="555422" y="1333353"/>
            <a:ext cx="875345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400" dirty="0">
                <a:solidFill>
                  <a:srgbClr val="000000"/>
                </a:solidFill>
                <a:cs typeface="Arial"/>
              </a:rPr>
              <a:t>Talbingo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DE5C66F-A92F-1BBE-74B4-530E30BB4BDE}"/>
              </a:ext>
            </a:extLst>
          </p:cNvPr>
          <p:cNvCxnSpPr>
            <a:cxnSpLocks/>
          </p:cNvCxnSpPr>
          <p:nvPr/>
        </p:nvCxnSpPr>
        <p:spPr>
          <a:xfrm>
            <a:off x="2361501" y="2895166"/>
            <a:ext cx="1080120" cy="1152128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6BBAFFD-F9A0-27D2-7C1B-940CE9802159}"/>
              </a:ext>
            </a:extLst>
          </p:cNvPr>
          <p:cNvCxnSpPr>
            <a:cxnSpLocks/>
          </p:cNvCxnSpPr>
          <p:nvPr/>
        </p:nvCxnSpPr>
        <p:spPr>
          <a:xfrm flipH="1" flipV="1">
            <a:off x="3153589" y="2535127"/>
            <a:ext cx="1224136" cy="1152127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0555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B355D-5491-4446-AC03-D3D1F2971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1" y="564875"/>
            <a:ext cx="8843617" cy="1997212"/>
          </a:xfrm>
        </p:spPr>
        <p:txBody>
          <a:bodyPr/>
          <a:lstStyle/>
          <a:p>
            <a:r>
              <a:rPr lang="en-AU" sz="3200" dirty="0"/>
              <a:t>ANU’s global </a:t>
            </a:r>
            <a:r>
              <a:rPr lang="en-AU" sz="3200" b="1" dirty="0">
                <a:solidFill>
                  <a:srgbClr val="FF0000"/>
                </a:solidFill>
              </a:rPr>
              <a:t>off-river</a:t>
            </a:r>
            <a:r>
              <a:rPr lang="en-AU" sz="3200" dirty="0"/>
              <a:t> pumped hydro energy storage atlas</a:t>
            </a:r>
            <a:br>
              <a:rPr lang="en-AU" sz="2400" dirty="0">
                <a:solidFill>
                  <a:schemeClr val="tx1"/>
                </a:solidFill>
              </a:rPr>
            </a:br>
            <a:r>
              <a:rPr lang="en-AU" sz="2400" b="1" dirty="0">
                <a:solidFill>
                  <a:srgbClr val="FF0000"/>
                </a:solidFill>
              </a:rPr>
              <a:t>0.8 million </a:t>
            </a:r>
            <a:r>
              <a:rPr lang="en-AU" sz="2400" dirty="0">
                <a:solidFill>
                  <a:schemeClr val="tx1"/>
                </a:solidFill>
              </a:rPr>
              <a:t>sites</a:t>
            </a:r>
            <a:br>
              <a:rPr lang="en-AU" sz="2400" dirty="0">
                <a:solidFill>
                  <a:schemeClr val="tx1"/>
                </a:solidFill>
              </a:rPr>
            </a:br>
            <a:r>
              <a:rPr lang="en-AU" sz="2400" dirty="0">
                <a:solidFill>
                  <a:schemeClr val="tx1"/>
                </a:solidFill>
              </a:rPr>
              <a:t>86 million Gigawatt-hours  = </a:t>
            </a:r>
            <a:r>
              <a:rPr lang="en-AU" sz="2400" b="1" dirty="0">
                <a:solidFill>
                  <a:srgbClr val="FF0000"/>
                </a:solidFill>
              </a:rPr>
              <a:t>2 trillion </a:t>
            </a:r>
            <a:r>
              <a:rPr lang="en-AU" sz="2400" dirty="0">
                <a:solidFill>
                  <a:schemeClr val="tx1"/>
                </a:solidFill>
              </a:rPr>
              <a:t>electric vehicles batteries</a:t>
            </a:r>
            <a:br>
              <a:rPr lang="en-AU" sz="2400" dirty="0">
                <a:solidFill>
                  <a:schemeClr val="tx1"/>
                </a:solidFill>
              </a:rPr>
            </a:br>
            <a:r>
              <a:rPr lang="en-AU" sz="2400" dirty="0">
                <a:solidFill>
                  <a:schemeClr val="tx1"/>
                </a:solidFill>
              </a:rPr>
              <a:t>				= 250 EV batteries per person</a:t>
            </a:r>
            <a:br>
              <a:rPr lang="en-AU" sz="2400" dirty="0">
                <a:solidFill>
                  <a:schemeClr val="tx1"/>
                </a:solidFill>
              </a:rPr>
            </a:br>
            <a:endParaRPr lang="en-AU" sz="2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5FAC00-F864-4B55-AED6-DDCC1E6E3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603720"/>
            <a:ext cx="9144000" cy="3689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637B28-87FD-8603-F7EA-54E22CE97458}"/>
              </a:ext>
            </a:extLst>
          </p:cNvPr>
          <p:cNvSpPr txBox="1"/>
          <p:nvPr/>
        </p:nvSpPr>
        <p:spPr>
          <a:xfrm>
            <a:off x="2457450" y="625855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dirty="0">
                <a:hlinkClick r:id="rId3"/>
              </a:rPr>
              <a:t>http://re100.eng.anu.edu.au</a:t>
            </a:r>
            <a:r>
              <a:rPr lang="en-AU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6174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8BE071-9B2D-CA17-96B9-1DEBF9174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551"/>
            <a:ext cx="9144000" cy="58003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F3AB51-F4B6-2E5A-6F52-DDDCF709C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62" y="282933"/>
            <a:ext cx="7964473" cy="639372"/>
          </a:xfrm>
        </p:spPr>
        <p:txBody>
          <a:bodyPr/>
          <a:lstStyle/>
          <a:p>
            <a:pPr algn="ctr"/>
            <a:r>
              <a:rPr lang="en-AU" dirty="0"/>
              <a:t>Araluen Valley, 500 GWh, Class AA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71DCA5-2668-DA83-46D4-78688A5DC22F}"/>
              </a:ext>
            </a:extLst>
          </p:cNvPr>
          <p:cNvSpPr txBox="1">
            <a:spLocks/>
          </p:cNvSpPr>
          <p:nvPr/>
        </p:nvSpPr>
        <p:spPr bwMode="auto">
          <a:xfrm>
            <a:off x="4737999" y="2051647"/>
            <a:ext cx="788577" cy="30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Tunnel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251244-7C24-4A6E-0258-B866E8AA8DDD}"/>
              </a:ext>
            </a:extLst>
          </p:cNvPr>
          <p:cNvSpPr txBox="1">
            <a:spLocks/>
          </p:cNvSpPr>
          <p:nvPr/>
        </p:nvSpPr>
        <p:spPr bwMode="auto">
          <a:xfrm>
            <a:off x="4054205" y="4150561"/>
            <a:ext cx="879627" cy="40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211B707-AD28-5566-1F3F-1A6C2108DC79}"/>
              </a:ext>
            </a:extLst>
          </p:cNvPr>
          <p:cNvSpPr txBox="1">
            <a:spLocks/>
          </p:cNvSpPr>
          <p:nvPr/>
        </p:nvSpPr>
        <p:spPr bwMode="auto">
          <a:xfrm>
            <a:off x="3123794" y="1426714"/>
            <a:ext cx="870573" cy="421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Upper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1FD9C86-4B62-782A-5CA8-2BE876AA0C9E}"/>
              </a:ext>
            </a:extLst>
          </p:cNvPr>
          <p:cNvSpPr txBox="1">
            <a:spLocks/>
          </p:cNvSpPr>
          <p:nvPr/>
        </p:nvSpPr>
        <p:spPr bwMode="auto">
          <a:xfrm>
            <a:off x="2616609" y="5549150"/>
            <a:ext cx="942471" cy="29308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Dam wall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588644-4410-561A-4F88-1BF6BEC74D45}"/>
              </a:ext>
            </a:extLst>
          </p:cNvPr>
          <p:cNvCxnSpPr>
            <a:cxnSpLocks/>
          </p:cNvCxnSpPr>
          <p:nvPr/>
        </p:nvCxnSpPr>
        <p:spPr>
          <a:xfrm>
            <a:off x="3559080" y="5842236"/>
            <a:ext cx="330535" cy="404759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14ADDA0-4EDD-65FD-7CD3-3EAAE764B5DB}"/>
              </a:ext>
            </a:extLst>
          </p:cNvPr>
          <p:cNvSpPr txBox="1"/>
          <p:nvPr/>
        </p:nvSpPr>
        <p:spPr>
          <a:xfrm>
            <a:off x="5486400" y="5879131"/>
            <a:ext cx="3457743" cy="707886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Australia needs 2 of these for complete decarbonization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9C19D9-AC6A-39CE-4A67-FE92D8ADF150}"/>
              </a:ext>
            </a:extLst>
          </p:cNvPr>
          <p:cNvSpPr txBox="1"/>
          <p:nvPr/>
        </p:nvSpPr>
        <p:spPr>
          <a:xfrm>
            <a:off x="562623" y="6405045"/>
            <a:ext cx="2221582" cy="215444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http://re100.eng.anu.edu.au/global/index.php </a:t>
            </a:r>
          </a:p>
        </p:txBody>
      </p:sp>
    </p:spTree>
    <p:extLst>
      <p:ext uri="{BB962C8B-B14F-4D97-AF65-F5344CB8AC3E}">
        <p14:creationId xmlns:p14="http://schemas.microsoft.com/office/powerpoint/2010/main" val="550762917"/>
      </p:ext>
    </p:extLst>
  </p:cSld>
  <p:clrMapOvr>
    <a:masterClrMapping/>
  </p:clrMapOvr>
</p:sld>
</file>

<file path=ppt/theme/theme1.xml><?xml version="1.0" encoding="utf-8"?>
<a:theme xmlns:a="http://schemas.openxmlformats.org/drawingml/2006/main" name="AECOM Magenta-Blu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agenta Title_Magenta-Blue bkg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genta Title_Magenta-Blue bkg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3C1DF"/>
        </a:accent1>
        <a:accent2>
          <a:srgbClr val="85E61F"/>
        </a:accent2>
        <a:accent3>
          <a:srgbClr val="FFFFFF"/>
        </a:accent3>
        <a:accent4>
          <a:srgbClr val="000000"/>
        </a:accent4>
        <a:accent5>
          <a:srgbClr val="B7DDEC"/>
        </a:accent5>
        <a:accent6>
          <a:srgbClr val="78D01B"/>
        </a:accent6>
        <a:hlink>
          <a:srgbClr val="FC9F1A"/>
        </a:hlink>
        <a:folHlink>
          <a:srgbClr val="9C08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genta Title_Magenta-Blue bkgd 2">
        <a:dk1>
          <a:srgbClr val="000000"/>
        </a:dk1>
        <a:lt1>
          <a:srgbClr val="FFFFFF"/>
        </a:lt1>
        <a:dk2>
          <a:srgbClr val="000000"/>
        </a:dk2>
        <a:lt2>
          <a:srgbClr val="988F86"/>
        </a:lt2>
        <a:accent1>
          <a:srgbClr val="63C1DF"/>
        </a:accent1>
        <a:accent2>
          <a:srgbClr val="85E61F"/>
        </a:accent2>
        <a:accent3>
          <a:srgbClr val="FFFFFF"/>
        </a:accent3>
        <a:accent4>
          <a:srgbClr val="000000"/>
        </a:accent4>
        <a:accent5>
          <a:srgbClr val="B7DDEC"/>
        </a:accent5>
        <a:accent6>
          <a:srgbClr val="78D01B"/>
        </a:accent6>
        <a:hlink>
          <a:srgbClr val="FC9F1A"/>
        </a:hlink>
        <a:folHlink>
          <a:srgbClr val="9C08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genta Title_Magenta-Blue bkgd 3">
        <a:dk1>
          <a:srgbClr val="988F86"/>
        </a:dk1>
        <a:lt1>
          <a:srgbClr val="FFFFFF"/>
        </a:lt1>
        <a:dk2>
          <a:srgbClr val="000000"/>
        </a:dk2>
        <a:lt2>
          <a:srgbClr val="FFFFFF"/>
        </a:lt2>
        <a:accent1>
          <a:srgbClr val="63C1DF"/>
        </a:accent1>
        <a:accent2>
          <a:srgbClr val="85E61F"/>
        </a:accent2>
        <a:accent3>
          <a:srgbClr val="AAAAAA"/>
        </a:accent3>
        <a:accent4>
          <a:srgbClr val="DADADA"/>
        </a:accent4>
        <a:accent5>
          <a:srgbClr val="B7DDEC"/>
        </a:accent5>
        <a:accent6>
          <a:srgbClr val="78D01B"/>
        </a:accent6>
        <a:hlink>
          <a:srgbClr val="FC9F1A"/>
        </a:hlink>
        <a:folHlink>
          <a:srgbClr val="9C08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ANU">
  <a:themeElements>
    <a:clrScheme name="ANUPowerpointTemplate201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NUPowerpointTemplate2010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NUPowerpointTemplate20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PowerpointTemplate201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PowerpointTemplate201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PowerpointTemplate201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PowerpointTemplate201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PowerpointTemplate201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30C86BAF592943B466C3307620DB41" ma:contentTypeVersion="13" ma:contentTypeDescription="Create a new document." ma:contentTypeScope="" ma:versionID="6508934d0d0198e045acf4be8001b266">
  <xsd:schema xmlns:xsd="http://www.w3.org/2001/XMLSchema" xmlns:xs="http://www.w3.org/2001/XMLSchema" xmlns:p="http://schemas.microsoft.com/office/2006/metadata/properties" xmlns:ns2="b5cb6bc7-7dbb-459a-bb2f-c8e7c1024b1e" xmlns:ns3="a102c61c-0b94-4dc7-88be-622bd30b80a1" targetNamespace="http://schemas.microsoft.com/office/2006/metadata/properties" ma:root="true" ma:fieldsID="3ac50b5e66408b9f1966dd598c4130fe" ns2:_="" ns3:_="">
    <xsd:import namespace="b5cb6bc7-7dbb-459a-bb2f-c8e7c1024b1e"/>
    <xsd:import namespace="a102c61c-0b94-4dc7-88be-622bd30b80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cb6bc7-7dbb-459a-bb2f-c8e7c1024b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9513c6f-d7d3-4bba-9430-ae33811478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02c61c-0b94-4dc7-88be-622bd30b80a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4cfdcb6-3e52-441b-a2b0-1e7e9c3cbe55}" ma:internalName="TaxCatchAll" ma:showField="CatchAllData" ma:web="a102c61c-0b94-4dc7-88be-622bd30b80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5cb6bc7-7dbb-459a-bb2f-c8e7c1024b1e">
      <Terms xmlns="http://schemas.microsoft.com/office/infopath/2007/PartnerControls"/>
    </lcf76f155ced4ddcb4097134ff3c332f>
    <TaxCatchAll xmlns="a102c61c-0b94-4dc7-88be-622bd30b80a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F7FEA1-0B1A-4342-9B00-C3586C0C16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cb6bc7-7dbb-459a-bb2f-c8e7c1024b1e"/>
    <ds:schemaRef ds:uri="a102c61c-0b94-4dc7-88be-622bd30b80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4B9BBFA-3624-4510-9481-DDD50D869CA1}">
  <ds:schemaRefs>
    <ds:schemaRef ds:uri="b5cb6bc7-7dbb-459a-bb2f-c8e7c1024b1e"/>
    <ds:schemaRef ds:uri="http://schemas.microsoft.com/office/2006/documentManagement/types"/>
    <ds:schemaRef ds:uri="a102c61c-0b94-4dc7-88be-622bd30b80a1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F756379-5DD4-47BA-B3C4-B9074EA0BF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22577</TotalTime>
  <Words>1110</Words>
  <Application>Microsoft Office PowerPoint</Application>
  <PresentationFormat>On-screen Show (4:3)</PresentationFormat>
  <Paragraphs>176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Courier New</vt:lpstr>
      <vt:lpstr>Times New Roman</vt:lpstr>
      <vt:lpstr>Wingdings</vt:lpstr>
      <vt:lpstr>AECOM Magenta-Blue</vt:lpstr>
      <vt:lpstr>2_ANU</vt:lpstr>
      <vt:lpstr>Pumped hydro energy storage to support the fastest energy change in history</vt:lpstr>
      <vt:lpstr>The solar revolution</vt:lpstr>
      <vt:lpstr>Balancing Solar &amp; Wind</vt:lpstr>
      <vt:lpstr>On-river pumped hydro storage: Tumut 3</vt:lpstr>
      <vt:lpstr>Off-river pumped hydro energy storage</vt:lpstr>
      <vt:lpstr>Off-river (closed-loop) pumped hydro</vt:lpstr>
      <vt:lpstr>Snowy 2.0</vt:lpstr>
      <vt:lpstr>ANU’s global off-river pumped hydro energy storage atlas 0.8 million sites 86 million Gigawatt-hours  = 2 trillion electric vehicles batteries     = 250 EV batteries per person </vt:lpstr>
      <vt:lpstr>Araluen Valley, 500 GWh, Class AA </vt:lpstr>
      <vt:lpstr>Australia’s large pumped hydro energy storage 300X more than needed to support 100% renewable energy</vt:lpstr>
      <vt:lpstr>PHES Atlas</vt:lpstr>
      <vt:lpstr>Pumped hydro solves overnight storage</vt:lpstr>
      <vt:lpstr>PowerPoint Presentation</vt:lpstr>
      <vt:lpstr>Coffs Harbour 150 GWh Class AAA</vt:lpstr>
      <vt:lpstr>Tamworth 150 GWh Class AA</vt:lpstr>
      <vt:lpstr>PowerPoint Presentation</vt:lpstr>
      <vt:lpstr>Extraordinary sites are extraordinarily cheap Sumatra 5000 GWh Greenfield Class AAA site = 100 million EV batteries</vt:lpstr>
      <vt:lpstr>Bakun and Murum</vt:lpstr>
      <vt:lpstr>A solar-dominated energy system</vt:lpstr>
      <vt:lpstr>Trickle-charging in a bad week</vt:lpstr>
      <vt:lpstr>Battery and pumped hydro capital cost - expressed as capital cost per kWh of storage (US$/kWh)</vt:lpstr>
      <vt:lpstr>Trickle charging</vt:lpstr>
      <vt:lpstr>Extraordinary pumped hydro sites = extraordinarily low cost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Centre for Sustainable Energy Systems</dc:title>
  <dc:creator>AndrewBlakers</dc:creator>
  <cp:lastModifiedBy>Knight, Chris (Energy, Newcastle)</cp:lastModifiedBy>
  <cp:revision>1290</cp:revision>
  <dcterms:created xsi:type="dcterms:W3CDTF">1996-09-30T18:28:10Z</dcterms:created>
  <dcterms:modified xsi:type="dcterms:W3CDTF">2024-10-16T04:23:39Z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0x010100A49B2A6DFF772140B04A2BC33F2B2093</vt:lpwstr>
  </property>
  <property fmtid="{D5CDD505-2E9C-101B-9397-08002B2CF9AE}" pid="3" name="_dlc_DocIdItemGuid">
    <vt:lpwstr>c58c753c-8604-42bb-9f3d-d09b0db111cf</vt:lpwstr>
  </property>
</Properties>
</file>