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</p:sldMasterIdLst>
  <p:notesMasterIdLst>
    <p:notesMasterId r:id="rId22"/>
  </p:notesMasterIdLst>
  <p:handoutMasterIdLst>
    <p:handoutMasterId r:id="rId23"/>
  </p:handoutMasterIdLst>
  <p:sldIdLst>
    <p:sldId id="285" r:id="rId3"/>
    <p:sldId id="2145706262" r:id="rId4"/>
    <p:sldId id="2145706297" r:id="rId5"/>
    <p:sldId id="2145706321" r:id="rId6"/>
    <p:sldId id="2145706309" r:id="rId7"/>
    <p:sldId id="2145706310" r:id="rId8"/>
    <p:sldId id="2145706311" r:id="rId9"/>
    <p:sldId id="2145706314" r:id="rId10"/>
    <p:sldId id="2145706324" r:id="rId11"/>
    <p:sldId id="2145706315" r:id="rId12"/>
    <p:sldId id="2145706317" r:id="rId13"/>
    <p:sldId id="2145706318" r:id="rId14"/>
    <p:sldId id="2145706319" r:id="rId15"/>
    <p:sldId id="2145706320" r:id="rId16"/>
    <p:sldId id="2145706323" r:id="rId17"/>
    <p:sldId id="272" r:id="rId18"/>
    <p:sldId id="2145706322" r:id="rId19"/>
    <p:sldId id="2145706325" r:id="rId20"/>
    <p:sldId id="2145706326" r:id="rId21"/>
  </p:sldIdLst>
  <p:sldSz cx="6858000" cy="5143500"/>
  <p:notesSz cx="9939338" cy="1436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202" userDrawn="1">
          <p15:clr>
            <a:srgbClr val="A4A3A4"/>
          </p15:clr>
        </p15:guide>
        <p15:guide id="5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6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7B626-CBA2-4D4C-8DD4-DC88568E46B7}" v="68" dt="2024-10-14T01:33:20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86091" autoAdjust="0"/>
  </p:normalViewPr>
  <p:slideViewPr>
    <p:cSldViewPr showGuides="1">
      <p:cViewPr varScale="1">
        <p:scale>
          <a:sx n="127" d="100"/>
          <a:sy n="127" d="100"/>
        </p:scale>
        <p:origin x="1938" y="114"/>
      </p:cViewPr>
      <p:guideLst>
        <p:guide orient="horz" pos="1620"/>
        <p:guide orient="horz" pos="599"/>
        <p:guide pos="2160"/>
        <p:guide pos="4202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4526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/>
            </a:lvl1pPr>
          </a:lstStyle>
          <a:p>
            <a:fld id="{BBFA697C-5849-4DDF-A6C8-08E6893940F4}" type="datetimeFigureOut">
              <a:rPr lang="en-AU" smtClean="0"/>
              <a:pPr/>
              <a:t>12/10/2024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/>
            </a:lvl1pPr>
          </a:lstStyle>
          <a:p>
            <a:fld id="{00992BC2-9435-4D31-AEB3-5D5877AD6447}" type="datetimeFigureOut">
              <a:rPr lang="en-AU" smtClean="0"/>
              <a:pPr/>
              <a:t>12/10/2024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25" tIns="66363" rIns="132725" bIns="6636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2725" tIns="66363" rIns="132725" bIns="663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i="1" dirty="0"/>
              <a:t>(Thesis was SAPS for remote indigenous community)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16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30 MVA machine might take 30 minutes to start whereas a 3 MVA machine might be able to start in 30 seconds.</a:t>
            </a:r>
          </a:p>
          <a:p>
            <a:endParaRPr lang="en-AU" dirty="0"/>
          </a:p>
          <a:p>
            <a:r>
              <a:rPr lang="en-AU" dirty="0"/>
              <a:t>Much easier to accept load change at higher loading. The 50% generator probably cannot double output fast enough to avoid failure in the above example (load shedding etc.)</a:t>
            </a:r>
          </a:p>
          <a:p>
            <a:endParaRPr lang="en-AU" dirty="0"/>
          </a:p>
          <a:p>
            <a:r>
              <a:rPr lang="en-AU" dirty="0"/>
              <a:t>True headroom is how much load can be accepted in a single step from a given position. This is tested in commissioning and can be an important quality.</a:t>
            </a:r>
          </a:p>
          <a:p>
            <a:endParaRPr lang="en-AU" dirty="0"/>
          </a:p>
          <a:p>
            <a:r>
              <a:rPr lang="en-AU" dirty="0"/>
              <a:t>Certainly fewer generators are cheaper (capex) but probably more expensive to run and compromises 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30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*Can anyone tell me why we can’t turn off Generator 2 here if Generator 1 has enough reserve to replace 18 MW of solar PV?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** In reality this is nowhere near what these engines could provide in a load rejection event, because the short durational load acceptance capability will be far less than 80% of rated, particularly from a low-load starting position. This is likely not better than +20%.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64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*BESS aren’t better at everything!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23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*30 MVA Diesel generator might be able to go from 6 MW to 30 MW in 5 minutes, the BESS can go from -100% to +100% in &lt;1s.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90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Newman BESS was added to a power system with no renewables. Its value was in assisting gas generators to function more optimally. </a:t>
            </a:r>
          </a:p>
          <a:p>
            <a:endParaRPr lang="en-AU" b="0" i="0" dirty="0">
              <a:solidFill>
                <a:srgbClr val="1D1D1D"/>
              </a:solidFill>
              <a:effectLst/>
              <a:latin typeface="MarkWebPro"/>
            </a:endParaRPr>
          </a:p>
          <a:p>
            <a:r>
              <a:rPr lang="en-AU" b="0" i="0" dirty="0">
                <a:solidFill>
                  <a:srgbClr val="1D1D1D"/>
                </a:solidFill>
                <a:effectLst/>
                <a:latin typeface="MarkWebPro"/>
              </a:rPr>
              <a:t>Located in the Pilbara region of WA, Newman Power Station is a 178MW dual fuel (gas and distillate) power station that has supplied electricity to the area since the 1970s. 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78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Isoc</a:t>
            </a:r>
            <a:r>
              <a:rPr lang="en-AU" dirty="0"/>
              <a:t> vs </a:t>
            </a:r>
            <a:r>
              <a:rPr lang="en-AU" dirty="0" err="1"/>
              <a:t>blockload</a:t>
            </a:r>
            <a:endParaRPr lang="en-AU" dirty="0"/>
          </a:p>
          <a:p>
            <a:r>
              <a:rPr lang="en-AU" dirty="0"/>
              <a:t>Droop = primary control (way of sharing load without comms, </a:t>
            </a:r>
            <a:r>
              <a:rPr lang="en-AU" dirty="0" err="1"/>
              <a:t>freq</a:t>
            </a:r>
            <a:r>
              <a:rPr lang="en-AU" dirty="0"/>
              <a:t> changes, power output responds, but doesn’t restore </a:t>
            </a:r>
            <a:r>
              <a:rPr lang="en-AU" dirty="0" err="1"/>
              <a:t>freq</a:t>
            </a:r>
            <a:r>
              <a:rPr lang="en-AU" dirty="0"/>
              <a:t> to nominal</a:t>
            </a:r>
          </a:p>
          <a:p>
            <a:r>
              <a:rPr lang="en-AU" dirty="0" err="1"/>
              <a:t>Isoc</a:t>
            </a:r>
            <a:r>
              <a:rPr lang="en-AU" dirty="0"/>
              <a:t> = </a:t>
            </a:r>
            <a:r>
              <a:rPr lang="en-AU" dirty="0" err="1"/>
              <a:t>freq</a:t>
            </a:r>
            <a:r>
              <a:rPr lang="en-AU" dirty="0"/>
              <a:t> stays the same, power changes (secondary control layer)</a:t>
            </a:r>
          </a:p>
          <a:p>
            <a:r>
              <a:rPr lang="en-AU" dirty="0" err="1"/>
              <a:t>Blockload</a:t>
            </a:r>
            <a:r>
              <a:rPr lang="en-AU" dirty="0"/>
              <a:t> = power stays the same for any freq. (magical powers gone)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22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hopefully makes it clear that not all batteries are created equally. If we compare the $/kWh of lithium vs. flow batteries vs Pumped hydro etc. we don’t do the situation justice…</a:t>
            </a:r>
          </a:p>
          <a:p>
            <a:endParaRPr lang="en-AU" dirty="0"/>
          </a:p>
          <a:p>
            <a:r>
              <a:rPr lang="en-AU" dirty="0"/>
              <a:t>Also do we buy generators with good qualities in year zero knowing these become redundant in year 5 when we add batteries to take over these qualities?</a:t>
            </a:r>
          </a:p>
          <a:p>
            <a:endParaRPr lang="en-AU" dirty="0"/>
          </a:p>
          <a:p>
            <a:r>
              <a:rPr lang="en-AU" dirty="0"/>
              <a:t>BESS are likely needed somewhere between 20-50% REF depending on the modularity and performance qualities of the diesel generators. Is it good to defer this investment? Do these qualities become redundant once batteries are attained?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13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D74DD-8811-4FDC-BE93-E2B81BF72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8C38-2950-4469-BBB3-BE5BB32AC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30B07-7303-442F-BF56-90FFDED1A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42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40E5-CFDC-4AE5-B7DE-C1189A627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78DA6-06CD-4ECF-84DB-DE698FD2B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78C67-9B14-4038-8B01-10A5A3171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76" y="267534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3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30" y="609532"/>
            <a:ext cx="3927940" cy="392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F804D-6C3B-4952-94EE-C6B82388B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3648A-0017-4D0A-95A9-13FB7D233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54006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 preferRelativeResize="0"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8640" y="195486"/>
            <a:ext cx="46773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69238" y="4561860"/>
            <a:ext cx="43175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76" y="1059582"/>
            <a:ext cx="6510383" cy="1728192"/>
          </a:xfrm>
        </p:spPr>
        <p:txBody>
          <a:bodyPr>
            <a:normAutofit/>
          </a:bodyPr>
          <a:lstStyle/>
          <a:p>
            <a:r>
              <a:rPr lang="en-AU" sz="3100" dirty="0"/>
              <a:t>Operating a System with High VRE</a:t>
            </a:r>
            <a:br>
              <a:rPr lang="en-AU" dirty="0"/>
            </a:br>
            <a:r>
              <a:rPr lang="en-AU" dirty="0"/>
              <a:t>Decarbonising Isolated Grids</a:t>
            </a:r>
            <a:br>
              <a:rPr lang="en-AU" dirty="0"/>
            </a:b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81BD3-4355-FFEE-BEB9-96044A56FC88}"/>
              </a:ext>
            </a:extLst>
          </p:cNvPr>
          <p:cNvSpPr txBox="1"/>
          <p:nvPr/>
        </p:nvSpPr>
        <p:spPr>
          <a:xfrm>
            <a:off x="188640" y="422793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October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D70AB-0814-6174-6262-5615F94C17F3}"/>
              </a:ext>
            </a:extLst>
          </p:cNvPr>
          <p:cNvSpPr txBox="1"/>
          <p:nvPr/>
        </p:nvSpPr>
        <p:spPr>
          <a:xfrm>
            <a:off x="188640" y="293179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CSIRO – Thomas Wearne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10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The Microgrid Controller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32403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The MG controller tunes the system, chooses generators and apportions isochronous control. It can control DPV without comms by varying frequency </a:t>
            </a:r>
            <a:r>
              <a:rPr lang="en-AU" i="1" dirty="0"/>
              <a:t>(50-53Hz).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Increasingly we see thermal generators block-loaded </a:t>
            </a:r>
            <a:r>
              <a:rPr lang="en-AU" i="1" dirty="0"/>
              <a:t>(power fixed for any freq.)</a:t>
            </a:r>
            <a:r>
              <a:rPr lang="en-AU" dirty="0"/>
              <a:t> and </a:t>
            </a:r>
            <a:r>
              <a:rPr lang="en-AU" b="1" dirty="0"/>
              <a:t>not participating in isochronous control or regulation </a:t>
            </a:r>
            <a:r>
              <a:rPr lang="en-AU" i="1" dirty="0"/>
              <a:t>(load-following)</a:t>
            </a:r>
            <a:r>
              <a:rPr lang="en-AU" dirty="0"/>
              <a:t>. BESS are far better </a:t>
            </a:r>
            <a:r>
              <a:rPr lang="en-AU" i="1" dirty="0"/>
              <a:t>(faster and better load acceptance).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DB13B-DF63-EB1F-2001-24178D467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15566"/>
            <a:ext cx="3260323" cy="36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Renewable Energy Fraction (0-20%)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64087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Adding uncontrolled solar PV will eventually cause three issues: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Thermal generation will approach MSL but can’t switch off.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Clouds may challenge the fleet’s ability to ramp/step.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Poor fuel economy and maintenance costs/issues.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C099F-67D6-6DF6-111D-29552EAD4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9" y="2429004"/>
            <a:ext cx="2861945" cy="2241550"/>
          </a:xfrm>
          <a:prstGeom prst="rect">
            <a:avLst/>
          </a:prstGeom>
        </p:spPr>
      </p:pic>
      <p:pic>
        <p:nvPicPr>
          <p:cNvPr id="3" name="Picture 2" descr="A graph of a load&#10;&#10;Description automatically generated with medium confidence">
            <a:extLst>
              <a:ext uri="{FF2B5EF4-FFF2-40B4-BE49-F238E27FC236}">
                <a16:creationId xmlns:a16="http://schemas.microsoft.com/office/drawing/2014/main" id="{6C908BFC-57D1-556D-4D84-F29111E50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2427734"/>
            <a:ext cx="2868930" cy="22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Renewable Energy Fraction (20-30%)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6408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Varying array orientation </a:t>
            </a:r>
            <a:r>
              <a:rPr lang="en-AU" i="1" dirty="0"/>
              <a:t>(East, North etc.)</a:t>
            </a:r>
            <a:r>
              <a:rPr lang="en-AU" dirty="0"/>
              <a:t> and tilt </a:t>
            </a:r>
            <a:r>
              <a:rPr lang="en-AU" i="1" dirty="0"/>
              <a:t>(10°, 20° etc.) </a:t>
            </a:r>
            <a:r>
              <a:rPr lang="en-AU" dirty="0"/>
              <a:t>can improve REF. However, quickly new PV must be curtailable. Shifting load may also provide some improvement.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</p:txBody>
      </p:sp>
      <p:pic>
        <p:nvPicPr>
          <p:cNvPr id="5" name="Picture 4" descr="A graph of a graph of energy&#10;&#10;Description automatically generated with medium confidence">
            <a:extLst>
              <a:ext uri="{FF2B5EF4-FFF2-40B4-BE49-F238E27FC236}">
                <a16:creationId xmlns:a16="http://schemas.microsoft.com/office/drawing/2014/main" id="{94541C81-6562-3CD8-DA57-A4B7B610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1963278"/>
            <a:ext cx="2928620" cy="2338705"/>
          </a:xfrm>
          <a:prstGeom prst="rect">
            <a:avLst/>
          </a:prstGeom>
        </p:spPr>
      </p:pic>
      <p:pic>
        <p:nvPicPr>
          <p:cNvPr id="7" name="Picture 6" descr="A graph of a graph showing the amount of solar pv&#10;&#10;Description automatically generated with medium confidence">
            <a:extLst>
              <a:ext uri="{FF2B5EF4-FFF2-40B4-BE49-F238E27FC236}">
                <a16:creationId xmlns:a16="http://schemas.microsoft.com/office/drawing/2014/main" id="{B6E79E9D-264B-FD47-4ACD-17927469F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1995686"/>
            <a:ext cx="2876550" cy="22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9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Renewable Energy Fraction (50+%)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64087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50+% REF </a:t>
            </a:r>
            <a:r>
              <a:rPr lang="en-AU" i="1" dirty="0"/>
              <a:t>(PV Only)</a:t>
            </a:r>
            <a:r>
              <a:rPr lang="en-AU" dirty="0"/>
              <a:t> will involve batteries, and the recommendation is to </a:t>
            </a:r>
            <a:r>
              <a:rPr lang="en-AU" b="1" dirty="0"/>
              <a:t>achieve HCO by or before this stage</a:t>
            </a:r>
            <a:r>
              <a:rPr lang="en-A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i="1" dirty="0"/>
              <a:t>Question: At what REF are BESS a good investment?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100% REF is uneconomical. A net zero fuel is likely needed.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76D0D-AA3D-CF6D-2D75-B300F9888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6" y="1656049"/>
            <a:ext cx="2834005" cy="2077720"/>
          </a:xfrm>
          <a:prstGeom prst="rect">
            <a:avLst/>
          </a:prstGeom>
        </p:spPr>
      </p:pic>
      <p:pic>
        <p:nvPicPr>
          <p:cNvPr id="4" name="Picture 3" descr="A graph of a solar panel&#10;&#10;Description automatically generated">
            <a:extLst>
              <a:ext uri="{FF2B5EF4-FFF2-40B4-BE49-F238E27FC236}">
                <a16:creationId xmlns:a16="http://schemas.microsoft.com/office/drawing/2014/main" id="{BC9D73B6-771F-85DD-321B-856826E53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35646"/>
            <a:ext cx="284607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Solar Geometry &amp; Array Orientation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64087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It’s common to see solar array design based on what is most productive annually. This is “equator facing at the latitude angle”,</a:t>
            </a:r>
            <a:r>
              <a:rPr lang="en-AU" i="1" dirty="0"/>
              <a:t> (minimum angle of 10° is recommended.)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In a city like Jakarta (6° S) North panels would face the wrong way for nearly half the year! East/West is a better choice.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If the load is greater some periods, design can optimise for this.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7888412-499D-4D35-BB9E-DBEBADD7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58" y="3409757"/>
            <a:ext cx="43338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6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B3B71-74F0-CF0C-2F22-DB251B4A8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031BEB7-B3E2-1670-0CC6-9AA635B6D9FA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ECBD2-2AC2-B9FD-E620-AB459709EC85}"/>
              </a:ext>
            </a:extLst>
          </p:cNvPr>
          <p:cNvSpPr txBox="1"/>
          <p:nvPr/>
        </p:nvSpPr>
        <p:spPr>
          <a:xfrm>
            <a:off x="188640" y="815224"/>
            <a:ext cx="64087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Thermal generator fleets can have qualities which work better with VRE. These include low-load capability, fast-start and fast- load acceptance capability. </a:t>
            </a:r>
            <a:r>
              <a:rPr lang="en-AU" b="1" dirty="0"/>
              <a:t>Modularity is highly beneficial.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Adding solar PV will quickly compromise stability, especially if it is not curtailable. </a:t>
            </a:r>
            <a:r>
              <a:rPr lang="en-AU" b="1" dirty="0"/>
              <a:t>It is important to achieve PV control early </a:t>
            </a:r>
            <a:r>
              <a:rPr lang="en-AU" dirty="0"/>
              <a:t>and to solve control of DPV as well as centralised PV.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Dispatch is for security first. Thermal generators can’t be switched off unless we secure ESS from other sources i.e. batteries and controls. </a:t>
            </a:r>
            <a:r>
              <a:rPr lang="en-AU" b="1" dirty="0"/>
              <a:t>Attaining BESS initially/early impacts other asset decisions. </a:t>
            </a:r>
            <a:r>
              <a:rPr lang="en-AU" dirty="0"/>
              <a:t>BESS are very good at many 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Operating HCO is an important technical achievement.  </a:t>
            </a:r>
          </a:p>
        </p:txBody>
      </p:sp>
    </p:spTree>
    <p:extLst>
      <p:ext uri="{BB962C8B-B14F-4D97-AF65-F5344CB8AC3E}">
        <p14:creationId xmlns:p14="http://schemas.microsoft.com/office/powerpoint/2010/main" val="116976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D0C8F2-EB21-0291-597A-E57614238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40293"/>
              </p:ext>
            </p:extLst>
          </p:nvPr>
        </p:nvGraphicFramePr>
        <p:xfrm>
          <a:off x="1181100" y="987574"/>
          <a:ext cx="4495800" cy="3202306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877340595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4360218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Term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Definition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042121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ARENA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Australian Renewable Energy Agency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12674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BESS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Battery Energy Storage System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79564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CSIRO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Commonwealth Scientific and Industrial Research Organisation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74583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DER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Distributed Energy Resources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16817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DPV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Distributed Photovoltaic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70203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ESS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Essential System Services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23188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EV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Electric Vehicle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797302685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FCAS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Frequency Control Ancillary Services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56933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u="none" strike="noStrike" dirty="0">
                          <a:effectLst/>
                        </a:rPr>
                        <a:t>HCO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u="none" strike="noStrike" dirty="0">
                          <a:effectLst/>
                        </a:rPr>
                        <a:t>Hydrocarbons OFF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6306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MG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Microgrid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26014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MSL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Minimum Stable Load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34209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PV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Photovoltaic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009514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REF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Renewable Energy Fraction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08858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SAPS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Stand Alone Power System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04815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VAr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Volt-Amp Reactive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33693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>
                          <a:effectLst/>
                        </a:rPr>
                        <a:t>VRE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u="none" strike="noStrike" dirty="0">
                          <a:effectLst/>
                        </a:rPr>
                        <a:t>Variable Renewable Energy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1243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8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8C564-5584-D743-CEC0-D5A43046B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D7112-A8B3-6985-82C5-646274A2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2" y="195486"/>
            <a:ext cx="5398688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82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96569-0FB2-E30A-42FE-0A9539F25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DFCEF-C849-9CEE-66BC-775930BB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75" y="915566"/>
            <a:ext cx="606355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056107-17FC-0F9F-E40E-248EFC4C5D1E}"/>
              </a:ext>
            </a:extLst>
          </p:cNvPr>
          <p:cNvSpPr txBox="1"/>
          <p:nvPr/>
        </p:nvSpPr>
        <p:spPr>
          <a:xfrm>
            <a:off x="152636" y="771550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Studied Renewable Energy &amp; Elec. Power Engineering </a:t>
            </a:r>
            <a:r>
              <a:rPr lang="en-AU" i="1" dirty="0"/>
              <a:t>(2014)</a:t>
            </a:r>
            <a:r>
              <a:rPr lang="en-AU" dirty="0"/>
              <a:t>. </a:t>
            </a:r>
            <a:endParaRPr lang="en-AU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Designed/Commissioned ~12 SAPS in the solar industry.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Worked for Power and Water as a Power Systems Engineer, mainly on Alice Springs Future Grid </a:t>
            </a:r>
            <a:r>
              <a:rPr lang="en-AU" i="1" dirty="0"/>
              <a:t>(ARENA project)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Joined CSIRO in January 2024. </a:t>
            </a:r>
            <a:r>
              <a:rPr lang="en-AU" i="1" dirty="0"/>
              <a:t>(Working in DER space including 2030.5, EVs and microgrid decarbonisation.)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About 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2277D-E323-6164-3FB5-5E7A2315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81" y="3657442"/>
            <a:ext cx="2298393" cy="148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D6746A-A994-4A1C-206F-E80D70892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609" y="3656060"/>
            <a:ext cx="2295284" cy="1486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9C0228-B0AA-B45F-A3CE-ABB6A720E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787" y="3656060"/>
            <a:ext cx="2423822" cy="14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4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DDA12-27FE-E33E-0EA7-9E1964E4D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1. About Me</a:t>
            </a:r>
          </a:p>
          <a:p>
            <a:r>
              <a:rPr lang="en-AU" dirty="0"/>
              <a:t>2. Generator Loading &amp; Spinning Reserve</a:t>
            </a:r>
          </a:p>
          <a:p>
            <a:r>
              <a:rPr lang="en-AU" dirty="0"/>
              <a:t>3. Generator Modularity</a:t>
            </a:r>
          </a:p>
          <a:p>
            <a:r>
              <a:rPr lang="en-AU" dirty="0"/>
              <a:t>4. Turning Generators OFF</a:t>
            </a:r>
          </a:p>
          <a:p>
            <a:r>
              <a:rPr lang="en-AU" dirty="0"/>
              <a:t>5. The Role of Batteries</a:t>
            </a:r>
          </a:p>
          <a:p>
            <a:r>
              <a:rPr lang="en-AU" dirty="0"/>
              <a:t>6. The Microgrid Controller</a:t>
            </a:r>
          </a:p>
          <a:p>
            <a:r>
              <a:rPr lang="en-AU" dirty="0"/>
              <a:t>7. Renewable Energy Fraction (REF)</a:t>
            </a:r>
          </a:p>
          <a:p>
            <a:r>
              <a:rPr lang="en-AU" dirty="0"/>
              <a:t>8. Solar Geometry &amp; Array Orientation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1A832D-706B-3763-2AFF-78855041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A4228-2598-09C4-DABF-2E4531AA5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13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056107-17FC-0F9F-E40E-248EFC4C5D1E}"/>
              </a:ext>
            </a:extLst>
          </p:cNvPr>
          <p:cNvSpPr txBox="1"/>
          <p:nvPr/>
        </p:nvSpPr>
        <p:spPr>
          <a:xfrm>
            <a:off x="152636" y="771550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A system is operating securely when it can withstand the loss of the largest generator </a:t>
            </a:r>
            <a:r>
              <a:rPr lang="en-AU" i="1" dirty="0"/>
              <a:t>(and load)</a:t>
            </a:r>
            <a:r>
              <a:rPr lang="en-AU" dirty="0"/>
              <a:t>. This requires generators to operate with headroom </a:t>
            </a:r>
            <a:r>
              <a:rPr lang="en-AU" i="1" dirty="0"/>
              <a:t>(“spinning reserve”.)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Fuel efficiency drops with decreased loading, so headroom has real cost. </a:t>
            </a:r>
            <a:r>
              <a:rPr lang="en-AU" b="1" dirty="0"/>
              <a:t>There is incentive to increase unit loading but also to decrease the output</a:t>
            </a:r>
            <a:r>
              <a:rPr lang="en-AU" dirty="0"/>
              <a:t> of largest operating generator. </a:t>
            </a:r>
            <a:endParaRPr lang="en-AU" i="1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Generator Loading &amp; Spinning Reserve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5AE00-4A33-235F-B731-A034C665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32" y="2854388"/>
            <a:ext cx="2400089" cy="207503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BE2632-4FC7-EF32-E535-A0963AAB7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78313"/>
              </p:ext>
            </p:extLst>
          </p:nvPr>
        </p:nvGraphicFramePr>
        <p:xfrm>
          <a:off x="908720" y="3291828"/>
          <a:ext cx="2438400" cy="120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428247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061718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03718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26357745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AU" sz="1100" u="none" strike="noStrike" dirty="0">
                          <a:effectLst/>
                        </a:rPr>
                        <a:t>Cummings KTA50-G3 Prime Ratings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450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Loading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kW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L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kWh/L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979273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1097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261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4.2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811072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75%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822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199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4.13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024927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50%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548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139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3.94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37739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25%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275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3.62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8028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22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Generator Modularity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24482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If the same load is met with four generators instead of two, the contingency size halves </a:t>
            </a:r>
            <a:r>
              <a:rPr lang="en-AU" b="1" dirty="0"/>
              <a:t>and loading improves.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The modern trend is larger numbers of “micro” generators. </a:t>
            </a:r>
            <a:r>
              <a:rPr lang="en-AU" i="1" dirty="0"/>
              <a:t>(for 16 x 2 MVA loading = 94%). </a:t>
            </a:r>
            <a:r>
              <a:rPr lang="en-AU" dirty="0"/>
              <a:t>These are faster!* </a:t>
            </a:r>
            <a:endParaRPr lang="en-AU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B508E2-C0FA-8102-88ED-2E48A9784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5807"/>
              </p:ext>
            </p:extLst>
          </p:nvPr>
        </p:nvGraphicFramePr>
        <p:xfrm>
          <a:off x="2776735" y="915566"/>
          <a:ext cx="3919398" cy="123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118872744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852395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255686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35583788"/>
                    </a:ext>
                  </a:extLst>
                </a:gridCol>
                <a:gridCol w="823053">
                  <a:extLst>
                    <a:ext uri="{9D8B030D-6E8A-4147-A177-3AD203B41FA5}">
                      <a16:colId xmlns:a16="http://schemas.microsoft.com/office/drawing/2014/main" val="231813831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Rating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time step 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time step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time step 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81647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100" u="none" strike="noStrike">
                          <a:effectLst/>
                        </a:rPr>
                        <a:t>Load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30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30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30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30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7969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100" u="none" strike="noStrike">
                          <a:effectLst/>
                        </a:rPr>
                        <a:t>Generator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30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15.0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15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30.0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4656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100" u="none" strike="noStrike">
                          <a:effectLst/>
                        </a:rPr>
                        <a:t>Generator 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30 MVA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15.0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sngStrike" dirty="0">
                          <a:effectLst/>
                          <a:highlight>
                            <a:srgbClr val="FFFF00"/>
                          </a:highlight>
                        </a:rPr>
                        <a:t>15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sngStrike">
                          <a:effectLst/>
                        </a:rPr>
                        <a:t>0.0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10607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100" u="none" strike="noStrike">
                          <a:effectLst/>
                        </a:rPr>
                        <a:t>Spinning Reserve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30.0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15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0.0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94379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AU" sz="1100" u="none" strike="noStrike">
                          <a:effectLst/>
                        </a:rPr>
                        <a:t>Operating Point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50%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50%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100%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994842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337AD7-C72B-BBB4-00C3-CEA09BFB4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97242"/>
              </p:ext>
            </p:extLst>
          </p:nvPr>
        </p:nvGraphicFramePr>
        <p:xfrm>
          <a:off x="2780927" y="2800383"/>
          <a:ext cx="3885745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791">
                  <a:extLst>
                    <a:ext uri="{9D8B030D-6E8A-4147-A177-3AD203B41FA5}">
                      <a16:colId xmlns:a16="http://schemas.microsoft.com/office/drawing/2014/main" val="344282294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49282007"/>
                    </a:ext>
                  </a:extLst>
                </a:gridCol>
                <a:gridCol w="781843">
                  <a:extLst>
                    <a:ext uri="{9D8B030D-6E8A-4147-A177-3AD203B41FA5}">
                      <a16:colId xmlns:a16="http://schemas.microsoft.com/office/drawing/2014/main" val="781622434"/>
                    </a:ext>
                  </a:extLst>
                </a:gridCol>
                <a:gridCol w="730325">
                  <a:extLst>
                    <a:ext uri="{9D8B030D-6E8A-4147-A177-3AD203B41FA5}">
                      <a16:colId xmlns:a16="http://schemas.microsoft.com/office/drawing/2014/main" val="3432132927"/>
                    </a:ext>
                  </a:extLst>
                </a:gridCol>
                <a:gridCol w="799722">
                  <a:extLst>
                    <a:ext uri="{9D8B030D-6E8A-4147-A177-3AD203B41FA5}">
                      <a16:colId xmlns:a16="http://schemas.microsoft.com/office/drawing/2014/main" val="74655046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Rating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time step 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time step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time step 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26760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u="none" strike="noStrike">
                          <a:effectLst/>
                        </a:rPr>
                        <a:t>Load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30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30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30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30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2329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u="none" strike="noStrike">
                          <a:effectLst/>
                        </a:rPr>
                        <a:t>Generator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3524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u="none" strike="noStrike">
                          <a:effectLst/>
                        </a:rPr>
                        <a:t>Generator 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59073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u="none" strike="noStrike">
                          <a:effectLst/>
                        </a:rPr>
                        <a:t>Generator 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66701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u="none" strike="noStrike">
                          <a:effectLst/>
                        </a:rPr>
                        <a:t>Generator 4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sngStrike" dirty="0">
                          <a:effectLst/>
                          <a:highlight>
                            <a:srgbClr val="FFFF00"/>
                          </a:highlight>
                        </a:rPr>
                        <a:t>7.5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sng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4624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u="none" strike="noStrike">
                          <a:effectLst/>
                        </a:rPr>
                        <a:t>Spinning Reserve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7.5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0.0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4299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100" u="none" strike="noStrike">
                          <a:effectLst/>
                        </a:rPr>
                        <a:t>Operating Point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75%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75%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100%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3831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F935F1-1A8A-B7E6-7CDA-3DE8E6F168D7}"/>
              </a:ext>
            </a:extLst>
          </p:cNvPr>
          <p:cNvSpPr txBox="1"/>
          <p:nvPr/>
        </p:nvSpPr>
        <p:spPr>
          <a:xfrm>
            <a:off x="3212976" y="55825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Comparison 2 vs 4 generators</a:t>
            </a:r>
          </a:p>
        </p:txBody>
      </p:sp>
    </p:spTree>
    <p:extLst>
      <p:ext uri="{BB962C8B-B14F-4D97-AF65-F5344CB8AC3E}">
        <p14:creationId xmlns:p14="http://schemas.microsoft.com/office/powerpoint/2010/main" val="74005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Generator Modularity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6408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Modularity also helps with high penetration of solar PV. Spinning Reserve ~=80% PV output </a:t>
            </a:r>
            <a:r>
              <a:rPr lang="en-AU" i="1" dirty="0"/>
              <a:t>(new largest contingency, </a:t>
            </a:r>
            <a:br>
              <a:rPr lang="en-AU" i="1" dirty="0"/>
            </a:br>
            <a:r>
              <a:rPr lang="en-AU" i="1" dirty="0"/>
              <a:t>if not single point of connection)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AE2A2D-E336-7693-85AE-3B828043F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54955"/>
              </p:ext>
            </p:extLst>
          </p:nvPr>
        </p:nvGraphicFramePr>
        <p:xfrm>
          <a:off x="85348" y="2312115"/>
          <a:ext cx="3378200" cy="2495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8615249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7850672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69699809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30011972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Rating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time step 0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Cap Factor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69313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Load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30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30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050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Generator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30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6.0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20%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28013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Generator 2*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30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6.0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20%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07218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Solar PV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25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18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72%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52431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Min Load Diesel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20%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5755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Curtailed Solar PV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7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555803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Spinning Reserve Actual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48 MW**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95426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Spinning Reserve Needed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14.4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(~80% output of PV)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5437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B82344-1703-1DB1-93FB-0B70AC146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89114"/>
              </p:ext>
            </p:extLst>
          </p:nvPr>
        </p:nvGraphicFramePr>
        <p:xfrm>
          <a:off x="3573016" y="2312115"/>
          <a:ext cx="3211988" cy="2740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6296">
                  <a:extLst>
                    <a:ext uri="{9D8B030D-6E8A-4147-A177-3AD203B41FA5}">
                      <a16:colId xmlns:a16="http://schemas.microsoft.com/office/drawing/2014/main" val="35552707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9008923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8858716"/>
                    </a:ext>
                  </a:extLst>
                </a:gridCol>
                <a:gridCol w="685532">
                  <a:extLst>
                    <a:ext uri="{9D8B030D-6E8A-4147-A177-3AD203B41FA5}">
                      <a16:colId xmlns:a16="http://schemas.microsoft.com/office/drawing/2014/main" val="3168413601"/>
                    </a:ext>
                  </a:extLst>
                </a:gridCol>
              </a:tblGrid>
              <a:tr h="199061"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Rating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time step 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Cap Factor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3451072018"/>
                  </a:ext>
                </a:extLst>
              </a:tr>
              <a:tr h="1019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Load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30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30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1691024279"/>
                  </a:ext>
                </a:extLst>
              </a:tr>
              <a:tr h="1990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Generator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10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2.0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20%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2669470012"/>
                  </a:ext>
                </a:extLst>
              </a:tr>
              <a:tr h="1990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Generator 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10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2.0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20%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1766317337"/>
                  </a:ext>
                </a:extLst>
              </a:tr>
              <a:tr h="1990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Generator 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10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2.0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 20%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242835782"/>
                  </a:ext>
                </a:extLst>
              </a:tr>
              <a:tr h="1990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Gen 4 (OFF)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10 MVA</a:t>
                      </a:r>
                      <a:endParaRPr lang="en-A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0.0 MW</a:t>
                      </a:r>
                      <a:endParaRPr lang="en-AU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>
                          <a:effectLst/>
                        </a:rPr>
                        <a:t>0% 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3322112997"/>
                  </a:ext>
                </a:extLst>
              </a:tr>
              <a:tr h="155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Solar PV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25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>
                          <a:effectLst/>
                        </a:rPr>
                        <a:t>96%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3273949329"/>
                  </a:ext>
                </a:extLst>
              </a:tr>
              <a:tr h="155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512337178"/>
                  </a:ext>
                </a:extLst>
              </a:tr>
              <a:tr h="2961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</a:rPr>
                        <a:t>Minimum Load Diesel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20%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1430093504"/>
                  </a:ext>
                </a:extLst>
              </a:tr>
              <a:tr h="1990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Curtailed Solar PV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1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3948601642"/>
                  </a:ext>
                </a:extLst>
              </a:tr>
              <a:tr h="2961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>
                          <a:effectLst/>
                          <a:highlight>
                            <a:srgbClr val="FFFF00"/>
                          </a:highlight>
                        </a:rPr>
                        <a:t>Spinning Reserve Actual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89" marR="6189" marT="6189" marB="0" anchor="ctr"/>
                </a:tc>
                <a:extLst>
                  <a:ext uri="{0D108BD9-81ED-4DB2-BD59-A6C34878D82A}">
                    <a16:rowId xmlns:a16="http://schemas.microsoft.com/office/drawing/2014/main" val="23710924"/>
                  </a:ext>
                </a:extLst>
              </a:tr>
              <a:tr h="2961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Spinning Reserve Needed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19.2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9" marR="6189" marT="6189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AU" sz="1100" u="none" strike="noStrike" dirty="0">
                          <a:effectLst/>
                        </a:rPr>
                        <a:t>(~80% output of PV)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89" marR="6189" marT="6189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9009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EFFACB7-877E-6BF5-C380-E1EBE24697F0}"/>
              </a:ext>
            </a:extLst>
          </p:cNvPr>
          <p:cNvSpPr txBox="1"/>
          <p:nvPr/>
        </p:nvSpPr>
        <p:spPr>
          <a:xfrm>
            <a:off x="1537382" y="1942783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Comparison 2 vs 4 generators + Solar PV</a:t>
            </a:r>
          </a:p>
        </p:txBody>
      </p:sp>
    </p:spTree>
    <p:extLst>
      <p:ext uri="{BB962C8B-B14F-4D97-AF65-F5344CB8AC3E}">
        <p14:creationId xmlns:p14="http://schemas.microsoft.com/office/powerpoint/2010/main" val="110281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Turning Generators Off (HCO)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64087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In addition to fuel efficiency and avoided RE curtailment</a:t>
            </a:r>
            <a:r>
              <a:rPr lang="en-AU" b="1" dirty="0"/>
              <a:t>, operating hours = maintenance $</a:t>
            </a:r>
            <a:r>
              <a:rPr lang="en-AU" dirty="0"/>
              <a:t>,</a:t>
            </a:r>
            <a:r>
              <a:rPr lang="en-AU" b="1" dirty="0"/>
              <a:t> </a:t>
            </a:r>
            <a:r>
              <a:rPr lang="en-AU" dirty="0"/>
              <a:t>particularly at low loading.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Contingency (RAISE) is just ONE factor which affects the minimum number of Generators which must remain ON. Other ESS include Contingency (LOWER), regulation, fault ride-through, voltage regulation</a:t>
            </a:r>
            <a:r>
              <a:rPr lang="en-AU" i="1" dirty="0"/>
              <a:t> (VAr provision), </a:t>
            </a:r>
            <a:r>
              <a:rPr lang="en-AU" dirty="0">
                <a:highlight>
                  <a:srgbClr val="FFFF00"/>
                </a:highlight>
              </a:rPr>
              <a:t>inertia* and fault current provision* </a:t>
            </a:r>
            <a:r>
              <a:rPr lang="en-AU" i="1" dirty="0">
                <a:highlight>
                  <a:srgbClr val="FFFF00"/>
                </a:highlight>
              </a:rPr>
              <a:t>(system strength &amp; protection)</a:t>
            </a:r>
            <a:r>
              <a:rPr lang="en-AU" i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Solar PV can provide some ESS but is “grid following” and much better suited to LOWER than RAISE.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631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43D2-3BBA-DE9C-F65C-325FDD073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AE4C18-BC58-B29F-3F27-CAC558AF37E9}"/>
              </a:ext>
            </a:extLst>
          </p:cNvPr>
          <p:cNvSpPr txBox="1">
            <a:spLocks/>
          </p:cNvSpPr>
          <p:nvPr/>
        </p:nvSpPr>
        <p:spPr>
          <a:xfrm>
            <a:off x="908720" y="91125"/>
            <a:ext cx="5768275" cy="296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rgbClr val="002060"/>
                </a:solidFill>
              </a:rPr>
              <a:t>The Role of Batteries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44A19-296D-F9AC-652A-DEAAC055C4C7}"/>
              </a:ext>
            </a:extLst>
          </p:cNvPr>
          <p:cNvSpPr txBox="1"/>
          <p:nvPr/>
        </p:nvSpPr>
        <p:spPr>
          <a:xfrm>
            <a:off x="188640" y="815224"/>
            <a:ext cx="64087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It’s assumed the main role for batteries is to shift renewable energy around </a:t>
            </a:r>
            <a:r>
              <a:rPr lang="en-AU" i="1" dirty="0"/>
              <a:t>(hours)</a:t>
            </a:r>
            <a:r>
              <a:rPr lang="en-AU" dirty="0"/>
              <a:t>. However, power and stability services </a:t>
            </a:r>
            <a:r>
              <a:rPr lang="en-AU" i="1" dirty="0"/>
              <a:t>(seconds)</a:t>
            </a:r>
            <a:r>
              <a:rPr lang="en-AU" dirty="0"/>
              <a:t> are currently </a:t>
            </a:r>
            <a:r>
              <a:rPr lang="en-AU" b="1" dirty="0"/>
              <a:t>where batteries provide most value.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Batteries decouple ESS from generators so they can switch OFF. </a:t>
            </a:r>
            <a:r>
              <a:rPr lang="en-AU" b="1" dirty="0"/>
              <a:t>Batteries operate at 0% load</a:t>
            </a:r>
            <a:r>
              <a:rPr lang="en-AU" dirty="0"/>
              <a:t>, respond faster* than engines and are far better at load-acceptance.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61FE2F-880B-BC7B-7782-53D574697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24303"/>
              </p:ext>
            </p:extLst>
          </p:nvPr>
        </p:nvGraphicFramePr>
        <p:xfrm>
          <a:off x="1268760" y="2931790"/>
          <a:ext cx="41275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331577647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48806209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86834969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2093178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Load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30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30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Capacity Factor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89846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Generator 1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30 MVA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6.0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20%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83062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i="1" u="none" strike="noStrike" dirty="0">
                          <a:effectLst/>
                        </a:rPr>
                        <a:t>Gen 2 (OFF)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i="1" u="none" strike="noStrike" dirty="0">
                          <a:effectLst/>
                        </a:rPr>
                        <a:t>30 MVA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i="1" u="none" strike="noStrike" dirty="0">
                          <a:effectLst/>
                        </a:rPr>
                        <a:t>0.0 MW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i="1" u="none" strike="noStrike" dirty="0">
                          <a:effectLst/>
                        </a:rPr>
                        <a:t>0%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308621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BESS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 MVA / 4 MWh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  <a:highlight>
                            <a:srgbClr val="FFFF00"/>
                          </a:highlight>
                        </a:rPr>
                        <a:t>0.0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0%</a:t>
                      </a:r>
                      <a:endParaRPr lang="en-AU" sz="1100" b="0" i="1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22855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Solar PV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25 MVA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24.0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96%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48304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80773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Minimum Load Diesel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20%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99606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Curtailed Solar PV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1.0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52307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  <a:highlight>
                            <a:srgbClr val="FFFF00"/>
                          </a:highlight>
                        </a:rPr>
                        <a:t>Spinning Reserve Actual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32.0 MW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00447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Spinning Reserve Needed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19.2 MW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696819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2DC777-E7A5-35B2-FC79-9BCB1FDF1019}"/>
              </a:ext>
            </a:extLst>
          </p:cNvPr>
          <p:cNvSpPr txBox="1"/>
          <p:nvPr/>
        </p:nvSpPr>
        <p:spPr>
          <a:xfrm>
            <a:off x="2348880" y="47782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2 generators + BESS</a:t>
            </a:r>
          </a:p>
        </p:txBody>
      </p:sp>
    </p:spTree>
    <p:extLst>
      <p:ext uri="{BB962C8B-B14F-4D97-AF65-F5344CB8AC3E}">
        <p14:creationId xmlns:p14="http://schemas.microsoft.com/office/powerpoint/2010/main" val="391767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EAA7B-9CF5-B61E-2D2D-36F649D2B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270BB-DC01-D2CF-9ADE-B458EEF7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36" y="709555"/>
            <a:ext cx="6381328" cy="4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5142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8EF637F3-5799-4159-80D0-274094CE6C10}" vid="{2FECC684-EAF3-4D95-B6E3-14A696A5E96C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8EF637F3-5799-4159-80D0-274094CE6C10}" vid="{1A033E47-1AF0-4B64-81CB-50251D2472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C86BAF592943B466C3307620DB41" ma:contentTypeVersion="13" ma:contentTypeDescription="Create a new document." ma:contentTypeScope="" ma:versionID="6508934d0d0198e045acf4be8001b266">
  <xsd:schema xmlns:xsd="http://www.w3.org/2001/XMLSchema" xmlns:xs="http://www.w3.org/2001/XMLSchema" xmlns:p="http://schemas.microsoft.com/office/2006/metadata/properties" xmlns:ns2="b5cb6bc7-7dbb-459a-bb2f-c8e7c1024b1e" xmlns:ns3="a102c61c-0b94-4dc7-88be-622bd30b80a1" targetNamespace="http://schemas.microsoft.com/office/2006/metadata/properties" ma:root="true" ma:fieldsID="3ac50b5e66408b9f1966dd598c4130fe" ns2:_="" ns3:_="">
    <xsd:import namespace="b5cb6bc7-7dbb-459a-bb2f-c8e7c1024b1e"/>
    <xsd:import namespace="a102c61c-0b94-4dc7-88be-622bd30b8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b6bc7-7dbb-459a-bb2f-c8e7c1024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9513c6f-d7d3-4bba-9430-ae3381147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2c61c-0b94-4dc7-88be-622bd30b8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cfdcb6-3e52-441b-a2b0-1e7e9c3cbe55}" ma:internalName="TaxCatchAll" ma:showField="CatchAllData" ma:web="a102c61c-0b94-4dc7-88be-622bd30b80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cb6bc7-7dbb-459a-bb2f-c8e7c1024b1e">
      <Terms xmlns="http://schemas.microsoft.com/office/infopath/2007/PartnerControls"/>
    </lcf76f155ced4ddcb4097134ff3c332f>
    <TaxCatchAll xmlns="a102c61c-0b94-4dc7-88be-622bd30b80a1" xsi:nil="true"/>
    <SharedWithUsers xmlns="a102c61c-0b94-4dc7-88be-622bd30b80a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3C1409-B5C8-473C-8410-519DF487C5BA}"/>
</file>

<file path=customXml/itemProps2.xml><?xml version="1.0" encoding="utf-8"?>
<ds:datastoreItem xmlns:ds="http://schemas.openxmlformats.org/officeDocument/2006/customXml" ds:itemID="{27BC8C52-BF89-48C4-B3DE-00BE73E203B4}"/>
</file>

<file path=customXml/itemProps3.xml><?xml version="1.0" encoding="utf-8"?>
<ds:datastoreItem xmlns:ds="http://schemas.openxmlformats.org/officeDocument/2006/customXml" ds:itemID="{517898E4-D364-434C-8677-62B0CD69A678}"/>
</file>

<file path=customXml/itemProps4.xml><?xml version="1.0" encoding="utf-8"?>
<ds:datastoreItem xmlns:ds="http://schemas.openxmlformats.org/officeDocument/2006/customXml" ds:itemID="{87615A66-22FD-4486-A986-E0E4B3D6A958}"/>
</file>

<file path=docProps/app.xml><?xml version="1.0" encoding="utf-8"?>
<Properties xmlns="http://schemas.openxmlformats.org/officeDocument/2006/extended-properties" xmlns:vt="http://schemas.openxmlformats.org/officeDocument/2006/docPropsVTypes">
  <Template>PowerPoint Standard</Template>
  <TotalTime>29180</TotalTime>
  <Words>1802</Words>
  <Application>Microsoft Office PowerPoint</Application>
  <PresentationFormat>Custom</PresentationFormat>
  <Paragraphs>357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 Narrow</vt:lpstr>
      <vt:lpstr>Arial</vt:lpstr>
      <vt:lpstr>Calibri</vt:lpstr>
      <vt:lpstr>MarkWebPro</vt:lpstr>
      <vt:lpstr>Wingdings</vt:lpstr>
      <vt:lpstr>CSIRO vertical</vt:lpstr>
      <vt:lpstr>CSIRO horizontal</vt:lpstr>
      <vt:lpstr>Operating a System with High VRE Decarbonising Isolated Grids 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Response Live Control Dashboard v0.14</dc:title>
  <dc:creator>Goldsworthy, Mark (Energy, Newcastle)</dc:creator>
  <cp:lastModifiedBy>Wearne, Thomas (Energy, Darwin)</cp:lastModifiedBy>
  <cp:revision>118</cp:revision>
  <cp:lastPrinted>2022-10-19T02:24:27Z</cp:lastPrinted>
  <dcterms:created xsi:type="dcterms:W3CDTF">2020-09-09T00:13:21Z</dcterms:created>
  <dcterms:modified xsi:type="dcterms:W3CDTF">2024-10-14T06:35:03Z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0x010100BA30C86BAF592943B466C3307620DB41</vt:lpwstr>
  </property>
  <property fmtid="{D5CDD505-2E9C-101B-9397-08002B2CF9AE}" pid="3" name="_dlc_DocIdItemGuid">
    <vt:lpwstr>467843c7-e16a-4934-ab2e-bc523f1d90a2</vt:lpwstr>
  </property>
  <property fmtid="{D5CDD505-2E9C-101B-9397-08002B2CF9AE}" pid="4" name="MediaServiceImageTags">
    <vt:lpwstr/>
  </property>
  <property fmtid="{D5CDD505-2E9C-101B-9397-08002B2CF9AE}" pid="5" name="Order">
    <vt:r8>154000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