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charts/chart4.xml" ContentType="application/vnd.openxmlformats-officedocument.drawingml.chart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4"/>
    <p:sldMasterId id="2147484067" r:id="rId5"/>
  </p:sldMasterIdLst>
  <p:notesMasterIdLst>
    <p:notesMasterId r:id="rId19"/>
  </p:notesMasterIdLst>
  <p:handoutMasterIdLst>
    <p:handoutMasterId r:id="rId20"/>
  </p:handoutMasterIdLst>
  <p:sldIdLst>
    <p:sldId id="257" r:id="rId6"/>
    <p:sldId id="2147482293" r:id="rId7"/>
    <p:sldId id="2147482313" r:id="rId8"/>
    <p:sldId id="2147482301" r:id="rId9"/>
    <p:sldId id="2147482310" r:id="rId10"/>
    <p:sldId id="2147482016" r:id="rId11"/>
    <p:sldId id="2147482266" r:id="rId12"/>
    <p:sldId id="2147482002" r:id="rId13"/>
    <p:sldId id="2147482311" r:id="rId14"/>
    <p:sldId id="2147482255" r:id="rId15"/>
    <p:sldId id="2147482274" r:id="rId16"/>
    <p:sldId id="2147482312" r:id="rId17"/>
    <p:sldId id="2147482309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*Default Section" id="{3331983F-7AB0-4EB0-8B51-0BA1464DFDAD}">
          <p14:sldIdLst>
            <p14:sldId id="257"/>
            <p14:sldId id="2147482293"/>
            <p14:sldId id="2147482313"/>
            <p14:sldId id="2147482301"/>
            <p14:sldId id="2147482310"/>
            <p14:sldId id="2147482016"/>
            <p14:sldId id="2147482266"/>
            <p14:sldId id="2147482002"/>
            <p14:sldId id="2147482311"/>
            <p14:sldId id="2147482255"/>
            <p14:sldId id="2147482274"/>
            <p14:sldId id="2147482312"/>
            <p14:sldId id="2147482309"/>
          </p14:sldIdLst>
        </p14:section>
      </p14:sectionLst>
    </p:ext>
    <p:ext uri="{EFAFB233-063F-42B5-8137-9DF3F51BA10A}">
      <p15:sldGuideLst xmlns:p15="http://schemas.microsoft.com/office/powerpoint/2012/main">
        <p15:guide id="1" pos="6936" userDrawn="1">
          <p15:clr>
            <a:srgbClr val="A4A3A4"/>
          </p15:clr>
        </p15:guide>
        <p15:guide id="2" orient="horz" pos="13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A0362B-4D6D-CF09-A675-5735F00B31CD}" name="Dor Son Tan" initials="DST" userId="Dor Son Tan" providerId="None"/>
  <p188:author id="{32B0552B-E1DD-788E-CE4A-248CFBF6BC52}" name="Lucy Moon" initials="LM" userId="S::LMoon@energynetworks.com.au::dbf80cbd-3526-4236-8cad-d4de1cb82cbf" providerId="AD"/>
  <p188:author id="{BBBEBE42-2D67-0EF2-2919-8A2670575CF3}" name="Jessica Chow" initials="JC" userId="S::j.chow@lek.com::a27262a4-5a80-4cdf-aedd-aa2f956d1277" providerId="AD"/>
  <p188:author id="{8B086C43-8EFC-81BE-F360-FF0DAFB62CD3}" name="Emma Shanks" initials="ES" userId="S::eshanks@energynetworks.com.au::c380a1bd-d885-436d-b226-602d2266815c" providerId="AD"/>
  <p188:author id="{6247294A-326F-6FB7-D5FD-17012063CDCC}" name="Alastair Phillips" initials="AP" userId="S::A.Phillips@lek.com::9450d6fd-fbcf-4a53-b0c9-c1830b5da1bd" providerId="AD"/>
  <p188:author id="{D37D3F4D-7278-EFE7-432C-10CAC94C85C1}" name="Jonathan Leake" initials="JL" userId="S::Jonathan.Leake@sapowernetworks.com.au::dc08872b-fa9d-4f51-9835-1d306e20ae51" providerId="AD"/>
  <p188:author id="{C8137273-DA9E-0855-106A-616D2B52B177}" name="Dom van den Berg" initials="DB" userId="S::dvandenberg@energynetworks.com.au::a53ae29e-89b2-4c9e-b8e2-502994b756b3" providerId="AD"/>
  <p188:author id="{E657417D-6593-0614-B166-2279EBE9F279}" name="Dominic Adams" initials="DA" userId="S::dadams@energynetworks.com.au::027b0a4a-31cb-436a-b251-55c34b11a732" providerId="AD"/>
  <p188:author id="{EE311E94-B5FA-2029-EF49-13C9F0D2033C}" name="Tim McGrath" initials="TM" userId="S::t.mcgrath@lek.com::84892e8c-1f7c-4514-91b8-68ae4bcaa573" providerId="AD"/>
  <p188:author id="{28BF85A7-AA98-8D17-D9D7-61C6A1AC2472}" name="Jeff Forrest" initials="JF" userId="S::j.forrest@lek.com::53194c60-390c-4262-8214-3f72031adc68" providerId="AD"/>
  <p188:author id="{2C52BCCF-9FD0-DFB2-687D-F86B3C68B1FC}" name="Claire Ginn" initials="CG" userId="S::cginn@energynetworks.com.au::8b6024c8-95e3-4d72-979c-28920b848d18" providerId="AD"/>
  <p188:author id="{DDE320E7-5FFA-A73E-9DDF-AA3F35455CD3}" name="Lloyd Meek" initials="LM" userId="S::l.meek@lek.com::7c6dcaff-1431-4a2e-803f-306d3c1caad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Chow" initials="JC" lastIdx="8" clrIdx="0">
    <p:extLst>
      <p:ext uri="{19B8F6BF-5375-455C-9EA6-DF929625EA0E}">
        <p15:presenceInfo xmlns:p15="http://schemas.microsoft.com/office/powerpoint/2012/main" userId="S::j.chow@lek.com::a27262a4-5a80-4cdf-aedd-aa2f956d1277" providerId="AD"/>
      </p:ext>
    </p:extLst>
  </p:cmAuthor>
  <p:cmAuthor id="2" name="Joyce Fang" initials="JF" lastIdx="3" clrIdx="1">
    <p:extLst>
      <p:ext uri="{19B8F6BF-5375-455C-9EA6-DF929625EA0E}">
        <p15:presenceInfo xmlns:p15="http://schemas.microsoft.com/office/powerpoint/2012/main" userId="S::jo.fang@lek.com::22e59770-bb5c-4fba-a0fe-c3cb3be07790" providerId="AD"/>
      </p:ext>
    </p:extLst>
  </p:cmAuthor>
  <p:cmAuthor id="3" name="Tim McGrath" initials="TM" lastIdx="2" clrIdx="2">
    <p:extLst>
      <p:ext uri="{19B8F6BF-5375-455C-9EA6-DF929625EA0E}">
        <p15:presenceInfo xmlns:p15="http://schemas.microsoft.com/office/powerpoint/2012/main" userId="S::t.mcgrath@lek.com::84892e8c-1f7c-4514-91b8-68ae4bcaa5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867C"/>
    <a:srgbClr val="FFC836"/>
    <a:srgbClr val="C3CECC"/>
    <a:srgbClr val="50575C"/>
    <a:srgbClr val="00B852"/>
    <a:srgbClr val="C4CECC"/>
    <a:srgbClr val="00973A"/>
    <a:srgbClr val="A8D500"/>
    <a:srgbClr val="FFFFFF"/>
    <a:srgbClr val="565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1A129-9602-E0F4-8C1C-7E16DD32D924}" v="14" dt="2024-10-15T02:27:38.683"/>
    <p1510:client id="{5F60854C-6B45-4203-75AB-222398CF6E7E}" v="18" dt="2024-10-15T02:24:30.222"/>
  </p1510:revLst>
</p1510:revInfo>
</file>

<file path=ppt/tableStyles.xml><?xml version="1.0" encoding="utf-8"?>
<a:tblStyleLst xmlns:a="http://schemas.openxmlformats.org/drawingml/2006/main" def="{5C22544A-7EE6-4342-B048-95BDC9FD1CEE}">
  <a:tblStyle styleId="{5C22544A-7EE6-4342-B048-95BDC9FD1CEE}" styleName="L.E.K. Sty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6000" cmpd="sng">
              <a:solidFill>
                <a:srgbClr val="C3CECC"/>
              </a:solidFill>
            </a:ln>
          </a:bottom>
          <a:insideH>
            <a:ln w="6000" cmpd="sng">
              <a:solidFill>
                <a:srgbClr val="C3CECC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Col>
      <a:tcTxStyle b="on">
        <a:fontRef idx="minor">
          <a:prstClr val="black"/>
        </a:fontRef>
        <a:srgbClr val="076B3B"/>
      </a:tcTxStyle>
      <a:tcStyle>
        <a:tcBdr>
          <a:bottom>
            <a:ln w="6000" cmpd="sng">
              <a:solidFill>
                <a:srgbClr val="C3CECC"/>
              </a:solidFill>
            </a:ln>
          </a:bottom>
        </a:tcBdr>
        <a:fill>
          <a:noFill/>
        </a:fill>
      </a:tcStyle>
    </a:firstCol>
    <a:firstRow>
      <a:tcTxStyle b="on">
        <a:fontRef idx="minor">
          <a:prstClr val="black"/>
        </a:fontRef>
        <a:srgbClr val="076B3B"/>
      </a:tcTxStyle>
      <a:tcStyle>
        <a:tcBdr>
          <a:insideV>
            <a:ln>
              <a:noFill/>
            </a:ln>
          </a:insideV>
        </a:tcBdr>
        <a:fill>
          <a:noFill/>
        </a:fill>
      </a:tcStyle>
    </a:firstRow>
    <a:nwCell>
      <a:tcTxStyle/>
      <a:tcStyle>
        <a:tcBdr>
          <a:bottom>
            <a:ln w="6000" cmpd="sng">
              <a:solidFill>
                <a:srgbClr val="C3CECC"/>
              </a:solidFill>
            </a:ln>
          </a:bottom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6936"/>
        <p:guide orient="horz" pos="1321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 van den Berg" userId="S::dvandenberg@energynetworks.com.au::a53ae29e-89b2-4c9e-b8e2-502994b756b3" providerId="AD" clId="Web-{5F60854C-6B45-4203-75AB-222398CF6E7E}"/>
    <pc:docChg chg="delSld modSld modSection">
      <pc:chgData name="Dom van den Berg" userId="S::dvandenberg@energynetworks.com.au::a53ae29e-89b2-4c9e-b8e2-502994b756b3" providerId="AD" clId="Web-{5F60854C-6B45-4203-75AB-222398CF6E7E}" dt="2024-10-15T02:24:30.222" v="17" actId="20577"/>
      <pc:docMkLst>
        <pc:docMk/>
      </pc:docMkLst>
      <pc:sldChg chg="del">
        <pc:chgData name="Dom van den Berg" userId="S::dvandenberg@energynetworks.com.au::a53ae29e-89b2-4c9e-b8e2-502994b756b3" providerId="AD" clId="Web-{5F60854C-6B45-4203-75AB-222398CF6E7E}" dt="2024-10-15T02:21:38.277" v="5"/>
        <pc:sldMkLst>
          <pc:docMk/>
          <pc:sldMk cId="2066972841" sldId="2147482015"/>
        </pc:sldMkLst>
      </pc:sldChg>
      <pc:sldChg chg="modSp">
        <pc:chgData name="Dom van den Berg" userId="S::dvandenberg@energynetworks.com.au::a53ae29e-89b2-4c9e-b8e2-502994b756b3" providerId="AD" clId="Web-{5F60854C-6B45-4203-75AB-222398CF6E7E}" dt="2024-10-15T02:24:30.222" v="17" actId="20577"/>
        <pc:sldMkLst>
          <pc:docMk/>
          <pc:sldMk cId="27649804" sldId="2147482301"/>
        </pc:sldMkLst>
        <pc:spChg chg="mod">
          <ac:chgData name="Dom van den Berg" userId="S::dvandenberg@energynetworks.com.au::a53ae29e-89b2-4c9e-b8e2-502994b756b3" providerId="AD" clId="Web-{5F60854C-6B45-4203-75AB-222398CF6E7E}" dt="2024-10-15T02:24:30.222" v="17" actId="20577"/>
          <ac:spMkLst>
            <pc:docMk/>
            <pc:sldMk cId="27649804" sldId="2147482301"/>
            <ac:spMk id="7" creationId="{30A2AA91-F139-EB28-8522-4047A43F6FD4}"/>
          </ac:spMkLst>
        </pc:spChg>
      </pc:sldChg>
    </pc:docChg>
  </pc:docChgLst>
  <pc:docChgLst>
    <pc:chgData name="Claire Ginn" userId="8b6024c8-95e3-4d72-979c-28920b848d18" providerId="ADAL" clId="{6AC0F8F4-E9C4-45FC-A620-4C5EA59988F9}"/>
    <pc:docChg chg="custSel modSld modMainMaster">
      <pc:chgData name="Claire Ginn" userId="8b6024c8-95e3-4d72-979c-28920b848d18" providerId="ADAL" clId="{6AC0F8F4-E9C4-45FC-A620-4C5EA59988F9}" dt="2024-10-08T23:48:06.080" v="20" actId="1076"/>
      <pc:docMkLst>
        <pc:docMk/>
      </pc:docMkLst>
      <pc:sldChg chg="addSp delSp modSp mod">
        <pc:chgData name="Claire Ginn" userId="8b6024c8-95e3-4d72-979c-28920b848d18" providerId="ADAL" clId="{6AC0F8F4-E9C4-45FC-A620-4C5EA59988F9}" dt="2024-10-08T23:47:37.990" v="13" actId="1076"/>
        <pc:sldMkLst>
          <pc:docMk/>
          <pc:sldMk cId="0" sldId="257"/>
        </pc:sldMkLst>
        <pc:picChg chg="del">
          <ac:chgData name="Claire Ginn" userId="8b6024c8-95e3-4d72-979c-28920b848d18" providerId="ADAL" clId="{6AC0F8F4-E9C4-45FC-A620-4C5EA59988F9}" dt="2024-10-08T23:46:28.567" v="0" actId="478"/>
          <ac:picMkLst>
            <pc:docMk/>
            <pc:sldMk cId="0" sldId="257"/>
            <ac:picMk id="5" creationId="{00000000-0000-0000-0000-000000000000}"/>
          </ac:picMkLst>
        </pc:picChg>
        <pc:picChg chg="add mod">
          <ac:chgData name="Claire Ginn" userId="8b6024c8-95e3-4d72-979c-28920b848d18" providerId="ADAL" clId="{6AC0F8F4-E9C4-45FC-A620-4C5EA59988F9}" dt="2024-10-08T23:47:34.639" v="12" actId="1076"/>
          <ac:picMkLst>
            <pc:docMk/>
            <pc:sldMk cId="0" sldId="257"/>
            <ac:picMk id="8" creationId="{A1450151-B4D1-5AFA-8B86-A9DD6E4ABA11}"/>
          </ac:picMkLst>
        </pc:picChg>
        <pc:picChg chg="mod">
          <ac:chgData name="Claire Ginn" userId="8b6024c8-95e3-4d72-979c-28920b848d18" providerId="ADAL" clId="{6AC0F8F4-E9C4-45FC-A620-4C5EA59988F9}" dt="2024-10-08T23:47:37.990" v="13" actId="1076"/>
          <ac:picMkLst>
            <pc:docMk/>
            <pc:sldMk cId="0" sldId="257"/>
            <ac:picMk id="9" creationId="{BB10A50F-8533-CF4F-FA4A-32B3B79A1D69}"/>
          </ac:picMkLst>
        </pc:picChg>
        <pc:picChg chg="mod">
          <ac:chgData name="Claire Ginn" userId="8b6024c8-95e3-4d72-979c-28920b848d18" providerId="ADAL" clId="{6AC0F8F4-E9C4-45FC-A620-4C5EA59988F9}" dt="2024-10-08T23:47:04.792" v="6" actId="1076"/>
          <ac:picMkLst>
            <pc:docMk/>
            <pc:sldMk cId="0" sldId="257"/>
            <ac:picMk id="1028" creationId="{A15F1F54-22EA-49FD-4D03-46000ACE3D40}"/>
          </ac:picMkLst>
        </pc:picChg>
      </pc:sldChg>
      <pc:sldMasterChg chg="addSp delSp modSp mod">
        <pc:chgData name="Claire Ginn" userId="8b6024c8-95e3-4d72-979c-28920b848d18" providerId="ADAL" clId="{6AC0F8F4-E9C4-45FC-A620-4C5EA59988F9}" dt="2024-10-08T23:48:06.080" v="20" actId="1076"/>
        <pc:sldMasterMkLst>
          <pc:docMk/>
          <pc:sldMasterMk cId="3124423326" sldId="2147483974"/>
        </pc:sldMasterMkLst>
        <pc:picChg chg="del">
          <ac:chgData name="Claire Ginn" userId="8b6024c8-95e3-4d72-979c-28920b848d18" providerId="ADAL" clId="{6AC0F8F4-E9C4-45FC-A620-4C5EA59988F9}" dt="2024-10-08T23:47:49.679" v="14" actId="478"/>
          <ac:picMkLst>
            <pc:docMk/>
            <pc:sldMasterMk cId="3124423326" sldId="2147483974"/>
            <ac:picMk id="3" creationId="{66633890-D800-F70E-9989-61C8DF6F5386}"/>
          </ac:picMkLst>
        </pc:picChg>
        <pc:picChg chg="add mod">
          <ac:chgData name="Claire Ginn" userId="8b6024c8-95e3-4d72-979c-28920b848d18" providerId="ADAL" clId="{6AC0F8F4-E9C4-45FC-A620-4C5EA59988F9}" dt="2024-10-08T23:48:06.080" v="20" actId="1076"/>
          <ac:picMkLst>
            <pc:docMk/>
            <pc:sldMasterMk cId="3124423326" sldId="2147483974"/>
            <ac:picMk id="6" creationId="{DD5F0043-41A5-A23E-BD25-6AE78ACFC40F}"/>
          </ac:picMkLst>
        </pc:picChg>
      </pc:sldMasterChg>
    </pc:docChg>
  </pc:docChgLst>
  <pc:docChgLst>
    <pc:chgData name="Claire Ginn" userId="S::cginn@energynetworks.com.au::8b6024c8-95e3-4d72-979c-28920b848d18" providerId="AD" clId="Web-{29C1A129-9602-E0F4-8C1C-7E16DD32D924}"/>
    <pc:docChg chg="modSld">
      <pc:chgData name="Claire Ginn" userId="S::cginn@energynetworks.com.au::8b6024c8-95e3-4d72-979c-28920b848d18" providerId="AD" clId="Web-{29C1A129-9602-E0F4-8C1C-7E16DD32D924}" dt="2024-10-15T02:27:38.324" v="12" actId="1076"/>
      <pc:docMkLst>
        <pc:docMk/>
      </pc:docMkLst>
      <pc:sldChg chg="modSp">
        <pc:chgData name="Claire Ginn" userId="S::cginn@energynetworks.com.au::8b6024c8-95e3-4d72-979c-28920b848d18" providerId="AD" clId="Web-{29C1A129-9602-E0F4-8C1C-7E16DD32D924}" dt="2024-10-15T02:27:38.324" v="12" actId="1076"/>
        <pc:sldMkLst>
          <pc:docMk/>
          <pc:sldMk cId="0" sldId="257"/>
        </pc:sldMkLst>
        <pc:spChg chg="mod">
          <ac:chgData name="Claire Ginn" userId="S::cginn@energynetworks.com.au::8b6024c8-95e3-4d72-979c-28920b848d18" providerId="AD" clId="Web-{29C1A129-9602-E0F4-8C1C-7E16DD32D924}" dt="2024-10-15T02:27:38.324" v="12" actId="1076"/>
          <ac:spMkLst>
            <pc:docMk/>
            <pc:sldMk cId="0" sldId="257"/>
            <ac:spMk id="4" creationId="{DEE62342-9C50-431F-6CE2-20CA7C629E6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7FFFFA8F_809561B3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7FFFFA8F_809561B3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7FFFFA8F_809561B3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7FFFFAA2_A7805BBF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2522522522522"/>
          <c:y val="9.4289508632138114E-2"/>
          <c:w val="0.85135135135135132"/>
          <c:h val="0.811420982735723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76B3B"/>
            </a:solidFill>
            <a:ln w="9525" cmpd="sng" algn="ctr">
              <a:solidFill>
                <a:srgbClr val="4B4B4B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00973A"/>
              </a:solidFill>
              <a:ln w="9525" cmpd="sng" algn="ctr">
                <a:solidFill>
                  <a:srgbClr val="4B4B4B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E14-4F5F-A5D9-C0ABF9E7BD80}"/>
              </c:ext>
            </c:extLst>
          </c:dPt>
          <c:dLbls>
            <c:dLbl>
              <c:idx val="0"/>
              <c:layout>
                <c:manualLayout>
                  <c:x val="0"/>
                  <c:y val="-0.3074369189907038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Verdan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E14-4F5F-A5D9-C0ABF9E7BD80}"/>
                </c:ext>
              </c:extLst>
            </c:dLbl>
            <c:dLbl>
              <c:idx val="1"/>
              <c:layout>
                <c:manualLayout>
                  <c:x val="0"/>
                  <c:y val="-0.3273572377158034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Verdan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E14-4F5F-A5D9-C0ABF9E7BD80}"/>
                </c:ext>
              </c:extLst>
            </c:dLbl>
            <c:dLbl>
              <c:idx val="2"/>
              <c:layout>
                <c:manualLayout>
                  <c:x val="0"/>
                  <c:y val="-0.3087649402390438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Verdan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E14-4F5F-A5D9-C0ABF9E7BD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98</c:v>
                </c:pt>
                <c:pt idx="1">
                  <c:v>105.34635992103996</c:v>
                </c:pt>
                <c:pt idx="2">
                  <c:v>98.431080527971773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14-4F5F-A5D9-C0ABF9E7B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94326703"/>
        <c:axId val="1"/>
      </c:barChart>
      <c:catAx>
        <c:axId val="16943267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19050" cmpd="sng" algn="ctr">
            <a:solidFill>
              <a:srgbClr val="4B4B4B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+mn-lt"/>
                <a:ea typeface="Verdana"/>
                <a:cs typeface="+mn-cs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19050" cmpd="sng" algn="ctr">
            <a:solidFill>
              <a:srgbClr val="4B4B4B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solidFill>
                  <a:srgbClr val="50575C"/>
                </a:solidFill>
                <a:latin typeface="+mn-lt"/>
                <a:ea typeface="Verdana"/>
                <a:cs typeface="+mn-cs"/>
              </a:defRPr>
            </a:pPr>
            <a:endParaRPr lang="en-US"/>
          </a:p>
        </c:txPr>
        <c:crossAx val="1694326703"/>
        <c:crosses val="min"/>
        <c:crossBetween val="between"/>
        <c:majorUnit val="5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50234741784036"/>
          <c:y val="9.4289508632138114E-2"/>
          <c:w val="0.81408450704225355"/>
          <c:h val="0.811420982735723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973A"/>
            </a:solidFill>
            <a:ln w="9525" cmpd="sng" algn="ctr">
              <a:solidFill>
                <a:srgbClr val="4B4B4B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76B3B"/>
              </a:solidFill>
              <a:ln w="9525" cmpd="sng" algn="ctr">
                <a:solidFill>
                  <a:srgbClr val="4B4B4B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3CE-418A-A984-7C7D13624BD9}"/>
              </c:ext>
            </c:extLst>
          </c:dPt>
          <c:dLbls>
            <c:dLbl>
              <c:idx val="0"/>
              <c:layout>
                <c:manualLayout>
                  <c:x val="0"/>
                  <c:y val="-0.406374501992031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Verdan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3CE-418A-A984-7C7D13624BD9}"/>
                </c:ext>
              </c:extLst>
            </c:dLbl>
            <c:dLbl>
              <c:idx val="1"/>
              <c:layout>
                <c:manualLayout>
                  <c:x val="0"/>
                  <c:y val="-0.3957503320053120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Verdan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3CE-418A-A984-7C7D13624BD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5382.0609579631946</c:v>
                </c:pt>
                <c:pt idx="1">
                  <c:v>5222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CE-418A-A984-7C7D13624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16315551"/>
        <c:axId val="1"/>
      </c:barChart>
      <c:catAx>
        <c:axId val="131631555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19050" cmpd="sng" algn="ctr">
            <a:solidFill>
              <a:srgbClr val="4B4B4B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+mn-lt"/>
                <a:ea typeface="Verdana"/>
                <a:cs typeface="+mn-cs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19050" cmpd="sng" algn="ctr">
            <a:solidFill>
              <a:srgbClr val="4B4B4B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solidFill>
                  <a:srgbClr val="50575C"/>
                </a:solidFill>
                <a:latin typeface="+mn-lt"/>
                <a:ea typeface="Verdana"/>
                <a:cs typeface="+mn-cs"/>
              </a:defRPr>
            </a:pPr>
            <a:endParaRPr lang="en-US"/>
          </a:p>
        </c:txPr>
        <c:crossAx val="1316315551"/>
        <c:crosses val="min"/>
        <c:crossBetween val="between"/>
        <c:majorUnit val="3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68992248062014"/>
          <c:y val="6.9111424541607902E-2"/>
          <c:w val="0.84011627906976749"/>
          <c:h val="0.861777150916784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76B3B"/>
            </a:solidFill>
            <a:ln w="9525" cmpd="sng" algn="ctr">
              <a:solidFill>
                <a:srgbClr val="4B4B4B"/>
              </a:solidFill>
              <a:prstDash val="solid"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74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F-4BC5-86B9-D3554F62ED55}"/>
            </c:ext>
          </c:extLst>
        </c:ser>
        <c:ser>
          <c:idx val="1"/>
          <c:order val="1"/>
          <c:spPr>
            <a:solidFill>
              <a:srgbClr val="00973A"/>
            </a:solidFill>
            <a:ln w="9525" cmpd="sng" algn="ctr">
              <a:solidFill>
                <a:srgbClr val="4B4B4B"/>
              </a:solidFill>
              <a:prstDash val="solid"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26</c:v>
                </c:pt>
                <c:pt idx="1">
                  <c:v>18.000000000000004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8F-4BC5-86B9-D3554F62E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67479711"/>
        <c:axId val="1"/>
      </c:barChart>
      <c:catAx>
        <c:axId val="13674797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19050" cmpd="sng" algn="ctr">
            <a:solidFill>
              <a:srgbClr val="4B4B4B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+mn-lt"/>
                <a:ea typeface="Verdana"/>
                <a:cs typeface="+mn-cs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19050" cmpd="sng" algn="ctr">
            <a:solidFill>
              <a:srgbClr val="4B4B4B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solidFill>
                  <a:srgbClr val="50575C"/>
                </a:solidFill>
                <a:latin typeface="+mn-lt"/>
                <a:ea typeface="Verdana"/>
                <a:cs typeface="+mn-cs"/>
              </a:defRPr>
            </a:pPr>
            <a:endParaRPr lang="en-US"/>
          </a:p>
        </c:txPr>
        <c:crossAx val="1367479711"/>
        <c:crosses val="min"/>
        <c:crossBetween val="between"/>
        <c:majorUnit val="5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638831186816229E-2"/>
          <c:y val="9.3605800922874099E-2"/>
          <c:w val="0.94515995014540921"/>
          <c:h val="0.8127883981542518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76B3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852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577-4043-BB15-BD13529F04D6}"/>
              </c:ext>
            </c:extLst>
          </c:dPt>
          <c:dPt>
            <c:idx val="3"/>
            <c:invertIfNegative val="0"/>
            <c:bubble3D val="0"/>
            <c:spPr>
              <a:solidFill>
                <a:srgbClr val="00B852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577-4043-BB15-BD13529F04D6}"/>
              </c:ext>
            </c:extLst>
          </c:dPt>
          <c:dPt>
            <c:idx val="5"/>
            <c:invertIfNegative val="0"/>
            <c:bubble3D val="0"/>
            <c:spPr>
              <a:solidFill>
                <a:srgbClr val="00B852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577-4043-BB15-BD13529F04D6}"/>
              </c:ext>
            </c:extLst>
          </c:dPt>
          <c:dPt>
            <c:idx val="7"/>
            <c:invertIfNegative val="0"/>
            <c:bubble3D val="0"/>
            <c:spPr>
              <a:solidFill>
                <a:srgbClr val="00B852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577-4043-BB15-BD13529F04D6}"/>
              </c:ext>
            </c:extLst>
          </c:dPt>
          <c:dPt>
            <c:idx val="9"/>
            <c:invertIfNegative val="0"/>
            <c:bubble3D val="0"/>
            <c:spPr>
              <a:solidFill>
                <a:srgbClr val="00B852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577-4043-BB15-BD13529F04D6}"/>
              </c:ext>
            </c:extLst>
          </c:dPt>
          <c:dLbls>
            <c:dLbl>
              <c:idx val="0"/>
              <c:layout>
                <c:manualLayout>
                  <c:x val="0"/>
                  <c:y val="-0.4067237969676993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577-4043-BB15-BD13529F04D6}"/>
                </c:ext>
              </c:extLst>
            </c:dLbl>
            <c:dLbl>
              <c:idx val="1"/>
              <c:layout>
                <c:manualLayout>
                  <c:x val="0"/>
                  <c:y val="-0.3955174686882003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577-4043-BB15-BD13529F04D6}"/>
                </c:ext>
              </c:extLst>
            </c:dLbl>
            <c:dLbl>
              <c:idx val="2"/>
              <c:layout>
                <c:manualLayout>
                  <c:x val="0"/>
                  <c:y val="-0.3441001977587343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577-4043-BB15-BD13529F04D6}"/>
                </c:ext>
              </c:extLst>
            </c:dLbl>
            <c:dLbl>
              <c:idx val="3"/>
              <c:layout>
                <c:manualLayout>
                  <c:x val="0"/>
                  <c:y val="-0.3381674357284113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577-4043-BB15-BD13529F04D6}"/>
                </c:ext>
              </c:extLst>
            </c:dLbl>
            <c:dLbl>
              <c:idx val="4"/>
              <c:layout>
                <c:manualLayout>
                  <c:x val="0"/>
                  <c:y val="-0.3638760711931443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577-4043-BB15-BD13529F04D6}"/>
                </c:ext>
              </c:extLst>
            </c:dLbl>
            <c:dLbl>
              <c:idx val="5"/>
              <c:layout>
                <c:manualLayout>
                  <c:x val="0"/>
                  <c:y val="-0.3605800922874093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577-4043-BB15-BD13529F04D6}"/>
                </c:ext>
              </c:extLst>
            </c:dLbl>
            <c:dLbl>
              <c:idx val="6"/>
              <c:layout>
                <c:manualLayout>
                  <c:x val="0"/>
                  <c:y val="-0.2359920896506262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4577-4043-BB15-BD13529F04D6}"/>
                </c:ext>
              </c:extLst>
            </c:dLbl>
            <c:dLbl>
              <c:idx val="7"/>
              <c:layout>
                <c:manualLayout>
                  <c:x val="0"/>
                  <c:y val="-0.2214897824653922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577-4043-BB15-BD13529F04D6}"/>
                </c:ext>
              </c:extLst>
            </c:dLbl>
            <c:dLbl>
              <c:idx val="8"/>
              <c:layout>
                <c:manualLayout>
                  <c:x val="0"/>
                  <c:y val="-0.1733684904416611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4577-4043-BB15-BD13529F04D6}"/>
                </c:ext>
              </c:extLst>
            </c:dLbl>
            <c:dLbl>
              <c:idx val="9"/>
              <c:layout>
                <c:manualLayout>
                  <c:x val="0"/>
                  <c:y val="-0.1641397495056031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50575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577-4043-BB15-BD13529F04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Sheet1!$A$1:$J$1</c:f>
              <c:numCache>
                <c:formatCode>General</c:formatCode>
                <c:ptCount val="10"/>
                <c:pt idx="0">
                  <c:v>5382.0609579631946</c:v>
                </c:pt>
                <c:pt idx="1">
                  <c:v>5221.8660242960077</c:v>
                </c:pt>
                <c:pt idx="2">
                  <c:v>4455.6481793955345</c:v>
                </c:pt>
                <c:pt idx="3">
                  <c:v>4371.615825313982</c:v>
                </c:pt>
                <c:pt idx="4">
                  <c:v>4744.1237600216564</c:v>
                </c:pt>
                <c:pt idx="5">
                  <c:v>4706.3924754327309</c:v>
                </c:pt>
                <c:pt idx="6">
                  <c:v>2861.3286331168138</c:v>
                </c:pt>
                <c:pt idx="7">
                  <c:v>2649.2270821350812</c:v>
                </c:pt>
                <c:pt idx="8">
                  <c:v>1934.9158545491541</c:v>
                </c:pt>
                <c:pt idx="9">
                  <c:v>1798.976883153055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77-4043-BB15-BD13529F0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4111439"/>
        <c:axId val="1"/>
      </c:barChart>
      <c:catAx>
        <c:axId val="10411143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19050" cmpd="sng" algn="ctr">
            <a:solidFill>
              <a:srgbClr val="4B4B4B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19050" cmpd="sng" algn="ctr">
            <a:solidFill>
              <a:srgbClr val="4B4B4B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solidFill>
                  <a:srgbClr val="50575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11439"/>
        <c:crosses val="min"/>
        <c:crossBetween val="between"/>
        <c:majorUnit val="1500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rgbClr val="71867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rgbClr val="71867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A2FD89D3-6540-412A-8DF7-24F6B362E6BB}" type="datetimeFigureOut">
              <a:rPr lang="en-GB" smtClean="0"/>
              <a:pPr/>
              <a:t>14/10/2024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30237"/>
            <a:ext cx="5486400" cy="3086100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887785"/>
            <a:ext cx="5486400" cy="47974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rgbClr val="71867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rgbClr val="71867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53BCCA8E-E054-4945-93F6-8F3E2A7D5A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20650" indent="-120650" algn="l" defTabSz="914400" rtl="0" eaLnBrk="1" latinLnBrk="0" hangingPunct="1">
      <a:lnSpc>
        <a:spcPct val="85000"/>
      </a:lnSpc>
      <a:spcBef>
        <a:spcPts val="600"/>
      </a:spcBef>
      <a:buFont typeface="Arial" panose="020B0604020202020204" pitchFamily="34" charset="0"/>
      <a:buChar char="•"/>
      <a:defRPr sz="1200" kern="1200">
        <a:solidFill>
          <a:srgbClr val="71867C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288925" indent="-120650" algn="l" defTabSz="914400" rtl="0" eaLnBrk="1" latinLnBrk="0" hangingPunct="1">
      <a:lnSpc>
        <a:spcPct val="85000"/>
      </a:lnSpc>
      <a:spcBef>
        <a:spcPts val="600"/>
      </a:spcBef>
      <a:buFont typeface="Arial" panose="020B0604020202020204" pitchFamily="34" charset="0"/>
      <a:buChar char="•"/>
      <a:defRPr sz="1200" kern="1200">
        <a:solidFill>
          <a:srgbClr val="71867C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577850" indent="-180975" algn="l" defTabSz="914400" rtl="0" eaLnBrk="1" latinLnBrk="0" hangingPunct="1">
      <a:lnSpc>
        <a:spcPct val="85000"/>
      </a:lnSpc>
      <a:spcBef>
        <a:spcPts val="600"/>
      </a:spcBef>
      <a:buFont typeface="Arial" panose="020B0604020202020204" pitchFamily="34" charset="0"/>
      <a:buChar char="•"/>
      <a:defRPr sz="1200" kern="1200">
        <a:solidFill>
          <a:srgbClr val="71867C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914400" indent="-168275" algn="l" defTabSz="914400" rtl="0" eaLnBrk="1" latinLnBrk="0" hangingPunct="1">
      <a:lnSpc>
        <a:spcPct val="85000"/>
      </a:lnSpc>
      <a:spcBef>
        <a:spcPts val="600"/>
      </a:spcBef>
      <a:buFont typeface="Arial" panose="020B0604020202020204" pitchFamily="34" charset="0"/>
      <a:buChar char="•"/>
      <a:defRPr sz="1200" kern="1200">
        <a:solidFill>
          <a:srgbClr val="71867C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203325" indent="-120650" algn="l" defTabSz="914400" rtl="0" eaLnBrk="1" latinLnBrk="0" hangingPunct="1">
      <a:lnSpc>
        <a:spcPct val="85000"/>
      </a:lnSpc>
      <a:spcBef>
        <a:spcPts val="600"/>
      </a:spcBef>
      <a:buFont typeface="Arial" panose="020B0604020202020204" pitchFamily="34" charset="0"/>
      <a:buChar char="•"/>
      <a:defRPr sz="1200" kern="1200">
        <a:solidFill>
          <a:srgbClr val="71867C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98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0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64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5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5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5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_partner_logo/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16E9BC1-EA56-4FF4-B15F-4E8FF57114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5708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16E9BC1-EA56-4FF4-B15F-4E8FF5711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BEBA323C-F6B9-4D44-8129-CF95B49B3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4D091EC-1DD8-F445-B37D-78ED3CA3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7" y="1333501"/>
            <a:ext cx="4878388" cy="2149288"/>
          </a:xfrm>
        </p:spPr>
        <p:txBody>
          <a:bodyPr vert="horz" tIns="0" anchor="b" anchorCtr="0"/>
          <a:lstStyle>
            <a:lvl1pPr rtl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524C169-5FC5-6642-8E23-CC3CE7800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5137" y="3512316"/>
            <a:ext cx="4878388" cy="565375"/>
          </a:xfrm>
          <a:prstGeom prst="rect">
            <a:avLst/>
          </a:prstGeom>
        </p:spPr>
        <p:txBody>
          <a:bodyPr lIns="0" bIns="0" anchor="t" anchorCtr="0"/>
          <a:lstStyle>
            <a:lvl1pPr marL="0" indent="0" rtl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indent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indent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indent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indent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400E45A3-3860-1645-97AF-AD07F7FDD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473254"/>
            <a:ext cx="1096962" cy="303774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91A344E-BB3B-0940-92F9-24938A8FCC4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135188" y="355600"/>
            <a:ext cx="1422400" cy="530225"/>
          </a:xfrm>
          <a:prstGeom prst="rect">
            <a:avLst/>
          </a:prstGeom>
        </p:spPr>
        <p:txBody>
          <a:bodyPr/>
          <a:lstStyle>
            <a:lvl1pPr algn="ctr" rtl="0">
              <a:defRPr sz="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1B6917C-C334-3141-9CCD-BC8CEB30EE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55601" y="1239838"/>
            <a:ext cx="5636095" cy="5617858"/>
          </a:xfrm>
          <a:custGeom>
            <a:avLst/>
            <a:gdLst>
              <a:gd name="connsiteX0" fmla="*/ 1936072 w 5636095"/>
              <a:gd name="connsiteY0" fmla="*/ 0 h 5617858"/>
              <a:gd name="connsiteX1" fmla="*/ 5636095 w 5636095"/>
              <a:gd name="connsiteY1" fmla="*/ 0 h 5617858"/>
              <a:gd name="connsiteX2" fmla="*/ 5636095 w 5636095"/>
              <a:gd name="connsiteY2" fmla="*/ 5617858 h 5617858"/>
              <a:gd name="connsiteX3" fmla="*/ 1936072 w 5636095"/>
              <a:gd name="connsiteY3" fmla="*/ 5617858 h 5617858"/>
              <a:gd name="connsiteX4" fmla="*/ 0 w 5636095"/>
              <a:gd name="connsiteY4" fmla="*/ 2809081 h 561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6095" h="5617858">
                <a:moveTo>
                  <a:pt x="1936072" y="0"/>
                </a:moveTo>
                <a:lnTo>
                  <a:pt x="5636095" y="0"/>
                </a:lnTo>
                <a:lnTo>
                  <a:pt x="5636095" y="5617858"/>
                </a:lnTo>
                <a:lnTo>
                  <a:pt x="1936072" y="5617858"/>
                </a:lnTo>
                <a:lnTo>
                  <a:pt x="0" y="28090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2103120">
            <a:noAutofit/>
          </a:bodyPr>
          <a:lstStyle>
            <a:lvl1pPr algn="ctr"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D6A7E8-704B-45B4-8183-71E69CFDADB9}"/>
              </a:ext>
            </a:extLst>
          </p:cNvPr>
          <p:cNvSpPr txBox="1"/>
          <p:nvPr/>
        </p:nvSpPr>
        <p:spPr>
          <a:xfrm>
            <a:off x="465139" y="5715000"/>
            <a:ext cx="3820534" cy="8286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These materials are intended to supplement a discussion with L.E.K. Consulting. These perspectives will, therefore, only be meaningful to those in attendance.      The contents of the materials are confidential and subject to obligations of non-disclosure. Your attention is drawn to the full disclaimer contained in this document.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A41F-7004-4734-BDCA-F4DB53C8C3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137" y="4078288"/>
            <a:ext cx="4878387" cy="339725"/>
          </a:xfrm>
        </p:spPr>
        <p:txBody>
          <a:bodyPr lIns="0" anchor="ctr"/>
          <a:lstStyle>
            <a:lvl1pPr marL="0" indent="0" rtl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71450" indent="0">
              <a:buNone/>
              <a:defRPr>
                <a:solidFill>
                  <a:schemeClr val="bg1"/>
                </a:solidFill>
              </a:defRPr>
            </a:lvl2pPr>
            <a:lvl3pPr marL="344488" indent="0">
              <a:buNone/>
              <a:defRPr>
                <a:solidFill>
                  <a:schemeClr val="bg1"/>
                </a:solidFill>
              </a:defRPr>
            </a:lvl3pPr>
            <a:lvl4pPr marL="461963" indent="0">
              <a:buNone/>
              <a:defRPr>
                <a:solidFill>
                  <a:schemeClr val="bg1"/>
                </a:solidFill>
              </a:defRPr>
            </a:lvl4pPr>
            <a:lvl5pPr marL="5159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16987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- 2col w/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BC07F2D-4E49-46B6-9A29-E466C0DF9B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5013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BC07F2D-4E49-46B6-9A29-E466C0DF9B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970E05D-6C9C-AA4C-9AC8-08594C5B389D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343525" y="1447800"/>
            <a:ext cx="6383336" cy="4535109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tIns="2514600"/>
          <a:lstStyle>
            <a:lvl1pPr algn="ctr"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icon to add table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3467638-CC1E-3646-B3BD-813AF637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F2F45C7-2868-1A4F-BDD1-171F99DBAD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787" y="1447800"/>
            <a:ext cx="3840163" cy="4518025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C2A543-93BB-4042-9D73-DEFDFA95CE64}"/>
              </a:ext>
            </a:extLst>
          </p:cNvPr>
          <p:cNvCxnSpPr/>
          <p:nvPr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E6CCAAE1-08FC-41C5-A1CA-379DE4709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7682FF-6D6D-4433-B059-79C4BC655FFE}"/>
              </a:ext>
            </a:extLst>
          </p:cNvPr>
          <p:cNvCxnSpPr/>
          <p:nvPr userDrawn="1"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5693E56-8BBF-4790-8504-F281700AC2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6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 w/table +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0814FF9-65B2-487E-9B42-D6A32927C4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8826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0814FF9-65B2-487E-9B42-D6A32927C4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970E05D-6C9C-AA4C-9AC8-08594C5B389D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343525" y="1447800"/>
            <a:ext cx="6383336" cy="4535109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tIns="2514600"/>
          <a:lstStyle>
            <a:lvl1pPr algn="ctr"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icon to add table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3467638-CC1E-3646-B3BD-813AF637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F2F45C7-2868-1A4F-BDD1-171F99DBAD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788" y="1884217"/>
            <a:ext cx="3840162" cy="4081607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C2A543-93BB-4042-9D73-DEFDFA95CE64}"/>
              </a:ext>
            </a:extLst>
          </p:cNvPr>
          <p:cNvCxnSpPr/>
          <p:nvPr userDrawn="1"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E6CCAAE1-08FC-41C5-A1CA-379DE47098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A819AD1-773F-4D53-8F07-48FD1CAE7D2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788" y="1447800"/>
            <a:ext cx="3840162" cy="371475"/>
          </a:xfrm>
        </p:spPr>
        <p:txBody>
          <a:bodyPr anchor="b"/>
          <a:lstStyle>
            <a:lvl1pPr marL="0" indent="0" rtl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GB" b="1"/>
              <a:t>Subtitle – one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6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1 large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F234C3E-DA63-4AE3-A3BA-A4D4B58CCD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50569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F234C3E-DA63-4AE3-A3BA-A4D4B58CC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58BF3D9-3EA6-E140-9223-F3BED550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554564EE-8019-AC47-8E4A-8608D9E434F9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458788" y="1447800"/>
            <a:ext cx="11271250" cy="4516438"/>
          </a:xfrm>
          <a:prstGeom prst="rect">
            <a:avLst/>
          </a:prstGeom>
        </p:spPr>
        <p:txBody>
          <a:bodyPr tIns="1554480"/>
          <a:lstStyle>
            <a:lvl1pPr algn="ctr"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icon to add chart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99AC29-95FC-4B05-A33B-356A0BE5C932}"/>
              </a:ext>
            </a:extLst>
          </p:cNvPr>
          <p:cNvCxnSpPr/>
          <p:nvPr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4825961D-5B2B-49D4-B21F-4F5466A1E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19AD6E-D32E-427E-BC92-D608AD0645B4}"/>
              </a:ext>
            </a:extLst>
          </p:cNvPr>
          <p:cNvCxnSpPr/>
          <p:nvPr userDrawn="1"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4D8236D-2D7B-4241-B7A7-B755FC4875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1 large chart +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0A72CA9-22D2-41D8-AE0E-FF4C65DAB3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32076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0A72CA9-22D2-41D8-AE0E-FF4C65DAB3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58BF3D9-3EA6-E140-9223-F3BED550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554564EE-8019-AC47-8E4A-8608D9E434F9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458788" y="1982709"/>
            <a:ext cx="11271250" cy="3981528"/>
          </a:xfrm>
          <a:prstGeom prst="rect">
            <a:avLst/>
          </a:prstGeom>
        </p:spPr>
        <p:txBody>
          <a:bodyPr tIns="1554480"/>
          <a:lstStyle>
            <a:lvl1pPr algn="ctr"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icon to add chart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99AC29-95FC-4B05-A33B-356A0BE5C932}"/>
              </a:ext>
            </a:extLst>
          </p:cNvPr>
          <p:cNvCxnSpPr/>
          <p:nvPr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4825961D-5B2B-49D4-B21F-4F5466A1E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19AD6E-D32E-427E-BC92-D608AD0645B4}"/>
              </a:ext>
            </a:extLst>
          </p:cNvPr>
          <p:cNvCxnSpPr/>
          <p:nvPr userDrawn="1"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4D8236D-2D7B-4241-B7A7-B755FC4875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7A4883-103A-41FA-B6A6-BA8A0A280C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788" y="1447800"/>
            <a:ext cx="11264900" cy="371475"/>
          </a:xfrm>
        </p:spPr>
        <p:txBody>
          <a:bodyPr anchor="ctr"/>
          <a:lstStyle>
            <a:lvl1pPr marL="0" indent="0" rtl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GB" b="1"/>
              <a:t>Subtitle – one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88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A0E63C4-3ACD-4CF2-B4E4-23B1919E53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7799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A0E63C4-3ACD-4CF2-B4E4-23B1919E53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1413E5-722F-45D8-9451-7F7013CC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5F4EF052-813B-4FF1-BB87-C82B068A6A1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1963" y="1447800"/>
            <a:ext cx="11264899" cy="4518026"/>
          </a:xfrm>
          <a:prstGeom prst="rect">
            <a:avLst/>
          </a:prstGeom>
        </p:spPr>
        <p:txBody>
          <a:bodyPr rIns="0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961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large tab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3C3E56C-6F91-4BD0-B0B3-A960DB597F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612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3C3E56C-6F91-4BD0-B0B3-A960DB597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58BF3D9-3EA6-E140-9223-F3BED550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Table Placeholder 3">
            <a:extLst>
              <a:ext uri="{FF2B5EF4-FFF2-40B4-BE49-F238E27FC236}">
                <a16:creationId xmlns:a16="http://schemas.microsoft.com/office/drawing/2014/main" id="{2BEDB04F-0598-AF40-9AB0-2CECDA036EF3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465138" y="1447800"/>
            <a:ext cx="11264900" cy="4516437"/>
          </a:xfrm>
          <a:prstGeom prst="rect">
            <a:avLst/>
          </a:prstGeom>
        </p:spPr>
        <p:txBody>
          <a:bodyPr tIns="1737360"/>
          <a:lstStyle>
            <a:lvl1pPr algn="ctr"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icon to add table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26CE5-3C8A-43FF-B34E-18A339368932}"/>
              </a:ext>
            </a:extLst>
          </p:cNvPr>
          <p:cNvCxnSpPr/>
          <p:nvPr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317DB9E1-DF8B-4844-A91B-9822DD1B1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C8B04F-F51A-4F6F-9168-2DC2C4A03287}"/>
              </a:ext>
            </a:extLst>
          </p:cNvPr>
          <p:cNvCxnSpPr/>
          <p:nvPr userDrawn="1"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F1685837-CF34-467E-A2B7-065413E32A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09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table +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1B4805-F1E2-42A7-91A1-B79FD89A2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8127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1B4805-F1E2-42A7-91A1-B79FD89A2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58BF3D9-3EA6-E140-9223-F3BED550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Table Placeholder 3">
            <a:extLst>
              <a:ext uri="{FF2B5EF4-FFF2-40B4-BE49-F238E27FC236}">
                <a16:creationId xmlns:a16="http://schemas.microsoft.com/office/drawing/2014/main" id="{2BEDB04F-0598-AF40-9AB0-2CECDA036EF3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465138" y="1976582"/>
            <a:ext cx="11264900" cy="3987655"/>
          </a:xfrm>
          <a:prstGeom prst="rect">
            <a:avLst/>
          </a:prstGeom>
        </p:spPr>
        <p:txBody>
          <a:bodyPr tIns="1737360"/>
          <a:lstStyle>
            <a:lvl1pPr algn="ctr"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icon to add table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26CE5-3C8A-43FF-B34E-18A339368932}"/>
              </a:ext>
            </a:extLst>
          </p:cNvPr>
          <p:cNvCxnSpPr/>
          <p:nvPr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317DB9E1-DF8B-4844-A91B-9822DD1B1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C8B04F-F51A-4F6F-9168-2DC2C4A03287}"/>
              </a:ext>
            </a:extLst>
          </p:cNvPr>
          <p:cNvCxnSpPr/>
          <p:nvPr userDrawn="1"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F1685837-CF34-467E-A2B7-065413E32A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F2D517D-7585-4D5E-8CAC-8E3636025F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788" y="1447800"/>
            <a:ext cx="11264900" cy="371475"/>
          </a:xfrm>
        </p:spPr>
        <p:txBody>
          <a:bodyPr anchor="ctr"/>
          <a:lstStyle>
            <a:lvl1pPr marL="0" indent="0" rtl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GB" b="1"/>
              <a:t>Subtitle – one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01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3366ED-307B-42F1-B67A-7664855B48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7673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3366ED-307B-42F1-B67A-7664855B48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BEE3138-6B02-C347-A590-9B766E7E1B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43710"/>
            <a:ext cx="12192000" cy="49221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737360"/>
          <a:lstStyle>
            <a:lvl1pPr algn="ctr" rtl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64BE0C-7761-EA45-935B-1DF3219B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1CE94D-BBD4-4CDE-8243-6A64AE636797}"/>
              </a:ext>
            </a:extLst>
          </p:cNvPr>
          <p:cNvCxnSpPr/>
          <p:nvPr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9964181B-4D27-4201-BD10-A6D262E36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D7C3BD-5277-42BE-B3AA-97E93C94FF38}"/>
              </a:ext>
            </a:extLst>
          </p:cNvPr>
          <p:cNvCxnSpPr/>
          <p:nvPr userDrawn="1"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C463E32C-88CA-47C2-BF84-527CD8A5CB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42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B2D38F9-9BE9-4856-B42C-ECDC06F208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0391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B2D38F9-9BE9-4856-B42C-ECDC06F208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1413E5-722F-45D8-9451-7F7013CC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5F4EF052-813B-4FF1-BB87-C82B068A6A1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1964" y="1447800"/>
            <a:ext cx="5104800" cy="4518026"/>
          </a:xfrm>
          <a:prstGeom prst="rect">
            <a:avLst/>
          </a:prstGeom>
        </p:spPr>
        <p:txBody>
          <a:bodyPr rIns="0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A4C8F908-F8D5-4DE3-A9AD-9EECB322773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10302" y="1447800"/>
            <a:ext cx="5104800" cy="4518026"/>
          </a:xfrm>
          <a:prstGeom prst="rect">
            <a:avLst/>
          </a:prstGeom>
        </p:spPr>
        <p:txBody>
          <a:bodyPr rIns="0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79419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4B26694-B0AC-4256-BBB2-7A61EAD1F1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450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4B26694-B0AC-4256-BBB2-7A61EAD1F1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96DE322-4109-4672-B587-872E577E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D018A-F575-4B19-8857-117861780D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38" y="1447800"/>
            <a:ext cx="2330450" cy="237309"/>
          </a:xfrm>
        </p:spPr>
        <p:txBody>
          <a:bodyPr/>
          <a:lstStyle>
            <a:lvl1pPr marL="0" indent="0" rtl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77C9D-D8FA-431A-8861-9C9F974534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21013" y="1447799"/>
            <a:ext cx="8709025" cy="1386841"/>
          </a:xfrm>
        </p:spPr>
        <p:txBody>
          <a:bodyPr/>
          <a:lstStyle>
            <a:lvl1pPr rtl="0">
              <a:defRPr baseline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>
              <a:spcAft>
                <a:spcPts val="600"/>
              </a:spcAft>
              <a:buFont typeface="Arial" panose="020B0604020202020204" pitchFamily="34" charset="0"/>
              <a:buChar char="-"/>
              <a:defRPr/>
            </a:lvl2pPr>
            <a:lvl3pPr marL="990000" indent="-270000"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</a:lstStyle>
          <a:p>
            <a:pPr lvl="0"/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1869608-0A6F-4463-998E-8AC7A19C5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138" y="4577398"/>
            <a:ext cx="2330450" cy="237309"/>
          </a:xfrm>
        </p:spPr>
        <p:txBody>
          <a:bodyPr/>
          <a:lstStyle>
            <a:lvl1pPr marL="0" indent="0" rtl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4A4DDD4-DFC1-4324-8895-31CAE189F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21013" y="4577397"/>
            <a:ext cx="8709025" cy="1386841"/>
          </a:xfr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3pPr marL="990000" indent="-270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2742F5C-A32E-4559-B6F2-74CC906BC1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138" y="3012598"/>
            <a:ext cx="2330450" cy="237309"/>
          </a:xfrm>
        </p:spPr>
        <p:txBody>
          <a:bodyPr/>
          <a:lstStyle>
            <a:lvl1pPr marL="0" indent="0" rtl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6F19CEB-21E9-49D7-B8BA-F242C4562A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1013" y="3012597"/>
            <a:ext cx="8709025" cy="1386841"/>
          </a:xfr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3pPr marL="990000" indent="-270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7F7E9D-39AC-494B-9F59-895F7C8BC3EE}"/>
              </a:ext>
            </a:extLst>
          </p:cNvPr>
          <p:cNvCxnSpPr>
            <a:cxnSpLocks/>
          </p:cNvCxnSpPr>
          <p:nvPr userDrawn="1"/>
        </p:nvCxnSpPr>
        <p:spPr>
          <a:xfrm>
            <a:off x="463550" y="2880764"/>
            <a:ext cx="112649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6E6380-6B33-4CEF-A013-FAA05BBBCF3C}"/>
              </a:ext>
            </a:extLst>
          </p:cNvPr>
          <p:cNvCxnSpPr>
            <a:cxnSpLocks/>
          </p:cNvCxnSpPr>
          <p:nvPr userDrawn="1"/>
        </p:nvCxnSpPr>
        <p:spPr>
          <a:xfrm>
            <a:off x="465138" y="4488989"/>
            <a:ext cx="112649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10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4 - LEK/ no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7B07675-6D03-41D3-BA9F-4E4338CB22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8019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7B07675-6D03-41D3-BA9F-4E4338CB2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BEBA323C-F6B9-4D44-8129-CF95B49B3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B02CA532-C738-DC45-B8FC-C53F4241B197}"/>
              </a:ext>
            </a:extLst>
          </p:cNvPr>
          <p:cNvSpPr/>
          <p:nvPr/>
        </p:nvSpPr>
        <p:spPr bwMode="auto">
          <a:xfrm>
            <a:off x="6555602" y="1239838"/>
            <a:ext cx="5636095" cy="5617858"/>
          </a:xfrm>
          <a:custGeom>
            <a:avLst/>
            <a:gdLst>
              <a:gd name="connsiteX0" fmla="*/ 1936072 w 5636095"/>
              <a:gd name="connsiteY0" fmla="*/ 0 h 5617858"/>
              <a:gd name="connsiteX1" fmla="*/ 5636095 w 5636095"/>
              <a:gd name="connsiteY1" fmla="*/ 0 h 5617858"/>
              <a:gd name="connsiteX2" fmla="*/ 5636095 w 5636095"/>
              <a:gd name="connsiteY2" fmla="*/ 5617858 h 5617858"/>
              <a:gd name="connsiteX3" fmla="*/ 1936072 w 5636095"/>
              <a:gd name="connsiteY3" fmla="*/ 5617858 h 5617858"/>
              <a:gd name="connsiteX4" fmla="*/ 0 w 5636095"/>
              <a:gd name="connsiteY4" fmla="*/ 2809081 h 561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6095" h="5617858">
                <a:moveTo>
                  <a:pt x="1936072" y="0"/>
                </a:moveTo>
                <a:lnTo>
                  <a:pt x="5636095" y="0"/>
                </a:lnTo>
                <a:lnTo>
                  <a:pt x="5636095" y="5617858"/>
                </a:lnTo>
                <a:lnTo>
                  <a:pt x="1936072" y="5617858"/>
                </a:lnTo>
                <a:lnTo>
                  <a:pt x="0" y="2809081"/>
                </a:lnTo>
                <a:close/>
              </a:path>
            </a:pathLst>
          </a:custGeom>
          <a:solidFill>
            <a:srgbClr val="00B85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4D091EC-1DD8-F445-B37D-78ED3CA3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7" y="1333501"/>
            <a:ext cx="4878388" cy="2149288"/>
          </a:xfrm>
        </p:spPr>
        <p:txBody>
          <a:bodyPr vert="horz" tIns="0" anchor="b" anchorCtr="0"/>
          <a:lstStyle>
            <a:lvl1pPr rtl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524C169-5FC5-6642-8E23-CC3CE7800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5137" y="3512316"/>
            <a:ext cx="4878388" cy="565375"/>
          </a:xfrm>
          <a:prstGeom prst="rect">
            <a:avLst/>
          </a:prstGeom>
        </p:spPr>
        <p:txBody>
          <a:bodyPr lIns="0" bIns="0" anchor="t" anchorCtr="0"/>
          <a:lstStyle>
            <a:lvl1pPr rtl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indent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indent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indent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indent="0">
              <a:spcAft>
                <a:spcPts val="0"/>
              </a:spcAft>
              <a:buFontTx/>
              <a:buNone/>
              <a:defRPr sz="1800" b="0" i="0" cap="none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C1FFC-0C81-5F4F-BFDC-5B191BF4F302}"/>
              </a:ext>
            </a:extLst>
          </p:cNvPr>
          <p:cNvSpPr txBox="1"/>
          <p:nvPr/>
        </p:nvSpPr>
        <p:spPr>
          <a:xfrm>
            <a:off x="465139" y="5715000"/>
            <a:ext cx="3820534" cy="8286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These materials are intended to supplement a discussion with L.E.K. Consulting. These perspectives will, therefore, only be meaningful to those in attendance.      The contents of the materials are confidential and subject to obligations of non-disclosure. Your attention is drawn to the full disclaimer contained in this document.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400E45A3-3860-1645-97AF-AD07F7FDD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473254"/>
            <a:ext cx="1096962" cy="30377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F94FF4-0AD9-42D6-A287-0F4C58320D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137" y="4078288"/>
            <a:ext cx="4878387" cy="339725"/>
          </a:xfrm>
        </p:spPr>
        <p:txBody>
          <a:bodyPr lIns="0" anchor="ctr"/>
          <a:lstStyle>
            <a:lvl1pPr marL="0" indent="0" rtl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71450" indent="0">
              <a:buNone/>
              <a:defRPr>
                <a:solidFill>
                  <a:schemeClr val="bg1"/>
                </a:solidFill>
              </a:defRPr>
            </a:lvl2pPr>
            <a:lvl3pPr marL="344488" indent="0">
              <a:buNone/>
              <a:defRPr>
                <a:solidFill>
                  <a:schemeClr val="bg1"/>
                </a:solidFill>
              </a:defRPr>
            </a:lvl3pPr>
            <a:lvl4pPr marL="461963" indent="0">
              <a:buNone/>
              <a:defRPr>
                <a:solidFill>
                  <a:schemeClr val="bg1"/>
                </a:solidFill>
              </a:defRPr>
            </a:lvl4pPr>
            <a:lvl5pPr marL="5159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B611AD-20AE-443B-9D88-3F804DC3E2F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75200" y="3587163"/>
            <a:ext cx="2422800" cy="1270800"/>
          </a:xfrm>
        </p:spPr>
        <p:txBody>
          <a:bodyPr lIns="0" tIns="0" rIns="0" bIns="0"/>
          <a:lstStyle>
            <a:lvl1pPr marL="0" indent="0" algn="r" rtl="0">
              <a:spcBef>
                <a:spcPts val="60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0" indent="0" algn="r" rtl="0">
              <a:spcBef>
                <a:spcPts val="600"/>
              </a:spcBef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0" indent="0" algn="r" rtl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5C66182-75EE-47F7-996A-196579C4CA3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48000" y="3587163"/>
            <a:ext cx="2422800" cy="1270800"/>
          </a:xfrm>
        </p:spPr>
        <p:txBody>
          <a:bodyPr lIns="0" tIns="0" rIns="0" bIns="0"/>
          <a:lstStyle>
            <a:lvl1pPr marL="0" indent="0" algn="r" rtl="0">
              <a:spcBef>
                <a:spcPts val="60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0" indent="0" algn="r" rtl="0">
              <a:spcBef>
                <a:spcPts val="600"/>
              </a:spcBef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0" indent="0" algn="r" rtl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A19DFC-16DC-41DE-B3A4-E106E45D7C25}"/>
              </a:ext>
            </a:extLst>
          </p:cNvPr>
          <p:cNvSpPr txBox="1"/>
          <p:nvPr userDrawn="1"/>
        </p:nvSpPr>
        <p:spPr>
          <a:xfrm>
            <a:off x="10287527" y="6372493"/>
            <a:ext cx="1611599" cy="26517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indent="0" algn="r" rtl="0">
              <a:spcAft>
                <a:spcPts val="600"/>
              </a:spcAft>
            </a:pPr>
            <a:r>
              <a:rPr lang="en-GB" sz="14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lek.com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FF71489-812F-4E41-A903-E096D067AAA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135188" y="355600"/>
            <a:ext cx="1422400" cy="530225"/>
          </a:xfrm>
          <a:prstGeom prst="rect">
            <a:avLst/>
          </a:prstGeom>
        </p:spPr>
        <p:txBody>
          <a:bodyPr/>
          <a:lstStyle>
            <a:lvl1pPr algn="ctr" rtl="0">
              <a:defRPr sz="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170183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3244BAB-7555-48FF-B5DD-13B32E2786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00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A3244BAB-7555-48FF-B5DD-13B32E278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9E52AD-DD5B-4CCF-ACF9-CE7E76BD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4FC061B-D3D1-4EB8-9C4F-2D67B27046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788" y="1893456"/>
            <a:ext cx="5104800" cy="4072370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7200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5E6B602-94AB-4B83-B3CC-7C35E529F8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787" y="1447800"/>
            <a:ext cx="5104800" cy="371475"/>
          </a:xfrm>
        </p:spPr>
        <p:txBody>
          <a:bodyPr anchor="b"/>
          <a:lstStyle>
            <a:lvl1pPr marL="0" indent="0" rtl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GB" b="1"/>
              <a:t>Subtitle – one line only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7DCEC4F-9E5C-4DFA-A096-ECB0394100B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210301" y="1893456"/>
            <a:ext cx="5104800" cy="4072370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3"/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1221DAF-DE60-4545-9DF2-9C59F8E144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0301" y="1447800"/>
            <a:ext cx="5104800" cy="371475"/>
          </a:xfrm>
        </p:spPr>
        <p:txBody>
          <a:bodyPr anchor="b"/>
          <a:lstStyle>
            <a:lvl1pPr marL="0" indent="0" rtl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GB" b="1"/>
              <a:t>Subtitle – one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540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8315C13D-3EE7-4EA1-BFC6-7ABB2608A3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1555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8315C13D-3EE7-4EA1-BFC6-7ABB2608A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6FF7D2E-84A0-4449-970E-8A62EB6D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C353D06-C4EE-450C-8706-B3668E4E69B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787" y="1893456"/>
            <a:ext cx="3605213" cy="4072370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B47EC4C-AB64-4756-A806-FFD670AF0A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787" y="1447800"/>
            <a:ext cx="3605213" cy="371475"/>
          </a:xfrm>
        </p:spPr>
        <p:txBody>
          <a:bodyPr anchor="b"/>
          <a:lstStyle>
            <a:lvl1pPr marL="0" indent="0" rtl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GB" b="1"/>
              <a:t>Subtitle – one line only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888FC-BA22-4936-A857-4AAA170980F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298950" y="1893456"/>
            <a:ext cx="3605213" cy="4072370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7200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17ED8A-6F05-404D-AD03-30ED9A1385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298950" y="1447800"/>
            <a:ext cx="3605213" cy="371475"/>
          </a:xfrm>
        </p:spPr>
        <p:txBody>
          <a:bodyPr anchor="b"/>
          <a:lstStyle>
            <a:lvl1pPr marL="0" indent="0" rtl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GB" b="1"/>
              <a:t>Subtitle – one line only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39346E2-1E1C-48D5-84D4-B223A67354F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124824" y="1893456"/>
            <a:ext cx="3605213" cy="4072370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DCD3A5-B86E-4CA1-8A72-6C0D1011C3F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24824" y="1447800"/>
            <a:ext cx="3605213" cy="371475"/>
          </a:xfrm>
        </p:spPr>
        <p:txBody>
          <a:bodyPr anchor="b"/>
          <a:lstStyle>
            <a:lvl1pPr marL="0" indent="0" rtl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GB" b="1"/>
              <a:t>Subtitle – one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21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slide with Quotes - 2 Pa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59238F4-93A5-4D99-A1CF-4B4E4F8B62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67430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59238F4-93A5-4D99-A1CF-4B4E4F8B6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9E52AD-DD5B-4CCF-ACF9-CE7E76BD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4FC061B-D3D1-4EB8-9C4F-2D67B27046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787" y="1460655"/>
            <a:ext cx="5104800" cy="2131200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021500" indent="-27000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492AE1-E066-4559-B594-0D631F21CEB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5138" y="3833038"/>
            <a:ext cx="5104800" cy="2131200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6D25F05-FCE7-40AF-91EE-25804C1889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0300" y="1460655"/>
            <a:ext cx="5104800" cy="2131200"/>
          </a:xfrm>
        </p:spPr>
        <p:txBody>
          <a:bodyPr/>
          <a:lstStyle>
            <a:lvl1pPr marL="0" indent="0" rtl="0">
              <a:spcBef>
                <a:spcPts val="1200"/>
              </a:spcBef>
              <a:spcAft>
                <a:spcPts val="600"/>
              </a:spcAft>
              <a:buNone/>
              <a:defRPr sz="1400" i="0"/>
            </a:lvl1pPr>
            <a:lvl2pPr marL="457200" indent="0" rtl="0">
              <a:spcBef>
                <a:spcPts val="0"/>
              </a:spcBef>
              <a:spcAft>
                <a:spcPts val="600"/>
              </a:spcAft>
              <a:buNone/>
              <a:defRPr sz="1200" i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200"/>
            </a:lvl3pPr>
          </a:lstStyle>
          <a:p>
            <a:pPr marL="0" lvl="0" indent="-457200">
              <a:spcAft>
                <a:spcPts val="0"/>
              </a:spcAft>
            </a:pPr>
            <a:r>
              <a:rPr lang="en-GB" sz="1200">
                <a:solidFill>
                  <a:schemeClr val="tx2"/>
                </a:solidFill>
              </a:rPr>
              <a:t>“… Quote  …”</a:t>
            </a:r>
          </a:p>
          <a:p>
            <a:pPr marL="907200" lvl="1" indent="-450000"/>
            <a:r>
              <a:rPr lang="en-GB" sz="1200">
                <a:solidFill>
                  <a:schemeClr val="tx2"/>
                </a:solidFill>
              </a:rPr>
              <a:t>Author, Date</a:t>
            </a:r>
          </a:p>
          <a:p>
            <a:endParaRPr lang="en-GB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5321850-77AE-4A96-AF8E-8ABE264932FD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6210300" y="3833038"/>
            <a:ext cx="5104800" cy="2131200"/>
          </a:xfrm>
        </p:spPr>
        <p:txBody>
          <a:bodyPr/>
          <a:lstStyle>
            <a:lvl1pPr marL="0" indent="0" rtl="0">
              <a:spcBef>
                <a:spcPts val="1200"/>
              </a:spcBef>
              <a:spcAft>
                <a:spcPts val="600"/>
              </a:spcAft>
              <a:buNone/>
              <a:defRPr sz="1400" i="0"/>
            </a:lvl1pPr>
            <a:lvl2pPr marL="457200" indent="0" rtl="0">
              <a:spcBef>
                <a:spcPts val="0"/>
              </a:spcBef>
              <a:spcAft>
                <a:spcPts val="600"/>
              </a:spcAft>
              <a:buNone/>
              <a:defRPr i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</a:lstStyle>
          <a:p>
            <a:pPr marL="0" lvl="0" indent="-457200">
              <a:spcAft>
                <a:spcPts val="0"/>
              </a:spcAft>
            </a:pPr>
            <a:r>
              <a:rPr lang="en-GB" sz="1200">
                <a:solidFill>
                  <a:schemeClr val="tx2"/>
                </a:solidFill>
              </a:rPr>
              <a:t>“… Quote  …”</a:t>
            </a:r>
          </a:p>
          <a:p>
            <a:pPr marL="907200" lvl="1" indent="-450000"/>
            <a:r>
              <a:rPr lang="en-GB" sz="1200">
                <a:solidFill>
                  <a:schemeClr val="tx2"/>
                </a:solidFill>
              </a:rPr>
              <a:t>Author, Date</a:t>
            </a:r>
          </a:p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442E96-B921-4351-B50A-A45585CA2ACB}"/>
              </a:ext>
            </a:extLst>
          </p:cNvPr>
          <p:cNvCxnSpPr>
            <a:cxnSpLocks/>
          </p:cNvCxnSpPr>
          <p:nvPr userDrawn="1"/>
        </p:nvCxnSpPr>
        <p:spPr>
          <a:xfrm>
            <a:off x="465138" y="3705045"/>
            <a:ext cx="10852149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77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slide with Quotes - 3 Pa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376E620-DCBD-41D5-B3CF-319432C560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7380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376E620-DCBD-41D5-B3CF-319432C56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9E52AD-DD5B-4CCF-ACF9-CE7E76BD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4FC061B-D3D1-4EB8-9C4F-2D67B27046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787" y="1447304"/>
            <a:ext cx="5104800" cy="1386000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492AE1-E066-4559-B594-0D631F21CEB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5138" y="3011549"/>
            <a:ext cx="5104800" cy="1386000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6D25F05-FCE7-40AF-91EE-25804C1889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6653" y="1447800"/>
            <a:ext cx="5104800" cy="1386000"/>
          </a:xfrm>
        </p:spPr>
        <p:txBody>
          <a:bodyPr/>
          <a:lstStyle>
            <a:lvl1pPr marL="0" indent="0" rtl="0">
              <a:buNone/>
              <a:defRPr sz="1400" i="0"/>
            </a:lvl1pPr>
            <a:lvl2pPr marL="457200" indent="0" rtl="0">
              <a:buNone/>
              <a:defRPr i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</a:lstStyle>
          <a:p>
            <a:pPr marL="0" lvl="0" indent="-457200">
              <a:spcAft>
                <a:spcPts val="0"/>
              </a:spcAft>
            </a:pPr>
            <a:r>
              <a:rPr lang="en-GB" sz="1200">
                <a:solidFill>
                  <a:schemeClr val="tx2"/>
                </a:solidFill>
              </a:rPr>
              <a:t>“… Quote  …”</a:t>
            </a:r>
          </a:p>
          <a:p>
            <a:pPr marL="907200" lvl="1" indent="-450000"/>
            <a:r>
              <a:rPr lang="en-GB" sz="1200">
                <a:solidFill>
                  <a:schemeClr val="tx2"/>
                </a:solidFill>
              </a:rPr>
              <a:t>Author, Date</a:t>
            </a:r>
          </a:p>
          <a:p>
            <a:endParaRPr lang="en-GB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5321850-77AE-4A96-AF8E-8ABE264932FD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6216653" y="3011549"/>
            <a:ext cx="5104800" cy="1386000"/>
          </a:xfrm>
        </p:spPr>
        <p:txBody>
          <a:bodyPr/>
          <a:lstStyle>
            <a:lvl1pPr marL="0" indent="0" rtl="0">
              <a:buNone/>
              <a:defRPr sz="1400" i="0"/>
            </a:lvl1pPr>
            <a:lvl2pPr marL="457200" indent="0" rtl="0">
              <a:buNone/>
              <a:defRPr i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</a:lstStyle>
          <a:p>
            <a:pPr marL="0" lvl="0" indent="-457200">
              <a:spcAft>
                <a:spcPts val="0"/>
              </a:spcAft>
            </a:pPr>
            <a:r>
              <a:rPr lang="en-GB" sz="1200">
                <a:solidFill>
                  <a:schemeClr val="tx2"/>
                </a:solidFill>
              </a:rPr>
              <a:t>“… Quote  …”</a:t>
            </a:r>
          </a:p>
          <a:p>
            <a:pPr marL="907200" lvl="1" indent="-450000"/>
            <a:r>
              <a:rPr lang="en-GB" sz="1200">
                <a:solidFill>
                  <a:schemeClr val="tx2"/>
                </a:solidFill>
              </a:rPr>
              <a:t>Author, Date</a:t>
            </a:r>
          </a:p>
          <a:p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5C0D2A1-3BCB-4467-9776-0C2AF917E1A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65138" y="4578239"/>
            <a:ext cx="5104800" cy="1386000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75A98CF-7CAB-4FC8-B02C-07ECC32A7327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6216653" y="4578238"/>
            <a:ext cx="5104800" cy="1386000"/>
          </a:xfrm>
        </p:spPr>
        <p:txBody>
          <a:bodyPr/>
          <a:lstStyle>
            <a:lvl1pPr marL="0" indent="0" rtl="0">
              <a:buNone/>
              <a:defRPr sz="1400" i="0"/>
            </a:lvl1pPr>
            <a:lvl2pPr marL="457200" indent="0" rtl="0">
              <a:buNone/>
              <a:defRPr i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</a:lstStyle>
          <a:p>
            <a:pPr marL="0" lvl="0" indent="-457200">
              <a:spcAft>
                <a:spcPts val="0"/>
              </a:spcAft>
            </a:pPr>
            <a:r>
              <a:rPr lang="en-GB" sz="1200">
                <a:solidFill>
                  <a:schemeClr val="tx2"/>
                </a:solidFill>
              </a:rPr>
              <a:t>“… Quote  …”</a:t>
            </a:r>
          </a:p>
          <a:p>
            <a:pPr marL="907200" lvl="1" indent="-450000"/>
            <a:r>
              <a:rPr lang="en-GB" sz="1200">
                <a:solidFill>
                  <a:schemeClr val="tx2"/>
                </a:solidFill>
              </a:rPr>
              <a:t>Author, Date</a:t>
            </a:r>
          </a:p>
          <a:p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D5E6D5-19A6-4A08-B7A1-B1F4E7A94076}"/>
              </a:ext>
            </a:extLst>
          </p:cNvPr>
          <p:cNvCxnSpPr>
            <a:cxnSpLocks/>
          </p:cNvCxnSpPr>
          <p:nvPr userDrawn="1"/>
        </p:nvCxnSpPr>
        <p:spPr>
          <a:xfrm>
            <a:off x="465138" y="2922674"/>
            <a:ext cx="112649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3D2995-3B3B-454C-8803-43C4646262F2}"/>
              </a:ext>
            </a:extLst>
          </p:cNvPr>
          <p:cNvCxnSpPr>
            <a:cxnSpLocks/>
          </p:cNvCxnSpPr>
          <p:nvPr userDrawn="1"/>
        </p:nvCxnSpPr>
        <p:spPr>
          <a:xfrm>
            <a:off x="465138" y="4488989"/>
            <a:ext cx="112649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289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0F1C2AF-7BC0-4009-82A2-C1213039D2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0032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0F1C2AF-7BC0-4009-82A2-C1213039D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E1E120F6-4C4B-4264-9DDA-2A279FDE98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447" y="1605375"/>
            <a:ext cx="1107692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16C65A84-1BBE-4720-B156-8CEC808D85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7570" y="1605375"/>
            <a:ext cx="1957626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220E12A2-8C5B-47E3-AB60-70531C5851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87034" y="1610997"/>
            <a:ext cx="1107692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82890488-E103-40EA-A2DC-65C406E52B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6154" y="1610997"/>
            <a:ext cx="1958400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1047CDBC-D1DE-4B70-A905-A2C6314F37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904" y="1605375"/>
            <a:ext cx="1107692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7D413CE8-B6D4-4737-B24E-159FE28F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88025" y="1605375"/>
            <a:ext cx="1958400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Picture Placeholder 11">
            <a:extLst>
              <a:ext uri="{FF2B5EF4-FFF2-40B4-BE49-F238E27FC236}">
                <a16:creationId xmlns:a16="http://schemas.microsoft.com/office/drawing/2014/main" id="{19C9BADA-3183-4250-B4D1-A4270BEB3E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2137" y="3511765"/>
            <a:ext cx="1107692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AF4F2F0A-FB12-4D92-8215-31071E86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31260" y="3511765"/>
            <a:ext cx="1957626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4" name="Straight Connector 1">
            <a:extLst>
              <a:ext uri="{FF2B5EF4-FFF2-40B4-BE49-F238E27FC236}">
                <a16:creationId xmlns:a16="http://schemas.microsoft.com/office/drawing/2014/main" id="{E5430FAD-A515-47F4-AD45-3C0FE5CE72AF}"/>
              </a:ext>
            </a:extLst>
          </p:cNvPr>
          <p:cNvCxnSpPr/>
          <p:nvPr userDrawn="1"/>
        </p:nvCxnSpPr>
        <p:spPr>
          <a:xfrm>
            <a:off x="655165" y="1522497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">
            <a:extLst>
              <a:ext uri="{FF2B5EF4-FFF2-40B4-BE49-F238E27FC236}">
                <a16:creationId xmlns:a16="http://schemas.microsoft.com/office/drawing/2014/main" id="{0DD94198-896C-4121-BDF4-0247AF965361}"/>
              </a:ext>
            </a:extLst>
          </p:cNvPr>
          <p:cNvCxnSpPr/>
          <p:nvPr userDrawn="1"/>
        </p:nvCxnSpPr>
        <p:spPr>
          <a:xfrm>
            <a:off x="4482505" y="1522497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">
            <a:extLst>
              <a:ext uri="{FF2B5EF4-FFF2-40B4-BE49-F238E27FC236}">
                <a16:creationId xmlns:a16="http://schemas.microsoft.com/office/drawing/2014/main" id="{87DF9F97-6564-4E0A-9B96-417C4BAEFFEC}"/>
              </a:ext>
            </a:extLst>
          </p:cNvPr>
          <p:cNvCxnSpPr/>
          <p:nvPr userDrawn="1"/>
        </p:nvCxnSpPr>
        <p:spPr>
          <a:xfrm>
            <a:off x="8316394" y="1522497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">
            <a:extLst>
              <a:ext uri="{FF2B5EF4-FFF2-40B4-BE49-F238E27FC236}">
                <a16:creationId xmlns:a16="http://schemas.microsoft.com/office/drawing/2014/main" id="{36F648A3-CDF7-497D-B57B-CD9673EDC450}"/>
              </a:ext>
            </a:extLst>
          </p:cNvPr>
          <p:cNvCxnSpPr/>
          <p:nvPr userDrawn="1"/>
        </p:nvCxnSpPr>
        <p:spPr>
          <a:xfrm>
            <a:off x="655165" y="3429000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538D1B-D767-47A4-9F08-E51FC39340E4}"/>
              </a:ext>
            </a:extLst>
          </p:cNvPr>
          <p:cNvCxnSpPr>
            <a:cxnSpLocks/>
          </p:cNvCxnSpPr>
          <p:nvPr userDrawn="1"/>
        </p:nvCxnSpPr>
        <p:spPr>
          <a:xfrm>
            <a:off x="4195977" y="1520825"/>
            <a:ext cx="0" cy="4465974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37F711-26B0-49A3-818C-CE30BB6B514E}"/>
              </a:ext>
            </a:extLst>
          </p:cNvPr>
          <p:cNvCxnSpPr>
            <a:cxnSpLocks/>
          </p:cNvCxnSpPr>
          <p:nvPr userDrawn="1"/>
        </p:nvCxnSpPr>
        <p:spPr>
          <a:xfrm>
            <a:off x="8023022" y="1520825"/>
            <a:ext cx="0" cy="4465974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12B10C1-E994-4CDA-AA77-92FBEE49E6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8991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12B10C1-E994-4CDA-AA77-92FBEE49E6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" name="Picture Placeholder 11">
            <a:extLst>
              <a:ext uri="{FF2B5EF4-FFF2-40B4-BE49-F238E27FC236}">
                <a16:creationId xmlns:a16="http://schemas.microsoft.com/office/drawing/2014/main" id="{AA5F71A7-CA05-4501-943E-49F078B2CA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9829" y="1614852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48CFDBE9-8FEC-44A2-A0A2-FA95753359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8951" y="1614852"/>
            <a:ext cx="1960289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11">
            <a:extLst>
              <a:ext uri="{FF2B5EF4-FFF2-40B4-BE49-F238E27FC236}">
                <a16:creationId xmlns:a16="http://schemas.microsoft.com/office/drawing/2014/main" id="{85715EF8-847E-4A66-9AC2-FD760E47AA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84400" y="1614852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94069FB7-7638-49E4-A460-0F6BF3B64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1527" y="1614852"/>
            <a:ext cx="1958400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11">
            <a:extLst>
              <a:ext uri="{FF2B5EF4-FFF2-40B4-BE49-F238E27FC236}">
                <a16:creationId xmlns:a16="http://schemas.microsoft.com/office/drawing/2014/main" id="{B31CD8A1-2E57-4872-AA7B-2FBD9F6C76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1689" y="1614852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B961ED27-8935-4DC1-8AAF-E6FF4C88F5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04164" y="1614852"/>
            <a:ext cx="1958400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B1A7BF5C-D373-401B-A908-EE79B05FF2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371" y="3780676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A3DACDFF-9B4D-40F1-B0AB-DB7DD2DA4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6495" y="3780676"/>
            <a:ext cx="1929646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11">
            <a:extLst>
              <a:ext uri="{FF2B5EF4-FFF2-40B4-BE49-F238E27FC236}">
                <a16:creationId xmlns:a16="http://schemas.microsoft.com/office/drawing/2014/main" id="{18654B09-5209-450F-8081-10C275042B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84400" y="3780676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B44DFED0-A8F1-484F-95E6-54B2B6431B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45946" y="3780676"/>
            <a:ext cx="1958400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11">
            <a:extLst>
              <a:ext uri="{FF2B5EF4-FFF2-40B4-BE49-F238E27FC236}">
                <a16:creationId xmlns:a16="http://schemas.microsoft.com/office/drawing/2014/main" id="{34310676-FE73-47B2-9E3B-53DD29568D7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22476" y="3780676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E5B4DB50-93E4-4C73-82AF-4E5A8AD862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09810" y="3787693"/>
            <a:ext cx="1958400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9" name="Straight Connector 1">
            <a:extLst>
              <a:ext uri="{FF2B5EF4-FFF2-40B4-BE49-F238E27FC236}">
                <a16:creationId xmlns:a16="http://schemas.microsoft.com/office/drawing/2014/main" id="{90E9D7E9-D282-44F2-ABDF-71109A76DAA8}"/>
              </a:ext>
            </a:extLst>
          </p:cNvPr>
          <p:cNvCxnSpPr/>
          <p:nvPr userDrawn="1"/>
        </p:nvCxnSpPr>
        <p:spPr>
          <a:xfrm>
            <a:off x="655165" y="1522497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">
            <a:extLst>
              <a:ext uri="{FF2B5EF4-FFF2-40B4-BE49-F238E27FC236}">
                <a16:creationId xmlns:a16="http://schemas.microsoft.com/office/drawing/2014/main" id="{1178ED6A-1949-4E85-A7F7-9D3410E0DBF0}"/>
              </a:ext>
            </a:extLst>
          </p:cNvPr>
          <p:cNvCxnSpPr/>
          <p:nvPr userDrawn="1"/>
        </p:nvCxnSpPr>
        <p:spPr>
          <a:xfrm>
            <a:off x="4482505" y="1522497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">
            <a:extLst>
              <a:ext uri="{FF2B5EF4-FFF2-40B4-BE49-F238E27FC236}">
                <a16:creationId xmlns:a16="http://schemas.microsoft.com/office/drawing/2014/main" id="{86574E62-C7BD-48B0-A284-C11889E869C5}"/>
              </a:ext>
            </a:extLst>
          </p:cNvPr>
          <p:cNvCxnSpPr/>
          <p:nvPr userDrawn="1"/>
        </p:nvCxnSpPr>
        <p:spPr>
          <a:xfrm>
            <a:off x="8316394" y="1522497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">
            <a:extLst>
              <a:ext uri="{FF2B5EF4-FFF2-40B4-BE49-F238E27FC236}">
                <a16:creationId xmlns:a16="http://schemas.microsoft.com/office/drawing/2014/main" id="{696AB0DC-8353-42A8-8611-591A5B81D558}"/>
              </a:ext>
            </a:extLst>
          </p:cNvPr>
          <p:cNvCxnSpPr/>
          <p:nvPr userDrawn="1"/>
        </p:nvCxnSpPr>
        <p:spPr>
          <a:xfrm>
            <a:off x="655165" y="3684672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">
            <a:extLst>
              <a:ext uri="{FF2B5EF4-FFF2-40B4-BE49-F238E27FC236}">
                <a16:creationId xmlns:a16="http://schemas.microsoft.com/office/drawing/2014/main" id="{285542DC-E2E6-448D-BDDE-FC70B74365F0}"/>
              </a:ext>
            </a:extLst>
          </p:cNvPr>
          <p:cNvCxnSpPr/>
          <p:nvPr userDrawn="1"/>
        </p:nvCxnSpPr>
        <p:spPr>
          <a:xfrm>
            <a:off x="4482505" y="3684672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">
            <a:extLst>
              <a:ext uri="{FF2B5EF4-FFF2-40B4-BE49-F238E27FC236}">
                <a16:creationId xmlns:a16="http://schemas.microsoft.com/office/drawing/2014/main" id="{98908832-0D22-4408-8D45-E256FD62D030}"/>
              </a:ext>
            </a:extLst>
          </p:cNvPr>
          <p:cNvCxnSpPr/>
          <p:nvPr userDrawn="1"/>
        </p:nvCxnSpPr>
        <p:spPr>
          <a:xfrm>
            <a:off x="8316394" y="3684672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09E6FDF-6B34-462E-8B26-9958D351C0DF}"/>
              </a:ext>
            </a:extLst>
          </p:cNvPr>
          <p:cNvCxnSpPr>
            <a:cxnSpLocks/>
          </p:cNvCxnSpPr>
          <p:nvPr userDrawn="1"/>
        </p:nvCxnSpPr>
        <p:spPr>
          <a:xfrm>
            <a:off x="4195977" y="1520825"/>
            <a:ext cx="0" cy="4465974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4CDBFAE-0850-4FD6-AB02-6ECE03662D7E}"/>
              </a:ext>
            </a:extLst>
          </p:cNvPr>
          <p:cNvCxnSpPr>
            <a:cxnSpLocks/>
          </p:cNvCxnSpPr>
          <p:nvPr userDrawn="1"/>
        </p:nvCxnSpPr>
        <p:spPr>
          <a:xfrm>
            <a:off x="8023022" y="1520825"/>
            <a:ext cx="0" cy="4465974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579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C63D41D-0770-4492-ABEE-A65D650856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1989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C63D41D-0770-4492-ABEE-A65D650856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30" name="Straight Connector 1">
            <a:extLst>
              <a:ext uri="{FF2B5EF4-FFF2-40B4-BE49-F238E27FC236}">
                <a16:creationId xmlns:a16="http://schemas.microsoft.com/office/drawing/2014/main" id="{72B66F29-4BB9-43E7-91B3-E472F052EC1D}"/>
              </a:ext>
            </a:extLst>
          </p:cNvPr>
          <p:cNvCxnSpPr/>
          <p:nvPr userDrawn="1"/>
        </p:nvCxnSpPr>
        <p:spPr>
          <a:xfrm>
            <a:off x="659210" y="1288900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">
            <a:extLst>
              <a:ext uri="{FF2B5EF4-FFF2-40B4-BE49-F238E27FC236}">
                <a16:creationId xmlns:a16="http://schemas.microsoft.com/office/drawing/2014/main" id="{257E2541-75EC-4534-A37F-2B8972593B2B}"/>
              </a:ext>
            </a:extLst>
          </p:cNvPr>
          <p:cNvCxnSpPr/>
          <p:nvPr userDrawn="1"/>
        </p:nvCxnSpPr>
        <p:spPr>
          <a:xfrm>
            <a:off x="4489707" y="1288900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">
            <a:extLst>
              <a:ext uri="{FF2B5EF4-FFF2-40B4-BE49-F238E27FC236}">
                <a16:creationId xmlns:a16="http://schemas.microsoft.com/office/drawing/2014/main" id="{7D9AB941-9CF3-4DB5-A22D-0EDAF8EE6712}"/>
              </a:ext>
            </a:extLst>
          </p:cNvPr>
          <p:cNvCxnSpPr/>
          <p:nvPr userDrawn="1"/>
        </p:nvCxnSpPr>
        <p:spPr>
          <a:xfrm>
            <a:off x="8320207" y="1288900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">
            <a:extLst>
              <a:ext uri="{FF2B5EF4-FFF2-40B4-BE49-F238E27FC236}">
                <a16:creationId xmlns:a16="http://schemas.microsoft.com/office/drawing/2014/main" id="{9F3EF7DD-B5AC-4741-905A-25E6C107B35E}"/>
              </a:ext>
            </a:extLst>
          </p:cNvPr>
          <p:cNvCxnSpPr/>
          <p:nvPr userDrawn="1"/>
        </p:nvCxnSpPr>
        <p:spPr>
          <a:xfrm>
            <a:off x="626108" y="4503800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5">
            <a:extLst>
              <a:ext uri="{FF2B5EF4-FFF2-40B4-BE49-F238E27FC236}">
                <a16:creationId xmlns:a16="http://schemas.microsoft.com/office/drawing/2014/main" id="{F2785DBA-BBCD-445D-B178-3F7C064B39EE}"/>
              </a:ext>
            </a:extLst>
          </p:cNvPr>
          <p:cNvCxnSpPr/>
          <p:nvPr userDrawn="1"/>
        </p:nvCxnSpPr>
        <p:spPr>
          <a:xfrm>
            <a:off x="4469898" y="4503800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6">
            <a:extLst>
              <a:ext uri="{FF2B5EF4-FFF2-40B4-BE49-F238E27FC236}">
                <a16:creationId xmlns:a16="http://schemas.microsoft.com/office/drawing/2014/main" id="{C95968D6-0AEE-47B6-A12A-3801EB985363}"/>
              </a:ext>
            </a:extLst>
          </p:cNvPr>
          <p:cNvCxnSpPr/>
          <p:nvPr userDrawn="1"/>
        </p:nvCxnSpPr>
        <p:spPr>
          <a:xfrm>
            <a:off x="8313689" y="4503800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11">
            <a:extLst>
              <a:ext uri="{FF2B5EF4-FFF2-40B4-BE49-F238E27FC236}">
                <a16:creationId xmlns:a16="http://schemas.microsoft.com/office/drawing/2014/main" id="{18503961-AF5B-459B-8184-40C41EE1E9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9829" y="1378800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145DD704-2320-4F68-BD6B-9DB20D9E2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8951" y="1378800"/>
            <a:ext cx="1960289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11">
            <a:extLst>
              <a:ext uri="{FF2B5EF4-FFF2-40B4-BE49-F238E27FC236}">
                <a16:creationId xmlns:a16="http://schemas.microsoft.com/office/drawing/2014/main" id="{EEA9C691-751E-4F1C-B4F7-2DAB29847E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84400" y="1378800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049A99F0-45AB-41D0-8415-98FDAC477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1527" y="1378800"/>
            <a:ext cx="1958400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11">
            <a:extLst>
              <a:ext uri="{FF2B5EF4-FFF2-40B4-BE49-F238E27FC236}">
                <a16:creationId xmlns:a16="http://schemas.microsoft.com/office/drawing/2014/main" id="{9DFA3BD3-99F6-4738-B84C-A2256D27E3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1689" y="1378800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72" name="Text Placeholder 13">
            <a:extLst>
              <a:ext uri="{FF2B5EF4-FFF2-40B4-BE49-F238E27FC236}">
                <a16:creationId xmlns:a16="http://schemas.microsoft.com/office/drawing/2014/main" id="{3E302D3D-D36E-4121-B68D-9E6C099C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04164" y="1378800"/>
            <a:ext cx="1958400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11">
            <a:extLst>
              <a:ext uri="{FF2B5EF4-FFF2-40B4-BE49-F238E27FC236}">
                <a16:creationId xmlns:a16="http://schemas.microsoft.com/office/drawing/2014/main" id="{1CFE7F3A-743A-44E9-B037-443663ED7D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371" y="2977200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ABA8F7A1-3148-4F09-87DC-5B5AE4E37F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6495" y="2977200"/>
            <a:ext cx="1929646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5" name="Picture Placeholder 11">
            <a:extLst>
              <a:ext uri="{FF2B5EF4-FFF2-40B4-BE49-F238E27FC236}">
                <a16:creationId xmlns:a16="http://schemas.microsoft.com/office/drawing/2014/main" id="{B9C76301-A456-4157-AD36-1A04F48104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84400" y="2977200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76" name="Text Placeholder 13">
            <a:extLst>
              <a:ext uri="{FF2B5EF4-FFF2-40B4-BE49-F238E27FC236}">
                <a16:creationId xmlns:a16="http://schemas.microsoft.com/office/drawing/2014/main" id="{1E812374-AD00-4ECD-BB41-F3D94C7919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45946" y="2977200"/>
            <a:ext cx="1958400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7" name="Picture Placeholder 11">
            <a:extLst>
              <a:ext uri="{FF2B5EF4-FFF2-40B4-BE49-F238E27FC236}">
                <a16:creationId xmlns:a16="http://schemas.microsoft.com/office/drawing/2014/main" id="{2B95C689-80EE-4696-91D0-DB7FF5167F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22476" y="2977200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78" name="Text Placeholder 13">
            <a:extLst>
              <a:ext uri="{FF2B5EF4-FFF2-40B4-BE49-F238E27FC236}">
                <a16:creationId xmlns:a16="http://schemas.microsoft.com/office/drawing/2014/main" id="{0DA448F5-1C77-4398-9480-FC61592AFE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09810" y="2977200"/>
            <a:ext cx="1958400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7" name="Picture Placeholder 11">
            <a:extLst>
              <a:ext uri="{FF2B5EF4-FFF2-40B4-BE49-F238E27FC236}">
                <a16:creationId xmlns:a16="http://schemas.microsoft.com/office/drawing/2014/main" id="{4AA81E41-B631-4BBD-921F-C9A4AB5FDA0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1066" y="4584320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88" name="Text Placeholder 13">
            <a:extLst>
              <a:ext uri="{FF2B5EF4-FFF2-40B4-BE49-F238E27FC236}">
                <a16:creationId xmlns:a16="http://schemas.microsoft.com/office/drawing/2014/main" id="{3AD14178-21AA-4B4A-8B1E-A1422B2698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30190" y="4584320"/>
            <a:ext cx="1929646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9" name="Picture Placeholder 11">
            <a:extLst>
              <a:ext uri="{FF2B5EF4-FFF2-40B4-BE49-F238E27FC236}">
                <a16:creationId xmlns:a16="http://schemas.microsoft.com/office/drawing/2014/main" id="{54E8FF84-2420-4B62-80EC-0A53BA6AE8A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88095" y="4584320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90" name="Text Placeholder 13">
            <a:extLst>
              <a:ext uri="{FF2B5EF4-FFF2-40B4-BE49-F238E27FC236}">
                <a16:creationId xmlns:a16="http://schemas.microsoft.com/office/drawing/2014/main" id="{7D2B7704-012E-4256-9FC1-75941D8DBDB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49641" y="4584320"/>
            <a:ext cx="1958400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1" name="Picture Placeholder 11">
            <a:extLst>
              <a:ext uri="{FF2B5EF4-FFF2-40B4-BE49-F238E27FC236}">
                <a16:creationId xmlns:a16="http://schemas.microsoft.com/office/drawing/2014/main" id="{2560EA2A-221E-49DE-8021-718B5C5AD35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26171" y="4584320"/>
            <a:ext cx="1107692" cy="14400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92" name="Text Placeholder 13">
            <a:extLst>
              <a:ext uri="{FF2B5EF4-FFF2-40B4-BE49-F238E27FC236}">
                <a16:creationId xmlns:a16="http://schemas.microsoft.com/office/drawing/2014/main" id="{422CA68E-022A-4AFA-A171-4E9350FAA6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13505" y="4584320"/>
            <a:ext cx="1958400" cy="1440000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53" name="Straight Connector 1">
            <a:extLst>
              <a:ext uri="{FF2B5EF4-FFF2-40B4-BE49-F238E27FC236}">
                <a16:creationId xmlns:a16="http://schemas.microsoft.com/office/drawing/2014/main" id="{264BB3F5-B469-4C2C-8B16-350620A1045B}"/>
              </a:ext>
            </a:extLst>
          </p:cNvPr>
          <p:cNvCxnSpPr/>
          <p:nvPr userDrawn="1"/>
        </p:nvCxnSpPr>
        <p:spPr>
          <a:xfrm>
            <a:off x="659210" y="2895450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">
            <a:extLst>
              <a:ext uri="{FF2B5EF4-FFF2-40B4-BE49-F238E27FC236}">
                <a16:creationId xmlns:a16="http://schemas.microsoft.com/office/drawing/2014/main" id="{5B433AAA-E293-4BCC-B5BF-EA6234F3FBE2}"/>
              </a:ext>
            </a:extLst>
          </p:cNvPr>
          <p:cNvCxnSpPr/>
          <p:nvPr userDrawn="1"/>
        </p:nvCxnSpPr>
        <p:spPr>
          <a:xfrm>
            <a:off x="4489707" y="2895450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">
            <a:extLst>
              <a:ext uri="{FF2B5EF4-FFF2-40B4-BE49-F238E27FC236}">
                <a16:creationId xmlns:a16="http://schemas.microsoft.com/office/drawing/2014/main" id="{7EF1169E-A1D6-4EE9-9AEB-8E34D66F6936}"/>
              </a:ext>
            </a:extLst>
          </p:cNvPr>
          <p:cNvCxnSpPr/>
          <p:nvPr userDrawn="1"/>
        </p:nvCxnSpPr>
        <p:spPr>
          <a:xfrm>
            <a:off x="8320207" y="2895450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109A17A-EAF6-47D3-9253-D1B807E2C6FA}"/>
              </a:ext>
            </a:extLst>
          </p:cNvPr>
          <p:cNvCxnSpPr>
            <a:cxnSpLocks/>
          </p:cNvCxnSpPr>
          <p:nvPr userDrawn="1"/>
        </p:nvCxnSpPr>
        <p:spPr>
          <a:xfrm>
            <a:off x="4195977" y="1126799"/>
            <a:ext cx="0" cy="493200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D661787-B3D8-473A-9127-EE0EC01B5ABF}"/>
              </a:ext>
            </a:extLst>
          </p:cNvPr>
          <p:cNvCxnSpPr>
            <a:cxnSpLocks/>
          </p:cNvCxnSpPr>
          <p:nvPr userDrawn="1"/>
        </p:nvCxnSpPr>
        <p:spPr>
          <a:xfrm>
            <a:off x="8023022" y="1126799"/>
            <a:ext cx="0" cy="493200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855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eam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2A7216A-74E1-4AEC-9EFA-D838A1D85E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3544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2A7216A-74E1-4AEC-9EFA-D838A1D85E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23" name="Straight Connector 1">
            <a:extLst>
              <a:ext uri="{FF2B5EF4-FFF2-40B4-BE49-F238E27FC236}">
                <a16:creationId xmlns:a16="http://schemas.microsoft.com/office/drawing/2014/main" id="{3C04DD2B-414F-4A0B-B6A5-9CCDC6EE7333}"/>
              </a:ext>
            </a:extLst>
          </p:cNvPr>
          <p:cNvCxnSpPr/>
          <p:nvPr userDrawn="1"/>
        </p:nvCxnSpPr>
        <p:spPr>
          <a:xfrm>
            <a:off x="659210" y="2352788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">
            <a:extLst>
              <a:ext uri="{FF2B5EF4-FFF2-40B4-BE49-F238E27FC236}">
                <a16:creationId xmlns:a16="http://schemas.microsoft.com/office/drawing/2014/main" id="{28B9E550-0B5A-4F62-9020-432DEE82348B}"/>
              </a:ext>
            </a:extLst>
          </p:cNvPr>
          <p:cNvCxnSpPr/>
          <p:nvPr userDrawn="1"/>
        </p:nvCxnSpPr>
        <p:spPr>
          <a:xfrm>
            <a:off x="4489707" y="2352788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">
            <a:extLst>
              <a:ext uri="{FF2B5EF4-FFF2-40B4-BE49-F238E27FC236}">
                <a16:creationId xmlns:a16="http://schemas.microsoft.com/office/drawing/2014/main" id="{50922200-C13D-45B8-B3E1-741D11D77BF8}"/>
              </a:ext>
            </a:extLst>
          </p:cNvPr>
          <p:cNvCxnSpPr/>
          <p:nvPr userDrawn="1"/>
        </p:nvCxnSpPr>
        <p:spPr>
          <a:xfrm>
            <a:off x="8320207" y="2352788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">
            <a:extLst>
              <a:ext uri="{FF2B5EF4-FFF2-40B4-BE49-F238E27FC236}">
                <a16:creationId xmlns:a16="http://schemas.microsoft.com/office/drawing/2014/main" id="{E48C936A-751E-44D1-96C5-1A16BC6AAAF3}"/>
              </a:ext>
            </a:extLst>
          </p:cNvPr>
          <p:cNvCxnSpPr/>
          <p:nvPr userDrawn="1"/>
        </p:nvCxnSpPr>
        <p:spPr>
          <a:xfrm>
            <a:off x="626108" y="3547988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">
            <a:extLst>
              <a:ext uri="{FF2B5EF4-FFF2-40B4-BE49-F238E27FC236}">
                <a16:creationId xmlns:a16="http://schemas.microsoft.com/office/drawing/2014/main" id="{DD183300-F5AF-4EA9-BE7F-BACC2148F559}"/>
              </a:ext>
            </a:extLst>
          </p:cNvPr>
          <p:cNvCxnSpPr/>
          <p:nvPr userDrawn="1"/>
        </p:nvCxnSpPr>
        <p:spPr>
          <a:xfrm>
            <a:off x="4469898" y="3547988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">
            <a:extLst>
              <a:ext uri="{FF2B5EF4-FFF2-40B4-BE49-F238E27FC236}">
                <a16:creationId xmlns:a16="http://schemas.microsoft.com/office/drawing/2014/main" id="{E2196C3F-103E-45F3-AE87-741F357734CB}"/>
              </a:ext>
            </a:extLst>
          </p:cNvPr>
          <p:cNvCxnSpPr/>
          <p:nvPr userDrawn="1"/>
        </p:nvCxnSpPr>
        <p:spPr>
          <a:xfrm>
            <a:off x="8313689" y="3547988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10A777AC-890F-429C-B6E5-8C4F28A733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9829" y="1231200"/>
            <a:ext cx="1107692" cy="10152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85A6D1B-D9A7-4DE0-BB72-C4D960ACD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8951" y="1231200"/>
            <a:ext cx="1960289" cy="1015200"/>
          </a:xfrm>
        </p:spPr>
        <p:txBody>
          <a:bodyPr/>
          <a:lstStyle>
            <a:lvl1pPr marL="0" indent="0" rtl="0">
              <a:spcBef>
                <a:spcPts val="0"/>
              </a:spcBef>
              <a:spcAft>
                <a:spcPts val="300"/>
              </a:spcAft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368836B8-B41C-483D-823F-98DFF1852A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84400" y="1231200"/>
            <a:ext cx="1107692" cy="10152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32F8970-D6E4-41BA-B648-3616E8D8E9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1527" y="1231200"/>
            <a:ext cx="1958400" cy="1015200"/>
          </a:xfrm>
        </p:spPr>
        <p:txBody>
          <a:bodyPr/>
          <a:lstStyle>
            <a:lvl1pPr marL="0" indent="0" rtl="0">
              <a:spcBef>
                <a:spcPts val="0"/>
              </a:spcBef>
              <a:spcAft>
                <a:spcPts val="300"/>
              </a:spcAft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41906F97-5A99-41EA-A331-FFCEFF8D56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1689" y="1231200"/>
            <a:ext cx="1107692" cy="10152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B515DF86-0955-4F94-ADFA-E791161E54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04164" y="1231200"/>
            <a:ext cx="1958400" cy="1015200"/>
          </a:xfrm>
        </p:spPr>
        <p:txBody>
          <a:bodyPr/>
          <a:lstStyle>
            <a:lvl1pPr marL="0" indent="0" rtl="0">
              <a:spcBef>
                <a:spcPts val="0"/>
              </a:spcBef>
              <a:spcAft>
                <a:spcPts val="300"/>
              </a:spcAft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34BAF261-11AC-4A2F-AA62-8E15C01770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371" y="2426400"/>
            <a:ext cx="1107692" cy="10152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0BA3CDC0-ABDB-446D-BD0F-10E895094C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6495" y="2426400"/>
            <a:ext cx="1929646" cy="1015200"/>
          </a:xfrm>
        </p:spPr>
        <p:txBody>
          <a:bodyPr/>
          <a:lstStyle>
            <a:lvl1pPr marL="0" indent="0" rtl="0">
              <a:spcBef>
                <a:spcPts val="0"/>
              </a:spcBef>
              <a:spcAft>
                <a:spcPts val="300"/>
              </a:spcAft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35DFC8FF-4218-49CA-95A9-8E4018F78F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84400" y="2426400"/>
            <a:ext cx="1107692" cy="10152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AA47C4F3-8AB3-40E9-85E3-EC7D3F7FF6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45946" y="2426400"/>
            <a:ext cx="1958400" cy="1015200"/>
          </a:xfrm>
        </p:spPr>
        <p:txBody>
          <a:bodyPr/>
          <a:lstStyle>
            <a:lvl1pPr marL="0" indent="0" rtl="0">
              <a:spcBef>
                <a:spcPts val="0"/>
              </a:spcBef>
              <a:spcAft>
                <a:spcPts val="300"/>
              </a:spcAft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11">
            <a:extLst>
              <a:ext uri="{FF2B5EF4-FFF2-40B4-BE49-F238E27FC236}">
                <a16:creationId xmlns:a16="http://schemas.microsoft.com/office/drawing/2014/main" id="{2876E551-37F6-4D49-8751-B6682F63550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22476" y="2426400"/>
            <a:ext cx="1107692" cy="10152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5C5C8287-88ED-4379-9EB7-107D87ED63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09810" y="2426400"/>
            <a:ext cx="1958400" cy="1015200"/>
          </a:xfrm>
        </p:spPr>
        <p:txBody>
          <a:bodyPr/>
          <a:lstStyle>
            <a:lvl1pPr marL="0" indent="0" rtl="0">
              <a:spcBef>
                <a:spcPts val="0"/>
              </a:spcBef>
              <a:spcAft>
                <a:spcPts val="300"/>
              </a:spcAft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1A6DF-F904-41E3-BADA-10488A0DF11D}"/>
              </a:ext>
            </a:extLst>
          </p:cNvPr>
          <p:cNvCxnSpPr>
            <a:cxnSpLocks/>
          </p:cNvCxnSpPr>
          <p:nvPr userDrawn="1"/>
        </p:nvCxnSpPr>
        <p:spPr>
          <a:xfrm>
            <a:off x="4195977" y="1231200"/>
            <a:ext cx="0" cy="468000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5F60A56-E4AE-4524-A0B3-F3AFA7953702}"/>
              </a:ext>
            </a:extLst>
          </p:cNvPr>
          <p:cNvCxnSpPr>
            <a:cxnSpLocks/>
          </p:cNvCxnSpPr>
          <p:nvPr userDrawn="1"/>
        </p:nvCxnSpPr>
        <p:spPr>
          <a:xfrm>
            <a:off x="8023022" y="1231200"/>
            <a:ext cx="0" cy="468000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">
            <a:extLst>
              <a:ext uri="{FF2B5EF4-FFF2-40B4-BE49-F238E27FC236}">
                <a16:creationId xmlns:a16="http://schemas.microsoft.com/office/drawing/2014/main" id="{BB9D348E-7FA6-4FC0-90D1-877FDC992CD2}"/>
              </a:ext>
            </a:extLst>
          </p:cNvPr>
          <p:cNvCxnSpPr/>
          <p:nvPr userDrawn="1"/>
        </p:nvCxnSpPr>
        <p:spPr>
          <a:xfrm>
            <a:off x="662903" y="4741313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2">
            <a:extLst>
              <a:ext uri="{FF2B5EF4-FFF2-40B4-BE49-F238E27FC236}">
                <a16:creationId xmlns:a16="http://schemas.microsoft.com/office/drawing/2014/main" id="{C9273EF9-CFBE-416E-B0DC-1E319BB0F0FF}"/>
              </a:ext>
            </a:extLst>
          </p:cNvPr>
          <p:cNvCxnSpPr/>
          <p:nvPr userDrawn="1"/>
        </p:nvCxnSpPr>
        <p:spPr>
          <a:xfrm>
            <a:off x="4493401" y="4741313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3">
            <a:extLst>
              <a:ext uri="{FF2B5EF4-FFF2-40B4-BE49-F238E27FC236}">
                <a16:creationId xmlns:a16="http://schemas.microsoft.com/office/drawing/2014/main" id="{9C0F8524-1947-42A5-8B3D-5FABD14D8234}"/>
              </a:ext>
            </a:extLst>
          </p:cNvPr>
          <p:cNvCxnSpPr/>
          <p:nvPr userDrawn="1"/>
        </p:nvCxnSpPr>
        <p:spPr>
          <a:xfrm>
            <a:off x="8323900" y="4741313"/>
            <a:ext cx="3230031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icture Placeholder 11">
            <a:extLst>
              <a:ext uri="{FF2B5EF4-FFF2-40B4-BE49-F238E27FC236}">
                <a16:creationId xmlns:a16="http://schemas.microsoft.com/office/drawing/2014/main" id="{C08CD0EB-ABAB-408A-9FED-7E9FB68B407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3523" y="3619725"/>
            <a:ext cx="1107692" cy="10152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80D3C790-5798-4908-A10A-8E217CFE22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32644" y="3619725"/>
            <a:ext cx="1960289" cy="1015200"/>
          </a:xfrm>
        </p:spPr>
        <p:txBody>
          <a:bodyPr/>
          <a:lstStyle>
            <a:lvl1pPr marL="0" indent="0" rtl="0">
              <a:spcBef>
                <a:spcPts val="0"/>
              </a:spcBef>
              <a:spcAft>
                <a:spcPts val="300"/>
              </a:spcAft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CAE5D17E-7E6A-40A1-B568-CDCB26F9C01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88094" y="3619725"/>
            <a:ext cx="1107692" cy="10152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82" name="Text Placeholder 13">
            <a:extLst>
              <a:ext uri="{FF2B5EF4-FFF2-40B4-BE49-F238E27FC236}">
                <a16:creationId xmlns:a16="http://schemas.microsoft.com/office/drawing/2014/main" id="{BD7B6F30-5388-4FE2-8518-5A722976CA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45221" y="3619725"/>
            <a:ext cx="1958400" cy="1015200"/>
          </a:xfrm>
        </p:spPr>
        <p:txBody>
          <a:bodyPr/>
          <a:lstStyle>
            <a:lvl1pPr marL="0" indent="0" rtl="0">
              <a:spcBef>
                <a:spcPts val="0"/>
              </a:spcBef>
              <a:spcAft>
                <a:spcPts val="300"/>
              </a:spcAft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3" name="Picture Placeholder 11">
            <a:extLst>
              <a:ext uri="{FF2B5EF4-FFF2-40B4-BE49-F238E27FC236}">
                <a16:creationId xmlns:a16="http://schemas.microsoft.com/office/drawing/2014/main" id="{68074ED6-638B-4EA0-BC97-9A5724B7DA6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25382" y="3619725"/>
            <a:ext cx="1107692" cy="10152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84" name="Text Placeholder 13">
            <a:extLst>
              <a:ext uri="{FF2B5EF4-FFF2-40B4-BE49-F238E27FC236}">
                <a16:creationId xmlns:a16="http://schemas.microsoft.com/office/drawing/2014/main" id="{7DC24880-A0A8-4350-B6E8-303398BE7E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07857" y="3619725"/>
            <a:ext cx="1958400" cy="1015200"/>
          </a:xfrm>
        </p:spPr>
        <p:txBody>
          <a:bodyPr/>
          <a:lstStyle>
            <a:lvl1pPr marL="0" indent="0" rtl="0">
              <a:spcBef>
                <a:spcPts val="0"/>
              </a:spcBef>
              <a:spcAft>
                <a:spcPts val="300"/>
              </a:spcAft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5" name="Picture Placeholder 11">
            <a:extLst>
              <a:ext uri="{FF2B5EF4-FFF2-40B4-BE49-F238E27FC236}">
                <a16:creationId xmlns:a16="http://schemas.microsoft.com/office/drawing/2014/main" id="{FC1DFCD5-09F0-4D43-8521-D3A49653A8D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1065" y="4814925"/>
            <a:ext cx="1107692" cy="10152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86" name="Text Placeholder 13">
            <a:extLst>
              <a:ext uri="{FF2B5EF4-FFF2-40B4-BE49-F238E27FC236}">
                <a16:creationId xmlns:a16="http://schemas.microsoft.com/office/drawing/2014/main" id="{9FB5B443-8AD5-4DFA-BEF1-8A978221297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930189" y="4814925"/>
            <a:ext cx="1929646" cy="1015200"/>
          </a:xfrm>
        </p:spPr>
        <p:txBody>
          <a:bodyPr/>
          <a:lstStyle>
            <a:lvl1pPr marL="0" indent="0" rtl="0">
              <a:spcBef>
                <a:spcPts val="0"/>
              </a:spcBef>
              <a:spcAft>
                <a:spcPts val="300"/>
              </a:spcAft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7" name="Picture Placeholder 11">
            <a:extLst>
              <a:ext uri="{FF2B5EF4-FFF2-40B4-BE49-F238E27FC236}">
                <a16:creationId xmlns:a16="http://schemas.microsoft.com/office/drawing/2014/main" id="{D84C53C1-427C-4862-9991-D71D3071592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488094" y="4814925"/>
            <a:ext cx="1107692" cy="10152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88" name="Text Placeholder 13">
            <a:extLst>
              <a:ext uri="{FF2B5EF4-FFF2-40B4-BE49-F238E27FC236}">
                <a16:creationId xmlns:a16="http://schemas.microsoft.com/office/drawing/2014/main" id="{4E23EAF9-5D8E-41F1-80A0-00B9317FABE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49638" y="4814925"/>
            <a:ext cx="1958400" cy="1015200"/>
          </a:xfrm>
        </p:spPr>
        <p:txBody>
          <a:bodyPr/>
          <a:lstStyle>
            <a:lvl1pPr marL="0" indent="0" rtl="0">
              <a:spcBef>
                <a:spcPts val="0"/>
              </a:spcBef>
              <a:spcAft>
                <a:spcPts val="300"/>
              </a:spcAft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9" name="Picture Placeholder 11">
            <a:extLst>
              <a:ext uri="{FF2B5EF4-FFF2-40B4-BE49-F238E27FC236}">
                <a16:creationId xmlns:a16="http://schemas.microsoft.com/office/drawing/2014/main" id="{F95021FB-BFA6-40F5-80FB-F4119F97069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26170" y="4814925"/>
            <a:ext cx="1107692" cy="1015200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endParaRPr lang="en-GB"/>
          </a:p>
        </p:txBody>
      </p:sp>
      <p:sp>
        <p:nvSpPr>
          <p:cNvPr id="90" name="Text Placeholder 13">
            <a:extLst>
              <a:ext uri="{FF2B5EF4-FFF2-40B4-BE49-F238E27FC236}">
                <a16:creationId xmlns:a16="http://schemas.microsoft.com/office/drawing/2014/main" id="{6D576310-756F-47C7-B563-7A1E5966F8C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13504" y="4814925"/>
            <a:ext cx="1958400" cy="1015200"/>
          </a:xfrm>
        </p:spPr>
        <p:txBody>
          <a:bodyPr/>
          <a:lstStyle>
            <a:lvl1pPr marL="0" indent="0" rtl="0">
              <a:spcBef>
                <a:spcPts val="0"/>
              </a:spcBef>
              <a:spcAft>
                <a:spcPts val="300"/>
              </a:spcAft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89988" indent="0">
              <a:buNone/>
              <a:defRPr sz="1300"/>
            </a:lvl2pPr>
            <a:lvl3pPr marL="779976" indent="0">
              <a:buNone/>
              <a:defRPr sz="1300"/>
            </a:lvl3pPr>
            <a:lvl4pPr marL="779976" indent="0">
              <a:buNone/>
              <a:defRPr sz="1300"/>
            </a:lvl4pPr>
            <a:lvl5pPr marL="779976" indent="0">
              <a:buNone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429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14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D7030D3-0EE3-4157-A87A-8FE3CF6CB3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8049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D7030D3-0EE3-4157-A87A-8FE3CF6CB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83BCA9-B8C2-B646-BEBC-447CD76429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138" y="1449388"/>
            <a:ext cx="6151562" cy="4516437"/>
          </a:xfrm>
          <a:prstGeom prst="rect">
            <a:avLst/>
          </a:prstGeom>
        </p:spPr>
        <p:txBody>
          <a:bodyPr tIns="0" bIns="0"/>
          <a:lstStyle>
            <a:lvl1pPr marL="266400" indent="-266400" rtl="0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>
                <a:srgbClr val="C4CECC"/>
              </a:buClr>
              <a:buFont typeface="Arial" panose="020B0604020202020204" pitchFamily="34" charset="0"/>
              <a:buChar char="•"/>
              <a:tabLst>
                <a:tab pos="584200" algn="l"/>
              </a:tabLst>
              <a:defRPr sz="1600" b="0" i="0">
                <a:solidFill>
                  <a:srgbClr val="C4CEC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66400" indent="-266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CECC"/>
              </a:buClr>
              <a:buFont typeface="Arial" panose="020B0604020202020204" pitchFamily="34" charset="0"/>
              <a:buChar char="•"/>
              <a:tabLst>
                <a:tab pos="584200" algn="l"/>
              </a:tabLst>
              <a:defRPr sz="1600" b="1" i="0">
                <a:solidFill>
                  <a:srgbClr val="C4CEC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30000" indent="-270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CECC"/>
              </a:buClr>
              <a:buFont typeface="Arial" panose="020B0604020202020204" pitchFamily="34" charset="0"/>
              <a:buChar char="‒"/>
              <a:tabLst>
                <a:tab pos="584200" algn="l"/>
              </a:tabLst>
              <a:defRPr sz="1600" b="0" i="0">
                <a:solidFill>
                  <a:srgbClr val="C4CEC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630000" indent="-270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CECC"/>
              </a:buClr>
              <a:buFont typeface="Arial" panose="020B0604020202020204" pitchFamily="34" charset="0"/>
              <a:buChar char="•"/>
              <a:tabLst>
                <a:tab pos="584200" algn="l"/>
              </a:tabLst>
              <a:defRPr sz="1600" b="0" i="0">
                <a:solidFill>
                  <a:srgbClr val="C4CEC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630000" indent="-270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CECC"/>
              </a:buClr>
              <a:buFont typeface="Arial" panose="020B0604020202020204" pitchFamily="34" charset="0"/>
              <a:buChar char="‒"/>
              <a:tabLst>
                <a:tab pos="584200" algn="l"/>
              </a:tabLst>
              <a:defRPr sz="1600" b="0" i="0">
                <a:solidFill>
                  <a:srgbClr val="C4CEC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85750" indent="-285750">
              <a:lnSpc>
                <a:spcPct val="200000"/>
              </a:lnSpc>
              <a:spcAft>
                <a:spcPts val="0"/>
              </a:spcAft>
              <a:buClr>
                <a:srgbClr val="C4CFC2"/>
              </a:buClr>
              <a:buFont typeface="Arial" panose="020B0604020202020204" pitchFamily="34" charset="0"/>
              <a:buChar char="•"/>
              <a:defRPr sz="1600" b="0" i="0">
                <a:solidFill>
                  <a:srgbClr val="C4CFC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85750" indent="-285750">
              <a:lnSpc>
                <a:spcPct val="200000"/>
              </a:lnSpc>
              <a:spcAft>
                <a:spcPts val="0"/>
              </a:spcAft>
              <a:buClr>
                <a:srgbClr val="C4CFC2"/>
              </a:buClr>
              <a:buFont typeface="Arial" panose="020B0604020202020204" pitchFamily="34" charset="0"/>
              <a:buChar char="•"/>
              <a:defRPr sz="1600" b="0" i="0">
                <a:solidFill>
                  <a:srgbClr val="C4CFC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85750" indent="-285750">
              <a:lnSpc>
                <a:spcPct val="200000"/>
              </a:lnSpc>
              <a:spcAft>
                <a:spcPts val="0"/>
              </a:spcAft>
              <a:buClr>
                <a:srgbClr val="C4CFC2"/>
              </a:buClr>
              <a:buFont typeface="Arial" panose="020B0604020202020204" pitchFamily="34" charset="0"/>
              <a:buChar char="•"/>
              <a:defRPr sz="1600" b="0" i="0">
                <a:solidFill>
                  <a:srgbClr val="C4CFC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285750" indent="-285750">
              <a:lnSpc>
                <a:spcPct val="200000"/>
              </a:lnSpc>
              <a:spcAft>
                <a:spcPts val="0"/>
              </a:spcAft>
              <a:buClr>
                <a:srgbClr val="C4CFC2"/>
              </a:buClr>
              <a:buFont typeface="Arial" panose="020B0604020202020204" pitchFamily="34" charset="0"/>
              <a:buChar char="•"/>
              <a:defRPr sz="1600" b="0" i="0">
                <a:solidFill>
                  <a:srgbClr val="C4CFC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2B71718-3BAB-394A-AD33-F561BA13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9" y="673330"/>
            <a:ext cx="6151562" cy="566507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3A54B-0837-4D8E-B5BF-996677DDF310}"/>
              </a:ext>
            </a:extLst>
          </p:cNvPr>
          <p:cNvSpPr/>
          <p:nvPr/>
        </p:nvSpPr>
        <p:spPr bwMode="auto">
          <a:xfrm>
            <a:off x="332134" y="203662"/>
            <a:ext cx="939713" cy="266007"/>
          </a:xfrm>
          <a:prstGeom prst="rect">
            <a:avLst/>
          </a:prstGeom>
          <a:solidFill>
            <a:srgbClr val="4F565C"/>
          </a:solidFill>
          <a:ln>
            <a:noFill/>
          </a:ln>
          <a:effectLst/>
        </p:spPr>
        <p:txBody>
          <a:bodyPr rot="0" spcFirstLastPara="0" vertOverflow="overflow" horzOverflow="overflow" vert="horz" wrap="non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7B45F06-C719-3D7B-129F-E01651700F60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345600" y="6393600"/>
            <a:ext cx="374400" cy="169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r" rtl="0">
              <a:spcAft>
                <a:spcPts val="600"/>
              </a:spcAft>
            </a:pPr>
            <a:fld id="{A882B6D1-575E-4C43-9CFE-0C0A2CA698B1}" type="slidenum">
              <a:rPr lang="en-GB" sz="900" b="1" i="0" smtClean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pPr marL="0" indent="0" algn="r" rtl="0">
                <a:spcAft>
                  <a:spcPts val="600"/>
                </a:spcAft>
              </a:pPr>
              <a:t>‹#›</a:t>
            </a:fld>
            <a:endParaRPr lang="en-GB" sz="900" b="1" i="0">
              <a:solidFill>
                <a:schemeClr val="accent3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72A29FF-0185-43E9-9F32-63FAB20EA1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8166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72A29FF-0185-43E9-9F32-63FAB20EA1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3B70020-166E-466A-92EE-FEE567D3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EE93C-7DE1-44E3-9295-2AD3D45CAD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38" y="1449388"/>
            <a:ext cx="5104800" cy="4514846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rtl="0">
              <a:spcBef>
                <a:spcPts val="0"/>
              </a:spcBef>
              <a:buFont typeface="Arial" panose="020B0604020202020204" pitchFamily="34" charset="0"/>
              <a:buChar char="‒"/>
              <a:defRPr sz="16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Sub-bullet 16 pt, bold when featured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25B9CC-68E5-4623-B88F-BFD8CD8748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1447800"/>
            <a:ext cx="5104800" cy="4516438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76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co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BEE697D-3E8B-45E6-B51E-6CC3A85E6F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7057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BEE697D-3E8B-45E6-B51E-6CC3A85E6F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20E0C70-CE32-7343-B66C-6613FA054D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1964" y="1447800"/>
            <a:ext cx="5104800" cy="4518026"/>
          </a:xfrm>
          <a:prstGeom prst="rect">
            <a:avLst/>
          </a:prstGeom>
        </p:spPr>
        <p:txBody>
          <a:bodyPr rIns="0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B048CB-3F6B-8F43-948D-D4D5A2696BB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0300" y="1446212"/>
            <a:ext cx="5104800" cy="45180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2103120"/>
          <a:lstStyle>
            <a:lvl1pPr algn="ctr"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1EB62-7F7A-43C2-ABD6-3A059F82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690789-1516-4385-A2FA-BFE63A4A329B}"/>
              </a:ext>
            </a:extLst>
          </p:cNvPr>
          <p:cNvCxnSpPr/>
          <p:nvPr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993D19E6-249A-4031-9BAF-08F745A57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07E223E-5445-4440-9E61-8F2B1AC31F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53309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07E223E-5445-4440-9E61-8F2B1AC31F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E8C2B3B1-8263-974A-B314-A6FC5AB5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A41947-5210-42F5-9CA7-E5906C31A532}"/>
              </a:ext>
            </a:extLst>
          </p:cNvPr>
          <p:cNvCxnSpPr/>
          <p:nvPr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36D88518-8D6D-4E0A-B44A-212889A97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1CF3FE-A03C-4321-BDF9-EE81A2D8CE64}"/>
              </a:ext>
            </a:extLst>
          </p:cNvPr>
          <p:cNvCxnSpPr/>
          <p:nvPr userDrawn="1"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457082D-1F91-4264-8AF6-0C19C0EC46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/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57B801E-B1F5-4EB2-86DF-0436ED6996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9616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57B801E-B1F5-4EB2-86DF-0436ED6996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01C55C3-023A-FF4E-A906-5C80997C28C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43525" y="1447800"/>
            <a:ext cx="6394398" cy="4518026"/>
          </a:xfrm>
          <a:prstGeom prst="rect">
            <a:avLst/>
          </a:prstGeom>
        </p:spPr>
        <p:txBody>
          <a:bodyPr rIns="0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F4407E-4017-3748-BFD4-167DC6DB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3B7F2-0798-244B-8E78-829AE41188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788" y="1447800"/>
            <a:ext cx="4622170" cy="4518025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B9033F-6693-4DA5-A363-0566B9C03E99}"/>
              </a:ext>
            </a:extLst>
          </p:cNvPr>
          <p:cNvCxnSpPr/>
          <p:nvPr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2D68C690-ECC6-4D29-8C34-8355353BD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72F19D-5945-47E2-9A24-8C61BFFA03AD}"/>
              </a:ext>
            </a:extLst>
          </p:cNvPr>
          <p:cNvCxnSpPr/>
          <p:nvPr userDrawn="1"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0868231F-0DE6-4E48-957D-AD2A596CF1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3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col w/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6FEBC07-B690-454E-82C8-2A026E5E72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9242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6FEBC07-B690-454E-82C8-2A026E5E72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A7A099-8FCD-F248-90AD-8AB09DA1AD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43525" y="1447799"/>
            <a:ext cx="6397626" cy="4518025"/>
          </a:xfrm>
          <a:prstGeom prst="rect">
            <a:avLst/>
          </a:prstGeom>
          <a:pattFill prst="pct10">
            <a:fgClr>
              <a:schemeClr val="tx2"/>
            </a:fgClr>
            <a:bgClr>
              <a:schemeClr val="bg1"/>
            </a:bgClr>
          </a:pattFill>
        </p:spPr>
        <p:txBody>
          <a:bodyPr tIns="2468880"/>
          <a:lstStyle>
            <a:lvl1pPr algn="ctr"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72EC5D3-1C7B-9746-89D7-A0132C11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ADF6E2A-6531-7A40-871F-90EC68ACA0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788" y="1447800"/>
            <a:ext cx="3840162" cy="4518025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539211-694F-4467-9913-E0FF3967E336}"/>
              </a:ext>
            </a:extLst>
          </p:cNvPr>
          <p:cNvCxnSpPr/>
          <p:nvPr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4EEF5F04-762C-4C58-8A74-43BE14032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B7C105-5D7F-4E49-A783-456DAF4D7E99}"/>
              </a:ext>
            </a:extLst>
          </p:cNvPr>
          <p:cNvCxnSpPr/>
          <p:nvPr userDrawn="1"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F8AAD5D8-6462-451E-92E0-4A36A1E4C9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9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- chart+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357A6E8-013F-42B3-A009-123D589970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10544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8" imgH="348" progId="TCLayout.ActiveDocument.1">
                  <p:embed/>
                </p:oleObj>
              </mc:Choice>
              <mc:Fallback>
                <p:oleObj name="think-cell Slide" r:id="rId3" imgW="348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357A6E8-013F-42B3-A009-123D58997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A7A099-8FCD-F248-90AD-8AB09DA1AD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43525" y="1447799"/>
            <a:ext cx="6397626" cy="4518025"/>
          </a:xfrm>
          <a:prstGeom prst="rect">
            <a:avLst/>
          </a:prstGeom>
          <a:pattFill prst="pct10">
            <a:fgClr>
              <a:schemeClr val="tx2"/>
            </a:fgClr>
            <a:bgClr>
              <a:schemeClr val="bg1"/>
            </a:bgClr>
          </a:pattFill>
        </p:spPr>
        <p:txBody>
          <a:bodyPr tIns="2468880"/>
          <a:lstStyle>
            <a:lvl1pPr algn="ctr"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72EC5D3-1C7B-9746-89D7-A0132C11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ADF6E2A-6531-7A40-871F-90EC68ACA0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788" y="1893456"/>
            <a:ext cx="3840162" cy="4072370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rtl="0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539211-694F-4467-9913-E0FF3967E336}"/>
              </a:ext>
            </a:extLst>
          </p:cNvPr>
          <p:cNvCxnSpPr/>
          <p:nvPr userDrawn="1"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4EEF5F04-762C-4C58-8A74-43BE140329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CBCD1D-799D-45F8-A162-6944245CED2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788" y="1447800"/>
            <a:ext cx="3840162" cy="371475"/>
          </a:xfrm>
        </p:spPr>
        <p:txBody>
          <a:bodyPr anchor="b"/>
          <a:lstStyle>
            <a:lvl1pPr marL="0" indent="0" rtl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GB" b="1"/>
              <a:t>Subtitle – one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4B96F0-38FA-496B-90E4-1CD6DCCD39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327760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95" imgH="394" progId="TCLayout.ActiveDocument.1">
                  <p:embed/>
                </p:oleObj>
              </mc:Choice>
              <mc:Fallback>
                <p:oleObj name="think-cell Slide" r:id="rId30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4B96F0-38FA-496B-90E4-1CD6DCCD39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138" y="241069"/>
            <a:ext cx="11264899" cy="723801"/>
          </a:xfrm>
          <a:prstGeom prst="rect">
            <a:avLst/>
          </a:prstGeom>
        </p:spPr>
        <p:txBody>
          <a:bodyPr vert="horz" lIns="0" tIns="22860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38" y="1447800"/>
            <a:ext cx="10515600" cy="4344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1383AB-681B-4EC4-AB46-F67B57FA298B}"/>
              </a:ext>
            </a:extLst>
          </p:cNvPr>
          <p:cNvSpPr txBox="1"/>
          <p:nvPr userDrawn="1"/>
        </p:nvSpPr>
        <p:spPr>
          <a:xfrm>
            <a:off x="773688" y="6343690"/>
            <a:ext cx="810000" cy="208758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lstStyle/>
          <a:p>
            <a:pPr marL="0" indent="0" algn="l" rtl="0">
              <a:spcAft>
                <a:spcPts val="600"/>
              </a:spcAft>
            </a:pPr>
            <a:r>
              <a:rPr lang="en-GB" sz="1050" b="0" i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|</a:t>
            </a:r>
          </a:p>
        </p:txBody>
      </p:sp>
      <p:pic>
        <p:nvPicPr>
          <p:cNvPr id="49" name="Picture 48" descr="Logo, icon&#10;&#10;Description automatically generated">
            <a:extLst>
              <a:ext uri="{FF2B5EF4-FFF2-40B4-BE49-F238E27FC236}">
                <a16:creationId xmlns:a16="http://schemas.microsoft.com/office/drawing/2014/main" id="{88BDFD0E-811D-4C38-B34F-1560A97A7D23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6210790"/>
            <a:ext cx="1096962" cy="3037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9F641F-9D4E-4DB2-ABAA-32E35576852C}"/>
              </a:ext>
            </a:extLst>
          </p:cNvPr>
          <p:cNvCxnSpPr/>
          <p:nvPr userDrawn="1"/>
        </p:nvCxnSpPr>
        <p:spPr>
          <a:xfrm>
            <a:off x="0" y="1030778"/>
            <a:ext cx="12192000" cy="0"/>
          </a:xfrm>
          <a:prstGeom prst="line">
            <a:avLst/>
          </a:prstGeom>
          <a:ln>
            <a:solidFill>
              <a:srgbClr val="C4C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raft1" hidden="1">
            <a:extLst>
              <a:ext uri="{FF2B5EF4-FFF2-40B4-BE49-F238E27FC236}">
                <a16:creationId xmlns:a16="http://schemas.microsoft.com/office/drawing/2014/main" id="{D434D1A7-BA3F-43B7-8095-AB410AA0EB6E}"/>
              </a:ext>
            </a:extLst>
          </p:cNvPr>
          <p:cNvSpPr txBox="1"/>
          <p:nvPr userDrawn="1"/>
        </p:nvSpPr>
        <p:spPr>
          <a:xfrm>
            <a:off x="1591200" y="6343690"/>
            <a:ext cx="720000" cy="208758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lstStyle/>
          <a:p>
            <a:pPr marL="0" indent="0" algn="l" rtl="0">
              <a:spcAft>
                <a:spcPts val="600"/>
              </a:spcAft>
            </a:pPr>
            <a:r>
              <a:rPr lang="en-GB" sz="1050" b="0" i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| Draft</a:t>
            </a:r>
          </a:p>
        </p:txBody>
      </p:sp>
      <p:sp>
        <p:nvSpPr>
          <p:cNvPr id="12" name="FilePath" descr="[FILEPATH]" hidden="1">
            <a:extLst>
              <a:ext uri="{FF2B5EF4-FFF2-40B4-BE49-F238E27FC236}">
                <a16:creationId xmlns:a16="http://schemas.microsoft.com/office/drawing/2014/main" id="{50002A89-CA3C-4200-B39C-B38F9552A2D5}"/>
              </a:ext>
            </a:extLst>
          </p:cNvPr>
          <p:cNvSpPr txBox="1"/>
          <p:nvPr userDrawn="1"/>
        </p:nvSpPr>
        <p:spPr>
          <a:xfrm>
            <a:off x="2340000" y="6343200"/>
            <a:ext cx="7920000" cy="208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l" rtl="0"/>
            <a:r>
              <a:rPr lang="en-GB" sz="1050">
                <a:solidFill>
                  <a:srgbClr val="56545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8688D62-9A8B-42BA-AD0E-490D2101BBEB}"/>
              </a:ext>
            </a:extLst>
          </p:cNvPr>
          <p:cNvGrpSpPr/>
          <p:nvPr userDrawn="1"/>
        </p:nvGrpSpPr>
        <p:grpSpPr>
          <a:xfrm>
            <a:off x="12330645" y="0"/>
            <a:ext cx="830171" cy="6858000"/>
            <a:chOff x="-1565828" y="1414475"/>
            <a:chExt cx="584754" cy="483062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4D800C-752C-4D7F-B7A2-990899AF7A69}"/>
                </a:ext>
              </a:extLst>
            </p:cNvPr>
            <p:cNvSpPr/>
            <p:nvPr/>
          </p:nvSpPr>
          <p:spPr bwMode="auto">
            <a:xfrm>
              <a:off x="-1565828" y="3598292"/>
              <a:ext cx="582563" cy="220384"/>
            </a:xfrm>
            <a:prstGeom prst="rect">
              <a:avLst/>
            </a:prstGeom>
            <a:solidFill>
              <a:srgbClr val="A8D5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2937949-DABA-4B40-8BD0-E27095617810}"/>
                </a:ext>
              </a:extLst>
            </p:cNvPr>
            <p:cNvSpPr/>
            <p:nvPr/>
          </p:nvSpPr>
          <p:spPr bwMode="auto">
            <a:xfrm>
              <a:off x="-1565828" y="1657074"/>
              <a:ext cx="582563" cy="2203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C5A5C0-6395-47FF-B411-8386C15041CE}"/>
                </a:ext>
              </a:extLst>
            </p:cNvPr>
            <p:cNvSpPr/>
            <p:nvPr/>
          </p:nvSpPr>
          <p:spPr bwMode="auto">
            <a:xfrm>
              <a:off x="-1565828" y="1899673"/>
              <a:ext cx="582563" cy="2203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05E335F-6876-424B-9BC0-03D0686AADEB}"/>
                </a:ext>
              </a:extLst>
            </p:cNvPr>
            <p:cNvSpPr/>
            <p:nvPr/>
          </p:nvSpPr>
          <p:spPr bwMode="auto">
            <a:xfrm>
              <a:off x="-1565828" y="2142272"/>
              <a:ext cx="582563" cy="2203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338FC57-CEAE-4E10-A8EB-4D88B0E48E1F}"/>
                </a:ext>
              </a:extLst>
            </p:cNvPr>
            <p:cNvSpPr/>
            <p:nvPr/>
          </p:nvSpPr>
          <p:spPr bwMode="auto">
            <a:xfrm>
              <a:off x="-1565828" y="2627470"/>
              <a:ext cx="582563" cy="22038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6D74C11-CD64-4792-AA56-FF2E8F5B1F5D}"/>
                </a:ext>
              </a:extLst>
            </p:cNvPr>
            <p:cNvSpPr/>
            <p:nvPr/>
          </p:nvSpPr>
          <p:spPr bwMode="auto">
            <a:xfrm>
              <a:off x="-1565828" y="2870069"/>
              <a:ext cx="582563" cy="2208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CD2C882-99AC-47DE-A8B8-FF64C35A7B17}"/>
                </a:ext>
              </a:extLst>
            </p:cNvPr>
            <p:cNvSpPr/>
            <p:nvPr/>
          </p:nvSpPr>
          <p:spPr bwMode="auto">
            <a:xfrm>
              <a:off x="-1565828" y="5296485"/>
              <a:ext cx="582563" cy="220384"/>
            </a:xfrm>
            <a:prstGeom prst="rect">
              <a:avLst/>
            </a:prstGeom>
            <a:solidFill>
              <a:srgbClr val="0031A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F64CBCB-42D1-4E76-8581-7015ADDCF395}"/>
                </a:ext>
              </a:extLst>
            </p:cNvPr>
            <p:cNvSpPr/>
            <p:nvPr/>
          </p:nvSpPr>
          <p:spPr bwMode="auto">
            <a:xfrm>
              <a:off x="-1565828" y="3840891"/>
              <a:ext cx="582563" cy="220384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6C8679-A263-4609-9728-A146E753A6F8}"/>
                </a:ext>
              </a:extLst>
            </p:cNvPr>
            <p:cNvSpPr/>
            <p:nvPr/>
          </p:nvSpPr>
          <p:spPr bwMode="auto">
            <a:xfrm>
              <a:off x="-1565828" y="4568688"/>
              <a:ext cx="582563" cy="220384"/>
            </a:xfrm>
            <a:prstGeom prst="rect">
              <a:avLst/>
            </a:prstGeom>
            <a:solidFill>
              <a:srgbClr val="C16C2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90ECF45-F523-44E4-95EA-806F70E581C4}"/>
                </a:ext>
              </a:extLst>
            </p:cNvPr>
            <p:cNvSpPr/>
            <p:nvPr/>
          </p:nvSpPr>
          <p:spPr bwMode="auto">
            <a:xfrm>
              <a:off x="-1565828" y="5782109"/>
              <a:ext cx="582563" cy="220384"/>
            </a:xfrm>
            <a:prstGeom prst="rect">
              <a:avLst/>
            </a:prstGeom>
            <a:solidFill>
              <a:srgbClr val="4D418A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6B55D28-E55F-45CF-810F-003A8B41B684}"/>
                </a:ext>
              </a:extLst>
            </p:cNvPr>
            <p:cNvSpPr/>
            <p:nvPr/>
          </p:nvSpPr>
          <p:spPr bwMode="auto">
            <a:xfrm>
              <a:off x="-1563015" y="3355693"/>
              <a:ext cx="581941" cy="220384"/>
            </a:xfrm>
            <a:prstGeom prst="rect">
              <a:avLst/>
            </a:prstGeom>
            <a:solidFill>
              <a:srgbClr val="504C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F87CCE0-8647-4BA4-8FF4-EC2B4E41ADE7}"/>
                </a:ext>
              </a:extLst>
            </p:cNvPr>
            <p:cNvSpPr/>
            <p:nvPr/>
          </p:nvSpPr>
          <p:spPr bwMode="auto">
            <a:xfrm>
              <a:off x="-1565828" y="4811287"/>
              <a:ext cx="582563" cy="220384"/>
            </a:xfrm>
            <a:prstGeom prst="rect">
              <a:avLst/>
            </a:prstGeom>
            <a:solidFill>
              <a:srgbClr val="3F2A5A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71588B8-BCEC-4537-941F-53F2E12F4935}"/>
                </a:ext>
              </a:extLst>
            </p:cNvPr>
            <p:cNvSpPr/>
            <p:nvPr/>
          </p:nvSpPr>
          <p:spPr bwMode="auto">
            <a:xfrm>
              <a:off x="-1565828" y="3113094"/>
              <a:ext cx="582563" cy="220384"/>
            </a:xfrm>
            <a:prstGeom prst="rect">
              <a:avLst/>
            </a:prstGeom>
            <a:solidFill>
              <a:srgbClr val="FFC83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DAB591D-F5CF-48AA-B52A-CB5E67CDE5FB}"/>
                </a:ext>
              </a:extLst>
            </p:cNvPr>
            <p:cNvSpPr/>
            <p:nvPr/>
          </p:nvSpPr>
          <p:spPr bwMode="auto">
            <a:xfrm>
              <a:off x="-1565828" y="4083490"/>
              <a:ext cx="582563" cy="220384"/>
            </a:xfrm>
            <a:prstGeom prst="rect">
              <a:avLst/>
            </a:prstGeom>
            <a:solidFill>
              <a:srgbClr val="7E633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60942-7961-41E7-9F3B-C3C20EDD3C9F}"/>
                </a:ext>
              </a:extLst>
            </p:cNvPr>
            <p:cNvSpPr/>
            <p:nvPr/>
          </p:nvSpPr>
          <p:spPr bwMode="auto">
            <a:xfrm>
              <a:off x="-1565828" y="5053886"/>
              <a:ext cx="582563" cy="220384"/>
            </a:xfrm>
            <a:prstGeom prst="rect">
              <a:avLst/>
            </a:prstGeom>
            <a:solidFill>
              <a:srgbClr val="D5790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5EC4393-919E-4DC9-A5D3-BF116CC472B7}"/>
                </a:ext>
              </a:extLst>
            </p:cNvPr>
            <p:cNvSpPr/>
            <p:nvPr/>
          </p:nvSpPr>
          <p:spPr bwMode="auto">
            <a:xfrm>
              <a:off x="-1565828" y="4326089"/>
              <a:ext cx="582563" cy="220384"/>
            </a:xfrm>
            <a:prstGeom prst="rect">
              <a:avLst/>
            </a:prstGeom>
            <a:solidFill>
              <a:srgbClr val="0057B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852FAA6-7837-4FE2-B751-ED84991F0FB4}"/>
                </a:ext>
              </a:extLst>
            </p:cNvPr>
            <p:cNvSpPr/>
            <p:nvPr/>
          </p:nvSpPr>
          <p:spPr bwMode="auto">
            <a:xfrm>
              <a:off x="-1565828" y="2384871"/>
              <a:ext cx="582563" cy="220384"/>
            </a:xfrm>
            <a:prstGeom prst="rect">
              <a:avLst/>
            </a:prstGeom>
            <a:solidFill>
              <a:srgbClr val="00B85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900EE8-CA54-43FE-ACBE-48D60A950366}"/>
                </a:ext>
              </a:extLst>
            </p:cNvPr>
            <p:cNvSpPr/>
            <p:nvPr/>
          </p:nvSpPr>
          <p:spPr bwMode="auto">
            <a:xfrm>
              <a:off x="-1565828" y="5539084"/>
              <a:ext cx="582563" cy="220810"/>
            </a:xfrm>
            <a:prstGeom prst="rect">
              <a:avLst/>
            </a:prstGeom>
            <a:solidFill>
              <a:srgbClr val="A075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BB64740-338C-4E0B-AFD4-1A5BBE7989C5}"/>
                </a:ext>
              </a:extLst>
            </p:cNvPr>
            <p:cNvSpPr/>
            <p:nvPr/>
          </p:nvSpPr>
          <p:spPr bwMode="auto">
            <a:xfrm>
              <a:off x="-1565828" y="6024711"/>
              <a:ext cx="582563" cy="220384"/>
            </a:xfrm>
            <a:prstGeom prst="rect">
              <a:avLst/>
            </a:prstGeom>
            <a:solidFill>
              <a:srgbClr val="E4002B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6F72BE-05E6-469B-96F4-FFEAB1CD8286}"/>
                </a:ext>
              </a:extLst>
            </p:cNvPr>
            <p:cNvSpPr/>
            <p:nvPr/>
          </p:nvSpPr>
          <p:spPr bwMode="auto">
            <a:xfrm>
              <a:off x="-1565828" y="1414475"/>
              <a:ext cx="582563" cy="220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Slide number">
            <a:extLst>
              <a:ext uri="{FF2B5EF4-FFF2-40B4-BE49-F238E27FC236}">
                <a16:creationId xmlns:a16="http://schemas.microsoft.com/office/drawing/2014/main" id="{634B5BD0-DA2B-26D1-1A91-B58A7B813BC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45600" y="6393600"/>
            <a:ext cx="374400" cy="169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r" rtl="0">
              <a:spcAft>
                <a:spcPts val="600"/>
              </a:spcAft>
            </a:pPr>
            <a:fld id="{A882B6D1-575E-4C43-9CFE-0C0A2CA698B1}" type="slidenum">
              <a:rPr lang="en-GB" sz="900" b="1" i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pPr marL="0" indent="0" algn="r" rtl="0">
                <a:spcAft>
                  <a:spcPts val="600"/>
                </a:spcAft>
              </a:pPr>
              <a:t>‹#›</a:t>
            </a:fld>
            <a:endParaRPr lang="en-GB" sz="900" b="1" i="0">
              <a:solidFill>
                <a:schemeClr val="tx2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D5F0043-41A5-A23E-BD25-6AE78ACFC40F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700655" y="6069374"/>
            <a:ext cx="1719042" cy="54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2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80" r:id="rId2"/>
    <p:sldLayoutId id="2147483981" r:id="rId3"/>
    <p:sldLayoutId id="2147484039" r:id="rId4"/>
    <p:sldLayoutId id="2147483983" r:id="rId5"/>
    <p:sldLayoutId id="2147483994" r:id="rId6"/>
    <p:sldLayoutId id="2147483986" r:id="rId7"/>
    <p:sldLayoutId id="2147483987" r:id="rId8"/>
    <p:sldLayoutId id="2147483779" r:id="rId9"/>
    <p:sldLayoutId id="2147483988" r:id="rId10"/>
    <p:sldLayoutId id="2147483780" r:id="rId11"/>
    <p:sldLayoutId id="2147483989" r:id="rId12"/>
    <p:sldLayoutId id="2147484028" r:id="rId13"/>
    <p:sldLayoutId id="2147484031" r:id="rId14"/>
    <p:sldLayoutId id="2147483990" r:id="rId15"/>
    <p:sldLayoutId id="2147484029" r:id="rId16"/>
    <p:sldLayoutId id="2147483993" r:id="rId17"/>
    <p:sldLayoutId id="2147484042" r:id="rId18"/>
    <p:sldLayoutId id="2147484040" r:id="rId19"/>
    <p:sldLayoutId id="2147484033" r:id="rId20"/>
    <p:sldLayoutId id="2147484034" r:id="rId21"/>
    <p:sldLayoutId id="2147484037" r:id="rId22"/>
    <p:sldLayoutId id="2147484038" r:id="rId23"/>
    <p:sldLayoutId id="2147484044" r:id="rId24"/>
    <p:sldLayoutId id="2147484045" r:id="rId25"/>
    <p:sldLayoutId id="2147484046" r:id="rId26"/>
    <p:sldLayoutId id="2147484047" r:id="rId2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b="1" i="0" kern="1200">
          <a:solidFill>
            <a:schemeClr val="accent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266400" indent="-2664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b="0" i="0" kern="1200" dirty="0">
          <a:solidFill>
            <a:srgbClr val="50575C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  <a:sym typeface="Arial" panose="020B0604020202020204" pitchFamily="34" charset="0"/>
        </a:defRPr>
      </a:lvl1pPr>
      <a:lvl2pPr marL="63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‒"/>
        <a:tabLst/>
        <a:defRPr lang="en-US" sz="1400" b="0" i="0" kern="1200" dirty="0">
          <a:solidFill>
            <a:srgbClr val="50575C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marL="990000" indent="-270000" algn="l" defTabSz="29260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/>
        <a:defRPr lang="en-US" sz="1400" b="0" i="0" kern="1200" dirty="0">
          <a:solidFill>
            <a:srgbClr val="50575C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marL="990000" marR="0" indent="-270000" algn="l" defTabSz="292608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System Font Regular"/>
        <a:buChar char="–"/>
        <a:tabLst/>
        <a:defRPr lang="en-US" sz="1400" b="0" i="0" kern="1200" dirty="0">
          <a:solidFill>
            <a:srgbClr val="50575C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marL="990000" indent="-270000" algn="l" defTabSz="29260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SzPct val="100000"/>
        <a:buFont typeface="Arial" panose="020B0604020202020204" pitchFamily="34" charset="0"/>
        <a:buChar char="•"/>
        <a:tabLst>
          <a:tab pos="292608" algn="l"/>
          <a:tab pos="585216" algn="l"/>
        </a:tabLst>
        <a:defRPr lang="en-US" sz="1400" b="0" i="0" u="none" kern="1200" dirty="0">
          <a:solidFill>
            <a:schemeClr val="accent5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4565A"/>
        </a:buClr>
        <a:buSzPct val="100000"/>
        <a:buFontTx/>
        <a:buNone/>
        <a:tabLst/>
        <a:defRPr lang="en-US" sz="1200" b="0" i="0" kern="1200" dirty="0">
          <a:solidFill>
            <a:schemeClr val="accent5"/>
          </a:solidFill>
          <a:latin typeface="+mn-lt"/>
          <a:ea typeface="Verdana" panose="020B0604030504040204" pitchFamily="34" charset="0"/>
          <a:cs typeface="Times New Roman" panose="02020603050405020304" pitchFamily="18" charset="0"/>
        </a:defRPr>
      </a:lvl6pPr>
      <a:lvl7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4565A"/>
        </a:buClr>
        <a:buSzPct val="100000"/>
        <a:buFont typeface="+mj-lt"/>
        <a:buAutoNum type="arabicPeriod"/>
        <a:tabLst/>
        <a:defRPr lang="en-US" sz="1400" b="0" i="0" kern="1200" dirty="0">
          <a:solidFill>
            <a:srgbClr val="54565A"/>
          </a:solidFill>
          <a:latin typeface="+mn-lt"/>
          <a:ea typeface="Verdana" panose="020B0604030504040204" pitchFamily="34" charset="0"/>
          <a:cs typeface="Times New Roman" panose="02020603050405020304" pitchFamily="18" charset="0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4565A"/>
        </a:buClr>
        <a:buSzPct val="100000"/>
        <a:buFont typeface="+mj-lt"/>
        <a:buAutoNum type="arabicPeriod"/>
        <a:tabLst/>
        <a:defRPr lang="en-US" sz="1200" b="0" i="0" kern="1200" dirty="0">
          <a:solidFill>
            <a:srgbClr val="54565A"/>
          </a:solidFill>
          <a:latin typeface="+mn-lt"/>
          <a:ea typeface="Verdana" panose="020B0604030504040204" pitchFamily="34" charset="0"/>
          <a:cs typeface="Times New Roman" panose="02020603050405020304" pitchFamily="18" charset="0"/>
        </a:defRPr>
      </a:lvl8pPr>
      <a:lvl9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4565A"/>
        </a:buClr>
        <a:buSzPct val="100000"/>
        <a:buFont typeface="+mj-lt"/>
        <a:buAutoNum type="arabicPeriod"/>
        <a:tabLst/>
        <a:defRPr lang="en-US" sz="1200" b="0" i="0" kern="1200" dirty="0">
          <a:solidFill>
            <a:srgbClr val="54565A"/>
          </a:solidFill>
          <a:latin typeface="+mn-lt"/>
          <a:ea typeface="Verdana" panose="020B0604030504040204" pitchFamily="34" charset="0"/>
          <a:cs typeface="Times New Roman" panose="02020603050405020304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0" pos="293" userDrawn="1">
          <p15:clr>
            <a:srgbClr val="F26B43"/>
          </p15:clr>
        </p15:guide>
        <p15:guide id="53" pos="7389" userDrawn="1">
          <p15:clr>
            <a:srgbClr val="F26B43"/>
          </p15:clr>
        </p15:guide>
        <p15:guide id="57" orient="horz" pos="3757" userDrawn="1">
          <p15:clr>
            <a:srgbClr val="F26B43"/>
          </p15:clr>
        </p15:guide>
        <p15:guide id="74" orient="horz" pos="913" userDrawn="1">
          <p15:clr>
            <a:srgbClr val="F26B43"/>
          </p15:clr>
        </p15:guide>
        <p15:guide id="75" orient="horz" pos="647" userDrawn="1">
          <p15:clr>
            <a:srgbClr val="F26B43"/>
          </p15:clr>
        </p15:guide>
        <p15:guide id="76" orient="horz" pos="147" userDrawn="1">
          <p15:clr>
            <a:srgbClr val="F26B43"/>
          </p15:clr>
        </p15:guide>
        <p15:guide id="77" orient="horz" pos="3997" userDrawn="1">
          <p15:clr>
            <a:srgbClr val="F26B43"/>
          </p15:clr>
        </p15:guide>
        <p15:guide id="78" orient="horz" pos="4133" userDrawn="1">
          <p15:clr>
            <a:srgbClr val="F26B43"/>
          </p15:clr>
        </p15:guide>
        <p15:guide id="79" pos="3908" userDrawn="1">
          <p15:clr>
            <a:srgbClr val="F26B43"/>
          </p15:clr>
        </p15:guide>
        <p15:guide id="80" pos="37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E1AAD69-7506-30A0-AAB6-982EF267B9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98639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1AAD69-7506-30A0-AAB6-982EF267B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90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1.xml"/><Relationship Id="rId6" Type="http://schemas.openxmlformats.org/officeDocument/2006/relationships/image" Target="../media/image2.png"/><Relationship Id="rId5" Type="http://schemas.openxmlformats.org/officeDocument/2006/relationships/image" Target="../media/image8.emf"/><Relationship Id="rId10" Type="http://schemas.openxmlformats.org/officeDocument/2006/relationships/image" Target="../media/image4.sv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tags" Target="../tags/tag64.xml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34" Type="http://schemas.openxmlformats.org/officeDocument/2006/relationships/chart" Target="../charts/chart2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chart" Target="../charts/chart1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slideLayout" Target="../slideLayouts/slideLayout14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image" Target="../media/image8.emf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oleObject" Target="../embeddings/oleObject38.bin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30" Type="http://schemas.openxmlformats.org/officeDocument/2006/relationships/notesSlide" Target="../notesSlides/notesSlide3.xml"/><Relationship Id="rId35" Type="http://schemas.openxmlformats.org/officeDocument/2006/relationships/chart" Target="../charts/chart3.xml"/><Relationship Id="rId8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21" Type="http://schemas.openxmlformats.org/officeDocument/2006/relationships/tags" Target="../tags/tag87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chart" Target="../charts/chart4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image" Target="../media/image1.emf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oleObject" Target="../embeddings/oleObject39.bin"/><Relationship Id="rId8" Type="http://schemas.openxmlformats.org/officeDocument/2006/relationships/tags" Target="../tags/tag74.xml"/><Relationship Id="rId3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0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7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23B9E0C7-3353-38CF-0082-1C56B9CB15F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216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B9E0C7-3353-38CF-0082-1C56B9CB1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BB10A50F-8533-CF4F-FA4A-32B3B79A1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76" y="446462"/>
            <a:ext cx="2017223" cy="558615"/>
          </a:xfrm>
          <a:prstGeom prst="rect">
            <a:avLst/>
          </a:prstGeom>
        </p:spPr>
      </p:pic>
      <p:sp>
        <p:nvSpPr>
          <p:cNvPr id="2" name="Object 1"/>
          <p:cNvSpPr/>
          <p:nvPr/>
        </p:nvSpPr>
        <p:spPr>
          <a:xfrm>
            <a:off x="380905" y="2157259"/>
            <a:ext cx="5962230" cy="10123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0" b="1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The Time is </a:t>
            </a:r>
            <a:r>
              <a:rPr kumimoji="0" lang="en-US" sz="6750" b="1" i="0" u="none" strike="noStrike" kern="1200" cap="none" spc="0" normalizeH="0" baseline="0" noProof="0">
                <a:ln>
                  <a:noFill/>
                </a:ln>
                <a:solidFill>
                  <a:srgbClr val="00B852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Now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85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380905" y="3831723"/>
            <a:ext cx="7390115" cy="4951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738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33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Getting </a:t>
            </a:r>
            <a:r>
              <a:rPr kumimoji="0" lang="en-US" sz="2633" b="0" i="0" u="none" strike="noStrike" kern="1200" cap="none" spc="0" normalizeH="0" baseline="0" noProof="0">
                <a:ln>
                  <a:noFill/>
                </a:ln>
                <a:solidFill>
                  <a:srgbClr val="00B852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smarter</a:t>
            </a:r>
            <a:r>
              <a:rPr kumimoji="0" lang="en-US" sz="2633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with the grid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57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rcRect l="-5556" t="-5555" r="-5556" b="-5556"/>
          <a:stretch/>
        </p:blipFill>
        <p:spPr>
          <a:xfrm>
            <a:off x="10549410" y="352895"/>
            <a:ext cx="1483663" cy="442667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EE62342-9C50-431F-6CE2-20CA7C629E69}"/>
              </a:ext>
            </a:extLst>
          </p:cNvPr>
          <p:cNvSpPr txBox="1">
            <a:spLocks/>
          </p:cNvSpPr>
          <p:nvPr/>
        </p:nvSpPr>
        <p:spPr>
          <a:xfrm>
            <a:off x="380905" y="4776880"/>
            <a:ext cx="4878387" cy="6380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>
                <a:solidFill>
                  <a:srgbClr val="50575C"/>
                </a:solidFill>
                <a:cs typeface="Arial"/>
              </a:rPr>
              <a:t>CSIRO | G-PST</a:t>
            </a:r>
            <a:endParaRPr lang="en-AU" sz="1600">
              <a:solidFill>
                <a:srgbClr val="50575C"/>
              </a:solidFill>
            </a:endParaRPr>
          </a:p>
          <a:p>
            <a:pPr marL="0" indent="0">
              <a:buNone/>
            </a:pPr>
            <a:r>
              <a:rPr lang="en-AU" sz="1600">
                <a:solidFill>
                  <a:srgbClr val="50575C"/>
                </a:solidFill>
              </a:rPr>
              <a:t>October 2024</a:t>
            </a:r>
            <a:endParaRPr lang="en-A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15F1F54-22EA-49FD-4D03-46000ACE3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54" y="0"/>
            <a:ext cx="7124700" cy="71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1450151-B4D1-5AFA-8B86-A9DD6E4AB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0905" y="371709"/>
            <a:ext cx="2391083" cy="7631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EE8413A9-BFF0-953B-D858-6529D8316D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2553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06" imgH="306" progId="TCLayout.ActiveDocument.1">
                  <p:embed/>
                </p:oleObj>
              </mc:Choice>
              <mc:Fallback>
                <p:oleObj name="think-cell Slide" r:id="rId31" imgW="306" imgH="306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8413A9-BFF0-953B-D858-6529D8316D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48ADDA58-C624-CB02-DE22-0570AAF86B7E}"/>
              </a:ext>
            </a:extLst>
          </p:cNvPr>
          <p:cNvSpPr/>
          <p:nvPr/>
        </p:nvSpPr>
        <p:spPr bwMode="auto">
          <a:xfrm>
            <a:off x="474882" y="2028825"/>
            <a:ext cx="3542641" cy="3276600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dash"/>
          </a:ln>
          <a:effectLst/>
        </p:spPr>
        <p:txBody>
          <a:bodyPr rot="0" spcFirstLastPara="0" vertOverflow="overflow" horzOverflow="overflow" vert="horz" wrap="square" lIns="36000" tIns="10800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 b="1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E6144-1AB1-169A-02E3-689F4B97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190005"/>
            <a:ext cx="11503543" cy="723801"/>
          </a:xfrm>
        </p:spPr>
        <p:txBody>
          <a:bodyPr vert="horz"/>
          <a:lstStyle/>
          <a:p>
            <a:r>
              <a:rPr lang="en-AU"/>
              <a:t>Leveraging the distribution grid to assist the energy transition delivers benefits to the system &amp; customers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F5ACD-D794-C173-D076-F20E09711AD5}"/>
              </a:ext>
            </a:extLst>
          </p:cNvPr>
          <p:cNvSpPr/>
          <p:nvPr/>
        </p:nvSpPr>
        <p:spPr bwMode="auto">
          <a:xfrm>
            <a:off x="465138" y="1460500"/>
            <a:ext cx="3562129" cy="59213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7200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3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Reduces total energy system costs </a:t>
            </a:r>
            <a:br>
              <a:rPr lang="en-AU" sz="13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AU" sz="13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by $7 billion per year in 2030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11542EA6-8093-BEE0-EB47-D630C4FB176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0290239"/>
              </p:ext>
            </p:extLst>
          </p:nvPr>
        </p:nvGraphicFramePr>
        <p:xfrm>
          <a:off x="454025" y="2616200"/>
          <a:ext cx="3524250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79FF60-0B01-527F-81B4-0CCB0F87D13E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2395538" y="3127375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746911-A5E3-31FD-1E96-891FFFEADAE9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2395538" y="3127375"/>
            <a:ext cx="10001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E1822E-9A21-15AD-D78E-D0D37D6E1E19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395663" y="3127375"/>
            <a:ext cx="0" cy="1651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57213" y="2206625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1000" b="1">
                <a:effectLst/>
                <a:latin typeface="+mn-lt"/>
                <a:cs typeface="+mn-cs"/>
              </a:rPr>
              <a:t>Total energy </a:t>
            </a:r>
            <a:r>
              <a:rPr lang="en-AU" altLang="en-US" sz="1000" b="1">
                <a:latin typeface="+mn-lt"/>
                <a:cs typeface="+mn-cs"/>
              </a:rPr>
              <a:t>s</a:t>
            </a:r>
            <a:r>
              <a:rPr lang="en-AU" altLang="en-US" sz="1000" b="1">
                <a:effectLst/>
                <a:latin typeface="+mn-lt"/>
                <a:cs typeface="+mn-cs"/>
              </a:rPr>
              <a:t>ystem </a:t>
            </a:r>
            <a:r>
              <a:rPr lang="en-AU" altLang="en-US" sz="1000" b="1">
                <a:latin typeface="+mn-lt"/>
                <a:cs typeface="+mn-cs"/>
              </a:rPr>
              <a:t>c</a:t>
            </a:r>
            <a:r>
              <a:rPr lang="en-AU" altLang="en-US" sz="1000" b="1">
                <a:effectLst/>
                <a:latin typeface="+mn-lt"/>
                <a:cs typeface="+mn-cs"/>
              </a:rPr>
              <a:t>osts</a:t>
            </a:r>
            <a:br>
              <a:rPr lang="en-AU" altLang="en-US" sz="1000" b="1">
                <a:effectLst/>
                <a:latin typeface="+mn-lt"/>
                <a:cs typeface="+mn-cs"/>
              </a:rPr>
            </a:br>
            <a:r>
              <a:rPr lang="en-AU" altLang="en-US" sz="1000" b="1">
                <a:effectLst/>
                <a:latin typeface="+mn-lt"/>
                <a:cs typeface="+mn-cs"/>
              </a:rPr>
              <a:t>(FY2030</a:t>
            </a:r>
            <a:r>
              <a:rPr lang="en-AU" altLang="en-US" sz="1000" b="1">
                <a:latin typeface="+mn-lt"/>
                <a:cs typeface="+mn-cs"/>
              </a:rPr>
              <a:t>)</a:t>
            </a:r>
            <a:endParaRPr lang="en-AU" altLang="en-US" sz="1000" b="1">
              <a:effectLst/>
              <a:latin typeface="+mn-lt"/>
              <a:cs typeface="+mn-cs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1000">
                <a:latin typeface="+mn-lt"/>
                <a:cs typeface="+mn-cs"/>
              </a:rPr>
              <a:t>Billions of AUD</a:t>
            </a:r>
            <a:endParaRPr lang="en-AU" altLang="en-US" sz="1000">
              <a:effectLst/>
              <a:latin typeface="+mn-lt"/>
              <a:cs typeface="+mn-cs"/>
            </a:endParaRP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FED4132C-E79C-4C44-A4E6-904D3C3D6770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03288" y="4867275"/>
            <a:ext cx="985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F7809B9-F231-4F5B-8F69-C088EA73A7E2}" type="datetime'IS''P S''te''p'''''' Ch''a''n''''g''''e S''c''''''enari''o'">
              <a:rPr lang="en-AU" altLang="en-US" sz="1000" smtClean="0"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ISP Step Change Scenario</a:t>
            </a:fld>
            <a:endParaRPr lang="en-AU" sz="1000">
              <a:latin typeface="+mn-lt"/>
              <a:cs typeface="+mn-cs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014537" y="4867275"/>
            <a:ext cx="763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F711B35-D057-49BC-8B6E-F865049E36F1}" type="datetime'''''''''M''is''''se''''d ''O''''''''pport''un''''''iti''''es'">
              <a:rPr lang="en-AU" altLang="en-US" sz="1000" smtClean="0"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Missed Opportunities</a:t>
            </a:fld>
            <a:endParaRPr lang="en-AU" sz="1000">
              <a:latin typeface="+mn-lt"/>
              <a:cs typeface="+mn-cs"/>
            </a:endParaRP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919412" y="4867275"/>
            <a:ext cx="9540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B8A8F9-A2C7-4E5F-800D-DE0D91CD5F14}" type="datetime'''A''''''''l''l'' L''''e''v''''er''s'''' Pull''''''''e''d'">
              <a:rPr lang="en-AU" altLang="en-US" sz="1000" smtClean="0"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All Levers Pulled</a:t>
            </a:fld>
            <a:endParaRPr lang="en-AU" sz="1000">
              <a:latin typeface="+mn-lt"/>
              <a:cs typeface="+mn-cs"/>
            </a:endParaRP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736850" y="3019425"/>
            <a:ext cx="319088" cy="215900"/>
          </a:xfrm>
          <a:prstGeom prst="ellipse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74D01A4-F1D2-46EE-A85A-AD66366E0D2E}" type="datetime'''''''''''''''''''''-''''7''''''''''%'">
              <a:rPr lang="en-AU" altLang="en-US" sz="1000" b="1" smtClean="0">
                <a:effectLst/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-7%</a:t>
            </a:fld>
            <a:endParaRPr lang="en-AU" sz="1000" b="1">
              <a:latin typeface="+mn-lt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11348-D3A8-9599-0938-98C48D4114EB}"/>
              </a:ext>
            </a:extLst>
          </p:cNvPr>
          <p:cNvSpPr/>
          <p:nvPr/>
        </p:nvSpPr>
        <p:spPr bwMode="auto">
          <a:xfrm>
            <a:off x="4237025" y="2028825"/>
            <a:ext cx="3726000" cy="3276600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  <a:effectLst/>
        </p:spPr>
        <p:txBody>
          <a:bodyPr rot="0" spcFirstLastPara="0" vertOverflow="overflow" horzOverflow="overflow" vert="horz" wrap="square" lIns="36000" tIns="10800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 b="1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B5AE30-0310-232A-DD3C-CA723C42848A}"/>
              </a:ext>
            </a:extLst>
          </p:cNvPr>
          <p:cNvSpPr/>
          <p:nvPr/>
        </p:nvSpPr>
        <p:spPr bwMode="auto">
          <a:xfrm>
            <a:off x="4230240" y="1460500"/>
            <a:ext cx="3744000" cy="5921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7200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Reduces energy costs for a typical* residential consumer by $160 per year in 2030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F0DF3F5F-2396-0DF4-58FC-C18245F3B1DD}"/>
              </a:ext>
            </a:extLst>
          </p:cNvPr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082549404"/>
              </p:ext>
            </p:extLst>
          </p:nvPr>
        </p:nvGraphicFramePr>
        <p:xfrm>
          <a:off x="4202113" y="2616200"/>
          <a:ext cx="3381375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C716A4-2EFC-6C75-D9D9-2DC127D3EA43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5435600" y="2724150"/>
            <a:ext cx="0" cy="1016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039355-D729-8B0A-5953-54A4E25FC6E8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5435600" y="2724150"/>
            <a:ext cx="13763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E36C66-0D26-1CA7-CA51-18EFCFAE2D7B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6811963" y="272415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ACA22D1-266D-3934-7D5A-0B8F040F64E3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305300" y="2206625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1000" b="1">
                <a:effectLst/>
                <a:latin typeface="+mn-lt"/>
                <a:cs typeface="+mn-cs"/>
              </a:rPr>
              <a:t>Household energy costs (incl. home gas and ICE fuel costs)</a:t>
            </a:r>
            <a:br>
              <a:rPr lang="en-AU" altLang="en-US" sz="1000" b="1">
                <a:effectLst/>
                <a:latin typeface="+mn-lt"/>
                <a:cs typeface="+mn-cs"/>
              </a:rPr>
            </a:br>
            <a:r>
              <a:rPr lang="en-AU" altLang="en-US" sz="1000" b="1">
                <a:effectLst/>
                <a:latin typeface="+mn-lt"/>
                <a:cs typeface="+mn-cs"/>
              </a:rPr>
              <a:t>(FY2030</a:t>
            </a:r>
            <a:r>
              <a:rPr lang="en-AU" altLang="en-US" sz="1000" b="1">
                <a:latin typeface="+mn-lt"/>
                <a:cs typeface="+mn-cs"/>
              </a:rPr>
              <a:t>)</a:t>
            </a:r>
            <a:endParaRPr lang="en-AU" altLang="en-US" sz="1000" b="1">
              <a:effectLst/>
              <a:latin typeface="+mn-lt"/>
              <a:cs typeface="+mn-cs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1000">
                <a:latin typeface="+mn-lt"/>
                <a:cs typeface="+mn-cs"/>
              </a:rPr>
              <a:t>AUD</a:t>
            </a:r>
            <a:endParaRPr lang="en-AU" altLang="en-US" sz="1000">
              <a:effectLst/>
              <a:latin typeface="+mn-lt"/>
              <a:cs typeface="+mn-cs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2B39936-5E34-0FEB-C0DA-2AB8ACF4C3E1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835525" y="4867275"/>
            <a:ext cx="12001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73A5F0D-DAD6-42C0-AA00-533E5FFE6506}" type="datetime'Missed'''' ''O''''''''''''pportu''n''''''''''iti''''e''''s'''">
              <a:rPr lang="en-AU" altLang="en-US" sz="1000" smtClean="0"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Missed Opportunities</a:t>
            </a:fld>
            <a:endParaRPr lang="en-AU" sz="1000">
              <a:latin typeface="+mn-lt"/>
              <a:cs typeface="+mn-cs"/>
            </a:endParaRP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7000417-22EB-E169-039A-E794FF59DE41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335713" y="4867275"/>
            <a:ext cx="9540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C52D897-41B1-4165-8C3A-376F8BCCBE49}" type="datetime'''''Al''''''l ''L''''''e''''''vers P''u''''l''l''e''''''d'''''">
              <a:rPr lang="en-AU" altLang="en-US" sz="1000" smtClean="0"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All Levers Pulled</a:t>
            </a:fld>
            <a:endParaRPr lang="en-AU" sz="1000">
              <a:latin typeface="+mn-lt"/>
              <a:cs typeface="+mn-cs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964238" y="2616200"/>
            <a:ext cx="319088" cy="215900"/>
          </a:xfrm>
          <a:prstGeom prst="ellipse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747AC7-FB47-41FD-B228-AAB3DE98B982}" type="datetime'-''''''''''''''''''''''''''''''''''''''''3''''''%'''''">
              <a:rPr lang="en-AU" altLang="en-US" sz="1000" b="1" smtClean="0">
                <a:effectLst/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-3%</a:t>
            </a:fld>
            <a:endParaRPr lang="en-AU" sz="1000" b="1">
              <a:latin typeface="+mn-lt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7E6234-092C-1245-21CD-F7BC6119F2CE}"/>
              </a:ext>
            </a:extLst>
          </p:cNvPr>
          <p:cNvSpPr/>
          <p:nvPr/>
        </p:nvSpPr>
        <p:spPr bwMode="auto">
          <a:xfrm>
            <a:off x="8186573" y="2028825"/>
            <a:ext cx="3536515" cy="3276600"/>
          </a:xfrm>
          <a:prstGeom prst="rect">
            <a:avLst/>
          </a:prstGeom>
          <a:noFill/>
          <a:ln w="19050">
            <a:solidFill>
              <a:srgbClr val="FF9800"/>
            </a:solidFill>
            <a:prstDash val="dash"/>
          </a:ln>
          <a:effectLst/>
        </p:spPr>
        <p:txBody>
          <a:bodyPr rot="0" spcFirstLastPara="0" vertOverflow="overflow" horzOverflow="overflow" vert="horz" wrap="square" lIns="36000" tIns="10800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 b="1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9A499-6614-D3BE-368A-7E48D84C62EF}"/>
              </a:ext>
            </a:extLst>
          </p:cNvPr>
          <p:cNvSpPr/>
          <p:nvPr/>
        </p:nvSpPr>
        <p:spPr bwMode="auto">
          <a:xfrm>
            <a:off x="8177213" y="1460500"/>
            <a:ext cx="3552825" cy="592138"/>
          </a:xfrm>
          <a:prstGeom prst="rect">
            <a:avLst/>
          </a:prstGeom>
          <a:solidFill>
            <a:srgbClr val="FF98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7200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3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Secures </a:t>
            </a:r>
            <a:r>
              <a:rPr lang="en-US" sz="13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delivery of 82% renewables by 2030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321DEA51-E168-23D5-A208-675A680B0271}"/>
              </a:ext>
            </a:extLst>
          </p:cNvPr>
          <p:cNvGraphicFramePr/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614974632"/>
              </p:ext>
            </p:extLst>
          </p:nvPr>
        </p:nvGraphicFramePr>
        <p:xfrm>
          <a:off x="8291513" y="2686050"/>
          <a:ext cx="3276600" cy="225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00E198F1-DC41-747E-6A38-0FDFDC86A3C1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394700" y="2206625"/>
            <a:ext cx="2446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1000" b="1">
                <a:latin typeface="+mn-lt"/>
                <a:cs typeface="+mn-cs"/>
              </a:rPr>
              <a:t>Electricity generation by generation type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1000" b="1">
                <a:effectLst/>
                <a:latin typeface="+mn-lt"/>
                <a:cs typeface="+mn-cs"/>
              </a:rPr>
              <a:t>(</a:t>
            </a:r>
            <a:r>
              <a:rPr lang="en-AU" altLang="en-US" sz="1000" b="1">
                <a:latin typeface="+mn-lt"/>
                <a:cs typeface="+mn-cs"/>
              </a:rPr>
              <a:t>FY2030)</a:t>
            </a:r>
            <a:endParaRPr lang="en-AU" altLang="en-US" sz="1000" b="1">
              <a:effectLst/>
              <a:latin typeface="+mn-lt"/>
              <a:cs typeface="+mn-cs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1000">
                <a:effectLst/>
                <a:latin typeface="+mn-lt"/>
                <a:cs typeface="+mn-cs"/>
              </a:rPr>
              <a:t>TWh, %</a:t>
            </a:r>
            <a:endParaRPr lang="en-AU" sz="1000">
              <a:latin typeface="+mn-lt"/>
              <a:cs typeface="+mn-cs"/>
            </a:endParaRP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84B9CAA5-A4DF-BDAD-6FED-BF74A37FBBB8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9109075" y="2865438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73A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E42AE51-AD6D-4B78-9074-4BBA4AF96983}" type="datetime'''No''''n-''''''''''''&#10;rene''''''''''w''a''b''l''e'''''''''">
              <a:rPr lang="en-AU" altLang="en-US" sz="1000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Non-
renewable</a:t>
            </a:fld>
            <a:br>
              <a:rPr lang="en-AU" altLang="en-US" sz="1000">
                <a:solidFill>
                  <a:schemeClr val="bg1"/>
                </a:solidFill>
                <a:effectLst/>
                <a:latin typeface="+mn-lt"/>
                <a:cs typeface="+mn-cs"/>
              </a:rPr>
            </a:br>
            <a:fld id="{F77FBBB1-5AAD-4028-BBE3-5A5C93234547}" type="datetime'''''''''''2''''''''''''''''''''''''''''''6%'''''''''''''">
              <a:rPr lang="en-AU" altLang="en-US" sz="1000" smtClean="0">
                <a:solidFill>
                  <a:schemeClr val="bg1"/>
                </a:solidFill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26%</a:t>
            </a:fld>
            <a:endParaRPr lang="en-AU" sz="10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95C230D7-0F95-F3B1-9A6C-4A3F595350F0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9083675" y="3911600"/>
            <a:ext cx="673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76B3B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941CAB4-3E48-4F26-89A5-43D69C4E22B1}" type="datetime'R''''''''''e''''''n''''''''''''''''e''w''''a''b''l''''e'''''''">
              <a:rPr lang="en-AU" altLang="en-US" sz="1000" smtClean="0">
                <a:solidFill>
                  <a:schemeClr val="bg1"/>
                </a:solidFill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Renewable</a:t>
            </a:fld>
            <a:br>
              <a:rPr lang="en-AU" altLang="en-US" sz="1000">
                <a:solidFill>
                  <a:schemeClr val="bg1"/>
                </a:solidFill>
                <a:latin typeface="+mn-lt"/>
                <a:cs typeface="+mn-cs"/>
              </a:rPr>
            </a:br>
            <a:fld id="{1EB7B56F-7CF5-4213-9B0F-081574BE1337}" type="datetime'''''''''''''''''''''''''''''''''''''''7''''''''''4''''%'''''">
              <a:rPr lang="en-AU" altLang="en-US" sz="1000" smtClean="0">
                <a:solidFill>
                  <a:schemeClr val="bg1"/>
                </a:solidFill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74%</a:t>
            </a:fld>
            <a:endParaRPr lang="en-AU" sz="10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C3533357-0F69-1815-8838-5A9B7073F41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8820150" y="4867275"/>
            <a:ext cx="12001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5515A61-4B57-4D82-8FC7-8B6FE15B7BC7}" type="datetime'M''issed Op''p''''''''''''or''''''''''''''''t''''uniti''es'''">
              <a:rPr lang="en-AU" altLang="en-US" sz="1000" smtClean="0"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Missed Opportunities</a:t>
            </a:fld>
            <a:endParaRPr lang="en-AU" sz="1000">
              <a:latin typeface="+mn-lt"/>
              <a:cs typeface="+mn-cs"/>
            </a:endParaRP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0485438" y="2787650"/>
            <a:ext cx="623888" cy="457200"/>
          </a:xfrm>
          <a:prstGeom prst="rect">
            <a:avLst/>
          </a:prstGeom>
          <a:solidFill>
            <a:srgbClr val="00973A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659B1FB-1B2F-49C5-B2CD-8A59A88E37ED}" type="datetime'''No''''n-''''''''''''&#10;rene''''''''''w''a''b''l''e'''''''''">
              <a:rPr lang="en-AU" altLang="en-US" sz="1000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Non-
renewable</a:t>
            </a:fld>
            <a:br>
              <a:rPr lang="en-AU" altLang="en-US" sz="1000">
                <a:solidFill>
                  <a:schemeClr val="bg1"/>
                </a:solidFill>
                <a:effectLst/>
                <a:latin typeface="+mn-lt"/>
                <a:cs typeface="+mn-cs"/>
              </a:rPr>
            </a:br>
            <a:fld id="{901CF40D-06B4-4ED3-869A-CF40408E0DD7}" type="datetime'''''''''''''''''''''''1''''''''''8''''''%'''''''''''''''''''''">
              <a:rPr lang="en-AU" altLang="en-US" sz="1000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18%</a:t>
            </a:fld>
            <a:endParaRPr lang="en-AU" sz="10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8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0460038" y="3833813"/>
            <a:ext cx="673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76B3B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F307228-AEF8-4655-BC97-7A7C122D8DC7}" type="datetime'R''''''''''e''''''n''''''''''''''''e''w''''a''b''l''''e'''''''">
              <a:rPr lang="en-AU" altLang="en-US" sz="1000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Renewable</a:t>
            </a:fld>
            <a:br>
              <a:rPr lang="en-AU" altLang="en-US" sz="1000">
                <a:solidFill>
                  <a:schemeClr val="bg1"/>
                </a:solidFill>
                <a:effectLst/>
                <a:latin typeface="+mn-lt"/>
                <a:cs typeface="+mn-cs"/>
              </a:rPr>
            </a:br>
            <a:fld id="{27F5B063-C6E5-4709-BE14-FEFFE017825B}" type="datetime'8''''''''''''''2''''''''''''''''''''%'''''''''''''">
              <a:rPr lang="en-AU" altLang="en-US" sz="1000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82%</a:t>
            </a:fld>
            <a:endParaRPr lang="en-AU" sz="10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0D81F665-53E6-78C6-3462-10BDEA0BB6E2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0320338" y="4867275"/>
            <a:ext cx="9540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FA8365F-B863-481B-8CD4-636F7B383155}" type="datetime'''A''ll'' L''''''''e''''''ve''''r''s Pu''''''''l''l''''ed'">
              <a:rPr lang="en-AU" altLang="en-US" sz="1000" smtClean="0"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All Levers Pulled</a:t>
            </a:fld>
            <a:endParaRPr lang="en-AU" sz="1000">
              <a:latin typeface="+mn-lt"/>
              <a:cs typeface="+mn-cs"/>
            </a:endParaRP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9258300" y="2635250"/>
            <a:ext cx="3254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17E4923-3972-43FC-A43F-94025DCFE593}" type="datetime'''''''''~2''''''''''''''5''''''''''''''''''1'">
              <a:rPr lang="en-AU" altLang="en-US" sz="1000" smtClean="0"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~251</a:t>
            </a:fld>
            <a:endParaRPr lang="en-AU" sz="1000">
              <a:latin typeface="+mn-lt"/>
              <a:cs typeface="+mn-cs"/>
            </a:endParaRP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0634662" y="2635250"/>
            <a:ext cx="3254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697E23-E9F8-4575-9A98-A5FFFDE7DDC1}" type="datetime'''''''''''''''''''''''''''~''''''''''''2''''''5''''''5'''">
              <a:rPr lang="en-AU" altLang="en-US" sz="1000" smtClean="0"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~255</a:t>
            </a:fld>
            <a:endParaRPr lang="en-AU" sz="1000">
              <a:latin typeface="+mn-lt"/>
              <a:cs typeface="+mn-cs"/>
            </a:endParaRPr>
          </a:p>
        </p:txBody>
      </p:sp>
      <p:sp>
        <p:nvSpPr>
          <p:cNvPr id="3" name="Source">
            <a:extLst>
              <a:ext uri="{FF2B5EF4-FFF2-40B4-BE49-F238E27FC236}">
                <a16:creationId xmlns:a16="http://schemas.microsoft.com/office/drawing/2014/main" id="{600AA204-BB35-1E7B-3F82-DBB169E44D71}"/>
              </a:ext>
            </a:extLst>
          </p:cNvPr>
          <p:cNvSpPr txBox="1"/>
          <p:nvPr/>
        </p:nvSpPr>
        <p:spPr>
          <a:xfrm>
            <a:off x="474882" y="6118928"/>
            <a:ext cx="9980611" cy="18716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marL="395994" indent="-395994"/>
            <a:r>
              <a:rPr lang="en-AU" sz="80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Note:	* Based on a customer who is connected to the grid, does not have a solar system, battery or EV, and still uses a mix of electrical and gas assets in their home; does not include gas distribution costs</a:t>
            </a:r>
          </a:p>
          <a:p>
            <a:pPr marL="395994" indent="-395994"/>
            <a:r>
              <a:rPr lang="en-AU" sz="80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Source: 	Endgame Economics; Dynamic Analysis; L.E.K. research and analysis </a:t>
            </a:r>
            <a:endParaRPr lang="en-AU" sz="800">
              <a:solidFill>
                <a:srgbClr val="E4002B"/>
              </a:solidFill>
              <a:latin typeface="Arial" panose="020B0604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2D61DD4-9259-E2CD-4685-C868BA7C2F6A}"/>
              </a:ext>
            </a:extLst>
          </p:cNvPr>
          <p:cNvSpPr/>
          <p:nvPr/>
        </p:nvSpPr>
        <p:spPr bwMode="auto">
          <a:xfrm>
            <a:off x="461963" y="5407025"/>
            <a:ext cx="11268075" cy="61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As a comparison point for modelling purposes, we have prepared a ‘Missed Opportunities’ scenario. This scenario deploys large scale generation at rates consistent </a:t>
            </a:r>
            <a:br>
              <a:rPr lang="en-AU" sz="105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AU" sz="105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with the maximum levels achieved in Australia to date. </a:t>
            </a:r>
            <a:r>
              <a:rPr lang="en-AU" sz="1050">
                <a:solidFill>
                  <a:schemeClr val="tx2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This baseline represents an increasingly likely ‘prolonged transition’ for the broader energy system, </a:t>
            </a:r>
            <a:br>
              <a:rPr lang="en-AU" sz="1050">
                <a:solidFill>
                  <a:schemeClr val="tx2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AU" sz="1050">
                <a:solidFill>
                  <a:schemeClr val="tx2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and also demonstrates the customer benefits from seizing the opportunity for distribution networks to contribute to the desired outcomes of the energy system.</a:t>
            </a:r>
          </a:p>
        </p:txBody>
      </p:sp>
    </p:spTree>
    <p:extLst>
      <p:ext uri="{BB962C8B-B14F-4D97-AF65-F5344CB8AC3E}">
        <p14:creationId xmlns:p14="http://schemas.microsoft.com/office/powerpoint/2010/main" val="2157273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935A572-6B6A-44D6-2A8D-FA90C2D1FF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19311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395" imgH="394" progId="TCLayout.ActiveDocument.1">
                  <p:embed/>
                </p:oleObj>
              </mc:Choice>
              <mc:Fallback>
                <p:oleObj name="think-cell Slide" r:id="rId35" imgW="395" imgH="394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35A572-6B6A-44D6-2A8D-FA90C2D1F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0D0D875-E2CF-7A32-FB75-1B71F87B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3" y="102157"/>
            <a:ext cx="11264899" cy="723801"/>
          </a:xfrm>
        </p:spPr>
        <p:txBody>
          <a:bodyPr vert="horz"/>
          <a:lstStyle/>
          <a:p>
            <a:r>
              <a:rPr lang="en-AU"/>
              <a:t>All customers are also better off, not just those that have access to solar and EVs</a:t>
            </a:r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4E04CE-9D89-0A2C-CC5D-CAC292D69CF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1310291"/>
              </p:ext>
            </p:extLst>
          </p:nvPr>
        </p:nvGraphicFramePr>
        <p:xfrm>
          <a:off x="349250" y="1984375"/>
          <a:ext cx="11463338" cy="240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A2EA9AB8-1001-085B-03D3-97E7F38AF7BA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1436688" y="2095500"/>
            <a:ext cx="0" cy="1000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6EDD87B0-644C-D69E-B140-7A9FBDAE40CB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436688" y="2095500"/>
            <a:ext cx="10826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2DFB74AF-B28B-8A48-1069-C9ABDA368D2C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2519363" y="209550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F54F5FBD-2108-9B15-80BB-7C23D163478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3603625" y="2373313"/>
            <a:ext cx="0" cy="1238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D8905A28-6EFB-B937-C625-9485A4390B92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3603625" y="2373313"/>
            <a:ext cx="10826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46D3E1C7-B0B8-DF9A-D59B-49823B84D856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686300" y="2373313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C579930C-C4B3-BD4C-4E99-0F8C8DEF0079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V="1">
            <a:off x="5770563" y="2263774"/>
            <a:ext cx="0" cy="1397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67FE7976-302E-3910-ACB9-81B207FD5F56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5770563" y="2263775"/>
            <a:ext cx="10826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159492B3-4200-D30A-ED6D-A25F0DADC0CD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6853238" y="2263775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7FC0412D-083B-98EE-FD3E-A7EE5AE1CFC1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7937500" y="2935288"/>
            <a:ext cx="0" cy="825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46EBD63C-AC6A-8A99-5D09-0E527A497184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7937500" y="2935288"/>
            <a:ext cx="10826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739D2D7C-1045-17C1-5D5B-FF3FEB777EF1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9020175" y="293528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65774599-9888-F5D7-F13B-E488A2AEDFC8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V="1">
            <a:off x="10104438" y="3211513"/>
            <a:ext cx="0" cy="1079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6464471F-7559-0DB0-16EF-98155EFBF23E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0104438" y="3211513"/>
            <a:ext cx="10826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D5BDD5CA-3247-171F-04CE-589F39F126C0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1187113" y="3211513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50681366-E4D1-546B-2EBF-388B2D6DB2D0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452438" y="1422400"/>
            <a:ext cx="46259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1000" b="1">
                <a:effectLst/>
                <a:latin typeface="+mn-lt"/>
                <a:ea typeface="+mn-ea"/>
                <a:cs typeface="+mn-cs"/>
              </a:rPr>
              <a:t>Total customer energy costs [including vehicle fuel costs] by customer type*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sz="1000" b="1">
                <a:latin typeface="+mn-lt"/>
                <a:ea typeface="+mn-ea"/>
                <a:cs typeface="+mn-cs"/>
              </a:rPr>
              <a:t>(FY2030)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sz="1000">
                <a:latin typeface="+mn-lt"/>
                <a:ea typeface="+mn-ea"/>
                <a:cs typeface="+mn-cs"/>
              </a:rPr>
              <a:t>AUD (2023 real)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AU" sz="1000"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A945351-5D73-7438-5BA8-19C47EEA4AC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055687" y="4252913"/>
            <a:ext cx="763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7D660C2-727E-4214-A897-40E65BF4A77F}" type="datetime'''M''issed'' O''p''p''''''or''''''t''unit''''i''e''''s'''''''">
              <a:rPr lang="en-AU" altLang="en-US" sz="1000" smtClean="0"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Missed Opportunities</a:t>
            </a:fld>
            <a:endParaRPr lang="en-AU" sz="1000"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E19DB0DB-4ED0-77E9-E28A-0F7801DF776C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043112" y="4252913"/>
            <a:ext cx="9540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F858C92-4525-47F5-B8FC-846699469FB0}" type="datetime'''Al''''''''l'' ''''''L''''ev''''''e''r''''''''s P''u''lle''d'">
              <a:rPr lang="en-AU" altLang="en-US" sz="1000" smtClean="0"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All Levers Pulled</a:t>
            </a:fld>
            <a:endParaRPr lang="en-AU" sz="1000"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01304769-C3FB-BB21-AF3E-63B045712D1B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222624" y="4252913"/>
            <a:ext cx="763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C01FFD-621D-4624-8A87-5667BE505BD4}" type="datetime'''M''''i''ss''''e''d Oppor''''t''u''ni''''t''''''''''''ie''s'">
              <a:rPr lang="en-AU" altLang="en-US" sz="1000" smtClean="0"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Missed Opportunities</a:t>
            </a:fld>
            <a:endParaRPr lang="en-AU" sz="1000">
              <a:latin typeface="+mn-lt"/>
              <a:ea typeface="+mn-ea"/>
              <a:cs typeface="+mn-cs"/>
            </a:endParaRP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44621765-DEE5-B619-168D-6008ED41545F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4210049" y="4252913"/>
            <a:ext cx="9540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BAAF304-4087-453D-825D-3B44892DE908}" type="datetime'''A''''ll'' ''''''''''Leve''''r''''''s P''u''ll''''''''''e''d'">
              <a:rPr lang="en-AU" altLang="en-US" sz="1000" smtClean="0"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All Levers Pulled</a:t>
            </a:fld>
            <a:endParaRPr lang="en-AU" sz="1000">
              <a:latin typeface="+mn-lt"/>
              <a:ea typeface="+mn-ea"/>
              <a:cs typeface="+mn-cs"/>
            </a:endParaRP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CB796AEF-343F-7433-2E07-E9A040E0FC1C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389562" y="4252913"/>
            <a:ext cx="763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04E976E-3089-4AB7-B1B2-EBF69F03794B}" type="datetime'Mi''s''s''''e''''''''d'' ''Opp''ortu''''''ni''''ti''e''s'''">
              <a:rPr lang="en-AU" altLang="en-US" sz="1000" smtClean="0"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Missed Opportunities</a:t>
            </a:fld>
            <a:endParaRPr lang="en-AU" sz="1000">
              <a:latin typeface="+mn-lt"/>
              <a:ea typeface="+mn-ea"/>
              <a:cs typeface="+mn-cs"/>
            </a:endParaRP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B4E875B3-92A0-B9C6-8C55-5EE3E99A87A2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376987" y="4252913"/>
            <a:ext cx="9540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EA39428-199D-478A-B45A-9DF036A50144}" type="datetime'''A''''''''''ll'''' Le''''ve''''r''s Pu''''''''l''''''led'''">
              <a:rPr lang="en-AU" altLang="en-US" sz="1000" smtClean="0"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All Levers Pulled</a:t>
            </a:fld>
            <a:endParaRPr lang="en-AU" sz="1000">
              <a:latin typeface="+mn-lt"/>
              <a:ea typeface="+mn-ea"/>
              <a:cs typeface="+mn-cs"/>
            </a:endParaRP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344D99BE-92FF-BB67-A722-18582057AAE1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556499" y="4252913"/>
            <a:ext cx="763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3E015DA-51CE-4939-9266-E7016BBADEC6}" type="datetime'Mi''ssed'' ''''''''''''''Oppor''''tun''''''''i''t''''i''es'''">
              <a:rPr lang="en-AU" altLang="en-US" sz="1000" smtClean="0"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Missed Opportunities</a:t>
            </a:fld>
            <a:endParaRPr lang="en-AU" sz="1000">
              <a:latin typeface="+mn-lt"/>
              <a:ea typeface="+mn-ea"/>
              <a:cs typeface="+mn-cs"/>
            </a:endParaRP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772D8EF4-E7B1-34A3-EF22-7DAB73336897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8543924" y="4252913"/>
            <a:ext cx="9540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BA47941-5583-4254-B143-3B6FE4F4BD7E}" type="datetime'''A''l''''''''''l L''eve''r''''s ''P''ul''''''l''''''e''d'''''">
              <a:rPr lang="en-AU" altLang="en-US" sz="1000" smtClean="0"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All Levers Pulled</a:t>
            </a:fld>
            <a:endParaRPr lang="en-AU" sz="1000">
              <a:latin typeface="+mn-lt"/>
              <a:ea typeface="+mn-ea"/>
              <a:cs typeface="+mn-cs"/>
            </a:endParaRP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A6B65E0B-A796-CAEA-CDD3-040BF8B1BEDF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9723437" y="4252913"/>
            <a:ext cx="763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566BEE1-296F-4B22-BFA7-EE1F7B1EF091}" type="datetime'Mi''s''''''sed O''p''''''po''''r''tu''''''ni''''t''ie''s'''''">
              <a:rPr lang="en-AU" altLang="en-US" sz="1000" smtClean="0"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Missed Opportunities</a:t>
            </a:fld>
            <a:endParaRPr lang="en-AU" sz="1000">
              <a:latin typeface="+mn-lt"/>
              <a:ea typeface="+mn-ea"/>
              <a:cs typeface="+mn-cs"/>
            </a:endParaRPr>
          </a:p>
        </p:txBody>
      </p: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93EFBCD9-7530-2679-72F3-826DDF01A617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0710862" y="4252913"/>
            <a:ext cx="9540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DBBC405-58FD-499E-887D-CE46AF52CCA1}" type="datetime'''''''''''''''All'' Lev''e''''r''''''''s'' P''''''u''''lled'">
              <a:rPr lang="en-AU" altLang="en-US" sz="1000" smtClean="0"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All Levers Pulled</a:t>
            </a:fld>
            <a:endParaRPr lang="en-AU" sz="1000">
              <a:latin typeface="+mn-lt"/>
              <a:ea typeface="+mn-ea"/>
              <a:cs typeface="+mn-cs"/>
            </a:endParaRPr>
          </a:p>
        </p:txBody>
      </p:sp>
      <p:sp>
        <p:nvSpPr>
          <p:cNvPr id="213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749425" y="1879600"/>
            <a:ext cx="457200" cy="431800"/>
          </a:xfrm>
          <a:prstGeom prst="ellipse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3719E07-A6AA-4396-A356-78B1E2276143}" type="datetime'''''''''''''''''''''''-''$''''''''''''1''''''6''''''''''0'''''">
              <a:rPr lang="en-US" altLang="en-US" sz="1000" b="1" smtClean="0">
                <a:effectLst/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-$160</a:t>
            </a:fld>
            <a:br>
              <a:rPr lang="en-US" altLang="en-US" sz="1000" b="1">
                <a:effectLst/>
                <a:latin typeface="+mn-lt"/>
                <a:ea typeface="+mn-ea"/>
                <a:cs typeface="+mn-cs"/>
              </a:rPr>
            </a:br>
            <a:r>
              <a:rPr lang="en-US" altLang="en-US" sz="1000" b="1">
                <a:effectLst/>
                <a:latin typeface="+mn-lt"/>
                <a:ea typeface="+mn-ea"/>
                <a:cs typeface="+mn-cs"/>
              </a:rPr>
              <a:t>(</a:t>
            </a:r>
            <a:fld id="{61057DFC-E090-402A-B0D9-F3ECD7B48461}" type="datetime'''''''''''''''''''''''''''''''-''3%'''''''''">
              <a:rPr lang="en-US" altLang="en-US" sz="1000" b="1" smtClean="0">
                <a:effectLst/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-3%</a:t>
            </a:fld>
            <a:r>
              <a:rPr lang="en-US" altLang="en-US" sz="1000" b="1">
                <a:effectLst/>
                <a:latin typeface="+mn-lt"/>
                <a:ea typeface="+mn-ea"/>
                <a:cs typeface="+mn-cs"/>
              </a:rPr>
              <a:t>)</a:t>
            </a:r>
            <a:endParaRPr lang="en-US" sz="1000" b="1">
              <a:latin typeface="+mn-lt"/>
              <a:ea typeface="+mn-ea"/>
              <a:cs typeface="+mn-cs"/>
            </a:endParaRPr>
          </a:p>
        </p:txBody>
      </p:sp>
      <p:sp>
        <p:nvSpPr>
          <p:cNvPr id="219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924300" y="2157413"/>
            <a:ext cx="441325" cy="431800"/>
          </a:xfrm>
          <a:prstGeom prst="ellipse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411558-87CD-4618-9951-86AF802FE08C}" type="datetime'''-''''$''''''''''''''''''''''''8''''''''''4'''''''">
              <a:rPr lang="en-US" altLang="en-US" sz="1000" b="1" smtClean="0">
                <a:effectLst/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-$84</a:t>
            </a:fld>
            <a:br>
              <a:rPr lang="en-US" altLang="en-US" sz="1000" b="1">
                <a:effectLst/>
                <a:latin typeface="+mn-lt"/>
                <a:ea typeface="+mn-ea"/>
                <a:cs typeface="+mn-cs"/>
              </a:rPr>
            </a:br>
            <a:r>
              <a:rPr lang="en-US" altLang="en-US" sz="1000" b="1">
                <a:effectLst/>
                <a:latin typeface="+mn-lt"/>
                <a:ea typeface="+mn-ea"/>
                <a:cs typeface="+mn-cs"/>
              </a:rPr>
              <a:t>(</a:t>
            </a:r>
            <a:fld id="{BFB52B71-7787-4B2A-A6FB-A89A2D8B8860}" type="datetime'''''''-''''''2''''''''''''''''''''''''''''%'''''''''">
              <a:rPr lang="en-US" altLang="en-US" sz="1000" b="1" smtClean="0">
                <a:effectLst/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-2%</a:t>
            </a:fld>
            <a:r>
              <a:rPr lang="en-US" altLang="en-US" sz="1000" b="1">
                <a:effectLst/>
                <a:latin typeface="+mn-lt"/>
                <a:ea typeface="+mn-ea"/>
                <a:cs typeface="+mn-cs"/>
              </a:rPr>
              <a:t>)</a:t>
            </a:r>
            <a:endParaRPr lang="en-US" sz="1000" b="1">
              <a:latin typeface="+mn-lt"/>
              <a:ea typeface="+mn-ea"/>
              <a:cs typeface="+mn-cs"/>
            </a:endParaRPr>
          </a:p>
        </p:txBody>
      </p:sp>
      <p:sp>
        <p:nvSpPr>
          <p:cNvPr id="225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6091238" y="2047875"/>
            <a:ext cx="441325" cy="431800"/>
          </a:xfrm>
          <a:prstGeom prst="ellipse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55BAEE0-1AD1-4706-A759-DF229B830E4D}" type="datetime'''-''''''''''''''''''''$''''''''3''''''''8'''''''''">
              <a:rPr lang="en-US" altLang="en-US" sz="1000" b="1" smtClean="0">
                <a:effectLst/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-$38</a:t>
            </a:fld>
            <a:br>
              <a:rPr lang="en-US" altLang="en-US" sz="1000" b="1">
                <a:effectLst/>
                <a:latin typeface="+mn-lt"/>
                <a:ea typeface="+mn-ea"/>
                <a:cs typeface="+mn-cs"/>
              </a:rPr>
            </a:br>
            <a:r>
              <a:rPr lang="en-US" altLang="en-US" sz="1000" b="1">
                <a:effectLst/>
                <a:latin typeface="+mn-lt"/>
                <a:ea typeface="+mn-ea"/>
                <a:cs typeface="+mn-cs"/>
              </a:rPr>
              <a:t>(</a:t>
            </a:r>
            <a:fld id="{19CF2C81-C1F8-4332-B2B6-B3F91EF93DE0}" type="datetime'''-''''''''''''''''''1''''''''%'''''''''''''''">
              <a:rPr lang="en-US" altLang="en-US" sz="1000" b="1" smtClean="0">
                <a:effectLst/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-1%</a:t>
            </a:fld>
            <a:r>
              <a:rPr lang="en-US" altLang="en-US" sz="1000" b="1">
                <a:effectLst/>
                <a:latin typeface="+mn-lt"/>
                <a:ea typeface="+mn-ea"/>
                <a:cs typeface="+mn-cs"/>
              </a:rPr>
              <a:t>)</a:t>
            </a:r>
            <a:endParaRPr lang="en-US" sz="1000" b="1">
              <a:latin typeface="+mn-lt"/>
              <a:ea typeface="+mn-ea"/>
              <a:cs typeface="+mn-cs"/>
            </a:endParaRPr>
          </a:p>
        </p:txBody>
      </p:sp>
      <p:sp>
        <p:nvSpPr>
          <p:cNvPr id="231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8250238" y="2719388"/>
            <a:ext cx="457200" cy="431800"/>
          </a:xfrm>
          <a:prstGeom prst="ellipse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2A3B31-3B69-4DCA-9D10-FE2961BB0269}" type="datetime'''-$''''2''''''''''''''1''''''''2'''''''''''">
              <a:rPr lang="en-US" altLang="en-US" sz="1000" b="1" smtClean="0">
                <a:effectLst/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-$212</a:t>
            </a:fld>
            <a:br>
              <a:rPr lang="en-US" altLang="en-US" sz="1000" b="1">
                <a:effectLst/>
                <a:latin typeface="+mn-lt"/>
                <a:ea typeface="+mn-ea"/>
                <a:cs typeface="+mn-cs"/>
              </a:rPr>
            </a:br>
            <a:r>
              <a:rPr lang="en-US" altLang="en-US" sz="1000" b="1">
                <a:effectLst/>
                <a:latin typeface="+mn-lt"/>
                <a:ea typeface="+mn-ea"/>
                <a:cs typeface="+mn-cs"/>
              </a:rPr>
              <a:t>(</a:t>
            </a:r>
            <a:fld id="{33C17601-F526-418F-970B-D7168F8C5278}" type="datetime'''''''''''''-''7''''''''''''''''''%'''">
              <a:rPr lang="en-US" altLang="en-US" sz="1000" b="1" smtClean="0">
                <a:effectLst/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-7%</a:t>
            </a:fld>
            <a:r>
              <a:rPr lang="en-US" altLang="en-US" sz="1000" b="1">
                <a:effectLst/>
                <a:latin typeface="+mn-lt"/>
                <a:ea typeface="+mn-ea"/>
                <a:cs typeface="+mn-cs"/>
              </a:rPr>
              <a:t>)</a:t>
            </a:r>
            <a:endParaRPr lang="en-US" sz="1000" b="1">
              <a:latin typeface="+mn-lt"/>
              <a:ea typeface="+mn-ea"/>
              <a:cs typeface="+mn-cs"/>
            </a:endParaRPr>
          </a:p>
        </p:txBody>
      </p:sp>
      <p:sp>
        <p:nvSpPr>
          <p:cNvPr id="237" name="Text Placeholder 15">
            <a:extLst>
              <a:ext uri="{FF2B5EF4-FFF2-40B4-BE49-F238E27FC236}">
                <a16:creationId xmlns:a16="http://schemas.microsoft.com/office/drawing/2014/main" id="{A6C779FC-4D07-4734-8938-BC221613BA9B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0417175" y="2995613"/>
            <a:ext cx="457200" cy="431800"/>
          </a:xfrm>
          <a:prstGeom prst="ellipse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 dirty="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 dirty="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A5F72BA-F567-4DFF-B3B9-82CA3ED5780A}" type="datetime'''''''''''''''-$''''''1''''''''''''''''3''''''''6'''''''''''">
              <a:rPr lang="en-US" altLang="en-US" sz="1000" b="1" smtClean="0">
                <a:effectLst/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-$136</a:t>
            </a:fld>
            <a:br>
              <a:rPr lang="en-US" altLang="en-US" sz="1000" b="1">
                <a:effectLst/>
                <a:latin typeface="+mn-lt"/>
                <a:ea typeface="+mn-ea"/>
                <a:cs typeface="+mn-cs"/>
              </a:rPr>
            </a:br>
            <a:r>
              <a:rPr lang="en-US" altLang="en-US" sz="1000" b="1">
                <a:effectLst/>
                <a:latin typeface="+mn-lt"/>
                <a:ea typeface="+mn-ea"/>
                <a:cs typeface="+mn-cs"/>
              </a:rPr>
              <a:t>(</a:t>
            </a:r>
            <a:fld id="{CF42A1AF-7878-473F-B290-E4D7CD9FAE4A}" type="datetime'''''''''-''''7''''''''''''''%'''''''''''">
              <a:rPr lang="en-US" altLang="en-US" sz="1000" b="1" smtClean="0">
                <a:effectLst/>
                <a:latin typeface="+mn-lt"/>
                <a:ea typeface="+mn-ea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-7%</a:t>
            </a:fld>
            <a:r>
              <a:rPr lang="en-US" altLang="en-US" sz="1000" b="1">
                <a:effectLst/>
                <a:latin typeface="+mn-lt"/>
                <a:ea typeface="+mn-ea"/>
                <a:cs typeface="+mn-cs"/>
              </a:rPr>
              <a:t>)</a:t>
            </a:r>
            <a:endParaRPr lang="en-US" sz="1000" b="1">
              <a:latin typeface="+mn-lt"/>
              <a:ea typeface="+mn-ea"/>
              <a:cs typeface="+mn-cs"/>
            </a:endParaRPr>
          </a:p>
        </p:txBody>
      </p:sp>
      <p:sp>
        <p:nvSpPr>
          <p:cNvPr id="96" name="Source">
            <a:extLst>
              <a:ext uri="{FF2B5EF4-FFF2-40B4-BE49-F238E27FC236}">
                <a16:creationId xmlns:a16="http://schemas.microsoft.com/office/drawing/2014/main" id="{A70019A7-633F-D934-9A92-D78B27E72276}"/>
              </a:ext>
            </a:extLst>
          </p:cNvPr>
          <p:cNvSpPr txBox="1"/>
          <p:nvPr/>
        </p:nvSpPr>
        <p:spPr>
          <a:xfrm>
            <a:off x="473930" y="6124614"/>
            <a:ext cx="9980611" cy="18716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marL="395994" indent="-395994"/>
            <a:r>
              <a:rPr lang="en-US" sz="80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Note:	* Energy includes the cost of transport fuel, gas (excluding gas distribution costs) and electricity</a:t>
            </a:r>
          </a:p>
          <a:p>
            <a:pPr marL="395994" indent="-395994"/>
            <a:r>
              <a:rPr lang="en-US" sz="80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Source:	ABS; ACCC, CSIRO Gen Cost; Dynamic Analysis; Electric Vehicle Council; Endgame Economics; Energy.gov. Vic.gov, Redback Technologies, Solar Choice, L.E.K. analysis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29D484C-F01E-53C1-355A-01F401F24026}"/>
              </a:ext>
            </a:extLst>
          </p:cNvPr>
          <p:cNvCxnSpPr/>
          <p:nvPr/>
        </p:nvCxnSpPr>
        <p:spPr>
          <a:xfrm>
            <a:off x="3056513" y="2098675"/>
            <a:ext cx="0" cy="3024000"/>
          </a:xfrm>
          <a:prstGeom prst="line">
            <a:avLst/>
          </a:prstGeom>
          <a:ln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6E43A66-6F57-DCEE-84C9-EA77EC4420B2}"/>
              </a:ext>
            </a:extLst>
          </p:cNvPr>
          <p:cNvCxnSpPr>
            <a:cxnSpLocks/>
          </p:cNvCxnSpPr>
          <p:nvPr/>
        </p:nvCxnSpPr>
        <p:spPr>
          <a:xfrm>
            <a:off x="5225088" y="2098675"/>
            <a:ext cx="0" cy="3024000"/>
          </a:xfrm>
          <a:prstGeom prst="line">
            <a:avLst/>
          </a:prstGeom>
          <a:ln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D2A3CE14-F477-6824-7AC6-92707BEAD3F3}"/>
              </a:ext>
            </a:extLst>
          </p:cNvPr>
          <p:cNvCxnSpPr>
            <a:cxnSpLocks/>
          </p:cNvCxnSpPr>
          <p:nvPr/>
        </p:nvCxnSpPr>
        <p:spPr>
          <a:xfrm>
            <a:off x="9562237" y="2098675"/>
            <a:ext cx="0" cy="3024000"/>
          </a:xfrm>
          <a:prstGeom prst="line">
            <a:avLst/>
          </a:prstGeom>
          <a:ln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DC32E58-02A6-5516-7155-B75989342438}"/>
              </a:ext>
            </a:extLst>
          </p:cNvPr>
          <p:cNvCxnSpPr>
            <a:cxnSpLocks/>
          </p:cNvCxnSpPr>
          <p:nvPr/>
        </p:nvCxnSpPr>
        <p:spPr>
          <a:xfrm>
            <a:off x="7393663" y="2098675"/>
            <a:ext cx="0" cy="3024000"/>
          </a:xfrm>
          <a:prstGeom prst="line">
            <a:avLst/>
          </a:prstGeom>
          <a:ln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9246F04-9948-4C79-F9B0-A904603BF8EE}"/>
              </a:ext>
            </a:extLst>
          </p:cNvPr>
          <p:cNvSpPr/>
          <p:nvPr/>
        </p:nvSpPr>
        <p:spPr bwMode="auto">
          <a:xfrm>
            <a:off x="958561" y="4639119"/>
            <a:ext cx="2025413" cy="5040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i="1" u="sng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Customer type 1</a:t>
            </a:r>
          </a:p>
          <a:p>
            <a:pPr algn="ctr"/>
            <a:r>
              <a:rPr lang="en-US" sz="1100" b="1" i="1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No solar, no EV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9F7337AD-A934-669D-7C7E-D0EDF8D3F2B2}"/>
              </a:ext>
            </a:extLst>
          </p:cNvPr>
          <p:cNvSpPr/>
          <p:nvPr/>
        </p:nvSpPr>
        <p:spPr bwMode="auto">
          <a:xfrm>
            <a:off x="3126541" y="4639119"/>
            <a:ext cx="2025413" cy="504000"/>
          </a:xfrm>
          <a:prstGeom prst="roundRect">
            <a:avLst/>
          </a:prstGeom>
          <a:solidFill>
            <a:srgbClr val="00B85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i="1" u="sng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Customer type 2 </a:t>
            </a:r>
          </a:p>
          <a:p>
            <a:pPr algn="ctr"/>
            <a:r>
              <a:rPr lang="en-US" sz="1100" b="1" i="1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Solar system, no EV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749A0394-6A6D-8C7D-A3CC-94B927917702}"/>
              </a:ext>
            </a:extLst>
          </p:cNvPr>
          <p:cNvSpPr/>
          <p:nvPr/>
        </p:nvSpPr>
        <p:spPr bwMode="auto">
          <a:xfrm>
            <a:off x="5294521" y="4639119"/>
            <a:ext cx="2025413" cy="504000"/>
          </a:xfrm>
          <a:prstGeom prst="roundRect">
            <a:avLst/>
          </a:prstGeom>
          <a:solidFill>
            <a:srgbClr val="A8D5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i="1" u="sng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Customer type 3</a:t>
            </a:r>
          </a:p>
          <a:p>
            <a:pPr algn="ctr"/>
            <a:r>
              <a:rPr lang="en-US" sz="1100" b="1" i="1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Solar + battery, no EV 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476435B3-1CED-E06B-CCE1-9908A9E7B778}"/>
              </a:ext>
            </a:extLst>
          </p:cNvPr>
          <p:cNvSpPr/>
          <p:nvPr/>
        </p:nvSpPr>
        <p:spPr bwMode="auto">
          <a:xfrm>
            <a:off x="7462501" y="4639119"/>
            <a:ext cx="2025413" cy="504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i="1" u="sng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Customer type 4</a:t>
            </a:r>
          </a:p>
          <a:p>
            <a:pPr algn="ctr"/>
            <a:r>
              <a:rPr lang="en-US" sz="1100" b="1" i="1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EV, no solar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5F4BE4B-96F0-F608-2556-6C6FDBE403CC}"/>
              </a:ext>
            </a:extLst>
          </p:cNvPr>
          <p:cNvSpPr/>
          <p:nvPr/>
        </p:nvSpPr>
        <p:spPr bwMode="auto">
          <a:xfrm>
            <a:off x="9630480" y="4639119"/>
            <a:ext cx="2025413" cy="504000"/>
          </a:xfrm>
          <a:prstGeom prst="roundRect">
            <a:avLst/>
          </a:prstGeom>
          <a:solidFill>
            <a:srgbClr val="FF98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i="1" u="sng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Customer type 5</a:t>
            </a:r>
          </a:p>
          <a:p>
            <a:pPr algn="ctr"/>
            <a:r>
              <a:rPr lang="en-US" sz="1100" b="1" i="1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Solar system + EV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5D60EC8-2125-C2E7-F200-60CD584704C0}"/>
              </a:ext>
            </a:extLst>
          </p:cNvPr>
          <p:cNvSpPr/>
          <p:nvPr/>
        </p:nvSpPr>
        <p:spPr bwMode="auto">
          <a:xfrm>
            <a:off x="958561" y="5183873"/>
            <a:ext cx="7213288" cy="432000"/>
          </a:xfrm>
          <a:prstGeom prst="rightArrow">
            <a:avLst>
              <a:gd name="adj1" fmla="val 6795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i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Adding an extra 1.2 million EVs to the road by 2030 means moving an extra 1.2 million customers from Types 1-3 to Types 4 and 5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EA9CA58-ED5B-5B86-0220-2C2E85355C20}"/>
              </a:ext>
            </a:extLst>
          </p:cNvPr>
          <p:cNvSpPr/>
          <p:nvPr/>
        </p:nvSpPr>
        <p:spPr bwMode="auto">
          <a:xfrm>
            <a:off x="958560" y="5585496"/>
            <a:ext cx="4266528" cy="432000"/>
          </a:xfrm>
          <a:prstGeom prst="rightArrow">
            <a:avLst>
              <a:gd name="adj1" fmla="val 6795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i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Adding an extra 5 GW of rooftop solar by 2030 means moving an extra c.230,000 residential customers from Type 1 to Types 2, 3 or 5</a:t>
            </a:r>
          </a:p>
        </p:txBody>
      </p:sp>
    </p:spTree>
    <p:extLst>
      <p:ext uri="{BB962C8B-B14F-4D97-AF65-F5344CB8AC3E}">
        <p14:creationId xmlns:p14="http://schemas.microsoft.com/office/powerpoint/2010/main" val="281020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A7A2355-AB42-6F67-4F78-1BECE28089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7A2355-AB42-6F67-4F78-1BECE2808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59E6A97-1363-4396-8FB2-18D29851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02" y="3006278"/>
            <a:ext cx="7301750" cy="566507"/>
          </a:xfrm>
        </p:spPr>
        <p:txBody>
          <a:bodyPr vert="horz"/>
          <a:lstStyle/>
          <a:p>
            <a:br>
              <a:rPr lang="en-AU" sz="3200">
                <a:latin typeface="Arial"/>
                <a:ea typeface="Verdana"/>
                <a:cs typeface="Arial"/>
              </a:rPr>
            </a:br>
            <a:br>
              <a:rPr lang="en-AU" sz="3200">
                <a:latin typeface="Arial"/>
                <a:ea typeface="Verdana"/>
                <a:cs typeface="Arial"/>
              </a:rPr>
            </a:br>
            <a:br>
              <a:rPr lang="en-AU" sz="3200">
                <a:latin typeface="Arial"/>
                <a:ea typeface="Verdana"/>
                <a:cs typeface="Arial"/>
              </a:rPr>
            </a:br>
            <a: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  <a:t>Key findings</a:t>
            </a:r>
            <a:b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</a:br>
            <a: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  <a:t>Modelling approach</a:t>
            </a:r>
            <a:b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</a:br>
            <a: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  <a:t>Results</a:t>
            </a:r>
            <a:br>
              <a:rPr lang="en-AU" sz="3200">
                <a:solidFill>
                  <a:srgbClr val="71867C"/>
                </a:solidFill>
              </a:rPr>
            </a:br>
            <a:r>
              <a:rPr lang="en-AU" sz="3200">
                <a:latin typeface="Arial"/>
                <a:ea typeface="Verdana"/>
                <a:cs typeface="Arial"/>
              </a:rPr>
              <a:t>Recommendations</a:t>
            </a:r>
            <a:br>
              <a:rPr lang="en-AU" sz="3200"/>
            </a:br>
            <a:endParaRPr lang="en-AU" sz="3200"/>
          </a:p>
        </p:txBody>
      </p:sp>
    </p:spTree>
    <p:extLst>
      <p:ext uri="{BB962C8B-B14F-4D97-AF65-F5344CB8AC3E}">
        <p14:creationId xmlns:p14="http://schemas.microsoft.com/office/powerpoint/2010/main" val="409463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FAB2284-7F90-5380-BB28-424F82FCA4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99743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AB2284-7F90-5380-BB28-424F82FCA4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3F64E9D-9F6C-9F3B-0004-E0687ECF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01" y="94008"/>
            <a:ext cx="11264899" cy="723801"/>
          </a:xfrm>
        </p:spPr>
        <p:txBody>
          <a:bodyPr vert="horz"/>
          <a:lstStyle/>
          <a:p>
            <a:r>
              <a:rPr lang="en-GB"/>
              <a:t>Enabling a distribution grid that better serves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C47F3-CEBC-93A3-6C00-532BABBC839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8200" y="1302254"/>
            <a:ext cx="3362143" cy="281182"/>
          </a:xfrm>
        </p:spPr>
        <p:txBody>
          <a:bodyPr/>
          <a:lstStyle/>
          <a:p>
            <a:pPr marL="0" indent="0">
              <a:buNone/>
            </a:pPr>
            <a:r>
              <a:rPr kumimoji="0" lang="en-GB" sz="1200" b="1" i="0" u="none" strike="noStrike" kern="120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Action Theme / Headline</a:t>
            </a:r>
            <a:endParaRPr lang="en-AU" sz="120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85AEFBD-0C76-E2D3-42BA-A39E1814BD0A}"/>
              </a:ext>
            </a:extLst>
          </p:cNvPr>
          <p:cNvSpPr txBox="1">
            <a:spLocks/>
          </p:cNvSpPr>
          <p:nvPr/>
        </p:nvSpPr>
        <p:spPr>
          <a:xfrm>
            <a:off x="505260" y="4592549"/>
            <a:ext cx="2963862" cy="34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b="0" i="0" kern="120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lang="en-US" sz="1400" b="0" i="0" kern="120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400" b="0" i="0" kern="120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990000" marR="0" indent="-2700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lang="en-US" sz="1400" b="0" i="0" kern="1200">
                <a:solidFill>
                  <a:srgbClr val="50575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990000" indent="-2700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lang="en-US" sz="1400" b="0" i="0" u="none" kern="120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Tx/>
              <a:buNone/>
              <a:tabLst/>
              <a:defRPr lang="en-US" sz="1200" b="0" i="0" kern="12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4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4565A"/>
              </a:buClr>
              <a:buSzPct val="100000"/>
              <a:buFont typeface="+mj-lt"/>
              <a:buAutoNum type="arabicPeriod"/>
              <a:tabLst/>
              <a:defRPr lang="en-US" sz="1200" b="0" i="0" kern="1200" dirty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GB" sz="1200" b="1">
                <a:solidFill>
                  <a:schemeClr val="accent1"/>
                </a:solidFill>
                <a:ea typeface="+mn-ea"/>
              </a:rPr>
              <a:t>Enabling Initiatives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E794BB-596E-2C68-9375-69FE93B5327E}"/>
              </a:ext>
            </a:extLst>
          </p:cNvPr>
          <p:cNvSpPr/>
          <p:nvPr/>
        </p:nvSpPr>
        <p:spPr bwMode="auto">
          <a:xfrm>
            <a:off x="505260" y="5486947"/>
            <a:ext cx="5348785" cy="540000"/>
          </a:xfrm>
          <a:prstGeom prst="rect">
            <a:avLst/>
          </a:prstGeom>
          <a:noFill/>
          <a:ln w="9525">
            <a:noFill/>
          </a:ln>
          <a:effectLst/>
        </p:spPr>
        <p:txBody>
          <a:bodyPr rot="0" spcFirstLastPara="0" vertOverflow="overflow" horzOverflow="overflow" vert="horz" wrap="square" lIns="108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AU" sz="1100">
                <a:solidFill>
                  <a:schemeClr val="tx2"/>
                </a:solidFill>
              </a:rPr>
              <a:t>Enable greater flexibility within a 5-year determination period – could include flexibility for annual tariff changes, improved expenditure adjustment mechanisms, and a role for early, enabling, and efficient ‘anticipatory’ grid investment</a:t>
            </a:r>
            <a:endParaRPr lang="en-GB" sz="1100">
              <a:solidFill>
                <a:schemeClr val="tx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07ED62-3664-9172-DC5B-A380D4C7EA74}"/>
              </a:ext>
            </a:extLst>
          </p:cNvPr>
          <p:cNvSpPr/>
          <p:nvPr/>
        </p:nvSpPr>
        <p:spPr bwMode="auto">
          <a:xfrm>
            <a:off x="550257" y="2275322"/>
            <a:ext cx="1961937" cy="1734176"/>
          </a:xfrm>
          <a:prstGeom prst="rect">
            <a:avLst/>
          </a:prstGeom>
          <a:noFill/>
          <a:ln w="9525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100">
                <a:solidFill>
                  <a:schemeClr val="tx2"/>
                </a:solidFill>
              </a:rPr>
              <a:t>Align the treatment of connection costs between transmission and distribution to remove the disincentive for renewables to connect to local energy hubs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100">
                <a:solidFill>
                  <a:schemeClr val="tx2"/>
                </a:solidFill>
              </a:rPr>
              <a:t>Create a regulatory pathway that allows investments to create network capacity in local energy hubs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8D86A4-5248-8B4D-51C4-7CBC15D20FA2}"/>
              </a:ext>
            </a:extLst>
          </p:cNvPr>
          <p:cNvSpPr/>
          <p:nvPr/>
        </p:nvSpPr>
        <p:spPr bwMode="auto">
          <a:xfrm>
            <a:off x="468200" y="1716558"/>
            <a:ext cx="2124000" cy="2556000"/>
          </a:xfrm>
          <a:prstGeom prst="roundRect">
            <a:avLst>
              <a:gd name="adj" fmla="val 8583"/>
            </a:avLst>
          </a:prstGeom>
          <a:noFill/>
          <a:ln w="9525">
            <a:solidFill>
              <a:schemeClr val="accent2"/>
            </a:solidFill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BD617B-9F67-D6C9-2CFC-34293C8B204C}"/>
              </a:ext>
            </a:extLst>
          </p:cNvPr>
          <p:cNvSpPr/>
          <p:nvPr/>
        </p:nvSpPr>
        <p:spPr bwMode="auto">
          <a:xfrm>
            <a:off x="570744" y="1786212"/>
            <a:ext cx="1967457" cy="428717"/>
          </a:xfrm>
          <a:prstGeom prst="roundRect">
            <a:avLst>
              <a:gd name="adj" fmla="val 49298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 b="1">
                <a:solidFill>
                  <a:schemeClr val="bg1"/>
                </a:solidFill>
              </a:rPr>
              <a:t>Link Local </a:t>
            </a:r>
            <a:br>
              <a:rPr lang="en-AU" sz="1100" b="1">
                <a:solidFill>
                  <a:schemeClr val="bg1"/>
                </a:solidFill>
              </a:rPr>
            </a:br>
            <a:r>
              <a:rPr lang="en-AU" sz="1100" b="1">
                <a:solidFill>
                  <a:schemeClr val="bg1"/>
                </a:solidFill>
              </a:rPr>
              <a:t>Energy Hubs</a:t>
            </a:r>
            <a:endParaRPr lang="en-AU" sz="110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37969D-B6B5-63DF-D76D-BF9DEBFCA1FF}"/>
              </a:ext>
            </a:extLst>
          </p:cNvPr>
          <p:cNvSpPr/>
          <p:nvPr/>
        </p:nvSpPr>
        <p:spPr bwMode="auto">
          <a:xfrm>
            <a:off x="5070000" y="2275322"/>
            <a:ext cx="2086390" cy="1734176"/>
          </a:xfrm>
          <a:prstGeom prst="rect">
            <a:avLst/>
          </a:prstGeom>
          <a:noFill/>
          <a:ln w="9525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100">
                <a:solidFill>
                  <a:schemeClr val="tx2"/>
                </a:solidFill>
              </a:rPr>
              <a:t>Introduce an AER class waiver to allow distributors to share battery capacity with third parties, enabling customers to benefit from the full battery value stack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100">
                <a:solidFill>
                  <a:schemeClr val="tx2"/>
                </a:solidFill>
              </a:rPr>
              <a:t>Amend regulatory valuation methods to recognise the time-shifting ability of batteries to release customers’ solar when it’s most valuable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13DDE7-1DC8-6205-196A-09BA191FD7A2}"/>
              </a:ext>
            </a:extLst>
          </p:cNvPr>
          <p:cNvSpPr/>
          <p:nvPr/>
        </p:nvSpPr>
        <p:spPr bwMode="auto">
          <a:xfrm>
            <a:off x="4980000" y="1716556"/>
            <a:ext cx="2232000" cy="2556000"/>
          </a:xfrm>
          <a:prstGeom prst="roundRect">
            <a:avLst>
              <a:gd name="adj" fmla="val 10146"/>
            </a:avLst>
          </a:prstGeom>
          <a:noFill/>
          <a:ln w="9525">
            <a:solidFill>
              <a:schemeClr val="accent2"/>
            </a:solidFill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991DAC-9332-FAAF-5DDA-B9FED4EB3C4D}"/>
              </a:ext>
            </a:extLst>
          </p:cNvPr>
          <p:cNvSpPr/>
          <p:nvPr/>
        </p:nvSpPr>
        <p:spPr bwMode="auto">
          <a:xfrm>
            <a:off x="7494009" y="2275322"/>
            <a:ext cx="1896858" cy="1260159"/>
          </a:xfrm>
          <a:prstGeom prst="rect">
            <a:avLst/>
          </a:prstGeom>
          <a:noFill/>
          <a:ln w="9525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sz="1100">
                <a:solidFill>
                  <a:schemeClr val="tx2"/>
                </a:solidFill>
              </a:rPr>
              <a:t>Classify EV charging infrastructure as a ‘distribution service’ in our regulatory framework, so distributors’ existing poles and skilled workforce can be leveraged to provide a base level of community charging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6406BF-D0F1-61A9-A175-1DA665E82B2A}"/>
              </a:ext>
            </a:extLst>
          </p:cNvPr>
          <p:cNvSpPr/>
          <p:nvPr/>
        </p:nvSpPr>
        <p:spPr bwMode="auto">
          <a:xfrm>
            <a:off x="9707800" y="2275322"/>
            <a:ext cx="1933943" cy="1643744"/>
          </a:xfrm>
          <a:prstGeom prst="rect">
            <a:avLst/>
          </a:prstGeom>
          <a:noFill/>
          <a:ln w="9525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sz="1100">
                <a:solidFill>
                  <a:schemeClr val="tx2"/>
                </a:solidFill>
              </a:rPr>
              <a:t>Implement consistent role definitions, backed by technical standards and consistent policies, to drive the formation of the partnerships, markets and incentives needed to ensure coordination of consumer energy resources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AE6D35-7964-B40E-7B5F-91818E92313F}"/>
              </a:ext>
            </a:extLst>
          </p:cNvPr>
          <p:cNvSpPr/>
          <p:nvPr/>
        </p:nvSpPr>
        <p:spPr bwMode="auto">
          <a:xfrm>
            <a:off x="7343900" y="1716558"/>
            <a:ext cx="2124000" cy="2556000"/>
          </a:xfrm>
          <a:prstGeom prst="roundRect">
            <a:avLst>
              <a:gd name="adj" fmla="val 9834"/>
            </a:avLst>
          </a:prstGeom>
          <a:noFill/>
          <a:ln w="9525">
            <a:solidFill>
              <a:schemeClr val="accent2"/>
            </a:solidFill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6E93AF-8FB1-2B1A-3369-6CC95A8DAAF3}"/>
              </a:ext>
            </a:extLst>
          </p:cNvPr>
          <p:cNvSpPr/>
          <p:nvPr/>
        </p:nvSpPr>
        <p:spPr bwMode="auto">
          <a:xfrm>
            <a:off x="9599800" y="1716556"/>
            <a:ext cx="2124000" cy="2556000"/>
          </a:xfrm>
          <a:prstGeom prst="roundRect">
            <a:avLst>
              <a:gd name="adj" fmla="val 10771"/>
            </a:avLst>
          </a:prstGeom>
          <a:noFill/>
          <a:ln w="9525">
            <a:solidFill>
              <a:schemeClr val="accent2"/>
            </a:solidFill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D3CD0DC-75F5-CE76-A07F-3B62369DA031}"/>
              </a:ext>
            </a:extLst>
          </p:cNvPr>
          <p:cNvSpPr/>
          <p:nvPr/>
        </p:nvSpPr>
        <p:spPr bwMode="auto">
          <a:xfrm>
            <a:off x="465138" y="4996191"/>
            <a:ext cx="5522912" cy="1044000"/>
          </a:xfrm>
          <a:prstGeom prst="roundRect">
            <a:avLst>
              <a:gd name="adj" fmla="val 18184"/>
            </a:avLst>
          </a:prstGeom>
          <a:noFill/>
          <a:ln w="9525"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8FB21C3-52FB-99A4-448B-A25FB6B2B9F4}"/>
              </a:ext>
            </a:extLst>
          </p:cNvPr>
          <p:cNvSpPr/>
          <p:nvPr/>
        </p:nvSpPr>
        <p:spPr bwMode="auto">
          <a:xfrm>
            <a:off x="536932" y="5074312"/>
            <a:ext cx="5348784" cy="396000"/>
          </a:xfrm>
          <a:prstGeom prst="roundRect">
            <a:avLst>
              <a:gd name="adj" fmla="val 49298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 b="1">
                <a:solidFill>
                  <a:schemeClr val="bg1"/>
                </a:solidFill>
              </a:rPr>
              <a:t>Greater Regulatory Flexibility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5E6BB2-926A-4D05-8230-7AC2CA6E3A8B}"/>
              </a:ext>
            </a:extLst>
          </p:cNvPr>
          <p:cNvSpPr/>
          <p:nvPr/>
        </p:nvSpPr>
        <p:spPr bwMode="auto">
          <a:xfrm>
            <a:off x="6273604" y="5486947"/>
            <a:ext cx="5322429" cy="540000"/>
          </a:xfrm>
          <a:prstGeom prst="rect">
            <a:avLst/>
          </a:prstGeom>
          <a:noFill/>
          <a:ln w="9525">
            <a:noFill/>
          </a:ln>
          <a:effectLst/>
        </p:spPr>
        <p:txBody>
          <a:bodyPr rot="0" spcFirstLastPara="0" vertOverflow="overflow" horzOverflow="overflow" vert="horz" wrap="square" lIns="108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AU" sz="1100">
                <a:solidFill>
                  <a:schemeClr val="tx2"/>
                </a:solidFill>
              </a:rPr>
              <a:t>Work with AEMO to consider the range of options for contribution of distribution networks in the 2026 ISP, and to co-optimise between large scale and small scale in developing an optimal development pathway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2D74347-CE3B-695E-F8B5-57C5421338BC}"/>
              </a:ext>
            </a:extLst>
          </p:cNvPr>
          <p:cNvSpPr/>
          <p:nvPr/>
        </p:nvSpPr>
        <p:spPr bwMode="auto">
          <a:xfrm>
            <a:off x="6203952" y="4996191"/>
            <a:ext cx="5526086" cy="1044000"/>
          </a:xfrm>
          <a:prstGeom prst="roundRect">
            <a:avLst>
              <a:gd name="adj" fmla="val 18184"/>
            </a:avLst>
          </a:prstGeom>
          <a:noFill/>
          <a:ln w="9525"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53B9FAF-8EEA-6AD6-8246-A59C43FF8324}"/>
              </a:ext>
            </a:extLst>
          </p:cNvPr>
          <p:cNvSpPr/>
          <p:nvPr/>
        </p:nvSpPr>
        <p:spPr bwMode="auto">
          <a:xfrm>
            <a:off x="6305276" y="5074312"/>
            <a:ext cx="5322428" cy="396000"/>
          </a:xfrm>
          <a:prstGeom prst="roundRect">
            <a:avLst>
              <a:gd name="adj" fmla="val 49298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 b="1">
                <a:solidFill>
                  <a:schemeClr val="bg1"/>
                </a:solidFill>
              </a:rPr>
              <a:t>Review inclusion of Distribution in the ISP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1CE3F2-36E7-8C44-32B0-658E7763EBA9}"/>
              </a:ext>
            </a:extLst>
          </p:cNvPr>
          <p:cNvSpPr/>
          <p:nvPr/>
        </p:nvSpPr>
        <p:spPr bwMode="auto">
          <a:xfrm>
            <a:off x="5070000" y="1786212"/>
            <a:ext cx="2052000" cy="428717"/>
          </a:xfrm>
          <a:prstGeom prst="roundRect">
            <a:avLst>
              <a:gd name="adj" fmla="val 49298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 b="1">
                <a:solidFill>
                  <a:schemeClr val="bg1"/>
                </a:solidFill>
              </a:rPr>
              <a:t>Soak up Surplus Solar</a:t>
            </a:r>
            <a:endParaRPr lang="en-AU" sz="110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E9182DE-B830-3F4E-C762-4FA1EF669903}"/>
              </a:ext>
            </a:extLst>
          </p:cNvPr>
          <p:cNvSpPr/>
          <p:nvPr/>
        </p:nvSpPr>
        <p:spPr bwMode="auto">
          <a:xfrm>
            <a:off x="9677200" y="1786212"/>
            <a:ext cx="1969200" cy="428717"/>
          </a:xfrm>
          <a:prstGeom prst="roundRect">
            <a:avLst>
              <a:gd name="adj" fmla="val 49298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 b="1">
                <a:solidFill>
                  <a:schemeClr val="bg1"/>
                </a:solidFill>
              </a:rPr>
              <a:t>Sync with the Grid</a:t>
            </a:r>
            <a:endParaRPr lang="en-AU" sz="110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62E52B-F95C-D522-C299-5A838965ED8B}"/>
              </a:ext>
            </a:extLst>
          </p:cNvPr>
          <p:cNvSpPr/>
          <p:nvPr/>
        </p:nvSpPr>
        <p:spPr bwMode="auto">
          <a:xfrm>
            <a:off x="7420934" y="1786212"/>
            <a:ext cx="1969933" cy="428717"/>
          </a:xfrm>
          <a:prstGeom prst="roundRect">
            <a:avLst>
              <a:gd name="adj" fmla="val 49298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 b="1">
                <a:solidFill>
                  <a:schemeClr val="bg1"/>
                </a:solidFill>
              </a:rPr>
              <a:t>Plug in more EV Chargers</a:t>
            </a:r>
            <a:endParaRPr lang="en-AU" sz="110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5C6A11F-9186-CC8C-92D3-E9DB42AE492D}"/>
              </a:ext>
            </a:extLst>
          </p:cNvPr>
          <p:cNvSpPr/>
          <p:nvPr/>
        </p:nvSpPr>
        <p:spPr bwMode="auto">
          <a:xfrm>
            <a:off x="2724100" y="1716558"/>
            <a:ext cx="2124000" cy="2556000"/>
          </a:xfrm>
          <a:prstGeom prst="roundRect">
            <a:avLst>
              <a:gd name="adj" fmla="val 8583"/>
            </a:avLst>
          </a:prstGeom>
          <a:noFill/>
          <a:ln w="9525">
            <a:solidFill>
              <a:schemeClr val="accent2"/>
            </a:solidFill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3C1B538-0437-4BEB-C1A1-B2A5194C63B1}"/>
              </a:ext>
            </a:extLst>
          </p:cNvPr>
          <p:cNvSpPr/>
          <p:nvPr/>
        </p:nvSpPr>
        <p:spPr bwMode="auto">
          <a:xfrm>
            <a:off x="2802372" y="1786212"/>
            <a:ext cx="1967457" cy="428717"/>
          </a:xfrm>
          <a:prstGeom prst="roundRect">
            <a:avLst>
              <a:gd name="adj" fmla="val 49298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 b="1">
                <a:solidFill>
                  <a:schemeClr val="bg1"/>
                </a:solidFill>
              </a:rPr>
              <a:t>Amplify Untapped Solar</a:t>
            </a:r>
            <a:endParaRPr lang="en-AU" sz="110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C495DA-D5E8-A652-FB5C-439642FE34EC}"/>
              </a:ext>
            </a:extLst>
          </p:cNvPr>
          <p:cNvSpPr/>
          <p:nvPr/>
        </p:nvSpPr>
        <p:spPr bwMode="auto">
          <a:xfrm>
            <a:off x="2801133" y="2275322"/>
            <a:ext cx="1967457" cy="1476000"/>
          </a:xfrm>
          <a:prstGeom prst="rect">
            <a:avLst/>
          </a:prstGeom>
          <a:noFill/>
          <a:ln w="9525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100">
                <a:solidFill>
                  <a:schemeClr val="tx2"/>
                </a:solidFill>
              </a:rPr>
              <a:t>Introduce an incentive scheme for larger scale C&amp;I rooftop solar to facilitate investment above self-consumption and share it with the local community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100">
                <a:solidFill>
                  <a:schemeClr val="tx2"/>
                </a:solidFill>
              </a:rPr>
              <a:t>Expand existing programs to provide low-cost, CER financing options for renters and customers with poor access to capital</a:t>
            </a:r>
          </a:p>
        </p:txBody>
      </p:sp>
    </p:spTree>
    <p:extLst>
      <p:ext uri="{BB962C8B-B14F-4D97-AF65-F5344CB8AC3E}">
        <p14:creationId xmlns:p14="http://schemas.microsoft.com/office/powerpoint/2010/main" val="11932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/>
      <p:bldP spid="34" grpId="0"/>
      <p:bldP spid="30" grpId="0"/>
      <p:bldP spid="6" grpId="0" animBg="1"/>
      <p:bldP spid="7" grpId="0" animBg="1"/>
      <p:bldP spid="31" grpId="0"/>
      <p:bldP spid="8" grpId="0" animBg="1"/>
      <p:bldP spid="32" grpId="0"/>
      <p:bldP spid="29" grpId="0"/>
      <p:bldP spid="11" grpId="0" animBg="1"/>
      <p:bldP spid="13" grpId="0" animBg="1"/>
      <p:bldP spid="22" grpId="0" animBg="1"/>
      <p:bldP spid="41" grpId="0" animBg="1"/>
      <p:bldP spid="44" grpId="0"/>
      <p:bldP spid="45" grpId="0" animBg="1"/>
      <p:bldP spid="47" grpId="0" animBg="1"/>
      <p:bldP spid="9" grpId="0" animBg="1"/>
      <p:bldP spid="14" grpId="0" animBg="1"/>
      <p:bldP spid="12" grpId="0" animBg="1"/>
      <p:bldP spid="21" grpId="0" animBg="1"/>
      <p:bldP spid="23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003#Agenda – without image#Text and Tables#Widescreen020700261330194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A7A2355-AB42-6F67-4F78-1BECE28089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3719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7A2355-AB42-6F67-4F78-1BECE2808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F73303-46BE-7CF7-6C0D-BFB9CFA53ECA}"/>
              </a:ext>
            </a:extLst>
          </p:cNvPr>
          <p:cNvSpPr txBox="1"/>
          <p:nvPr/>
        </p:nvSpPr>
        <p:spPr>
          <a:xfrm>
            <a:off x="1198075" y="1131683"/>
            <a:ext cx="5492436" cy="348558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spcAft>
                <a:spcPts val="600"/>
              </a:spcAft>
            </a:pPr>
            <a:r>
              <a:rPr lang="en-GB" sz="3200" b="1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Agenda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Key findings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Modelling approach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Results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Recommendations </a:t>
            </a:r>
            <a:endParaRPr lang="en-AU" sz="3200" b="0" i="0">
              <a:solidFill>
                <a:schemeClr val="bg1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A7A2355-AB42-6F67-4F78-1BECE28089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7A2355-AB42-6F67-4F78-1BECE2808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59E6A97-1363-4396-8FB2-18D29851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02" y="3006278"/>
            <a:ext cx="7301750" cy="566507"/>
          </a:xfrm>
        </p:spPr>
        <p:txBody>
          <a:bodyPr vert="horz"/>
          <a:lstStyle/>
          <a:p>
            <a:br>
              <a:rPr lang="en-AU" sz="3200">
                <a:latin typeface="Arial"/>
                <a:ea typeface="Verdana"/>
                <a:cs typeface="Arial"/>
              </a:rPr>
            </a:br>
            <a:br>
              <a:rPr lang="en-AU" sz="3200">
                <a:latin typeface="Arial"/>
                <a:ea typeface="Verdana"/>
                <a:cs typeface="Arial"/>
              </a:rPr>
            </a:br>
            <a:br>
              <a:rPr lang="en-AU" sz="3200">
                <a:latin typeface="Arial"/>
                <a:ea typeface="Verdana"/>
                <a:cs typeface="Arial"/>
              </a:rPr>
            </a:br>
            <a:r>
              <a:rPr lang="en-AU" sz="3200">
                <a:latin typeface="Arial"/>
                <a:ea typeface="Verdana"/>
                <a:cs typeface="Arial"/>
              </a:rPr>
              <a:t>Key findings</a:t>
            </a:r>
            <a:br>
              <a:rPr lang="en-AU" sz="3200">
                <a:latin typeface="Arial"/>
                <a:ea typeface="Verdana"/>
                <a:cs typeface="Arial"/>
              </a:rPr>
            </a:br>
            <a: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  <a:t>Modelling approach</a:t>
            </a:r>
            <a:b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</a:br>
            <a: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  <a:t>Results</a:t>
            </a:r>
            <a:br>
              <a:rPr lang="en-AU" sz="3200">
                <a:solidFill>
                  <a:srgbClr val="71867C"/>
                </a:solidFill>
              </a:rPr>
            </a:br>
            <a: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  <a:t>Recommendations</a:t>
            </a:r>
            <a:br>
              <a:rPr lang="en-AU" sz="3200">
                <a:solidFill>
                  <a:srgbClr val="71867C"/>
                </a:solidFill>
              </a:rPr>
            </a:br>
            <a:endParaRPr lang="en-AU" sz="3200"/>
          </a:p>
        </p:txBody>
      </p:sp>
    </p:spTree>
    <p:extLst>
      <p:ext uri="{BB962C8B-B14F-4D97-AF65-F5344CB8AC3E}">
        <p14:creationId xmlns:p14="http://schemas.microsoft.com/office/powerpoint/2010/main" val="190009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D7FF-9AED-F4E4-0A4F-500BA2C8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65" y="167965"/>
            <a:ext cx="11264899" cy="723801"/>
          </a:xfrm>
        </p:spPr>
        <p:txBody>
          <a:bodyPr/>
          <a:lstStyle/>
          <a:p>
            <a:pPr algn="l"/>
            <a:br>
              <a:rPr lang="en-AU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/>
              <a:t> There are opportunities within the distribution grid that can be unlocked and enabled now  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A2AA91-F139-EB28-8522-4047A43F6FD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4565" y="1199553"/>
            <a:ext cx="10683514" cy="5149972"/>
          </a:xfrm>
        </p:spPr>
        <p:txBody>
          <a:bodyPr vert="horz" lIns="0" tIns="0" rIns="0" bIns="0" rtlCol="0" anchor="t">
            <a:noAutofit/>
          </a:bodyPr>
          <a:lstStyle/>
          <a:p>
            <a:pPr marL="266065" indent="-266065">
              <a:spcBef>
                <a:spcPts val="600"/>
              </a:spcBef>
            </a:pPr>
            <a:r>
              <a:rPr lang="en-US" sz="2000" kern="100">
                <a:latin typeface="+mn-lt"/>
                <a:ea typeface="Aptos" panose="020B0004020202020204" pitchFamily="34" charset="0"/>
                <a:cs typeface="Arial"/>
              </a:rPr>
              <a:t>Australia is already working hard to deliver the </a:t>
            </a:r>
            <a:r>
              <a:rPr lang="en-US" sz="2000" b="1" kern="100">
                <a:latin typeface="+mn-lt"/>
                <a:ea typeface="Aptos" panose="020B0004020202020204" pitchFamily="34" charset="0"/>
                <a:cs typeface="Arial"/>
              </a:rPr>
              <a:t>large-scale renewable generation projects and transmission infrastructure </a:t>
            </a:r>
            <a:r>
              <a:rPr lang="en-US" sz="2000" kern="100">
                <a:latin typeface="+mn-lt"/>
                <a:ea typeface="Aptos" panose="020B0004020202020204" pitchFamily="34" charset="0"/>
                <a:cs typeface="Arial"/>
              </a:rPr>
              <a:t>that we need to transform the grid, and we </a:t>
            </a:r>
            <a:r>
              <a:rPr lang="en-US" sz="2000" b="1" kern="100">
                <a:latin typeface="+mn-lt"/>
                <a:ea typeface="Aptos" panose="020B0004020202020204" pitchFamily="34" charset="0"/>
                <a:cs typeface="Arial"/>
              </a:rPr>
              <a:t>must not lose focus on that</a:t>
            </a:r>
            <a:endParaRPr lang="en-US" b="1"/>
          </a:p>
          <a:p>
            <a:pPr marL="266065" indent="-266065">
              <a:spcBef>
                <a:spcPts val="600"/>
              </a:spcBef>
            </a:pPr>
            <a:r>
              <a:rPr lang="en-US" sz="2000" kern="100">
                <a:latin typeface="+mn-lt"/>
                <a:ea typeface="Aptos" panose="020B0004020202020204" pitchFamily="34" charset="0"/>
                <a:cs typeface="Arial"/>
              </a:rPr>
              <a:t>What this shows is that </a:t>
            </a:r>
            <a:r>
              <a:rPr lang="en-US" sz="2000" b="1" kern="100">
                <a:latin typeface="+mn-lt"/>
                <a:ea typeface="Aptos" panose="020B0004020202020204" pitchFamily="34" charset="0"/>
                <a:cs typeface="Arial"/>
              </a:rPr>
              <a:t>the distribution network can do more of the heavy lifting now to help achieve our targets and deliver benefits to customers</a:t>
            </a:r>
            <a:r>
              <a:rPr lang="en-US" sz="2000" kern="100">
                <a:latin typeface="+mn-lt"/>
                <a:ea typeface="Aptos" panose="020B0004020202020204" pitchFamily="34" charset="0"/>
                <a:cs typeface="Arial"/>
              </a:rPr>
              <a:t>.</a:t>
            </a:r>
            <a:endParaRPr lang="en-US"/>
          </a:p>
          <a:p>
            <a:pPr marL="266065" indent="-266065">
              <a:spcBef>
                <a:spcPts val="600"/>
              </a:spcBef>
            </a:pPr>
            <a:r>
              <a:rPr lang="en-AU" sz="2000">
                <a:latin typeface="+mn-lt"/>
                <a:ea typeface="Verdana"/>
                <a:cs typeface="Arial"/>
              </a:rPr>
              <a:t>L.E.K. undertook </a:t>
            </a:r>
            <a:r>
              <a:rPr lang="en-AU" sz="2000" b="1">
                <a:latin typeface="+mn-lt"/>
                <a:ea typeface="Verdana"/>
                <a:cs typeface="Arial"/>
              </a:rPr>
              <a:t>whole of energy system modelling</a:t>
            </a:r>
            <a:r>
              <a:rPr lang="en-AU" sz="2000">
                <a:latin typeface="+mn-lt"/>
                <a:ea typeface="Verdana"/>
                <a:cs typeface="Arial"/>
              </a:rPr>
              <a:t> to independently determine what levers we can and should pull now at a local level, with customer outcomes at the forefront. </a:t>
            </a:r>
          </a:p>
          <a:p>
            <a:pPr marL="266065" indent="-266065">
              <a:spcBef>
                <a:spcPts val="600"/>
              </a:spcBef>
            </a:pPr>
            <a:r>
              <a:rPr lang="en-AU" sz="2000">
                <a:latin typeface="+mn-lt"/>
                <a:ea typeface="Verdana"/>
                <a:cs typeface="Arial"/>
              </a:rPr>
              <a:t>These benefits can be </a:t>
            </a:r>
            <a:r>
              <a:rPr lang="en-AU" sz="2000" b="1">
                <a:latin typeface="+mn-lt"/>
                <a:ea typeface="Verdana"/>
                <a:cs typeface="Arial"/>
              </a:rPr>
              <a:t>unlocked by a set of targeted, pragmatic actions </a:t>
            </a:r>
            <a:r>
              <a:rPr lang="en-AU" sz="2000">
                <a:latin typeface="+mn-lt"/>
                <a:ea typeface="Verdana"/>
                <a:cs typeface="Arial"/>
              </a:rPr>
              <a:t>→ steps can be taken to enact these actions immediately (in the next 12 months) to set our energy system on the path to an optimised result by 2030.</a:t>
            </a:r>
          </a:p>
          <a:p>
            <a:pPr marL="629920" lvl="1" indent="-269875">
              <a:spcBef>
                <a:spcPts val="600"/>
              </a:spcBef>
            </a:pPr>
            <a:endParaRPr lang="en-AU" sz="2000">
              <a:latin typeface="+mn-lt"/>
              <a:ea typeface="Verdana"/>
              <a:cs typeface="Arial"/>
            </a:endParaRPr>
          </a:p>
          <a:p>
            <a:pPr marL="360045" lvl="1" indent="0">
              <a:spcBef>
                <a:spcPts val="600"/>
              </a:spcBef>
              <a:buNone/>
            </a:pPr>
            <a:endParaRPr lang="en-US" sz="1600" kern="100">
              <a:effectLst/>
              <a:latin typeface="+mn-lt"/>
              <a:ea typeface="Aptos" panose="020B00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AU" sz="1400" kern="10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A7A2355-AB42-6F67-4F78-1BECE28089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7A2355-AB42-6F67-4F78-1BECE2808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59E6A97-1363-4396-8FB2-18D29851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02" y="3006278"/>
            <a:ext cx="7301750" cy="566507"/>
          </a:xfrm>
        </p:spPr>
        <p:txBody>
          <a:bodyPr vert="horz"/>
          <a:lstStyle/>
          <a:p>
            <a:br>
              <a:rPr lang="en-AU" sz="3200">
                <a:latin typeface="Arial"/>
                <a:ea typeface="Verdana"/>
                <a:cs typeface="Arial"/>
              </a:rPr>
            </a:br>
            <a:br>
              <a:rPr lang="en-AU" sz="3200">
                <a:latin typeface="Arial"/>
                <a:ea typeface="Verdana"/>
                <a:cs typeface="Arial"/>
              </a:rPr>
            </a:br>
            <a:br>
              <a:rPr lang="en-AU" sz="3200">
                <a:latin typeface="Arial"/>
                <a:ea typeface="Verdana"/>
                <a:cs typeface="Arial"/>
              </a:rPr>
            </a:br>
            <a: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  <a:t>Key findings</a:t>
            </a:r>
            <a:b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</a:br>
            <a:r>
              <a:rPr lang="en-AU" sz="3200">
                <a:latin typeface="Arial"/>
                <a:ea typeface="Verdana"/>
                <a:cs typeface="Arial"/>
              </a:rPr>
              <a:t>Modelling approach</a:t>
            </a:r>
            <a:br>
              <a:rPr lang="en-AU" sz="3200">
                <a:latin typeface="Arial"/>
                <a:ea typeface="Verdana"/>
                <a:cs typeface="Arial"/>
              </a:rPr>
            </a:br>
            <a: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  <a:t>Results</a:t>
            </a:r>
            <a:br>
              <a:rPr lang="en-AU" sz="3200">
                <a:solidFill>
                  <a:srgbClr val="71867C"/>
                </a:solidFill>
              </a:rPr>
            </a:br>
            <a: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  <a:t>Recommendations</a:t>
            </a:r>
            <a:br>
              <a:rPr lang="en-AU" sz="3200"/>
            </a:br>
            <a:endParaRPr lang="en-AU" sz="3200"/>
          </a:p>
        </p:txBody>
      </p:sp>
    </p:spTree>
    <p:extLst>
      <p:ext uri="{BB962C8B-B14F-4D97-AF65-F5344CB8AC3E}">
        <p14:creationId xmlns:p14="http://schemas.microsoft.com/office/powerpoint/2010/main" val="117660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5F999CE-E17A-DCFA-7DFE-15233684005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764" y="16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F999CE-E17A-DCFA-7DFE-1523368400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4" y="16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99C05C-D52F-4CC1-34AE-778F5B02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AU">
                <a:latin typeface="+mj-lt"/>
                <a:cs typeface="Verdana" panose="020B0604030504040204" pitchFamily="34" charset="0"/>
              </a:rPr>
              <a:t>Comprehensive ‘whole of energy system’ modelling was undertaken</a:t>
            </a:r>
            <a:endParaRPr lang="en-AU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56D470E-C714-07BC-9B8D-5EE8B034B507}"/>
              </a:ext>
            </a:extLst>
          </p:cNvPr>
          <p:cNvSpPr/>
          <p:nvPr/>
        </p:nvSpPr>
        <p:spPr bwMode="auto">
          <a:xfrm>
            <a:off x="1416730" y="1449445"/>
            <a:ext cx="3563229" cy="574658"/>
          </a:xfrm>
          <a:prstGeom prst="homePlate">
            <a:avLst>
              <a:gd name="adj" fmla="val 51902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5999" tIns="0" rIns="359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Wholesale modelling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CD4D4EC5-C559-BD4C-8D6C-9A4842957D67}"/>
              </a:ext>
            </a:extLst>
          </p:cNvPr>
          <p:cNvSpPr/>
          <p:nvPr/>
        </p:nvSpPr>
        <p:spPr bwMode="auto">
          <a:xfrm>
            <a:off x="4798281" y="1449445"/>
            <a:ext cx="3563228" cy="574658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5999" tIns="0" rIns="359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Network modelling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7E00343-A817-9FC8-AFAA-F5C0504F7287}"/>
              </a:ext>
            </a:extLst>
          </p:cNvPr>
          <p:cNvSpPr/>
          <p:nvPr/>
        </p:nvSpPr>
        <p:spPr bwMode="auto">
          <a:xfrm>
            <a:off x="8191832" y="1449445"/>
            <a:ext cx="3563228" cy="574658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5999" tIns="0" rIns="359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Customer assets, fuels and emissions modelling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23E4CD-A032-96D2-BF43-BA05A23D16A9}"/>
              </a:ext>
            </a:extLst>
          </p:cNvPr>
          <p:cNvSpPr/>
          <p:nvPr/>
        </p:nvSpPr>
        <p:spPr bwMode="auto">
          <a:xfrm>
            <a:off x="465302" y="2179606"/>
            <a:ext cx="534089" cy="13320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vert270" wrap="square" lIns="35999" tIns="0" rIns="359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Key inputs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350A5D-9ABC-4C64-9617-F28D8C9959BB}"/>
              </a:ext>
            </a:extLst>
          </p:cNvPr>
          <p:cNvSpPr/>
          <p:nvPr/>
        </p:nvSpPr>
        <p:spPr bwMode="auto">
          <a:xfrm>
            <a:off x="465302" y="3729957"/>
            <a:ext cx="534089" cy="13320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vert270" wrap="square" lIns="35999" tIns="0" rIns="359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Key outputs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66806A-7943-F762-2835-ACE9A1BDE75A}"/>
              </a:ext>
            </a:extLst>
          </p:cNvPr>
          <p:cNvSpPr/>
          <p:nvPr/>
        </p:nvSpPr>
        <p:spPr bwMode="auto">
          <a:xfrm>
            <a:off x="1416730" y="2171699"/>
            <a:ext cx="3221305" cy="13420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35999" tIns="0" rIns="35999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 of investment and operation of different generation types</a:t>
            </a:r>
          </a:p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Committed investment plans for generation and transmission (incl. state government targets)</a:t>
            </a:r>
          </a:p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Coal retirement plans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780310-47D7-3EBC-37AD-2392D8E3A050}"/>
              </a:ext>
            </a:extLst>
          </p:cNvPr>
          <p:cNvSpPr/>
          <p:nvPr/>
        </p:nvSpPr>
        <p:spPr bwMode="auto">
          <a:xfrm>
            <a:off x="1416730" y="3729956"/>
            <a:ext cx="3221305" cy="13320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35999" tIns="0" rIns="35999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+mn-cs"/>
              </a:rPr>
              <a:t>Grid capacity</a:t>
            </a:r>
          </a:p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+mn-cs"/>
              </a:rPr>
              <a:t>Generation output</a:t>
            </a:r>
          </a:p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+mn-cs"/>
              </a:rPr>
              <a:t>Wholesale energy prices</a:t>
            </a:r>
          </a:p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srgbClr val="50575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A13C67-1DE1-49D1-48AE-4570A65ADF68}"/>
              </a:ext>
            </a:extLst>
          </p:cNvPr>
          <p:cNvSpPr/>
          <p:nvPr/>
        </p:nvSpPr>
        <p:spPr bwMode="auto">
          <a:xfrm>
            <a:off x="4854842" y="2171699"/>
            <a:ext cx="3221305" cy="1342021"/>
          </a:xfrm>
          <a:prstGeom prst="roundRect">
            <a:avLst>
              <a:gd name="adj" fmla="val 307"/>
            </a:avLst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35999" tIns="0" rIns="35999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Outputs from system modelling (specifically peak load and native demand by region)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FCF78D-C1C7-7A3E-6CEE-2194E57D6660}"/>
              </a:ext>
            </a:extLst>
          </p:cNvPr>
          <p:cNvSpPr/>
          <p:nvPr/>
        </p:nvSpPr>
        <p:spPr bwMode="auto">
          <a:xfrm>
            <a:off x="8241536" y="2171699"/>
            <a:ext cx="3221305" cy="1342021"/>
          </a:xfrm>
          <a:prstGeom prst="roundRect">
            <a:avLst>
              <a:gd name="adj" fmla="val 307"/>
            </a:avLst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35999" tIns="0" rIns="35999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 capacity additions</a:t>
            </a:r>
          </a:p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Capex for CER asset types</a:t>
            </a:r>
          </a:p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 and petrol prices</a:t>
            </a:r>
          </a:p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+mn-cs"/>
              </a:rPr>
              <a:t>Generation output by fuel type</a:t>
            </a:r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srgbClr val="50575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srgbClr val="50575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3BC677-345B-A72C-2EBC-FBAA796AE7D4}"/>
              </a:ext>
            </a:extLst>
          </p:cNvPr>
          <p:cNvSpPr/>
          <p:nvPr/>
        </p:nvSpPr>
        <p:spPr bwMode="auto">
          <a:xfrm>
            <a:off x="8241536" y="3729956"/>
            <a:ext cx="3221305" cy="13320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35999" tIns="0" rIns="35999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+mn-cs"/>
              </a:rPr>
              <a:t>Total energy costs related to their total energy needs </a:t>
            </a:r>
          </a:p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+mn-cs"/>
              </a:rPr>
              <a:t>Emissions from the NEM</a:t>
            </a:r>
          </a:p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srgbClr val="50575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4996A9-AA75-9048-793A-B98FC073303A}"/>
              </a:ext>
            </a:extLst>
          </p:cNvPr>
          <p:cNvSpPr/>
          <p:nvPr/>
        </p:nvSpPr>
        <p:spPr bwMode="auto">
          <a:xfrm>
            <a:off x="4854842" y="3729956"/>
            <a:ext cx="3221305" cy="13320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35999" tIns="0" rIns="35999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 capex and opex</a:t>
            </a:r>
          </a:p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 revenue</a:t>
            </a:r>
          </a:p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price (c/kWh)</a:t>
            </a:r>
          </a:p>
          <a:p>
            <a:pPr marL="266373" marR="0" lvl="0" indent="-266373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57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srgbClr val="50575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ource">
            <a:extLst>
              <a:ext uri="{FF2B5EF4-FFF2-40B4-BE49-F238E27FC236}">
                <a16:creationId xmlns:a16="http://schemas.microsoft.com/office/drawing/2014/main" id="{81FF8C60-7197-F7A9-B951-07D1E98CC45C}"/>
              </a:ext>
            </a:extLst>
          </p:cNvPr>
          <p:cNvSpPr txBox="1"/>
          <p:nvPr/>
        </p:nvSpPr>
        <p:spPr>
          <a:xfrm>
            <a:off x="465302" y="6142120"/>
            <a:ext cx="9980322" cy="18716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marL="395954" marR="0" lvl="0" indent="-395954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Note:	* Sourced from the 2024 Integrated System Plan, June 2024</a:t>
            </a:r>
          </a:p>
          <a:p>
            <a:pPr marL="395954" marR="0" lvl="0" indent="-395954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>
                <a:ln>
                  <a:noFill/>
                </a:ln>
                <a:solidFill>
                  <a:srgbClr val="50575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Source:	 Endgame Economics; Dynamic Analysis; L.E.K. Analysis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26CD3A-D0A9-F406-5181-A2E214564730}"/>
              </a:ext>
            </a:extLst>
          </p:cNvPr>
          <p:cNvSpPr/>
          <p:nvPr/>
        </p:nvSpPr>
        <p:spPr bwMode="auto">
          <a:xfrm>
            <a:off x="465138" y="5543549"/>
            <a:ext cx="11264898" cy="43966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5999" tIns="0" rIns="359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The results were compared against a baseline of the ISP Step Change scenario*, as well as a ‘Missed Opportunities’ scenario </a:t>
            </a:r>
            <a:b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representing an increasingly likely ‘prolonged transition’ for the broader energy system.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F57123-A634-9E0E-97E8-C1F3077A6E10}"/>
              </a:ext>
            </a:extLst>
          </p:cNvPr>
          <p:cNvSpPr/>
          <p:nvPr/>
        </p:nvSpPr>
        <p:spPr bwMode="auto">
          <a:xfrm>
            <a:off x="465138" y="5220865"/>
            <a:ext cx="11264898" cy="270942"/>
          </a:xfrm>
          <a:prstGeom prst="roundRect">
            <a:avLst>
              <a:gd name="adj" fmla="val 21973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5999" tIns="0" rIns="359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These models produced outputs for every year from 2024 - 2050, but we have focused on the near-term impacts (in 2030) and the steps to unlock them.</a:t>
            </a:r>
          </a:p>
        </p:txBody>
      </p:sp>
    </p:spTree>
    <p:extLst>
      <p:ext uri="{BB962C8B-B14F-4D97-AF65-F5344CB8AC3E}">
        <p14:creationId xmlns:p14="http://schemas.microsoft.com/office/powerpoint/2010/main" val="321338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42BF54B-1A7E-FCC0-4673-BB8B76D788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92158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42BF54B-1A7E-FCC0-4673-BB8B76D78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0E7A9D4-3DDD-0CDC-355E-0B514F2D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6" y="194867"/>
            <a:ext cx="11264899" cy="723801"/>
          </a:xfrm>
        </p:spPr>
        <p:txBody>
          <a:bodyPr vert="horz"/>
          <a:lstStyle/>
          <a:p>
            <a:r>
              <a:rPr lang="en-GB"/>
              <a:t>Identified the most impactful opportunities for distribution networks to benefit consumers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CF240128-B888-F269-D560-445DE39AA309}"/>
              </a:ext>
            </a:extLst>
          </p:cNvPr>
          <p:cNvSpPr/>
          <p:nvPr/>
        </p:nvSpPr>
        <p:spPr bwMode="auto">
          <a:xfrm>
            <a:off x="465136" y="1449387"/>
            <a:ext cx="2481081" cy="817157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Long list of possible </a:t>
            </a:r>
            <a:br>
              <a:rPr lang="en-US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‘system changes’ in the distribution networks^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C60EF1F-6802-F75E-CF25-66802B404ADA}"/>
              </a:ext>
            </a:extLst>
          </p:cNvPr>
          <p:cNvSpPr/>
          <p:nvPr/>
        </p:nvSpPr>
        <p:spPr bwMode="auto">
          <a:xfrm>
            <a:off x="3079154" y="1449387"/>
            <a:ext cx="2847023" cy="817157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Consumer benefits </a:t>
            </a:r>
            <a:br>
              <a:rPr lang="en-US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modelling of each change </a:t>
            </a:r>
            <a:br>
              <a:rPr lang="en-US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vs. the baseline*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303E0BAB-4C66-6233-1EE7-2DEA66D87DF6}"/>
              </a:ext>
            </a:extLst>
          </p:cNvPr>
          <p:cNvSpPr/>
          <p:nvPr/>
        </p:nvSpPr>
        <p:spPr bwMode="auto">
          <a:xfrm>
            <a:off x="6059114" y="1449387"/>
            <a:ext cx="3186669" cy="817157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Prioritised set of </a:t>
            </a:r>
            <a:br>
              <a:rPr lang="en-US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system changes </a:t>
            </a:r>
            <a:br>
              <a:rPr lang="en-US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distribution networks</a:t>
            </a:r>
          </a:p>
        </p:txBody>
      </p:sp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8ECC9C5A-0544-A9F6-501A-CBAE92AD8A64}"/>
              </a:ext>
            </a:extLst>
          </p:cNvPr>
          <p:cNvSpPr/>
          <p:nvPr/>
        </p:nvSpPr>
        <p:spPr bwMode="auto">
          <a:xfrm>
            <a:off x="9373942" y="1449387"/>
            <a:ext cx="2356096" cy="817157"/>
          </a:xfrm>
          <a:prstGeom prst="snip2Diag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‘All Levers Pulled’ combined scenario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A964CD-D130-F7C3-842B-2E0EEC952C1A}"/>
              </a:ext>
            </a:extLst>
          </p:cNvPr>
          <p:cNvSpPr/>
          <p:nvPr/>
        </p:nvSpPr>
        <p:spPr bwMode="auto">
          <a:xfrm>
            <a:off x="465136" y="2544324"/>
            <a:ext cx="2412000" cy="3401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72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i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add</a:t>
            </a:r>
            <a:r>
              <a:rPr lang="en-US" sz="105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rooftop solar &amp; BTM storage</a:t>
            </a:r>
            <a:endParaRPr lang="en-US" sz="12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C54E97E-95A9-E839-9B5D-6FE1A4CEF52A}"/>
              </a:ext>
            </a:extLst>
          </p:cNvPr>
          <p:cNvSpPr/>
          <p:nvPr/>
        </p:nvSpPr>
        <p:spPr bwMode="auto">
          <a:xfrm>
            <a:off x="465136" y="2993360"/>
            <a:ext cx="2412000" cy="3401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72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i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add</a:t>
            </a:r>
            <a:r>
              <a:rPr lang="en-US" sz="105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rooftop solar </a:t>
            </a:r>
            <a:r>
              <a:rPr lang="en-US" sz="1050" i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n-US" sz="105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FTM storage</a:t>
            </a:r>
            <a:endParaRPr lang="en-US" sz="12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64A2586-534B-BA30-4AD9-3FAA3FDEDE0A}"/>
              </a:ext>
            </a:extLst>
          </p:cNvPr>
          <p:cNvSpPr/>
          <p:nvPr/>
        </p:nvSpPr>
        <p:spPr bwMode="auto">
          <a:xfrm>
            <a:off x="465136" y="3447237"/>
            <a:ext cx="2412000" cy="3401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72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i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add c</a:t>
            </a:r>
            <a:r>
              <a:rPr lang="en-US" sz="105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ommunity generation </a:t>
            </a:r>
            <a:endParaRPr lang="en-US" sz="12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DABC5AC-E15E-22FC-42E7-A28F421E6990}"/>
              </a:ext>
            </a:extLst>
          </p:cNvPr>
          <p:cNvSpPr/>
          <p:nvPr/>
        </p:nvSpPr>
        <p:spPr bwMode="auto">
          <a:xfrm>
            <a:off x="465136" y="3896273"/>
            <a:ext cx="2412000" cy="3401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72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i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faster </a:t>
            </a:r>
            <a:r>
              <a:rPr lang="en-US" sz="105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home/business electrification^</a:t>
            </a:r>
            <a:endParaRPr lang="en-US" sz="12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9EAC14-91E3-3B96-3953-CD6D6446D2F4}"/>
              </a:ext>
            </a:extLst>
          </p:cNvPr>
          <p:cNvSpPr/>
          <p:nvPr/>
        </p:nvSpPr>
        <p:spPr bwMode="auto">
          <a:xfrm>
            <a:off x="465136" y="4345309"/>
            <a:ext cx="2412000" cy="3401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72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i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faster </a:t>
            </a:r>
            <a:r>
              <a:rPr lang="en-US" sz="105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transport electrification^</a:t>
            </a:r>
            <a:endParaRPr lang="en-US" sz="12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E9CDD5B-FF5E-DB39-0B80-3621770D4D98}"/>
              </a:ext>
            </a:extLst>
          </p:cNvPr>
          <p:cNvSpPr/>
          <p:nvPr/>
        </p:nvSpPr>
        <p:spPr bwMode="auto">
          <a:xfrm>
            <a:off x="465136" y="4794348"/>
            <a:ext cx="2412000" cy="3401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72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i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deliver </a:t>
            </a:r>
            <a:r>
              <a:rPr lang="en-US" sz="105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CER coordination**</a:t>
            </a:r>
            <a:endParaRPr lang="en-US" sz="12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Source">
            <a:extLst>
              <a:ext uri="{FF2B5EF4-FFF2-40B4-BE49-F238E27FC236}">
                <a16:creationId xmlns:a16="http://schemas.microsoft.com/office/drawing/2014/main" id="{84DA3AE0-289E-CC84-B718-142944DD2D7E}"/>
              </a:ext>
            </a:extLst>
          </p:cNvPr>
          <p:cNvSpPr txBox="1"/>
          <p:nvPr/>
        </p:nvSpPr>
        <p:spPr>
          <a:xfrm>
            <a:off x="465138" y="6142198"/>
            <a:ext cx="9036000" cy="18716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marL="355600" indent="-355600"/>
            <a:r>
              <a:rPr lang="en-AU" sz="80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Notes:	^ The starting point for our system changes was the 2024 ISP Step Change scenario, so changes that “add” are above the ISP, and “faster” is relative to the ISP trajectory.</a:t>
            </a:r>
          </a:p>
          <a:p>
            <a:pPr marL="355600" indent="-355600"/>
            <a:r>
              <a:rPr lang="en-AU" sz="80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* The baseline used for comparison was the ‘Missed Opportunities’ scenario.</a:t>
            </a:r>
          </a:p>
          <a:p>
            <a:pPr marL="355600" indent="-355600"/>
            <a:r>
              <a:rPr lang="en-AU" sz="80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** Less coordination was tested in our scenario modelling since the ISP Step Change scenario already assumes high levels of coordination without a clear pathway to achieve this. </a:t>
            </a:r>
            <a:br>
              <a:rPr lang="en-AU" sz="80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AU" sz="80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‘less coordination’ scenario was used to validate the need for coordination and the additional costs that would be incurred if coordination is not achieved.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BECF5CE-4294-839F-F452-81F286362990}"/>
              </a:ext>
            </a:extLst>
          </p:cNvPr>
          <p:cNvGrpSpPr/>
          <p:nvPr/>
        </p:nvGrpSpPr>
        <p:grpSpPr>
          <a:xfrm>
            <a:off x="3079155" y="2544324"/>
            <a:ext cx="2592000" cy="340139"/>
            <a:chOff x="3355045" y="2544324"/>
            <a:chExt cx="2592000" cy="34013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19F87A6-84FD-0E43-613A-3A577A1807D8}"/>
                </a:ext>
              </a:extLst>
            </p:cNvPr>
            <p:cNvSpPr/>
            <p:nvPr/>
          </p:nvSpPr>
          <p:spPr bwMode="auto">
            <a:xfrm>
              <a:off x="3355045" y="2544324"/>
              <a:ext cx="2592000" cy="34013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72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i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add</a:t>
              </a:r>
              <a:r>
                <a:rPr lang="en-US" sz="105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rooftop solar &amp; BTM storage</a:t>
              </a:r>
              <a:endParaRPr lang="en-US" sz="120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84EFB2-0256-B735-D0ED-7B7273D12D7D}"/>
                </a:ext>
              </a:extLst>
            </p:cNvPr>
            <p:cNvSpPr txBox="1"/>
            <p:nvPr/>
          </p:nvSpPr>
          <p:spPr>
            <a:xfrm>
              <a:off x="5559660" y="2544324"/>
              <a:ext cx="340469" cy="3311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spcAft>
                  <a:spcPts val="600"/>
                </a:spcAft>
              </a:pPr>
              <a:r>
                <a:rPr lang="en-US" sz="1400" b="1" i="0">
                  <a:solidFill>
                    <a:srgbClr val="54565A"/>
                  </a:solidFill>
                  <a:latin typeface="+mn-lt"/>
                  <a:ea typeface="Verdana" panose="020B0604030504040204" pitchFamily="34" charset="0"/>
                  <a:cs typeface="Times New Roman" panose="02020603050405020304" pitchFamily="18" charset="0"/>
                </a:rPr>
                <a:t>$$</a:t>
              </a:r>
              <a:endParaRPr lang="en-US" sz="1600" b="1" i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94A840-47E0-E0E2-054F-35F9BE63347E}"/>
              </a:ext>
            </a:extLst>
          </p:cNvPr>
          <p:cNvGrpSpPr/>
          <p:nvPr/>
        </p:nvGrpSpPr>
        <p:grpSpPr>
          <a:xfrm>
            <a:off x="3079155" y="2989158"/>
            <a:ext cx="2592000" cy="340139"/>
            <a:chOff x="3355045" y="3442396"/>
            <a:chExt cx="2592000" cy="34013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C2091E8-BCAD-60FC-A94C-214EC37FA12D}"/>
                </a:ext>
              </a:extLst>
            </p:cNvPr>
            <p:cNvSpPr/>
            <p:nvPr/>
          </p:nvSpPr>
          <p:spPr bwMode="auto">
            <a:xfrm>
              <a:off x="3355045" y="3442396"/>
              <a:ext cx="2592000" cy="34013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72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i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add </a:t>
              </a:r>
              <a:r>
                <a:rPr lang="en-US" sz="105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rooftop solar </a:t>
              </a:r>
              <a:r>
                <a:rPr lang="en-US" sz="1050" i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&amp; </a:t>
              </a:r>
              <a:r>
                <a:rPr lang="en-US" sz="105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FTM storage</a:t>
              </a:r>
              <a:endParaRPr lang="en-US" sz="120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4BCF58-FB6D-3E37-038A-FE58C6B229A9}"/>
                </a:ext>
              </a:extLst>
            </p:cNvPr>
            <p:cNvSpPr txBox="1"/>
            <p:nvPr/>
          </p:nvSpPr>
          <p:spPr>
            <a:xfrm>
              <a:off x="5559660" y="3451359"/>
              <a:ext cx="340469" cy="3311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spcAft>
                  <a:spcPts val="600"/>
                </a:spcAft>
              </a:pPr>
              <a:r>
                <a:rPr lang="en-US" sz="1400" b="1" i="0">
                  <a:solidFill>
                    <a:srgbClr val="54565A"/>
                  </a:solidFill>
                  <a:latin typeface="+mn-lt"/>
                  <a:ea typeface="Verdana" panose="020B0604030504040204" pitchFamily="34" charset="0"/>
                  <a:cs typeface="Times New Roman" panose="02020603050405020304" pitchFamily="18" charset="0"/>
                </a:rPr>
                <a:t>$$$</a:t>
              </a:r>
              <a:endParaRPr lang="en-US" sz="1600" b="1" i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1131951-9692-4C58-8389-593D255D7B83}"/>
              </a:ext>
            </a:extLst>
          </p:cNvPr>
          <p:cNvGrpSpPr/>
          <p:nvPr/>
        </p:nvGrpSpPr>
        <p:grpSpPr>
          <a:xfrm>
            <a:off x="3079155" y="3434814"/>
            <a:ext cx="2592000" cy="343519"/>
            <a:chOff x="3355045" y="3888052"/>
            <a:chExt cx="2592000" cy="34351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0A4ECB2-F083-344E-8A01-A8D524AD20A5}"/>
                </a:ext>
              </a:extLst>
            </p:cNvPr>
            <p:cNvSpPr/>
            <p:nvPr/>
          </p:nvSpPr>
          <p:spPr bwMode="auto">
            <a:xfrm>
              <a:off x="3355045" y="3891432"/>
              <a:ext cx="2592000" cy="34013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72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i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add c</a:t>
              </a:r>
              <a:r>
                <a:rPr lang="en-US" sz="105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ommunity generation </a:t>
              </a:r>
              <a:endParaRPr lang="en-US" sz="120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D648CD-D684-2B92-B81F-EE0B8A088A22}"/>
                </a:ext>
              </a:extLst>
            </p:cNvPr>
            <p:cNvSpPr txBox="1"/>
            <p:nvPr/>
          </p:nvSpPr>
          <p:spPr>
            <a:xfrm>
              <a:off x="5559660" y="3888052"/>
              <a:ext cx="340469" cy="3311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spcAft>
                  <a:spcPts val="600"/>
                </a:spcAft>
              </a:pPr>
              <a:r>
                <a:rPr lang="en-US" sz="1400" b="1" i="0">
                  <a:solidFill>
                    <a:srgbClr val="54565A"/>
                  </a:solidFill>
                  <a:latin typeface="+mn-lt"/>
                  <a:ea typeface="Verdana" panose="020B0604030504040204" pitchFamily="34" charset="0"/>
                  <a:cs typeface="Times New Roman" panose="02020603050405020304" pitchFamily="18" charset="0"/>
                </a:rPr>
                <a:t>$$$</a:t>
              </a:r>
              <a:endParaRPr lang="en-US" sz="1600" b="1" i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C439B18-6B0C-BE52-6D1D-F9A84AB89FA5}"/>
              </a:ext>
            </a:extLst>
          </p:cNvPr>
          <p:cNvGrpSpPr/>
          <p:nvPr/>
        </p:nvGrpSpPr>
        <p:grpSpPr>
          <a:xfrm>
            <a:off x="3079155" y="4336266"/>
            <a:ext cx="2592000" cy="345211"/>
            <a:chOff x="3355045" y="4335396"/>
            <a:chExt cx="2592000" cy="34521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705EE26-0A49-B56A-DE27-05FAD4A5F144}"/>
                </a:ext>
              </a:extLst>
            </p:cNvPr>
            <p:cNvSpPr/>
            <p:nvPr/>
          </p:nvSpPr>
          <p:spPr bwMode="auto">
            <a:xfrm>
              <a:off x="3355045" y="4340468"/>
              <a:ext cx="2592000" cy="34013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72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i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faster </a:t>
              </a:r>
              <a:r>
                <a:rPr lang="en-US" sz="105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home/business electrification^</a:t>
              </a:r>
              <a:endParaRPr lang="en-US" sz="120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DF9A20-8C78-3F86-91F1-7B7CE8D78136}"/>
                </a:ext>
              </a:extLst>
            </p:cNvPr>
            <p:cNvSpPr txBox="1"/>
            <p:nvPr/>
          </p:nvSpPr>
          <p:spPr>
            <a:xfrm>
              <a:off x="5559660" y="4335396"/>
              <a:ext cx="340469" cy="3311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spcAft>
                  <a:spcPts val="600"/>
                </a:spcAft>
              </a:pPr>
              <a:r>
                <a:rPr lang="en-US" sz="1400" b="1" i="0">
                  <a:solidFill>
                    <a:srgbClr val="E4002B"/>
                  </a:solidFill>
                  <a:latin typeface="+mn-lt"/>
                  <a:ea typeface="Verdana" panose="020B0604030504040204" pitchFamily="34" charset="0"/>
                  <a:cs typeface="Times New Roman" panose="02020603050405020304" pitchFamily="18" charset="0"/>
                </a:rPr>
                <a:t>-$</a:t>
              </a:r>
              <a:endParaRPr lang="en-US" sz="1600" b="1" i="0">
                <a:solidFill>
                  <a:srgbClr val="E4002B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7DAECEC-A272-838A-FCDF-175C8F3CCE8C}"/>
              </a:ext>
            </a:extLst>
          </p:cNvPr>
          <p:cNvGrpSpPr/>
          <p:nvPr/>
        </p:nvGrpSpPr>
        <p:grpSpPr>
          <a:xfrm>
            <a:off x="3079155" y="3887230"/>
            <a:ext cx="2592000" cy="340139"/>
            <a:chOff x="3355045" y="4789504"/>
            <a:chExt cx="2592000" cy="34013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0D75821-1EE0-3FF3-FB9E-5009D3A2F68D}"/>
                </a:ext>
              </a:extLst>
            </p:cNvPr>
            <p:cNvSpPr/>
            <p:nvPr/>
          </p:nvSpPr>
          <p:spPr bwMode="auto">
            <a:xfrm>
              <a:off x="3355045" y="4789504"/>
              <a:ext cx="2592000" cy="3401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72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i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faster </a:t>
              </a:r>
              <a:r>
                <a:rPr lang="en-US" sz="105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transport electrification^</a:t>
              </a:r>
              <a:endParaRPr lang="en-US" sz="120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5C42027-B8C9-1443-5830-6B882BE7B3CE}"/>
                </a:ext>
              </a:extLst>
            </p:cNvPr>
            <p:cNvSpPr txBox="1"/>
            <p:nvPr/>
          </p:nvSpPr>
          <p:spPr>
            <a:xfrm>
              <a:off x="5559660" y="4791398"/>
              <a:ext cx="340469" cy="3311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spcAft>
                  <a:spcPts val="600"/>
                </a:spcAft>
              </a:pPr>
              <a:r>
                <a:rPr lang="en-US" sz="1400" b="1" i="0">
                  <a:solidFill>
                    <a:srgbClr val="54565A"/>
                  </a:solidFill>
                  <a:latin typeface="+mn-lt"/>
                  <a:ea typeface="Verdana" panose="020B0604030504040204" pitchFamily="34" charset="0"/>
                  <a:cs typeface="Times New Roman" panose="02020603050405020304" pitchFamily="18" charset="0"/>
                </a:rPr>
                <a:t>$$</a:t>
              </a:r>
              <a:endParaRPr lang="en-US" sz="1600" b="1" i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9B888B3-C3E3-D0C7-0A61-59A53A627479}"/>
              </a:ext>
            </a:extLst>
          </p:cNvPr>
          <p:cNvGrpSpPr/>
          <p:nvPr/>
        </p:nvGrpSpPr>
        <p:grpSpPr>
          <a:xfrm>
            <a:off x="3079155" y="4776160"/>
            <a:ext cx="2592000" cy="349284"/>
            <a:chOff x="3355045" y="5229398"/>
            <a:chExt cx="2592000" cy="34928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5DF66FC-AA29-636C-1626-54945DF9F9B1}"/>
                </a:ext>
              </a:extLst>
            </p:cNvPr>
            <p:cNvSpPr/>
            <p:nvPr/>
          </p:nvSpPr>
          <p:spPr bwMode="auto">
            <a:xfrm>
              <a:off x="3355045" y="5238543"/>
              <a:ext cx="2592000" cy="3401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72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i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deliver </a:t>
              </a:r>
              <a:r>
                <a:rPr lang="en-US" sz="105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CER coordination**</a:t>
              </a:r>
              <a:endParaRPr lang="en-US" sz="120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8B8571-0C8F-4988-0316-52E1A2D0BF82}"/>
                </a:ext>
              </a:extLst>
            </p:cNvPr>
            <p:cNvSpPr txBox="1"/>
            <p:nvPr/>
          </p:nvSpPr>
          <p:spPr>
            <a:xfrm>
              <a:off x="5559660" y="5229398"/>
              <a:ext cx="340469" cy="3311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spcAft>
                  <a:spcPts val="600"/>
                </a:spcAft>
              </a:pPr>
              <a:r>
                <a:rPr lang="en-US" sz="1400" b="1" i="0">
                  <a:solidFill>
                    <a:srgbClr val="54565A"/>
                  </a:solidFill>
                  <a:latin typeface="+mn-lt"/>
                  <a:ea typeface="Verdana" panose="020B0604030504040204" pitchFamily="34" charset="0"/>
                  <a:cs typeface="Times New Roman" panose="02020603050405020304" pitchFamily="18" charset="0"/>
                </a:rPr>
                <a:t>$$</a:t>
              </a:r>
              <a:endParaRPr lang="en-US" sz="1600" b="1" i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9356C0-4CAB-C1B1-F8E7-C63B78E95387}"/>
              </a:ext>
            </a:extLst>
          </p:cNvPr>
          <p:cNvGrpSpPr/>
          <p:nvPr/>
        </p:nvGrpSpPr>
        <p:grpSpPr>
          <a:xfrm>
            <a:off x="9678995" y="3141002"/>
            <a:ext cx="1742902" cy="1725320"/>
            <a:chOff x="9678995" y="3141002"/>
            <a:chExt cx="1742902" cy="17253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71EEB7-AD85-16F7-85E0-E9F8C35C4D99}"/>
                </a:ext>
              </a:extLst>
            </p:cNvPr>
            <p:cNvGrpSpPr/>
            <p:nvPr/>
          </p:nvGrpSpPr>
          <p:grpSpPr>
            <a:xfrm>
              <a:off x="10511673" y="3141002"/>
              <a:ext cx="910224" cy="914346"/>
              <a:chOff x="10511673" y="3141002"/>
              <a:chExt cx="910224" cy="914346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648F65F-AB44-83B4-AF0F-57876EE9A731}"/>
                  </a:ext>
                </a:extLst>
              </p:cNvPr>
              <p:cNvSpPr/>
              <p:nvPr/>
            </p:nvSpPr>
            <p:spPr bwMode="auto">
              <a:xfrm rot="5970160">
                <a:off x="10595058" y="3169701"/>
                <a:ext cx="640557" cy="807328"/>
              </a:xfrm>
              <a:custGeom>
                <a:avLst/>
                <a:gdLst>
                  <a:gd name="connsiteX0" fmla="*/ 143427 w 640557"/>
                  <a:gd name="connsiteY0" fmla="*/ 82 h 807328"/>
                  <a:gd name="connsiteX1" fmla="*/ 640557 w 640557"/>
                  <a:gd name="connsiteY1" fmla="*/ 82 h 807328"/>
                  <a:gd name="connsiteX2" fmla="*/ 640557 w 640557"/>
                  <a:gd name="connsiteY2" fmla="*/ 234434 h 807328"/>
                  <a:gd name="connsiteX3" fmla="*/ 620554 w 640557"/>
                  <a:gd name="connsiteY3" fmla="*/ 222252 h 807328"/>
                  <a:gd name="connsiteX4" fmla="*/ 577454 w 640557"/>
                  <a:gd name="connsiteY4" fmla="*/ 214393 h 807328"/>
                  <a:gd name="connsiteX5" fmla="*/ 466726 w 640557"/>
                  <a:gd name="connsiteY5" fmla="*/ 314406 h 807328"/>
                  <a:gd name="connsiteX6" fmla="*/ 577454 w 640557"/>
                  <a:gd name="connsiteY6" fmla="*/ 414419 h 807328"/>
                  <a:gd name="connsiteX7" fmla="*/ 620554 w 640557"/>
                  <a:gd name="connsiteY7" fmla="*/ 406560 h 807328"/>
                  <a:gd name="connsiteX8" fmla="*/ 640557 w 640557"/>
                  <a:gd name="connsiteY8" fmla="*/ 394378 h 807328"/>
                  <a:gd name="connsiteX9" fmla="*/ 640557 w 640557"/>
                  <a:gd name="connsiteY9" fmla="*/ 638258 h 807328"/>
                  <a:gd name="connsiteX10" fmla="*/ 405953 w 640557"/>
                  <a:gd name="connsiteY10" fmla="*/ 638258 h 807328"/>
                  <a:gd name="connsiteX11" fmla="*/ 420440 w 640557"/>
                  <a:gd name="connsiteY11" fmla="*/ 660114 h 807328"/>
                  <a:gd name="connsiteX12" fmla="*/ 428627 w 640557"/>
                  <a:gd name="connsiteY12" fmla="*/ 701361 h 807328"/>
                  <a:gd name="connsiteX13" fmla="*/ 324446 w 640557"/>
                  <a:gd name="connsiteY13" fmla="*/ 807328 h 807328"/>
                  <a:gd name="connsiteX14" fmla="*/ 220265 w 640557"/>
                  <a:gd name="connsiteY14" fmla="*/ 701361 h 807328"/>
                  <a:gd name="connsiteX15" fmla="*/ 228452 w 640557"/>
                  <a:gd name="connsiteY15" fmla="*/ 660114 h 807328"/>
                  <a:gd name="connsiteX16" fmla="*/ 242939 w 640557"/>
                  <a:gd name="connsiteY16" fmla="*/ 638258 h 807328"/>
                  <a:gd name="connsiteX17" fmla="*/ 0 w 640557"/>
                  <a:gd name="connsiteY17" fmla="*/ 638258 h 807328"/>
                  <a:gd name="connsiteX18" fmla="*/ 0 w 640557"/>
                  <a:gd name="connsiteY18" fmla="*/ 118216 h 807328"/>
                  <a:gd name="connsiteX19" fmla="*/ 4764 w 640557"/>
                  <a:gd name="connsiteY19" fmla="*/ 128670 h 807328"/>
                  <a:gd name="connsiteX20" fmla="*/ 152402 w 640557"/>
                  <a:gd name="connsiteY20" fmla="*/ 2463 h 807328"/>
                  <a:gd name="connsiteX21" fmla="*/ 143427 w 640557"/>
                  <a:gd name="connsiteY21" fmla="*/ 82 h 80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0557" h="807328">
                    <a:moveTo>
                      <a:pt x="143427" y="82"/>
                    </a:moveTo>
                    <a:lnTo>
                      <a:pt x="640557" y="82"/>
                    </a:lnTo>
                    <a:lnTo>
                      <a:pt x="640557" y="234434"/>
                    </a:lnTo>
                    <a:lnTo>
                      <a:pt x="620554" y="222252"/>
                    </a:lnTo>
                    <a:cubicBezTo>
                      <a:pt x="607307" y="217192"/>
                      <a:pt x="592742" y="214393"/>
                      <a:pt x="577454" y="214393"/>
                    </a:cubicBezTo>
                    <a:cubicBezTo>
                      <a:pt x="516301" y="214393"/>
                      <a:pt x="466726" y="259170"/>
                      <a:pt x="466726" y="314406"/>
                    </a:cubicBezTo>
                    <a:cubicBezTo>
                      <a:pt x="466726" y="369642"/>
                      <a:pt x="516301" y="414419"/>
                      <a:pt x="577454" y="414419"/>
                    </a:cubicBezTo>
                    <a:cubicBezTo>
                      <a:pt x="592742" y="414419"/>
                      <a:pt x="607307" y="411620"/>
                      <a:pt x="620554" y="406560"/>
                    </a:cubicBezTo>
                    <a:lnTo>
                      <a:pt x="640557" y="394378"/>
                    </a:lnTo>
                    <a:lnTo>
                      <a:pt x="640557" y="638258"/>
                    </a:lnTo>
                    <a:lnTo>
                      <a:pt x="405953" y="638258"/>
                    </a:lnTo>
                    <a:lnTo>
                      <a:pt x="420440" y="660114"/>
                    </a:lnTo>
                    <a:cubicBezTo>
                      <a:pt x="425712" y="672792"/>
                      <a:pt x="428627" y="686730"/>
                      <a:pt x="428627" y="701361"/>
                    </a:cubicBezTo>
                    <a:cubicBezTo>
                      <a:pt x="428627" y="759885"/>
                      <a:pt x="381984" y="807328"/>
                      <a:pt x="324446" y="807328"/>
                    </a:cubicBezTo>
                    <a:cubicBezTo>
                      <a:pt x="266908" y="807328"/>
                      <a:pt x="220265" y="759885"/>
                      <a:pt x="220265" y="701361"/>
                    </a:cubicBezTo>
                    <a:cubicBezTo>
                      <a:pt x="220265" y="686730"/>
                      <a:pt x="223180" y="672792"/>
                      <a:pt x="228452" y="660114"/>
                    </a:cubicBezTo>
                    <a:lnTo>
                      <a:pt x="242939" y="638258"/>
                    </a:lnTo>
                    <a:lnTo>
                      <a:pt x="0" y="638258"/>
                    </a:lnTo>
                    <a:lnTo>
                      <a:pt x="0" y="118216"/>
                    </a:lnTo>
                    <a:lnTo>
                      <a:pt x="4764" y="128670"/>
                    </a:lnTo>
                    <a:cubicBezTo>
                      <a:pt x="795" y="-1505"/>
                      <a:pt x="27783" y="-5475"/>
                      <a:pt x="152402" y="2463"/>
                    </a:cubicBezTo>
                    <a:lnTo>
                      <a:pt x="143427" y="82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+mj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1" name="Freeform 305">
                <a:extLst>
                  <a:ext uri="{FF2B5EF4-FFF2-40B4-BE49-F238E27FC236}">
                    <a16:creationId xmlns:a16="http://schemas.microsoft.com/office/drawing/2014/main" id="{C29B9EA7-B83F-293F-7DFE-F980FF182C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753386">
                <a:off x="10545571" y="3141002"/>
                <a:ext cx="876326" cy="914346"/>
              </a:xfrm>
              <a:custGeom>
                <a:avLst/>
                <a:gdLst>
                  <a:gd name="T0" fmla="*/ 114 w 201"/>
                  <a:gd name="T1" fmla="*/ 210 h 210"/>
                  <a:gd name="T2" fmla="*/ 195 w 201"/>
                  <a:gd name="T3" fmla="*/ 114 h 210"/>
                  <a:gd name="T4" fmla="*/ 201 w 201"/>
                  <a:gd name="T5" fmla="*/ 96 h 210"/>
                  <a:gd name="T6" fmla="*/ 97 w 201"/>
                  <a:gd name="T7" fmla="*/ 0 h 210"/>
                  <a:gd name="T8" fmla="*/ 94 w 201"/>
                  <a:gd name="T9" fmla="*/ 1 h 210"/>
                  <a:gd name="T10" fmla="*/ 63 w 201"/>
                  <a:gd name="T11" fmla="*/ 38 h 210"/>
                  <a:gd name="T12" fmla="*/ 55 w 201"/>
                  <a:gd name="T13" fmla="*/ 28 h 210"/>
                  <a:gd name="T14" fmla="*/ 17 w 201"/>
                  <a:gd name="T15" fmla="*/ 32 h 210"/>
                  <a:gd name="T16" fmla="*/ 20 w 201"/>
                  <a:gd name="T17" fmla="*/ 71 h 210"/>
                  <a:gd name="T18" fmla="*/ 31 w 201"/>
                  <a:gd name="T19" fmla="*/ 77 h 210"/>
                  <a:gd name="T20" fmla="*/ 0 w 201"/>
                  <a:gd name="T21" fmla="*/ 114 h 210"/>
                  <a:gd name="T22" fmla="*/ 1 w 201"/>
                  <a:gd name="T23" fmla="*/ 117 h 210"/>
                  <a:gd name="T24" fmla="*/ 43 w 201"/>
                  <a:gd name="T25" fmla="*/ 152 h 210"/>
                  <a:gd name="T26" fmla="*/ 50 w 201"/>
                  <a:gd name="T27" fmla="*/ 135 h 210"/>
                  <a:gd name="T28" fmla="*/ 68 w 201"/>
                  <a:gd name="T29" fmla="*/ 128 h 210"/>
                  <a:gd name="T30" fmla="*/ 90 w 201"/>
                  <a:gd name="T31" fmla="*/ 148 h 210"/>
                  <a:gd name="T32" fmla="*/ 73 w 201"/>
                  <a:gd name="T33" fmla="*/ 172 h 210"/>
                  <a:gd name="T34" fmla="*/ 72 w 201"/>
                  <a:gd name="T35" fmla="*/ 176 h 210"/>
                  <a:gd name="T36" fmla="*/ 81 w 201"/>
                  <a:gd name="T37" fmla="*/ 174 h 210"/>
                  <a:gd name="T38" fmla="*/ 96 w 201"/>
                  <a:gd name="T39" fmla="*/ 148 h 210"/>
                  <a:gd name="T40" fmla="*/ 66 w 201"/>
                  <a:gd name="T41" fmla="*/ 123 h 210"/>
                  <a:gd name="T42" fmla="*/ 42 w 201"/>
                  <a:gd name="T43" fmla="*/ 142 h 210"/>
                  <a:gd name="T44" fmla="*/ 40 w 201"/>
                  <a:gd name="T45" fmla="*/ 143 h 210"/>
                  <a:gd name="T46" fmla="*/ 7 w 201"/>
                  <a:gd name="T47" fmla="*/ 114 h 210"/>
                  <a:gd name="T48" fmla="*/ 38 w 201"/>
                  <a:gd name="T49" fmla="*/ 74 h 210"/>
                  <a:gd name="T50" fmla="*/ 36 w 201"/>
                  <a:gd name="T51" fmla="*/ 72 h 210"/>
                  <a:gd name="T52" fmla="*/ 16 w 201"/>
                  <a:gd name="T53" fmla="*/ 52 h 210"/>
                  <a:gd name="T54" fmla="*/ 36 w 201"/>
                  <a:gd name="T55" fmla="*/ 27 h 210"/>
                  <a:gd name="T56" fmla="*/ 60 w 201"/>
                  <a:gd name="T57" fmla="*/ 44 h 210"/>
                  <a:gd name="T58" fmla="*/ 64 w 201"/>
                  <a:gd name="T59" fmla="*/ 45 h 210"/>
                  <a:gd name="T60" fmla="*/ 97 w 201"/>
                  <a:gd name="T61" fmla="*/ 8 h 210"/>
                  <a:gd name="T62" fmla="*/ 196 w 201"/>
                  <a:gd name="T63" fmla="*/ 97 h 210"/>
                  <a:gd name="T64" fmla="*/ 115 w 201"/>
                  <a:gd name="T65" fmla="*/ 205 h 210"/>
                  <a:gd name="T66" fmla="*/ 79 w 201"/>
                  <a:gd name="T67" fmla="*/ 17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1" h="210">
                    <a:moveTo>
                      <a:pt x="113" y="210"/>
                    </a:moveTo>
                    <a:cubicBezTo>
                      <a:pt x="113" y="210"/>
                      <a:pt x="114" y="210"/>
                      <a:pt x="114" y="210"/>
                    </a:cubicBezTo>
                    <a:cubicBezTo>
                      <a:pt x="115" y="210"/>
                      <a:pt x="115" y="210"/>
                      <a:pt x="116" y="209"/>
                    </a:cubicBezTo>
                    <a:cubicBezTo>
                      <a:pt x="195" y="114"/>
                      <a:pt x="195" y="114"/>
                      <a:pt x="195" y="114"/>
                    </a:cubicBezTo>
                    <a:cubicBezTo>
                      <a:pt x="199" y="110"/>
                      <a:pt x="201" y="104"/>
                      <a:pt x="201" y="98"/>
                    </a:cubicBezTo>
                    <a:cubicBezTo>
                      <a:pt x="201" y="96"/>
                      <a:pt x="201" y="96"/>
                      <a:pt x="201" y="96"/>
                    </a:cubicBezTo>
                    <a:cubicBezTo>
                      <a:pt x="200" y="89"/>
                      <a:pt x="197" y="83"/>
                      <a:pt x="192" y="79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6" y="0"/>
                      <a:pt x="95" y="0"/>
                    </a:cubicBezTo>
                    <a:cubicBezTo>
                      <a:pt x="95" y="0"/>
                      <a:pt x="94" y="1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0" y="33"/>
                      <a:pt x="58" y="31"/>
                      <a:pt x="55" y="28"/>
                    </a:cubicBezTo>
                    <a:cubicBezTo>
                      <a:pt x="50" y="24"/>
                      <a:pt x="43" y="21"/>
                      <a:pt x="35" y="22"/>
                    </a:cubicBezTo>
                    <a:cubicBezTo>
                      <a:pt x="28" y="23"/>
                      <a:pt x="21" y="26"/>
                      <a:pt x="17" y="32"/>
                    </a:cubicBezTo>
                    <a:cubicBezTo>
                      <a:pt x="12" y="38"/>
                      <a:pt x="10" y="45"/>
                      <a:pt x="10" y="52"/>
                    </a:cubicBezTo>
                    <a:cubicBezTo>
                      <a:pt x="11" y="60"/>
                      <a:pt x="15" y="66"/>
                      <a:pt x="20" y="71"/>
                    </a:cubicBezTo>
                    <a:cubicBezTo>
                      <a:pt x="23" y="73"/>
                      <a:pt x="26" y="75"/>
                      <a:pt x="29" y="76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0" y="115"/>
                      <a:pt x="0" y="116"/>
                    </a:cubicBezTo>
                    <a:cubicBezTo>
                      <a:pt x="0" y="116"/>
                      <a:pt x="0" y="117"/>
                      <a:pt x="1" y="117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2" y="152"/>
                      <a:pt x="43" y="152"/>
                      <a:pt x="43" y="152"/>
                    </a:cubicBezTo>
                    <a:cubicBezTo>
                      <a:pt x="44" y="151"/>
                      <a:pt x="45" y="150"/>
                      <a:pt x="45" y="149"/>
                    </a:cubicBezTo>
                    <a:cubicBezTo>
                      <a:pt x="45" y="144"/>
                      <a:pt x="47" y="139"/>
                      <a:pt x="50" y="135"/>
                    </a:cubicBezTo>
                    <a:cubicBezTo>
                      <a:pt x="54" y="131"/>
                      <a:pt x="60" y="128"/>
                      <a:pt x="66" y="128"/>
                    </a:cubicBezTo>
                    <a:cubicBezTo>
                      <a:pt x="66" y="128"/>
                      <a:pt x="67" y="128"/>
                      <a:pt x="68" y="128"/>
                    </a:cubicBezTo>
                    <a:cubicBezTo>
                      <a:pt x="73" y="128"/>
                      <a:pt x="78" y="129"/>
                      <a:pt x="82" y="133"/>
                    </a:cubicBezTo>
                    <a:cubicBezTo>
                      <a:pt x="87" y="136"/>
                      <a:pt x="89" y="142"/>
                      <a:pt x="90" y="148"/>
                    </a:cubicBezTo>
                    <a:cubicBezTo>
                      <a:pt x="90" y="154"/>
                      <a:pt x="89" y="160"/>
                      <a:pt x="85" y="164"/>
                    </a:cubicBezTo>
                    <a:cubicBezTo>
                      <a:pt x="81" y="168"/>
                      <a:pt x="77" y="171"/>
                      <a:pt x="73" y="172"/>
                    </a:cubicBezTo>
                    <a:cubicBezTo>
                      <a:pt x="72" y="172"/>
                      <a:pt x="71" y="173"/>
                      <a:pt x="71" y="174"/>
                    </a:cubicBezTo>
                    <a:cubicBezTo>
                      <a:pt x="71" y="175"/>
                      <a:pt x="71" y="175"/>
                      <a:pt x="72" y="176"/>
                    </a:cubicBezTo>
                    <a:lnTo>
                      <a:pt x="113" y="210"/>
                    </a:lnTo>
                    <a:close/>
                    <a:moveTo>
                      <a:pt x="81" y="174"/>
                    </a:moveTo>
                    <a:cubicBezTo>
                      <a:pt x="85" y="173"/>
                      <a:pt x="87" y="170"/>
                      <a:pt x="90" y="168"/>
                    </a:cubicBezTo>
                    <a:cubicBezTo>
                      <a:pt x="94" y="162"/>
                      <a:pt x="96" y="155"/>
                      <a:pt x="96" y="148"/>
                    </a:cubicBezTo>
                    <a:cubicBezTo>
                      <a:pt x="95" y="140"/>
                      <a:pt x="91" y="134"/>
                      <a:pt x="86" y="129"/>
                    </a:cubicBezTo>
                    <a:cubicBezTo>
                      <a:pt x="80" y="124"/>
                      <a:pt x="73" y="122"/>
                      <a:pt x="66" y="123"/>
                    </a:cubicBezTo>
                    <a:cubicBezTo>
                      <a:pt x="58" y="124"/>
                      <a:pt x="52" y="127"/>
                      <a:pt x="47" y="133"/>
                    </a:cubicBezTo>
                    <a:cubicBezTo>
                      <a:pt x="45" y="135"/>
                      <a:pt x="43" y="138"/>
                      <a:pt x="42" y="142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0" y="143"/>
                      <a:pt x="40" y="143"/>
                      <a:pt x="40" y="143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8" y="76"/>
                      <a:pt x="39" y="75"/>
                      <a:pt x="38" y="74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8" y="73"/>
                      <a:pt x="37" y="72"/>
                      <a:pt x="36" y="72"/>
                    </a:cubicBezTo>
                    <a:cubicBezTo>
                      <a:pt x="31" y="72"/>
                      <a:pt x="27" y="70"/>
                      <a:pt x="24" y="67"/>
                    </a:cubicBezTo>
                    <a:cubicBezTo>
                      <a:pt x="19" y="63"/>
                      <a:pt x="16" y="58"/>
                      <a:pt x="16" y="52"/>
                    </a:cubicBezTo>
                    <a:cubicBezTo>
                      <a:pt x="15" y="46"/>
                      <a:pt x="17" y="40"/>
                      <a:pt x="21" y="35"/>
                    </a:cubicBezTo>
                    <a:cubicBezTo>
                      <a:pt x="25" y="31"/>
                      <a:pt x="30" y="28"/>
                      <a:pt x="36" y="27"/>
                    </a:cubicBezTo>
                    <a:cubicBezTo>
                      <a:pt x="42" y="27"/>
                      <a:pt x="48" y="29"/>
                      <a:pt x="52" y="33"/>
                    </a:cubicBezTo>
                    <a:cubicBezTo>
                      <a:pt x="56" y="35"/>
                      <a:pt x="58" y="39"/>
                      <a:pt x="60" y="44"/>
                    </a:cubicBezTo>
                    <a:cubicBezTo>
                      <a:pt x="60" y="45"/>
                      <a:pt x="61" y="46"/>
                      <a:pt x="62" y="46"/>
                    </a:cubicBezTo>
                    <a:cubicBezTo>
                      <a:pt x="62" y="46"/>
                      <a:pt x="63" y="46"/>
                      <a:pt x="64" y="45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94" y="87"/>
                      <a:pt x="196" y="91"/>
                      <a:pt x="196" y="97"/>
                    </a:cubicBezTo>
                    <a:cubicBezTo>
                      <a:pt x="197" y="102"/>
                      <a:pt x="195" y="107"/>
                      <a:pt x="192" y="112"/>
                    </a:cubicBezTo>
                    <a:cubicBezTo>
                      <a:pt x="115" y="205"/>
                      <a:pt x="115" y="205"/>
                      <a:pt x="115" y="205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79" y="175"/>
                      <a:pt x="79" y="175"/>
                      <a:pt x="79" y="175"/>
                    </a:cubicBezTo>
                    <a:lnTo>
                      <a:pt x="81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44E6096-5714-BE12-3836-75B462F3216E}"/>
                </a:ext>
              </a:extLst>
            </p:cNvPr>
            <p:cNvGrpSpPr/>
            <p:nvPr/>
          </p:nvGrpSpPr>
          <p:grpSpPr>
            <a:xfrm>
              <a:off x="9678995" y="3172992"/>
              <a:ext cx="914348" cy="913441"/>
              <a:chOff x="9678995" y="3172992"/>
              <a:chExt cx="914348" cy="913441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A72F7EB0-37DF-510A-C332-A4EDF60B8A7D}"/>
                  </a:ext>
                </a:extLst>
              </p:cNvPr>
              <p:cNvSpPr/>
              <p:nvPr/>
            </p:nvSpPr>
            <p:spPr bwMode="auto">
              <a:xfrm>
                <a:off x="9803411" y="3279105"/>
                <a:ext cx="640557" cy="807328"/>
              </a:xfrm>
              <a:custGeom>
                <a:avLst/>
                <a:gdLst>
                  <a:gd name="connsiteX0" fmla="*/ 143427 w 640557"/>
                  <a:gd name="connsiteY0" fmla="*/ 82 h 807328"/>
                  <a:gd name="connsiteX1" fmla="*/ 640557 w 640557"/>
                  <a:gd name="connsiteY1" fmla="*/ 82 h 807328"/>
                  <a:gd name="connsiteX2" fmla="*/ 640557 w 640557"/>
                  <a:gd name="connsiteY2" fmla="*/ 234434 h 807328"/>
                  <a:gd name="connsiteX3" fmla="*/ 620554 w 640557"/>
                  <a:gd name="connsiteY3" fmla="*/ 222252 h 807328"/>
                  <a:gd name="connsiteX4" fmla="*/ 577454 w 640557"/>
                  <a:gd name="connsiteY4" fmla="*/ 214393 h 807328"/>
                  <a:gd name="connsiteX5" fmla="*/ 466726 w 640557"/>
                  <a:gd name="connsiteY5" fmla="*/ 314406 h 807328"/>
                  <a:gd name="connsiteX6" fmla="*/ 577454 w 640557"/>
                  <a:gd name="connsiteY6" fmla="*/ 414419 h 807328"/>
                  <a:gd name="connsiteX7" fmla="*/ 620554 w 640557"/>
                  <a:gd name="connsiteY7" fmla="*/ 406560 h 807328"/>
                  <a:gd name="connsiteX8" fmla="*/ 640557 w 640557"/>
                  <a:gd name="connsiteY8" fmla="*/ 394378 h 807328"/>
                  <a:gd name="connsiteX9" fmla="*/ 640557 w 640557"/>
                  <a:gd name="connsiteY9" fmla="*/ 638258 h 807328"/>
                  <a:gd name="connsiteX10" fmla="*/ 405953 w 640557"/>
                  <a:gd name="connsiteY10" fmla="*/ 638258 h 807328"/>
                  <a:gd name="connsiteX11" fmla="*/ 420440 w 640557"/>
                  <a:gd name="connsiteY11" fmla="*/ 660114 h 807328"/>
                  <a:gd name="connsiteX12" fmla="*/ 428627 w 640557"/>
                  <a:gd name="connsiteY12" fmla="*/ 701361 h 807328"/>
                  <a:gd name="connsiteX13" fmla="*/ 324446 w 640557"/>
                  <a:gd name="connsiteY13" fmla="*/ 807328 h 807328"/>
                  <a:gd name="connsiteX14" fmla="*/ 220265 w 640557"/>
                  <a:gd name="connsiteY14" fmla="*/ 701361 h 807328"/>
                  <a:gd name="connsiteX15" fmla="*/ 228452 w 640557"/>
                  <a:gd name="connsiteY15" fmla="*/ 660114 h 807328"/>
                  <a:gd name="connsiteX16" fmla="*/ 242939 w 640557"/>
                  <a:gd name="connsiteY16" fmla="*/ 638258 h 807328"/>
                  <a:gd name="connsiteX17" fmla="*/ 0 w 640557"/>
                  <a:gd name="connsiteY17" fmla="*/ 638258 h 807328"/>
                  <a:gd name="connsiteX18" fmla="*/ 0 w 640557"/>
                  <a:gd name="connsiteY18" fmla="*/ 118216 h 807328"/>
                  <a:gd name="connsiteX19" fmla="*/ 4764 w 640557"/>
                  <a:gd name="connsiteY19" fmla="*/ 128670 h 807328"/>
                  <a:gd name="connsiteX20" fmla="*/ 152402 w 640557"/>
                  <a:gd name="connsiteY20" fmla="*/ 2463 h 807328"/>
                  <a:gd name="connsiteX21" fmla="*/ 143427 w 640557"/>
                  <a:gd name="connsiteY21" fmla="*/ 82 h 80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0557" h="807328">
                    <a:moveTo>
                      <a:pt x="143427" y="82"/>
                    </a:moveTo>
                    <a:lnTo>
                      <a:pt x="640557" y="82"/>
                    </a:lnTo>
                    <a:lnTo>
                      <a:pt x="640557" y="234434"/>
                    </a:lnTo>
                    <a:lnTo>
                      <a:pt x="620554" y="222252"/>
                    </a:lnTo>
                    <a:cubicBezTo>
                      <a:pt x="607307" y="217192"/>
                      <a:pt x="592742" y="214393"/>
                      <a:pt x="577454" y="214393"/>
                    </a:cubicBezTo>
                    <a:cubicBezTo>
                      <a:pt x="516301" y="214393"/>
                      <a:pt x="466726" y="259170"/>
                      <a:pt x="466726" y="314406"/>
                    </a:cubicBezTo>
                    <a:cubicBezTo>
                      <a:pt x="466726" y="369642"/>
                      <a:pt x="516301" y="414419"/>
                      <a:pt x="577454" y="414419"/>
                    </a:cubicBezTo>
                    <a:cubicBezTo>
                      <a:pt x="592742" y="414419"/>
                      <a:pt x="607307" y="411620"/>
                      <a:pt x="620554" y="406560"/>
                    </a:cubicBezTo>
                    <a:lnTo>
                      <a:pt x="640557" y="394378"/>
                    </a:lnTo>
                    <a:lnTo>
                      <a:pt x="640557" y="638258"/>
                    </a:lnTo>
                    <a:lnTo>
                      <a:pt x="405953" y="638258"/>
                    </a:lnTo>
                    <a:lnTo>
                      <a:pt x="420440" y="660114"/>
                    </a:lnTo>
                    <a:cubicBezTo>
                      <a:pt x="425712" y="672792"/>
                      <a:pt x="428627" y="686730"/>
                      <a:pt x="428627" y="701361"/>
                    </a:cubicBezTo>
                    <a:cubicBezTo>
                      <a:pt x="428627" y="759885"/>
                      <a:pt x="381984" y="807328"/>
                      <a:pt x="324446" y="807328"/>
                    </a:cubicBezTo>
                    <a:cubicBezTo>
                      <a:pt x="266908" y="807328"/>
                      <a:pt x="220265" y="759885"/>
                      <a:pt x="220265" y="701361"/>
                    </a:cubicBezTo>
                    <a:cubicBezTo>
                      <a:pt x="220265" y="686730"/>
                      <a:pt x="223180" y="672792"/>
                      <a:pt x="228452" y="660114"/>
                    </a:cubicBezTo>
                    <a:lnTo>
                      <a:pt x="242939" y="638258"/>
                    </a:lnTo>
                    <a:lnTo>
                      <a:pt x="0" y="638258"/>
                    </a:lnTo>
                    <a:lnTo>
                      <a:pt x="0" y="118216"/>
                    </a:lnTo>
                    <a:lnTo>
                      <a:pt x="4764" y="128670"/>
                    </a:lnTo>
                    <a:cubicBezTo>
                      <a:pt x="795" y="-1505"/>
                      <a:pt x="27783" y="-5475"/>
                      <a:pt x="152402" y="2463"/>
                    </a:cubicBezTo>
                    <a:lnTo>
                      <a:pt x="143427" y="82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+mj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2" name="Freeform 305">
                <a:extLst>
                  <a:ext uri="{FF2B5EF4-FFF2-40B4-BE49-F238E27FC236}">
                    <a16:creationId xmlns:a16="http://schemas.microsoft.com/office/drawing/2014/main" id="{5C75752D-9706-23B4-5C14-759D65A6D9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3805310">
                <a:off x="9698007" y="3153980"/>
                <a:ext cx="876324" cy="914348"/>
              </a:xfrm>
              <a:custGeom>
                <a:avLst/>
                <a:gdLst>
                  <a:gd name="T0" fmla="*/ 114 w 201"/>
                  <a:gd name="T1" fmla="*/ 210 h 210"/>
                  <a:gd name="T2" fmla="*/ 195 w 201"/>
                  <a:gd name="T3" fmla="*/ 114 h 210"/>
                  <a:gd name="T4" fmla="*/ 201 w 201"/>
                  <a:gd name="T5" fmla="*/ 96 h 210"/>
                  <a:gd name="T6" fmla="*/ 97 w 201"/>
                  <a:gd name="T7" fmla="*/ 0 h 210"/>
                  <a:gd name="T8" fmla="*/ 94 w 201"/>
                  <a:gd name="T9" fmla="*/ 1 h 210"/>
                  <a:gd name="T10" fmla="*/ 63 w 201"/>
                  <a:gd name="T11" fmla="*/ 38 h 210"/>
                  <a:gd name="T12" fmla="*/ 55 w 201"/>
                  <a:gd name="T13" fmla="*/ 28 h 210"/>
                  <a:gd name="T14" fmla="*/ 17 w 201"/>
                  <a:gd name="T15" fmla="*/ 32 h 210"/>
                  <a:gd name="T16" fmla="*/ 20 w 201"/>
                  <a:gd name="T17" fmla="*/ 71 h 210"/>
                  <a:gd name="T18" fmla="*/ 31 w 201"/>
                  <a:gd name="T19" fmla="*/ 77 h 210"/>
                  <a:gd name="T20" fmla="*/ 0 w 201"/>
                  <a:gd name="T21" fmla="*/ 114 h 210"/>
                  <a:gd name="T22" fmla="*/ 1 w 201"/>
                  <a:gd name="T23" fmla="*/ 117 h 210"/>
                  <a:gd name="T24" fmla="*/ 43 w 201"/>
                  <a:gd name="T25" fmla="*/ 152 h 210"/>
                  <a:gd name="T26" fmla="*/ 50 w 201"/>
                  <a:gd name="T27" fmla="*/ 135 h 210"/>
                  <a:gd name="T28" fmla="*/ 68 w 201"/>
                  <a:gd name="T29" fmla="*/ 128 h 210"/>
                  <a:gd name="T30" fmla="*/ 90 w 201"/>
                  <a:gd name="T31" fmla="*/ 148 h 210"/>
                  <a:gd name="T32" fmla="*/ 73 w 201"/>
                  <a:gd name="T33" fmla="*/ 172 h 210"/>
                  <a:gd name="T34" fmla="*/ 72 w 201"/>
                  <a:gd name="T35" fmla="*/ 176 h 210"/>
                  <a:gd name="T36" fmla="*/ 81 w 201"/>
                  <a:gd name="T37" fmla="*/ 174 h 210"/>
                  <a:gd name="T38" fmla="*/ 96 w 201"/>
                  <a:gd name="T39" fmla="*/ 148 h 210"/>
                  <a:gd name="T40" fmla="*/ 66 w 201"/>
                  <a:gd name="T41" fmla="*/ 123 h 210"/>
                  <a:gd name="T42" fmla="*/ 42 w 201"/>
                  <a:gd name="T43" fmla="*/ 142 h 210"/>
                  <a:gd name="T44" fmla="*/ 40 w 201"/>
                  <a:gd name="T45" fmla="*/ 143 h 210"/>
                  <a:gd name="T46" fmla="*/ 7 w 201"/>
                  <a:gd name="T47" fmla="*/ 114 h 210"/>
                  <a:gd name="T48" fmla="*/ 38 w 201"/>
                  <a:gd name="T49" fmla="*/ 74 h 210"/>
                  <a:gd name="T50" fmla="*/ 36 w 201"/>
                  <a:gd name="T51" fmla="*/ 72 h 210"/>
                  <a:gd name="T52" fmla="*/ 16 w 201"/>
                  <a:gd name="T53" fmla="*/ 52 h 210"/>
                  <a:gd name="T54" fmla="*/ 36 w 201"/>
                  <a:gd name="T55" fmla="*/ 27 h 210"/>
                  <a:gd name="T56" fmla="*/ 60 w 201"/>
                  <a:gd name="T57" fmla="*/ 44 h 210"/>
                  <a:gd name="T58" fmla="*/ 64 w 201"/>
                  <a:gd name="T59" fmla="*/ 45 h 210"/>
                  <a:gd name="T60" fmla="*/ 97 w 201"/>
                  <a:gd name="T61" fmla="*/ 8 h 210"/>
                  <a:gd name="T62" fmla="*/ 196 w 201"/>
                  <a:gd name="T63" fmla="*/ 97 h 210"/>
                  <a:gd name="T64" fmla="*/ 115 w 201"/>
                  <a:gd name="T65" fmla="*/ 205 h 210"/>
                  <a:gd name="T66" fmla="*/ 79 w 201"/>
                  <a:gd name="T67" fmla="*/ 17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1" h="210">
                    <a:moveTo>
                      <a:pt x="113" y="210"/>
                    </a:moveTo>
                    <a:cubicBezTo>
                      <a:pt x="113" y="210"/>
                      <a:pt x="114" y="210"/>
                      <a:pt x="114" y="210"/>
                    </a:cubicBezTo>
                    <a:cubicBezTo>
                      <a:pt x="115" y="210"/>
                      <a:pt x="115" y="210"/>
                      <a:pt x="116" y="209"/>
                    </a:cubicBezTo>
                    <a:cubicBezTo>
                      <a:pt x="195" y="114"/>
                      <a:pt x="195" y="114"/>
                      <a:pt x="195" y="114"/>
                    </a:cubicBezTo>
                    <a:cubicBezTo>
                      <a:pt x="199" y="110"/>
                      <a:pt x="201" y="104"/>
                      <a:pt x="201" y="98"/>
                    </a:cubicBezTo>
                    <a:cubicBezTo>
                      <a:pt x="201" y="96"/>
                      <a:pt x="201" y="96"/>
                      <a:pt x="201" y="96"/>
                    </a:cubicBezTo>
                    <a:cubicBezTo>
                      <a:pt x="200" y="89"/>
                      <a:pt x="197" y="83"/>
                      <a:pt x="192" y="79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6" y="0"/>
                      <a:pt x="95" y="0"/>
                    </a:cubicBezTo>
                    <a:cubicBezTo>
                      <a:pt x="95" y="0"/>
                      <a:pt x="94" y="1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0" y="33"/>
                      <a:pt x="58" y="31"/>
                      <a:pt x="55" y="28"/>
                    </a:cubicBezTo>
                    <a:cubicBezTo>
                      <a:pt x="50" y="24"/>
                      <a:pt x="43" y="21"/>
                      <a:pt x="35" y="22"/>
                    </a:cubicBezTo>
                    <a:cubicBezTo>
                      <a:pt x="28" y="23"/>
                      <a:pt x="21" y="26"/>
                      <a:pt x="17" y="32"/>
                    </a:cubicBezTo>
                    <a:cubicBezTo>
                      <a:pt x="12" y="38"/>
                      <a:pt x="10" y="45"/>
                      <a:pt x="10" y="52"/>
                    </a:cubicBezTo>
                    <a:cubicBezTo>
                      <a:pt x="11" y="60"/>
                      <a:pt x="15" y="66"/>
                      <a:pt x="20" y="71"/>
                    </a:cubicBezTo>
                    <a:cubicBezTo>
                      <a:pt x="23" y="73"/>
                      <a:pt x="26" y="75"/>
                      <a:pt x="29" y="76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0" y="115"/>
                      <a:pt x="0" y="116"/>
                    </a:cubicBezTo>
                    <a:cubicBezTo>
                      <a:pt x="0" y="116"/>
                      <a:pt x="0" y="117"/>
                      <a:pt x="1" y="117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2" y="152"/>
                      <a:pt x="43" y="152"/>
                      <a:pt x="43" y="152"/>
                    </a:cubicBezTo>
                    <a:cubicBezTo>
                      <a:pt x="44" y="151"/>
                      <a:pt x="45" y="150"/>
                      <a:pt x="45" y="149"/>
                    </a:cubicBezTo>
                    <a:cubicBezTo>
                      <a:pt x="45" y="144"/>
                      <a:pt x="47" y="139"/>
                      <a:pt x="50" y="135"/>
                    </a:cubicBezTo>
                    <a:cubicBezTo>
                      <a:pt x="54" y="131"/>
                      <a:pt x="60" y="128"/>
                      <a:pt x="66" y="128"/>
                    </a:cubicBezTo>
                    <a:cubicBezTo>
                      <a:pt x="66" y="128"/>
                      <a:pt x="67" y="128"/>
                      <a:pt x="68" y="128"/>
                    </a:cubicBezTo>
                    <a:cubicBezTo>
                      <a:pt x="73" y="128"/>
                      <a:pt x="78" y="129"/>
                      <a:pt x="82" y="133"/>
                    </a:cubicBezTo>
                    <a:cubicBezTo>
                      <a:pt x="87" y="136"/>
                      <a:pt x="89" y="142"/>
                      <a:pt x="90" y="148"/>
                    </a:cubicBezTo>
                    <a:cubicBezTo>
                      <a:pt x="90" y="154"/>
                      <a:pt x="89" y="160"/>
                      <a:pt x="85" y="164"/>
                    </a:cubicBezTo>
                    <a:cubicBezTo>
                      <a:pt x="81" y="168"/>
                      <a:pt x="77" y="171"/>
                      <a:pt x="73" y="172"/>
                    </a:cubicBezTo>
                    <a:cubicBezTo>
                      <a:pt x="72" y="172"/>
                      <a:pt x="71" y="173"/>
                      <a:pt x="71" y="174"/>
                    </a:cubicBezTo>
                    <a:cubicBezTo>
                      <a:pt x="71" y="175"/>
                      <a:pt x="71" y="175"/>
                      <a:pt x="72" y="176"/>
                    </a:cubicBezTo>
                    <a:lnTo>
                      <a:pt x="113" y="210"/>
                    </a:lnTo>
                    <a:close/>
                    <a:moveTo>
                      <a:pt x="81" y="174"/>
                    </a:moveTo>
                    <a:cubicBezTo>
                      <a:pt x="85" y="173"/>
                      <a:pt x="87" y="170"/>
                      <a:pt x="90" y="168"/>
                    </a:cubicBezTo>
                    <a:cubicBezTo>
                      <a:pt x="94" y="162"/>
                      <a:pt x="96" y="155"/>
                      <a:pt x="96" y="148"/>
                    </a:cubicBezTo>
                    <a:cubicBezTo>
                      <a:pt x="95" y="140"/>
                      <a:pt x="91" y="134"/>
                      <a:pt x="86" y="129"/>
                    </a:cubicBezTo>
                    <a:cubicBezTo>
                      <a:pt x="80" y="124"/>
                      <a:pt x="73" y="122"/>
                      <a:pt x="66" y="123"/>
                    </a:cubicBezTo>
                    <a:cubicBezTo>
                      <a:pt x="58" y="124"/>
                      <a:pt x="52" y="127"/>
                      <a:pt x="47" y="133"/>
                    </a:cubicBezTo>
                    <a:cubicBezTo>
                      <a:pt x="45" y="135"/>
                      <a:pt x="43" y="138"/>
                      <a:pt x="42" y="142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0" y="143"/>
                      <a:pt x="40" y="143"/>
                      <a:pt x="40" y="143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8" y="76"/>
                      <a:pt x="39" y="75"/>
                      <a:pt x="38" y="74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8" y="73"/>
                      <a:pt x="37" y="72"/>
                      <a:pt x="36" y="72"/>
                    </a:cubicBezTo>
                    <a:cubicBezTo>
                      <a:pt x="31" y="72"/>
                      <a:pt x="27" y="70"/>
                      <a:pt x="24" y="67"/>
                    </a:cubicBezTo>
                    <a:cubicBezTo>
                      <a:pt x="19" y="63"/>
                      <a:pt x="16" y="58"/>
                      <a:pt x="16" y="52"/>
                    </a:cubicBezTo>
                    <a:cubicBezTo>
                      <a:pt x="15" y="46"/>
                      <a:pt x="17" y="40"/>
                      <a:pt x="21" y="35"/>
                    </a:cubicBezTo>
                    <a:cubicBezTo>
                      <a:pt x="25" y="31"/>
                      <a:pt x="30" y="28"/>
                      <a:pt x="36" y="27"/>
                    </a:cubicBezTo>
                    <a:cubicBezTo>
                      <a:pt x="42" y="27"/>
                      <a:pt x="48" y="29"/>
                      <a:pt x="52" y="33"/>
                    </a:cubicBezTo>
                    <a:cubicBezTo>
                      <a:pt x="56" y="35"/>
                      <a:pt x="58" y="39"/>
                      <a:pt x="60" y="44"/>
                    </a:cubicBezTo>
                    <a:cubicBezTo>
                      <a:pt x="60" y="45"/>
                      <a:pt x="61" y="46"/>
                      <a:pt x="62" y="46"/>
                    </a:cubicBezTo>
                    <a:cubicBezTo>
                      <a:pt x="62" y="46"/>
                      <a:pt x="63" y="46"/>
                      <a:pt x="64" y="45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94" y="87"/>
                      <a:pt x="196" y="91"/>
                      <a:pt x="196" y="97"/>
                    </a:cubicBezTo>
                    <a:cubicBezTo>
                      <a:pt x="197" y="102"/>
                      <a:pt x="195" y="107"/>
                      <a:pt x="192" y="112"/>
                    </a:cubicBezTo>
                    <a:cubicBezTo>
                      <a:pt x="115" y="205"/>
                      <a:pt x="115" y="205"/>
                      <a:pt x="115" y="205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79" y="175"/>
                      <a:pt x="79" y="175"/>
                      <a:pt x="79" y="175"/>
                    </a:cubicBezTo>
                    <a:lnTo>
                      <a:pt x="81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32276B-5287-2188-346B-B2A83549246A}"/>
                </a:ext>
              </a:extLst>
            </p:cNvPr>
            <p:cNvGrpSpPr/>
            <p:nvPr/>
          </p:nvGrpSpPr>
          <p:grpSpPr>
            <a:xfrm>
              <a:off x="9714840" y="3951976"/>
              <a:ext cx="910818" cy="914346"/>
              <a:chOff x="9714840" y="3951976"/>
              <a:chExt cx="910818" cy="914346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9D74C80-A164-D975-2A8C-30E2232AF80E}"/>
                  </a:ext>
                </a:extLst>
              </p:cNvPr>
              <p:cNvSpPr/>
              <p:nvPr/>
            </p:nvSpPr>
            <p:spPr bwMode="auto">
              <a:xfrm rot="16200000">
                <a:off x="9901715" y="4011502"/>
                <a:ext cx="640557" cy="807328"/>
              </a:xfrm>
              <a:custGeom>
                <a:avLst/>
                <a:gdLst>
                  <a:gd name="connsiteX0" fmla="*/ 143427 w 640557"/>
                  <a:gd name="connsiteY0" fmla="*/ 82 h 807328"/>
                  <a:gd name="connsiteX1" fmla="*/ 640557 w 640557"/>
                  <a:gd name="connsiteY1" fmla="*/ 82 h 807328"/>
                  <a:gd name="connsiteX2" fmla="*/ 640557 w 640557"/>
                  <a:gd name="connsiteY2" fmla="*/ 234434 h 807328"/>
                  <a:gd name="connsiteX3" fmla="*/ 620554 w 640557"/>
                  <a:gd name="connsiteY3" fmla="*/ 222252 h 807328"/>
                  <a:gd name="connsiteX4" fmla="*/ 577454 w 640557"/>
                  <a:gd name="connsiteY4" fmla="*/ 214393 h 807328"/>
                  <a:gd name="connsiteX5" fmla="*/ 466726 w 640557"/>
                  <a:gd name="connsiteY5" fmla="*/ 314406 h 807328"/>
                  <a:gd name="connsiteX6" fmla="*/ 577454 w 640557"/>
                  <a:gd name="connsiteY6" fmla="*/ 414419 h 807328"/>
                  <a:gd name="connsiteX7" fmla="*/ 620554 w 640557"/>
                  <a:gd name="connsiteY7" fmla="*/ 406560 h 807328"/>
                  <a:gd name="connsiteX8" fmla="*/ 640557 w 640557"/>
                  <a:gd name="connsiteY8" fmla="*/ 394378 h 807328"/>
                  <a:gd name="connsiteX9" fmla="*/ 640557 w 640557"/>
                  <a:gd name="connsiteY9" fmla="*/ 638258 h 807328"/>
                  <a:gd name="connsiteX10" fmla="*/ 405953 w 640557"/>
                  <a:gd name="connsiteY10" fmla="*/ 638258 h 807328"/>
                  <a:gd name="connsiteX11" fmla="*/ 420440 w 640557"/>
                  <a:gd name="connsiteY11" fmla="*/ 660114 h 807328"/>
                  <a:gd name="connsiteX12" fmla="*/ 428627 w 640557"/>
                  <a:gd name="connsiteY12" fmla="*/ 701361 h 807328"/>
                  <a:gd name="connsiteX13" fmla="*/ 324446 w 640557"/>
                  <a:gd name="connsiteY13" fmla="*/ 807328 h 807328"/>
                  <a:gd name="connsiteX14" fmla="*/ 220265 w 640557"/>
                  <a:gd name="connsiteY14" fmla="*/ 701361 h 807328"/>
                  <a:gd name="connsiteX15" fmla="*/ 228452 w 640557"/>
                  <a:gd name="connsiteY15" fmla="*/ 660114 h 807328"/>
                  <a:gd name="connsiteX16" fmla="*/ 242939 w 640557"/>
                  <a:gd name="connsiteY16" fmla="*/ 638258 h 807328"/>
                  <a:gd name="connsiteX17" fmla="*/ 0 w 640557"/>
                  <a:gd name="connsiteY17" fmla="*/ 638258 h 807328"/>
                  <a:gd name="connsiteX18" fmla="*/ 0 w 640557"/>
                  <a:gd name="connsiteY18" fmla="*/ 118216 h 807328"/>
                  <a:gd name="connsiteX19" fmla="*/ 4764 w 640557"/>
                  <a:gd name="connsiteY19" fmla="*/ 128670 h 807328"/>
                  <a:gd name="connsiteX20" fmla="*/ 152402 w 640557"/>
                  <a:gd name="connsiteY20" fmla="*/ 2463 h 807328"/>
                  <a:gd name="connsiteX21" fmla="*/ 143427 w 640557"/>
                  <a:gd name="connsiteY21" fmla="*/ 82 h 80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0557" h="807328">
                    <a:moveTo>
                      <a:pt x="143427" y="82"/>
                    </a:moveTo>
                    <a:lnTo>
                      <a:pt x="640557" y="82"/>
                    </a:lnTo>
                    <a:lnTo>
                      <a:pt x="640557" y="234434"/>
                    </a:lnTo>
                    <a:lnTo>
                      <a:pt x="620554" y="222252"/>
                    </a:lnTo>
                    <a:cubicBezTo>
                      <a:pt x="607307" y="217192"/>
                      <a:pt x="592742" y="214393"/>
                      <a:pt x="577454" y="214393"/>
                    </a:cubicBezTo>
                    <a:cubicBezTo>
                      <a:pt x="516301" y="214393"/>
                      <a:pt x="466726" y="259170"/>
                      <a:pt x="466726" y="314406"/>
                    </a:cubicBezTo>
                    <a:cubicBezTo>
                      <a:pt x="466726" y="369642"/>
                      <a:pt x="516301" y="414419"/>
                      <a:pt x="577454" y="414419"/>
                    </a:cubicBezTo>
                    <a:cubicBezTo>
                      <a:pt x="592742" y="414419"/>
                      <a:pt x="607307" y="411620"/>
                      <a:pt x="620554" y="406560"/>
                    </a:cubicBezTo>
                    <a:lnTo>
                      <a:pt x="640557" y="394378"/>
                    </a:lnTo>
                    <a:lnTo>
                      <a:pt x="640557" y="638258"/>
                    </a:lnTo>
                    <a:lnTo>
                      <a:pt x="405953" y="638258"/>
                    </a:lnTo>
                    <a:lnTo>
                      <a:pt x="420440" y="660114"/>
                    </a:lnTo>
                    <a:cubicBezTo>
                      <a:pt x="425712" y="672792"/>
                      <a:pt x="428627" y="686730"/>
                      <a:pt x="428627" y="701361"/>
                    </a:cubicBezTo>
                    <a:cubicBezTo>
                      <a:pt x="428627" y="759885"/>
                      <a:pt x="381984" y="807328"/>
                      <a:pt x="324446" y="807328"/>
                    </a:cubicBezTo>
                    <a:cubicBezTo>
                      <a:pt x="266908" y="807328"/>
                      <a:pt x="220265" y="759885"/>
                      <a:pt x="220265" y="701361"/>
                    </a:cubicBezTo>
                    <a:cubicBezTo>
                      <a:pt x="220265" y="686730"/>
                      <a:pt x="223180" y="672792"/>
                      <a:pt x="228452" y="660114"/>
                    </a:cubicBezTo>
                    <a:lnTo>
                      <a:pt x="242939" y="638258"/>
                    </a:lnTo>
                    <a:lnTo>
                      <a:pt x="0" y="638258"/>
                    </a:lnTo>
                    <a:lnTo>
                      <a:pt x="0" y="118216"/>
                    </a:lnTo>
                    <a:lnTo>
                      <a:pt x="4764" y="128670"/>
                    </a:lnTo>
                    <a:cubicBezTo>
                      <a:pt x="795" y="-1505"/>
                      <a:pt x="27783" y="-5475"/>
                      <a:pt x="152402" y="2463"/>
                    </a:cubicBezTo>
                    <a:lnTo>
                      <a:pt x="143427" y="82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+mj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3" name="Freeform 305">
                <a:extLst>
                  <a:ext uri="{FF2B5EF4-FFF2-40B4-BE49-F238E27FC236}">
                    <a16:creationId xmlns:a16="http://schemas.microsoft.com/office/drawing/2014/main" id="{27E2D8A5-B65E-F169-A3A5-E38ACFD049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368959">
                <a:off x="9714840" y="3951976"/>
                <a:ext cx="876326" cy="914346"/>
              </a:xfrm>
              <a:custGeom>
                <a:avLst/>
                <a:gdLst>
                  <a:gd name="T0" fmla="*/ 114 w 201"/>
                  <a:gd name="T1" fmla="*/ 210 h 210"/>
                  <a:gd name="T2" fmla="*/ 195 w 201"/>
                  <a:gd name="T3" fmla="*/ 114 h 210"/>
                  <a:gd name="T4" fmla="*/ 201 w 201"/>
                  <a:gd name="T5" fmla="*/ 96 h 210"/>
                  <a:gd name="T6" fmla="*/ 97 w 201"/>
                  <a:gd name="T7" fmla="*/ 0 h 210"/>
                  <a:gd name="T8" fmla="*/ 94 w 201"/>
                  <a:gd name="T9" fmla="*/ 1 h 210"/>
                  <a:gd name="T10" fmla="*/ 63 w 201"/>
                  <a:gd name="T11" fmla="*/ 38 h 210"/>
                  <a:gd name="T12" fmla="*/ 55 w 201"/>
                  <a:gd name="T13" fmla="*/ 28 h 210"/>
                  <a:gd name="T14" fmla="*/ 17 w 201"/>
                  <a:gd name="T15" fmla="*/ 32 h 210"/>
                  <a:gd name="T16" fmla="*/ 20 w 201"/>
                  <a:gd name="T17" fmla="*/ 71 h 210"/>
                  <a:gd name="T18" fmla="*/ 31 w 201"/>
                  <a:gd name="T19" fmla="*/ 77 h 210"/>
                  <a:gd name="T20" fmla="*/ 0 w 201"/>
                  <a:gd name="T21" fmla="*/ 114 h 210"/>
                  <a:gd name="T22" fmla="*/ 1 w 201"/>
                  <a:gd name="T23" fmla="*/ 117 h 210"/>
                  <a:gd name="T24" fmla="*/ 43 w 201"/>
                  <a:gd name="T25" fmla="*/ 152 h 210"/>
                  <a:gd name="T26" fmla="*/ 50 w 201"/>
                  <a:gd name="T27" fmla="*/ 135 h 210"/>
                  <a:gd name="T28" fmla="*/ 68 w 201"/>
                  <a:gd name="T29" fmla="*/ 128 h 210"/>
                  <a:gd name="T30" fmla="*/ 90 w 201"/>
                  <a:gd name="T31" fmla="*/ 148 h 210"/>
                  <a:gd name="T32" fmla="*/ 73 w 201"/>
                  <a:gd name="T33" fmla="*/ 172 h 210"/>
                  <a:gd name="T34" fmla="*/ 72 w 201"/>
                  <a:gd name="T35" fmla="*/ 176 h 210"/>
                  <a:gd name="T36" fmla="*/ 81 w 201"/>
                  <a:gd name="T37" fmla="*/ 174 h 210"/>
                  <a:gd name="T38" fmla="*/ 96 w 201"/>
                  <a:gd name="T39" fmla="*/ 148 h 210"/>
                  <a:gd name="T40" fmla="*/ 66 w 201"/>
                  <a:gd name="T41" fmla="*/ 123 h 210"/>
                  <a:gd name="T42" fmla="*/ 42 w 201"/>
                  <a:gd name="T43" fmla="*/ 142 h 210"/>
                  <a:gd name="T44" fmla="*/ 40 w 201"/>
                  <a:gd name="T45" fmla="*/ 143 h 210"/>
                  <a:gd name="T46" fmla="*/ 7 w 201"/>
                  <a:gd name="T47" fmla="*/ 114 h 210"/>
                  <a:gd name="T48" fmla="*/ 38 w 201"/>
                  <a:gd name="T49" fmla="*/ 74 h 210"/>
                  <a:gd name="T50" fmla="*/ 36 w 201"/>
                  <a:gd name="T51" fmla="*/ 72 h 210"/>
                  <a:gd name="T52" fmla="*/ 16 w 201"/>
                  <a:gd name="T53" fmla="*/ 52 h 210"/>
                  <a:gd name="T54" fmla="*/ 36 w 201"/>
                  <a:gd name="T55" fmla="*/ 27 h 210"/>
                  <a:gd name="T56" fmla="*/ 60 w 201"/>
                  <a:gd name="T57" fmla="*/ 44 h 210"/>
                  <a:gd name="T58" fmla="*/ 64 w 201"/>
                  <a:gd name="T59" fmla="*/ 45 h 210"/>
                  <a:gd name="T60" fmla="*/ 97 w 201"/>
                  <a:gd name="T61" fmla="*/ 8 h 210"/>
                  <a:gd name="T62" fmla="*/ 196 w 201"/>
                  <a:gd name="T63" fmla="*/ 97 h 210"/>
                  <a:gd name="T64" fmla="*/ 115 w 201"/>
                  <a:gd name="T65" fmla="*/ 205 h 210"/>
                  <a:gd name="T66" fmla="*/ 79 w 201"/>
                  <a:gd name="T67" fmla="*/ 17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1" h="210">
                    <a:moveTo>
                      <a:pt x="113" y="210"/>
                    </a:moveTo>
                    <a:cubicBezTo>
                      <a:pt x="113" y="210"/>
                      <a:pt x="114" y="210"/>
                      <a:pt x="114" y="210"/>
                    </a:cubicBezTo>
                    <a:cubicBezTo>
                      <a:pt x="115" y="210"/>
                      <a:pt x="115" y="210"/>
                      <a:pt x="116" y="209"/>
                    </a:cubicBezTo>
                    <a:cubicBezTo>
                      <a:pt x="195" y="114"/>
                      <a:pt x="195" y="114"/>
                      <a:pt x="195" y="114"/>
                    </a:cubicBezTo>
                    <a:cubicBezTo>
                      <a:pt x="199" y="110"/>
                      <a:pt x="201" y="104"/>
                      <a:pt x="201" y="98"/>
                    </a:cubicBezTo>
                    <a:cubicBezTo>
                      <a:pt x="201" y="96"/>
                      <a:pt x="201" y="96"/>
                      <a:pt x="201" y="96"/>
                    </a:cubicBezTo>
                    <a:cubicBezTo>
                      <a:pt x="200" y="89"/>
                      <a:pt x="197" y="83"/>
                      <a:pt x="192" y="79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6" y="0"/>
                      <a:pt x="95" y="0"/>
                    </a:cubicBezTo>
                    <a:cubicBezTo>
                      <a:pt x="95" y="0"/>
                      <a:pt x="94" y="1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0" y="33"/>
                      <a:pt x="58" y="31"/>
                      <a:pt x="55" y="28"/>
                    </a:cubicBezTo>
                    <a:cubicBezTo>
                      <a:pt x="50" y="24"/>
                      <a:pt x="43" y="21"/>
                      <a:pt x="35" y="22"/>
                    </a:cubicBezTo>
                    <a:cubicBezTo>
                      <a:pt x="28" y="23"/>
                      <a:pt x="21" y="26"/>
                      <a:pt x="17" y="32"/>
                    </a:cubicBezTo>
                    <a:cubicBezTo>
                      <a:pt x="12" y="38"/>
                      <a:pt x="10" y="45"/>
                      <a:pt x="10" y="52"/>
                    </a:cubicBezTo>
                    <a:cubicBezTo>
                      <a:pt x="11" y="60"/>
                      <a:pt x="15" y="66"/>
                      <a:pt x="20" y="71"/>
                    </a:cubicBezTo>
                    <a:cubicBezTo>
                      <a:pt x="23" y="73"/>
                      <a:pt x="26" y="75"/>
                      <a:pt x="29" y="76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0" y="115"/>
                      <a:pt x="0" y="116"/>
                    </a:cubicBezTo>
                    <a:cubicBezTo>
                      <a:pt x="0" y="116"/>
                      <a:pt x="0" y="117"/>
                      <a:pt x="1" y="117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2" y="152"/>
                      <a:pt x="43" y="152"/>
                      <a:pt x="43" y="152"/>
                    </a:cubicBezTo>
                    <a:cubicBezTo>
                      <a:pt x="44" y="151"/>
                      <a:pt x="45" y="150"/>
                      <a:pt x="45" y="149"/>
                    </a:cubicBezTo>
                    <a:cubicBezTo>
                      <a:pt x="45" y="144"/>
                      <a:pt x="47" y="139"/>
                      <a:pt x="50" y="135"/>
                    </a:cubicBezTo>
                    <a:cubicBezTo>
                      <a:pt x="54" y="131"/>
                      <a:pt x="60" y="128"/>
                      <a:pt x="66" y="128"/>
                    </a:cubicBezTo>
                    <a:cubicBezTo>
                      <a:pt x="66" y="128"/>
                      <a:pt x="67" y="128"/>
                      <a:pt x="68" y="128"/>
                    </a:cubicBezTo>
                    <a:cubicBezTo>
                      <a:pt x="73" y="128"/>
                      <a:pt x="78" y="129"/>
                      <a:pt x="82" y="133"/>
                    </a:cubicBezTo>
                    <a:cubicBezTo>
                      <a:pt x="87" y="136"/>
                      <a:pt x="89" y="142"/>
                      <a:pt x="90" y="148"/>
                    </a:cubicBezTo>
                    <a:cubicBezTo>
                      <a:pt x="90" y="154"/>
                      <a:pt x="89" y="160"/>
                      <a:pt x="85" y="164"/>
                    </a:cubicBezTo>
                    <a:cubicBezTo>
                      <a:pt x="81" y="168"/>
                      <a:pt x="77" y="171"/>
                      <a:pt x="73" y="172"/>
                    </a:cubicBezTo>
                    <a:cubicBezTo>
                      <a:pt x="72" y="172"/>
                      <a:pt x="71" y="173"/>
                      <a:pt x="71" y="174"/>
                    </a:cubicBezTo>
                    <a:cubicBezTo>
                      <a:pt x="71" y="175"/>
                      <a:pt x="71" y="175"/>
                      <a:pt x="72" y="176"/>
                    </a:cubicBezTo>
                    <a:lnTo>
                      <a:pt x="113" y="210"/>
                    </a:lnTo>
                    <a:close/>
                    <a:moveTo>
                      <a:pt x="81" y="174"/>
                    </a:moveTo>
                    <a:cubicBezTo>
                      <a:pt x="85" y="173"/>
                      <a:pt x="87" y="170"/>
                      <a:pt x="90" y="168"/>
                    </a:cubicBezTo>
                    <a:cubicBezTo>
                      <a:pt x="94" y="162"/>
                      <a:pt x="96" y="155"/>
                      <a:pt x="96" y="148"/>
                    </a:cubicBezTo>
                    <a:cubicBezTo>
                      <a:pt x="95" y="140"/>
                      <a:pt x="91" y="134"/>
                      <a:pt x="86" y="129"/>
                    </a:cubicBezTo>
                    <a:cubicBezTo>
                      <a:pt x="80" y="124"/>
                      <a:pt x="73" y="122"/>
                      <a:pt x="66" y="123"/>
                    </a:cubicBezTo>
                    <a:cubicBezTo>
                      <a:pt x="58" y="124"/>
                      <a:pt x="52" y="127"/>
                      <a:pt x="47" y="133"/>
                    </a:cubicBezTo>
                    <a:cubicBezTo>
                      <a:pt x="45" y="135"/>
                      <a:pt x="43" y="138"/>
                      <a:pt x="42" y="142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0" y="143"/>
                      <a:pt x="40" y="143"/>
                      <a:pt x="40" y="143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8" y="76"/>
                      <a:pt x="39" y="75"/>
                      <a:pt x="38" y="74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8" y="73"/>
                      <a:pt x="37" y="72"/>
                      <a:pt x="36" y="72"/>
                    </a:cubicBezTo>
                    <a:cubicBezTo>
                      <a:pt x="31" y="72"/>
                      <a:pt x="27" y="70"/>
                      <a:pt x="24" y="67"/>
                    </a:cubicBezTo>
                    <a:cubicBezTo>
                      <a:pt x="19" y="63"/>
                      <a:pt x="16" y="58"/>
                      <a:pt x="16" y="52"/>
                    </a:cubicBezTo>
                    <a:cubicBezTo>
                      <a:pt x="15" y="46"/>
                      <a:pt x="17" y="40"/>
                      <a:pt x="21" y="35"/>
                    </a:cubicBezTo>
                    <a:cubicBezTo>
                      <a:pt x="25" y="31"/>
                      <a:pt x="30" y="28"/>
                      <a:pt x="36" y="27"/>
                    </a:cubicBezTo>
                    <a:cubicBezTo>
                      <a:pt x="42" y="27"/>
                      <a:pt x="48" y="29"/>
                      <a:pt x="52" y="33"/>
                    </a:cubicBezTo>
                    <a:cubicBezTo>
                      <a:pt x="56" y="35"/>
                      <a:pt x="58" y="39"/>
                      <a:pt x="60" y="44"/>
                    </a:cubicBezTo>
                    <a:cubicBezTo>
                      <a:pt x="60" y="45"/>
                      <a:pt x="61" y="46"/>
                      <a:pt x="62" y="46"/>
                    </a:cubicBezTo>
                    <a:cubicBezTo>
                      <a:pt x="62" y="46"/>
                      <a:pt x="63" y="46"/>
                      <a:pt x="64" y="45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94" y="87"/>
                      <a:pt x="196" y="91"/>
                      <a:pt x="196" y="97"/>
                    </a:cubicBezTo>
                    <a:cubicBezTo>
                      <a:pt x="197" y="102"/>
                      <a:pt x="195" y="107"/>
                      <a:pt x="192" y="112"/>
                    </a:cubicBezTo>
                    <a:cubicBezTo>
                      <a:pt x="115" y="205"/>
                      <a:pt x="115" y="205"/>
                      <a:pt x="115" y="205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79" y="175"/>
                      <a:pt x="79" y="175"/>
                      <a:pt x="79" y="175"/>
                    </a:cubicBezTo>
                    <a:lnTo>
                      <a:pt x="81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657F6B-E848-ECB3-A5E0-735425983644}"/>
                </a:ext>
              </a:extLst>
            </p:cNvPr>
            <p:cNvGrpSpPr/>
            <p:nvPr/>
          </p:nvGrpSpPr>
          <p:grpSpPr>
            <a:xfrm>
              <a:off x="10495038" y="3921667"/>
              <a:ext cx="914348" cy="911623"/>
              <a:chOff x="10495038" y="3921667"/>
              <a:chExt cx="914348" cy="911623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4B68BA6-E3BA-C7C7-1FE6-6B149B1D5ACC}"/>
                  </a:ext>
                </a:extLst>
              </p:cNvPr>
              <p:cNvSpPr/>
              <p:nvPr/>
            </p:nvSpPr>
            <p:spPr bwMode="auto">
              <a:xfrm rot="10800000">
                <a:off x="10644177" y="3921667"/>
                <a:ext cx="640557" cy="807328"/>
              </a:xfrm>
              <a:custGeom>
                <a:avLst/>
                <a:gdLst>
                  <a:gd name="connsiteX0" fmla="*/ 143427 w 640557"/>
                  <a:gd name="connsiteY0" fmla="*/ 82 h 807328"/>
                  <a:gd name="connsiteX1" fmla="*/ 640557 w 640557"/>
                  <a:gd name="connsiteY1" fmla="*/ 82 h 807328"/>
                  <a:gd name="connsiteX2" fmla="*/ 640557 w 640557"/>
                  <a:gd name="connsiteY2" fmla="*/ 234434 h 807328"/>
                  <a:gd name="connsiteX3" fmla="*/ 620554 w 640557"/>
                  <a:gd name="connsiteY3" fmla="*/ 222252 h 807328"/>
                  <a:gd name="connsiteX4" fmla="*/ 577454 w 640557"/>
                  <a:gd name="connsiteY4" fmla="*/ 214393 h 807328"/>
                  <a:gd name="connsiteX5" fmla="*/ 466726 w 640557"/>
                  <a:gd name="connsiteY5" fmla="*/ 314406 h 807328"/>
                  <a:gd name="connsiteX6" fmla="*/ 577454 w 640557"/>
                  <a:gd name="connsiteY6" fmla="*/ 414419 h 807328"/>
                  <a:gd name="connsiteX7" fmla="*/ 620554 w 640557"/>
                  <a:gd name="connsiteY7" fmla="*/ 406560 h 807328"/>
                  <a:gd name="connsiteX8" fmla="*/ 640557 w 640557"/>
                  <a:gd name="connsiteY8" fmla="*/ 394378 h 807328"/>
                  <a:gd name="connsiteX9" fmla="*/ 640557 w 640557"/>
                  <a:gd name="connsiteY9" fmla="*/ 638258 h 807328"/>
                  <a:gd name="connsiteX10" fmla="*/ 405953 w 640557"/>
                  <a:gd name="connsiteY10" fmla="*/ 638258 h 807328"/>
                  <a:gd name="connsiteX11" fmla="*/ 420440 w 640557"/>
                  <a:gd name="connsiteY11" fmla="*/ 660114 h 807328"/>
                  <a:gd name="connsiteX12" fmla="*/ 428627 w 640557"/>
                  <a:gd name="connsiteY12" fmla="*/ 701361 h 807328"/>
                  <a:gd name="connsiteX13" fmla="*/ 324446 w 640557"/>
                  <a:gd name="connsiteY13" fmla="*/ 807328 h 807328"/>
                  <a:gd name="connsiteX14" fmla="*/ 220265 w 640557"/>
                  <a:gd name="connsiteY14" fmla="*/ 701361 h 807328"/>
                  <a:gd name="connsiteX15" fmla="*/ 228452 w 640557"/>
                  <a:gd name="connsiteY15" fmla="*/ 660114 h 807328"/>
                  <a:gd name="connsiteX16" fmla="*/ 242939 w 640557"/>
                  <a:gd name="connsiteY16" fmla="*/ 638258 h 807328"/>
                  <a:gd name="connsiteX17" fmla="*/ 0 w 640557"/>
                  <a:gd name="connsiteY17" fmla="*/ 638258 h 807328"/>
                  <a:gd name="connsiteX18" fmla="*/ 0 w 640557"/>
                  <a:gd name="connsiteY18" fmla="*/ 118216 h 807328"/>
                  <a:gd name="connsiteX19" fmla="*/ 4764 w 640557"/>
                  <a:gd name="connsiteY19" fmla="*/ 128670 h 807328"/>
                  <a:gd name="connsiteX20" fmla="*/ 152402 w 640557"/>
                  <a:gd name="connsiteY20" fmla="*/ 2463 h 807328"/>
                  <a:gd name="connsiteX21" fmla="*/ 143427 w 640557"/>
                  <a:gd name="connsiteY21" fmla="*/ 82 h 80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0557" h="807328">
                    <a:moveTo>
                      <a:pt x="143427" y="82"/>
                    </a:moveTo>
                    <a:lnTo>
                      <a:pt x="640557" y="82"/>
                    </a:lnTo>
                    <a:lnTo>
                      <a:pt x="640557" y="234434"/>
                    </a:lnTo>
                    <a:lnTo>
                      <a:pt x="620554" y="222252"/>
                    </a:lnTo>
                    <a:cubicBezTo>
                      <a:pt x="607307" y="217192"/>
                      <a:pt x="592742" y="214393"/>
                      <a:pt x="577454" y="214393"/>
                    </a:cubicBezTo>
                    <a:cubicBezTo>
                      <a:pt x="516301" y="214393"/>
                      <a:pt x="466726" y="259170"/>
                      <a:pt x="466726" y="314406"/>
                    </a:cubicBezTo>
                    <a:cubicBezTo>
                      <a:pt x="466726" y="369642"/>
                      <a:pt x="516301" y="414419"/>
                      <a:pt x="577454" y="414419"/>
                    </a:cubicBezTo>
                    <a:cubicBezTo>
                      <a:pt x="592742" y="414419"/>
                      <a:pt x="607307" y="411620"/>
                      <a:pt x="620554" y="406560"/>
                    </a:cubicBezTo>
                    <a:lnTo>
                      <a:pt x="640557" y="394378"/>
                    </a:lnTo>
                    <a:lnTo>
                      <a:pt x="640557" y="638258"/>
                    </a:lnTo>
                    <a:lnTo>
                      <a:pt x="405953" y="638258"/>
                    </a:lnTo>
                    <a:lnTo>
                      <a:pt x="420440" y="660114"/>
                    </a:lnTo>
                    <a:cubicBezTo>
                      <a:pt x="425712" y="672792"/>
                      <a:pt x="428627" y="686730"/>
                      <a:pt x="428627" y="701361"/>
                    </a:cubicBezTo>
                    <a:cubicBezTo>
                      <a:pt x="428627" y="759885"/>
                      <a:pt x="381984" y="807328"/>
                      <a:pt x="324446" y="807328"/>
                    </a:cubicBezTo>
                    <a:cubicBezTo>
                      <a:pt x="266908" y="807328"/>
                      <a:pt x="220265" y="759885"/>
                      <a:pt x="220265" y="701361"/>
                    </a:cubicBezTo>
                    <a:cubicBezTo>
                      <a:pt x="220265" y="686730"/>
                      <a:pt x="223180" y="672792"/>
                      <a:pt x="228452" y="660114"/>
                    </a:cubicBezTo>
                    <a:lnTo>
                      <a:pt x="242939" y="638258"/>
                    </a:lnTo>
                    <a:lnTo>
                      <a:pt x="0" y="638258"/>
                    </a:lnTo>
                    <a:lnTo>
                      <a:pt x="0" y="118216"/>
                    </a:lnTo>
                    <a:lnTo>
                      <a:pt x="4764" y="128670"/>
                    </a:lnTo>
                    <a:cubicBezTo>
                      <a:pt x="795" y="-1505"/>
                      <a:pt x="27783" y="-5475"/>
                      <a:pt x="152402" y="2463"/>
                    </a:cubicBezTo>
                    <a:lnTo>
                      <a:pt x="143427" y="82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+mj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4" name="Freeform 305">
                <a:extLst>
                  <a:ext uri="{FF2B5EF4-FFF2-40B4-BE49-F238E27FC236}">
                    <a16:creationId xmlns:a16="http://schemas.microsoft.com/office/drawing/2014/main" id="{8C2104D3-6B6A-D47E-BDDD-54B54E0B89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3047735">
                <a:off x="10514050" y="3937954"/>
                <a:ext cx="876324" cy="914348"/>
              </a:xfrm>
              <a:custGeom>
                <a:avLst/>
                <a:gdLst>
                  <a:gd name="T0" fmla="*/ 114 w 201"/>
                  <a:gd name="T1" fmla="*/ 210 h 210"/>
                  <a:gd name="T2" fmla="*/ 195 w 201"/>
                  <a:gd name="T3" fmla="*/ 114 h 210"/>
                  <a:gd name="T4" fmla="*/ 201 w 201"/>
                  <a:gd name="T5" fmla="*/ 96 h 210"/>
                  <a:gd name="T6" fmla="*/ 97 w 201"/>
                  <a:gd name="T7" fmla="*/ 0 h 210"/>
                  <a:gd name="T8" fmla="*/ 94 w 201"/>
                  <a:gd name="T9" fmla="*/ 1 h 210"/>
                  <a:gd name="T10" fmla="*/ 63 w 201"/>
                  <a:gd name="T11" fmla="*/ 38 h 210"/>
                  <a:gd name="T12" fmla="*/ 55 w 201"/>
                  <a:gd name="T13" fmla="*/ 28 h 210"/>
                  <a:gd name="T14" fmla="*/ 17 w 201"/>
                  <a:gd name="T15" fmla="*/ 32 h 210"/>
                  <a:gd name="T16" fmla="*/ 20 w 201"/>
                  <a:gd name="T17" fmla="*/ 71 h 210"/>
                  <a:gd name="T18" fmla="*/ 31 w 201"/>
                  <a:gd name="T19" fmla="*/ 77 h 210"/>
                  <a:gd name="T20" fmla="*/ 0 w 201"/>
                  <a:gd name="T21" fmla="*/ 114 h 210"/>
                  <a:gd name="T22" fmla="*/ 1 w 201"/>
                  <a:gd name="T23" fmla="*/ 117 h 210"/>
                  <a:gd name="T24" fmla="*/ 43 w 201"/>
                  <a:gd name="T25" fmla="*/ 152 h 210"/>
                  <a:gd name="T26" fmla="*/ 50 w 201"/>
                  <a:gd name="T27" fmla="*/ 135 h 210"/>
                  <a:gd name="T28" fmla="*/ 68 w 201"/>
                  <a:gd name="T29" fmla="*/ 128 h 210"/>
                  <a:gd name="T30" fmla="*/ 90 w 201"/>
                  <a:gd name="T31" fmla="*/ 148 h 210"/>
                  <a:gd name="T32" fmla="*/ 73 w 201"/>
                  <a:gd name="T33" fmla="*/ 172 h 210"/>
                  <a:gd name="T34" fmla="*/ 72 w 201"/>
                  <a:gd name="T35" fmla="*/ 176 h 210"/>
                  <a:gd name="T36" fmla="*/ 81 w 201"/>
                  <a:gd name="T37" fmla="*/ 174 h 210"/>
                  <a:gd name="T38" fmla="*/ 96 w 201"/>
                  <a:gd name="T39" fmla="*/ 148 h 210"/>
                  <a:gd name="T40" fmla="*/ 66 w 201"/>
                  <a:gd name="T41" fmla="*/ 123 h 210"/>
                  <a:gd name="T42" fmla="*/ 42 w 201"/>
                  <a:gd name="T43" fmla="*/ 142 h 210"/>
                  <a:gd name="T44" fmla="*/ 40 w 201"/>
                  <a:gd name="T45" fmla="*/ 143 h 210"/>
                  <a:gd name="T46" fmla="*/ 7 w 201"/>
                  <a:gd name="T47" fmla="*/ 114 h 210"/>
                  <a:gd name="T48" fmla="*/ 38 w 201"/>
                  <a:gd name="T49" fmla="*/ 74 h 210"/>
                  <a:gd name="T50" fmla="*/ 36 w 201"/>
                  <a:gd name="T51" fmla="*/ 72 h 210"/>
                  <a:gd name="T52" fmla="*/ 16 w 201"/>
                  <a:gd name="T53" fmla="*/ 52 h 210"/>
                  <a:gd name="T54" fmla="*/ 36 w 201"/>
                  <a:gd name="T55" fmla="*/ 27 h 210"/>
                  <a:gd name="T56" fmla="*/ 60 w 201"/>
                  <a:gd name="T57" fmla="*/ 44 h 210"/>
                  <a:gd name="T58" fmla="*/ 64 w 201"/>
                  <a:gd name="T59" fmla="*/ 45 h 210"/>
                  <a:gd name="T60" fmla="*/ 97 w 201"/>
                  <a:gd name="T61" fmla="*/ 8 h 210"/>
                  <a:gd name="T62" fmla="*/ 196 w 201"/>
                  <a:gd name="T63" fmla="*/ 97 h 210"/>
                  <a:gd name="T64" fmla="*/ 115 w 201"/>
                  <a:gd name="T65" fmla="*/ 205 h 210"/>
                  <a:gd name="T66" fmla="*/ 79 w 201"/>
                  <a:gd name="T67" fmla="*/ 17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1" h="210">
                    <a:moveTo>
                      <a:pt x="113" y="210"/>
                    </a:moveTo>
                    <a:cubicBezTo>
                      <a:pt x="113" y="210"/>
                      <a:pt x="114" y="210"/>
                      <a:pt x="114" y="210"/>
                    </a:cubicBezTo>
                    <a:cubicBezTo>
                      <a:pt x="115" y="210"/>
                      <a:pt x="115" y="210"/>
                      <a:pt x="116" y="209"/>
                    </a:cubicBezTo>
                    <a:cubicBezTo>
                      <a:pt x="195" y="114"/>
                      <a:pt x="195" y="114"/>
                      <a:pt x="195" y="114"/>
                    </a:cubicBezTo>
                    <a:cubicBezTo>
                      <a:pt x="199" y="110"/>
                      <a:pt x="201" y="104"/>
                      <a:pt x="201" y="98"/>
                    </a:cubicBezTo>
                    <a:cubicBezTo>
                      <a:pt x="201" y="96"/>
                      <a:pt x="201" y="96"/>
                      <a:pt x="201" y="96"/>
                    </a:cubicBezTo>
                    <a:cubicBezTo>
                      <a:pt x="200" y="89"/>
                      <a:pt x="197" y="83"/>
                      <a:pt x="192" y="79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6" y="0"/>
                      <a:pt x="95" y="0"/>
                    </a:cubicBezTo>
                    <a:cubicBezTo>
                      <a:pt x="95" y="0"/>
                      <a:pt x="94" y="1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0" y="33"/>
                      <a:pt x="58" y="31"/>
                      <a:pt x="55" y="28"/>
                    </a:cubicBezTo>
                    <a:cubicBezTo>
                      <a:pt x="50" y="24"/>
                      <a:pt x="43" y="21"/>
                      <a:pt x="35" y="22"/>
                    </a:cubicBezTo>
                    <a:cubicBezTo>
                      <a:pt x="28" y="23"/>
                      <a:pt x="21" y="26"/>
                      <a:pt x="17" y="32"/>
                    </a:cubicBezTo>
                    <a:cubicBezTo>
                      <a:pt x="12" y="38"/>
                      <a:pt x="10" y="45"/>
                      <a:pt x="10" y="52"/>
                    </a:cubicBezTo>
                    <a:cubicBezTo>
                      <a:pt x="11" y="60"/>
                      <a:pt x="15" y="66"/>
                      <a:pt x="20" y="71"/>
                    </a:cubicBezTo>
                    <a:cubicBezTo>
                      <a:pt x="23" y="73"/>
                      <a:pt x="26" y="75"/>
                      <a:pt x="29" y="76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0" y="115"/>
                      <a:pt x="0" y="116"/>
                    </a:cubicBezTo>
                    <a:cubicBezTo>
                      <a:pt x="0" y="116"/>
                      <a:pt x="0" y="117"/>
                      <a:pt x="1" y="117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2" y="152"/>
                      <a:pt x="43" y="152"/>
                      <a:pt x="43" y="152"/>
                    </a:cubicBezTo>
                    <a:cubicBezTo>
                      <a:pt x="44" y="151"/>
                      <a:pt x="45" y="150"/>
                      <a:pt x="45" y="149"/>
                    </a:cubicBezTo>
                    <a:cubicBezTo>
                      <a:pt x="45" y="144"/>
                      <a:pt x="47" y="139"/>
                      <a:pt x="50" y="135"/>
                    </a:cubicBezTo>
                    <a:cubicBezTo>
                      <a:pt x="54" y="131"/>
                      <a:pt x="60" y="128"/>
                      <a:pt x="66" y="128"/>
                    </a:cubicBezTo>
                    <a:cubicBezTo>
                      <a:pt x="66" y="128"/>
                      <a:pt x="67" y="128"/>
                      <a:pt x="68" y="128"/>
                    </a:cubicBezTo>
                    <a:cubicBezTo>
                      <a:pt x="73" y="128"/>
                      <a:pt x="78" y="129"/>
                      <a:pt x="82" y="133"/>
                    </a:cubicBezTo>
                    <a:cubicBezTo>
                      <a:pt x="87" y="136"/>
                      <a:pt x="89" y="142"/>
                      <a:pt x="90" y="148"/>
                    </a:cubicBezTo>
                    <a:cubicBezTo>
                      <a:pt x="90" y="154"/>
                      <a:pt x="89" y="160"/>
                      <a:pt x="85" y="164"/>
                    </a:cubicBezTo>
                    <a:cubicBezTo>
                      <a:pt x="81" y="168"/>
                      <a:pt x="77" y="171"/>
                      <a:pt x="73" y="172"/>
                    </a:cubicBezTo>
                    <a:cubicBezTo>
                      <a:pt x="72" y="172"/>
                      <a:pt x="71" y="173"/>
                      <a:pt x="71" y="174"/>
                    </a:cubicBezTo>
                    <a:cubicBezTo>
                      <a:pt x="71" y="175"/>
                      <a:pt x="71" y="175"/>
                      <a:pt x="72" y="176"/>
                    </a:cubicBezTo>
                    <a:lnTo>
                      <a:pt x="113" y="210"/>
                    </a:lnTo>
                    <a:close/>
                    <a:moveTo>
                      <a:pt x="81" y="174"/>
                    </a:moveTo>
                    <a:cubicBezTo>
                      <a:pt x="85" y="173"/>
                      <a:pt x="87" y="170"/>
                      <a:pt x="90" y="168"/>
                    </a:cubicBezTo>
                    <a:cubicBezTo>
                      <a:pt x="94" y="162"/>
                      <a:pt x="96" y="155"/>
                      <a:pt x="96" y="148"/>
                    </a:cubicBezTo>
                    <a:cubicBezTo>
                      <a:pt x="95" y="140"/>
                      <a:pt x="91" y="134"/>
                      <a:pt x="86" y="129"/>
                    </a:cubicBezTo>
                    <a:cubicBezTo>
                      <a:pt x="80" y="124"/>
                      <a:pt x="73" y="122"/>
                      <a:pt x="66" y="123"/>
                    </a:cubicBezTo>
                    <a:cubicBezTo>
                      <a:pt x="58" y="124"/>
                      <a:pt x="52" y="127"/>
                      <a:pt x="47" y="133"/>
                    </a:cubicBezTo>
                    <a:cubicBezTo>
                      <a:pt x="45" y="135"/>
                      <a:pt x="43" y="138"/>
                      <a:pt x="42" y="142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0" y="143"/>
                      <a:pt x="40" y="143"/>
                      <a:pt x="40" y="143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8" y="76"/>
                      <a:pt x="39" y="75"/>
                      <a:pt x="38" y="74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8" y="73"/>
                      <a:pt x="37" y="72"/>
                      <a:pt x="36" y="72"/>
                    </a:cubicBezTo>
                    <a:cubicBezTo>
                      <a:pt x="31" y="72"/>
                      <a:pt x="27" y="70"/>
                      <a:pt x="24" y="67"/>
                    </a:cubicBezTo>
                    <a:cubicBezTo>
                      <a:pt x="19" y="63"/>
                      <a:pt x="16" y="58"/>
                      <a:pt x="16" y="52"/>
                    </a:cubicBezTo>
                    <a:cubicBezTo>
                      <a:pt x="15" y="46"/>
                      <a:pt x="17" y="40"/>
                      <a:pt x="21" y="35"/>
                    </a:cubicBezTo>
                    <a:cubicBezTo>
                      <a:pt x="25" y="31"/>
                      <a:pt x="30" y="28"/>
                      <a:pt x="36" y="27"/>
                    </a:cubicBezTo>
                    <a:cubicBezTo>
                      <a:pt x="42" y="27"/>
                      <a:pt x="48" y="29"/>
                      <a:pt x="52" y="33"/>
                    </a:cubicBezTo>
                    <a:cubicBezTo>
                      <a:pt x="56" y="35"/>
                      <a:pt x="58" y="39"/>
                      <a:pt x="60" y="44"/>
                    </a:cubicBezTo>
                    <a:cubicBezTo>
                      <a:pt x="60" y="45"/>
                      <a:pt x="61" y="46"/>
                      <a:pt x="62" y="46"/>
                    </a:cubicBezTo>
                    <a:cubicBezTo>
                      <a:pt x="62" y="46"/>
                      <a:pt x="63" y="46"/>
                      <a:pt x="64" y="45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94" y="87"/>
                      <a:pt x="196" y="91"/>
                      <a:pt x="196" y="97"/>
                    </a:cubicBezTo>
                    <a:cubicBezTo>
                      <a:pt x="197" y="102"/>
                      <a:pt x="195" y="107"/>
                      <a:pt x="192" y="112"/>
                    </a:cubicBezTo>
                    <a:cubicBezTo>
                      <a:pt x="115" y="205"/>
                      <a:pt x="115" y="205"/>
                      <a:pt x="115" y="205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79" y="175"/>
                      <a:pt x="79" y="175"/>
                      <a:pt x="79" y="175"/>
                    </a:cubicBezTo>
                    <a:lnTo>
                      <a:pt x="81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3BBFC6F-E1B9-6B0C-13DD-F0C6D2B5D6AB}"/>
              </a:ext>
            </a:extLst>
          </p:cNvPr>
          <p:cNvSpPr txBox="1"/>
          <p:nvPr/>
        </p:nvSpPr>
        <p:spPr>
          <a:xfrm>
            <a:off x="9370768" y="2379426"/>
            <a:ext cx="2356096" cy="4973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spcAft>
                <a:spcPts val="600"/>
              </a:spcAft>
            </a:pPr>
            <a:r>
              <a:rPr lang="en-US" sz="1100" b="1" i="1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A mix of system changes representing one option to close the ‘gap’ vs. the baseline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5DF38298-0EB2-2492-0289-A8840F49CC69}"/>
              </a:ext>
            </a:extLst>
          </p:cNvPr>
          <p:cNvSpPr/>
          <p:nvPr/>
        </p:nvSpPr>
        <p:spPr bwMode="auto">
          <a:xfrm>
            <a:off x="8990243" y="4055419"/>
            <a:ext cx="1856146" cy="1028938"/>
          </a:xfrm>
          <a:custGeom>
            <a:avLst/>
            <a:gdLst>
              <a:gd name="connsiteX0" fmla="*/ 0 w 1865671"/>
              <a:gd name="connsiteY0" fmla="*/ 66367 h 376083"/>
              <a:gd name="connsiteX1" fmla="*/ 1054509 w 1865671"/>
              <a:gd name="connsiteY1" fmla="*/ 376083 h 376083"/>
              <a:gd name="connsiteX2" fmla="*/ 1865671 w 1865671"/>
              <a:gd name="connsiteY2" fmla="*/ 0 h 376083"/>
              <a:gd name="connsiteX0" fmla="*/ 0 w 1865671"/>
              <a:gd name="connsiteY0" fmla="*/ 66367 h 376489"/>
              <a:gd name="connsiteX1" fmla="*/ 1054509 w 1865671"/>
              <a:gd name="connsiteY1" fmla="*/ 376083 h 376489"/>
              <a:gd name="connsiteX2" fmla="*/ 1865671 w 1865671"/>
              <a:gd name="connsiteY2" fmla="*/ 0 h 376489"/>
              <a:gd name="connsiteX0" fmla="*/ 0 w 1865671"/>
              <a:gd name="connsiteY0" fmla="*/ 66367 h 376489"/>
              <a:gd name="connsiteX1" fmla="*/ 1054509 w 1865671"/>
              <a:gd name="connsiteY1" fmla="*/ 376083 h 376489"/>
              <a:gd name="connsiteX2" fmla="*/ 1865671 w 1865671"/>
              <a:gd name="connsiteY2" fmla="*/ 0 h 376489"/>
              <a:gd name="connsiteX0" fmla="*/ 0 w 1865671"/>
              <a:gd name="connsiteY0" fmla="*/ 66367 h 709622"/>
              <a:gd name="connsiteX1" fmla="*/ 1064034 w 1865671"/>
              <a:gd name="connsiteY1" fmla="*/ 709458 h 709622"/>
              <a:gd name="connsiteX2" fmla="*/ 1865671 w 1865671"/>
              <a:gd name="connsiteY2" fmla="*/ 0 h 709622"/>
              <a:gd name="connsiteX0" fmla="*/ 0 w 1865671"/>
              <a:gd name="connsiteY0" fmla="*/ 0 h 649109"/>
              <a:gd name="connsiteX1" fmla="*/ 1064034 w 1865671"/>
              <a:gd name="connsiteY1" fmla="*/ 643091 h 649109"/>
              <a:gd name="connsiteX2" fmla="*/ 1865671 w 1865671"/>
              <a:gd name="connsiteY2" fmla="*/ 257483 h 649109"/>
              <a:gd name="connsiteX0" fmla="*/ 0 w 1856146"/>
              <a:gd name="connsiteY0" fmla="*/ 0 h 424756"/>
              <a:gd name="connsiteX1" fmla="*/ 1054509 w 1856146"/>
              <a:gd name="connsiteY1" fmla="*/ 418738 h 424756"/>
              <a:gd name="connsiteX2" fmla="*/ 1856146 w 1856146"/>
              <a:gd name="connsiteY2" fmla="*/ 33130 h 424756"/>
              <a:gd name="connsiteX0" fmla="*/ 0 w 1856146"/>
              <a:gd name="connsiteY0" fmla="*/ 0 h 1154079"/>
              <a:gd name="connsiteX1" fmla="*/ 1054509 w 1856146"/>
              <a:gd name="connsiteY1" fmla="*/ 1148061 h 1154079"/>
              <a:gd name="connsiteX2" fmla="*/ 1856146 w 1856146"/>
              <a:gd name="connsiteY2" fmla="*/ 762453 h 1154079"/>
              <a:gd name="connsiteX0" fmla="*/ 0 w 1856146"/>
              <a:gd name="connsiteY0" fmla="*/ 0 h 1154079"/>
              <a:gd name="connsiteX1" fmla="*/ 1054509 w 1856146"/>
              <a:gd name="connsiteY1" fmla="*/ 1148061 h 1154079"/>
              <a:gd name="connsiteX2" fmla="*/ 1856146 w 1856146"/>
              <a:gd name="connsiteY2" fmla="*/ 762453 h 115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6146" h="1154079">
                <a:moveTo>
                  <a:pt x="0" y="0"/>
                </a:moveTo>
                <a:cubicBezTo>
                  <a:pt x="359631" y="217195"/>
                  <a:pt x="743564" y="1105147"/>
                  <a:pt x="1054509" y="1148061"/>
                </a:cubicBezTo>
                <a:cubicBezTo>
                  <a:pt x="1365454" y="1190975"/>
                  <a:pt x="1791751" y="998346"/>
                  <a:pt x="1856146" y="762453"/>
                </a:cubicBezTo>
              </a:path>
            </a:pathLst>
          </a:cu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A8CD2C0-0C24-E967-E588-C9EBE8185877}"/>
              </a:ext>
            </a:extLst>
          </p:cNvPr>
          <p:cNvSpPr/>
          <p:nvPr/>
        </p:nvSpPr>
        <p:spPr bwMode="auto">
          <a:xfrm>
            <a:off x="8987576" y="3587728"/>
            <a:ext cx="812234" cy="654002"/>
          </a:xfrm>
          <a:custGeom>
            <a:avLst/>
            <a:gdLst>
              <a:gd name="connsiteX0" fmla="*/ 0 w 1025013"/>
              <a:gd name="connsiteY0" fmla="*/ 22122 h 346587"/>
              <a:gd name="connsiteX1" fmla="*/ 700548 w 1025013"/>
              <a:gd name="connsiteY1" fmla="*/ 346587 h 346587"/>
              <a:gd name="connsiteX2" fmla="*/ 715296 w 1025013"/>
              <a:gd name="connsiteY2" fmla="*/ 0 h 346587"/>
              <a:gd name="connsiteX3" fmla="*/ 1025013 w 1025013"/>
              <a:gd name="connsiteY3" fmla="*/ 162232 h 346587"/>
              <a:gd name="connsiteX0" fmla="*/ 0 w 1025013"/>
              <a:gd name="connsiteY0" fmla="*/ 22122 h 346632"/>
              <a:gd name="connsiteX1" fmla="*/ 700548 w 1025013"/>
              <a:gd name="connsiteY1" fmla="*/ 346587 h 346632"/>
              <a:gd name="connsiteX2" fmla="*/ 715296 w 1025013"/>
              <a:gd name="connsiteY2" fmla="*/ 0 h 346632"/>
              <a:gd name="connsiteX3" fmla="*/ 1025013 w 1025013"/>
              <a:gd name="connsiteY3" fmla="*/ 162232 h 346632"/>
              <a:gd name="connsiteX0" fmla="*/ 0 w 1025013"/>
              <a:gd name="connsiteY0" fmla="*/ 27183 h 351693"/>
              <a:gd name="connsiteX1" fmla="*/ 700548 w 1025013"/>
              <a:gd name="connsiteY1" fmla="*/ 351648 h 351693"/>
              <a:gd name="connsiteX2" fmla="*/ 715296 w 1025013"/>
              <a:gd name="connsiteY2" fmla="*/ 5061 h 351693"/>
              <a:gd name="connsiteX3" fmla="*/ 1025013 w 1025013"/>
              <a:gd name="connsiteY3" fmla="*/ 167293 h 351693"/>
              <a:gd name="connsiteX0" fmla="*/ 0 w 1025013"/>
              <a:gd name="connsiteY0" fmla="*/ 35357 h 359867"/>
              <a:gd name="connsiteX1" fmla="*/ 700548 w 1025013"/>
              <a:gd name="connsiteY1" fmla="*/ 359822 h 359867"/>
              <a:gd name="connsiteX2" fmla="*/ 715296 w 1025013"/>
              <a:gd name="connsiteY2" fmla="*/ 13235 h 359867"/>
              <a:gd name="connsiteX3" fmla="*/ 1025013 w 1025013"/>
              <a:gd name="connsiteY3" fmla="*/ 175467 h 359867"/>
              <a:gd name="connsiteX0" fmla="*/ 0 w 1025013"/>
              <a:gd name="connsiteY0" fmla="*/ 24348 h 288585"/>
              <a:gd name="connsiteX1" fmla="*/ 514653 w 1025013"/>
              <a:gd name="connsiteY1" fmla="*/ 288523 h 288585"/>
              <a:gd name="connsiteX2" fmla="*/ 715296 w 1025013"/>
              <a:gd name="connsiteY2" fmla="*/ 2226 h 288585"/>
              <a:gd name="connsiteX3" fmla="*/ 1025013 w 1025013"/>
              <a:gd name="connsiteY3" fmla="*/ 164458 h 288585"/>
              <a:gd name="connsiteX0" fmla="*/ 0 w 1025013"/>
              <a:gd name="connsiteY0" fmla="*/ 23229 h 247294"/>
              <a:gd name="connsiteX1" fmla="*/ 429242 w 1025013"/>
              <a:gd name="connsiteY1" fmla="*/ 247211 h 247294"/>
              <a:gd name="connsiteX2" fmla="*/ 715296 w 1025013"/>
              <a:gd name="connsiteY2" fmla="*/ 1107 h 247294"/>
              <a:gd name="connsiteX3" fmla="*/ 1025013 w 1025013"/>
              <a:gd name="connsiteY3" fmla="*/ 163339 h 247294"/>
              <a:gd name="connsiteX0" fmla="*/ 0 w 1025013"/>
              <a:gd name="connsiteY0" fmla="*/ 8297 h 232287"/>
              <a:gd name="connsiteX1" fmla="*/ 429242 w 1025013"/>
              <a:gd name="connsiteY1" fmla="*/ 232279 h 232287"/>
              <a:gd name="connsiteX2" fmla="*/ 735393 w 1025013"/>
              <a:gd name="connsiteY2" fmla="*/ 1247 h 232287"/>
              <a:gd name="connsiteX3" fmla="*/ 1025013 w 1025013"/>
              <a:gd name="connsiteY3" fmla="*/ 148407 h 232287"/>
              <a:gd name="connsiteX0" fmla="*/ 0 w 1001174"/>
              <a:gd name="connsiteY0" fmla="*/ 169571 h 253490"/>
              <a:gd name="connsiteX1" fmla="*/ 405403 w 1001174"/>
              <a:gd name="connsiteY1" fmla="*/ 232279 h 253490"/>
              <a:gd name="connsiteX2" fmla="*/ 711554 w 1001174"/>
              <a:gd name="connsiteY2" fmla="*/ 1247 h 253490"/>
              <a:gd name="connsiteX3" fmla="*/ 1001174 w 1001174"/>
              <a:gd name="connsiteY3" fmla="*/ 148407 h 253490"/>
              <a:gd name="connsiteX0" fmla="*/ 0 w 1016431"/>
              <a:gd name="connsiteY0" fmla="*/ 0 h 572814"/>
              <a:gd name="connsiteX1" fmla="*/ 420660 w 1016431"/>
              <a:gd name="connsiteY1" fmla="*/ 565321 h 572814"/>
              <a:gd name="connsiteX2" fmla="*/ 726811 w 1016431"/>
              <a:gd name="connsiteY2" fmla="*/ 334289 h 572814"/>
              <a:gd name="connsiteX3" fmla="*/ 1016431 w 1016431"/>
              <a:gd name="connsiteY3" fmla="*/ 481449 h 572814"/>
              <a:gd name="connsiteX0" fmla="*/ 0 w 1016431"/>
              <a:gd name="connsiteY0" fmla="*/ 0 h 481449"/>
              <a:gd name="connsiteX1" fmla="*/ 405403 w 1016431"/>
              <a:gd name="connsiteY1" fmla="*/ 415734 h 481449"/>
              <a:gd name="connsiteX2" fmla="*/ 726811 w 1016431"/>
              <a:gd name="connsiteY2" fmla="*/ 334289 h 481449"/>
              <a:gd name="connsiteX3" fmla="*/ 1016431 w 1016431"/>
              <a:gd name="connsiteY3" fmla="*/ 481449 h 48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431" h="481449">
                <a:moveTo>
                  <a:pt x="0" y="0"/>
                </a:moveTo>
                <a:cubicBezTo>
                  <a:pt x="233516" y="108155"/>
                  <a:pt x="284268" y="360019"/>
                  <a:pt x="405403" y="415734"/>
                </a:cubicBezTo>
                <a:cubicBezTo>
                  <a:pt x="526538" y="471449"/>
                  <a:pt x="627516" y="348268"/>
                  <a:pt x="726811" y="334289"/>
                </a:cubicBezTo>
                <a:cubicBezTo>
                  <a:pt x="826106" y="320310"/>
                  <a:pt x="913192" y="427372"/>
                  <a:pt x="1016431" y="481449"/>
                </a:cubicBezTo>
              </a:path>
            </a:pathLst>
          </a:cu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F09B36B0-E562-067F-DA8E-1FA92258BDE1}"/>
              </a:ext>
            </a:extLst>
          </p:cNvPr>
          <p:cNvSpPr/>
          <p:nvPr/>
        </p:nvSpPr>
        <p:spPr bwMode="auto">
          <a:xfrm>
            <a:off x="8984738" y="3127543"/>
            <a:ext cx="823069" cy="431000"/>
          </a:xfrm>
          <a:custGeom>
            <a:avLst/>
            <a:gdLst>
              <a:gd name="connsiteX0" fmla="*/ 0 w 1004552"/>
              <a:gd name="connsiteY0" fmla="*/ 0 h 561519"/>
              <a:gd name="connsiteX1" fmla="*/ 510003 w 1004552"/>
              <a:gd name="connsiteY1" fmla="*/ 561519 h 561519"/>
              <a:gd name="connsiteX2" fmla="*/ 759854 w 1004552"/>
              <a:gd name="connsiteY2" fmla="*/ 306517 h 561519"/>
              <a:gd name="connsiteX3" fmla="*/ 1004552 w 1004552"/>
              <a:gd name="connsiteY3" fmla="*/ 430154 h 561519"/>
              <a:gd name="connsiteX0" fmla="*/ 0 w 1004552"/>
              <a:gd name="connsiteY0" fmla="*/ 0 h 567652"/>
              <a:gd name="connsiteX1" fmla="*/ 510003 w 1004552"/>
              <a:gd name="connsiteY1" fmla="*/ 561519 h 567652"/>
              <a:gd name="connsiteX2" fmla="*/ 759854 w 1004552"/>
              <a:gd name="connsiteY2" fmla="*/ 306517 h 567652"/>
              <a:gd name="connsiteX3" fmla="*/ 1004552 w 1004552"/>
              <a:gd name="connsiteY3" fmla="*/ 430154 h 567652"/>
              <a:gd name="connsiteX0" fmla="*/ 0 w 1004552"/>
              <a:gd name="connsiteY0" fmla="*/ 0 h 566662"/>
              <a:gd name="connsiteX1" fmla="*/ 510003 w 1004552"/>
              <a:gd name="connsiteY1" fmla="*/ 561519 h 566662"/>
              <a:gd name="connsiteX2" fmla="*/ 759854 w 1004552"/>
              <a:gd name="connsiteY2" fmla="*/ 306517 h 566662"/>
              <a:gd name="connsiteX3" fmla="*/ 1004552 w 1004552"/>
              <a:gd name="connsiteY3" fmla="*/ 430154 h 566662"/>
              <a:gd name="connsiteX0" fmla="*/ 0 w 1004552"/>
              <a:gd name="connsiteY0" fmla="*/ 0 h 567600"/>
              <a:gd name="connsiteX1" fmla="*/ 510003 w 1004552"/>
              <a:gd name="connsiteY1" fmla="*/ 561519 h 567600"/>
              <a:gd name="connsiteX2" fmla="*/ 759854 w 1004552"/>
              <a:gd name="connsiteY2" fmla="*/ 306517 h 567600"/>
              <a:gd name="connsiteX3" fmla="*/ 1004552 w 1004552"/>
              <a:gd name="connsiteY3" fmla="*/ 430154 h 567600"/>
              <a:gd name="connsiteX0" fmla="*/ 0 w 1004552"/>
              <a:gd name="connsiteY0" fmla="*/ 0 h 430154"/>
              <a:gd name="connsiteX1" fmla="*/ 354254 w 1004552"/>
              <a:gd name="connsiteY1" fmla="*/ 315335 h 430154"/>
              <a:gd name="connsiteX2" fmla="*/ 759854 w 1004552"/>
              <a:gd name="connsiteY2" fmla="*/ 306517 h 430154"/>
              <a:gd name="connsiteX3" fmla="*/ 1004552 w 1004552"/>
              <a:gd name="connsiteY3" fmla="*/ 430154 h 430154"/>
              <a:gd name="connsiteX0" fmla="*/ 0 w 1004552"/>
              <a:gd name="connsiteY0" fmla="*/ 0 h 739311"/>
              <a:gd name="connsiteX1" fmla="*/ 412764 w 1004552"/>
              <a:gd name="connsiteY1" fmla="*/ 735641 h 739311"/>
              <a:gd name="connsiteX2" fmla="*/ 759854 w 1004552"/>
              <a:gd name="connsiteY2" fmla="*/ 306517 h 739311"/>
              <a:gd name="connsiteX3" fmla="*/ 1004552 w 1004552"/>
              <a:gd name="connsiteY3" fmla="*/ 430154 h 739311"/>
              <a:gd name="connsiteX0" fmla="*/ 0 w 1009428"/>
              <a:gd name="connsiteY0" fmla="*/ 391268 h 505871"/>
              <a:gd name="connsiteX1" fmla="*/ 417640 w 1009428"/>
              <a:gd name="connsiteY1" fmla="*/ 429816 h 505871"/>
              <a:gd name="connsiteX2" fmla="*/ 764730 w 1009428"/>
              <a:gd name="connsiteY2" fmla="*/ 692 h 505871"/>
              <a:gd name="connsiteX3" fmla="*/ 1009428 w 1009428"/>
              <a:gd name="connsiteY3" fmla="*/ 124329 h 505871"/>
              <a:gd name="connsiteX0" fmla="*/ 0 w 1009428"/>
              <a:gd name="connsiteY0" fmla="*/ 391347 h 520603"/>
              <a:gd name="connsiteX1" fmla="*/ 417640 w 1009428"/>
              <a:gd name="connsiteY1" fmla="*/ 429895 h 520603"/>
              <a:gd name="connsiteX2" fmla="*/ 764730 w 1009428"/>
              <a:gd name="connsiteY2" fmla="*/ 771 h 520603"/>
              <a:gd name="connsiteX3" fmla="*/ 1009428 w 1009428"/>
              <a:gd name="connsiteY3" fmla="*/ 124408 h 520603"/>
              <a:gd name="connsiteX0" fmla="*/ 0 w 1009428"/>
              <a:gd name="connsiteY0" fmla="*/ 0 h 868005"/>
              <a:gd name="connsiteX1" fmla="*/ 417640 w 1009428"/>
              <a:gd name="connsiteY1" fmla="*/ 861161 h 868005"/>
              <a:gd name="connsiteX2" fmla="*/ 764730 w 1009428"/>
              <a:gd name="connsiteY2" fmla="*/ 432037 h 868005"/>
              <a:gd name="connsiteX3" fmla="*/ 1009428 w 1009428"/>
              <a:gd name="connsiteY3" fmla="*/ 555674 h 868005"/>
              <a:gd name="connsiteX0" fmla="*/ 0 w 1009428"/>
              <a:gd name="connsiteY0" fmla="*/ 0 h 555674"/>
              <a:gd name="connsiteX1" fmla="*/ 382751 w 1009428"/>
              <a:gd name="connsiteY1" fmla="*/ 520589 h 555674"/>
              <a:gd name="connsiteX2" fmla="*/ 764730 w 1009428"/>
              <a:gd name="connsiteY2" fmla="*/ 432037 h 555674"/>
              <a:gd name="connsiteX3" fmla="*/ 1009428 w 1009428"/>
              <a:gd name="connsiteY3" fmla="*/ 555674 h 55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428" h="555674">
                <a:moveTo>
                  <a:pt x="0" y="0"/>
                </a:moveTo>
                <a:cubicBezTo>
                  <a:pt x="170001" y="187173"/>
                  <a:pt x="255296" y="448583"/>
                  <a:pt x="382751" y="520589"/>
                </a:cubicBezTo>
                <a:cubicBezTo>
                  <a:pt x="510206" y="592595"/>
                  <a:pt x="656347" y="412900"/>
                  <a:pt x="764730" y="432037"/>
                </a:cubicBezTo>
                <a:cubicBezTo>
                  <a:pt x="873113" y="451174"/>
                  <a:pt x="927862" y="514462"/>
                  <a:pt x="1009428" y="555674"/>
                </a:cubicBezTo>
              </a:path>
            </a:pathLst>
          </a:cu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94BAB55C-AA0C-8F6A-7110-EDD2D0D3C43D}"/>
              </a:ext>
            </a:extLst>
          </p:cNvPr>
          <p:cNvSpPr/>
          <p:nvPr/>
        </p:nvSpPr>
        <p:spPr bwMode="auto">
          <a:xfrm>
            <a:off x="8988714" y="2701987"/>
            <a:ext cx="2077353" cy="545339"/>
          </a:xfrm>
          <a:custGeom>
            <a:avLst/>
            <a:gdLst>
              <a:gd name="connsiteX0" fmla="*/ 0 w 1985922"/>
              <a:gd name="connsiteY0" fmla="*/ 0 h 631064"/>
              <a:gd name="connsiteX1" fmla="*/ 1035461 w 1985922"/>
              <a:gd name="connsiteY1" fmla="*/ 528033 h 631064"/>
              <a:gd name="connsiteX2" fmla="*/ 1980771 w 1985922"/>
              <a:gd name="connsiteY2" fmla="*/ 404396 h 631064"/>
              <a:gd name="connsiteX3" fmla="*/ 1985922 w 1985922"/>
              <a:gd name="connsiteY3" fmla="*/ 631064 h 631064"/>
              <a:gd name="connsiteX0" fmla="*/ 0 w 1985922"/>
              <a:gd name="connsiteY0" fmla="*/ 0 h 631064"/>
              <a:gd name="connsiteX1" fmla="*/ 1035461 w 1985922"/>
              <a:gd name="connsiteY1" fmla="*/ 528033 h 631064"/>
              <a:gd name="connsiteX2" fmla="*/ 1980771 w 1985922"/>
              <a:gd name="connsiteY2" fmla="*/ 404396 h 631064"/>
              <a:gd name="connsiteX3" fmla="*/ 1985922 w 1985922"/>
              <a:gd name="connsiteY3" fmla="*/ 631064 h 631064"/>
              <a:gd name="connsiteX0" fmla="*/ 0 w 1985922"/>
              <a:gd name="connsiteY0" fmla="*/ 0 h 631064"/>
              <a:gd name="connsiteX1" fmla="*/ 1035461 w 1985922"/>
              <a:gd name="connsiteY1" fmla="*/ 528033 h 631064"/>
              <a:gd name="connsiteX2" fmla="*/ 1980771 w 1985922"/>
              <a:gd name="connsiteY2" fmla="*/ 404396 h 631064"/>
              <a:gd name="connsiteX3" fmla="*/ 1985922 w 1985922"/>
              <a:gd name="connsiteY3" fmla="*/ 631064 h 631064"/>
              <a:gd name="connsiteX0" fmla="*/ 0 w 2045026"/>
              <a:gd name="connsiteY0" fmla="*/ 0 h 631064"/>
              <a:gd name="connsiteX1" fmla="*/ 1035461 w 2045026"/>
              <a:gd name="connsiteY1" fmla="*/ 528033 h 631064"/>
              <a:gd name="connsiteX2" fmla="*/ 1980771 w 2045026"/>
              <a:gd name="connsiteY2" fmla="*/ 404396 h 631064"/>
              <a:gd name="connsiteX3" fmla="*/ 1985922 w 2045026"/>
              <a:gd name="connsiteY3" fmla="*/ 631064 h 631064"/>
              <a:gd name="connsiteX0" fmla="*/ 0 w 2059349"/>
              <a:gd name="connsiteY0" fmla="*/ 0 h 631064"/>
              <a:gd name="connsiteX1" fmla="*/ 1035461 w 2059349"/>
              <a:gd name="connsiteY1" fmla="*/ 528033 h 631064"/>
              <a:gd name="connsiteX2" fmla="*/ 1999821 w 2059349"/>
              <a:gd name="connsiteY2" fmla="*/ 271046 h 631064"/>
              <a:gd name="connsiteX3" fmla="*/ 1985922 w 2059349"/>
              <a:gd name="connsiteY3" fmla="*/ 631064 h 631064"/>
              <a:gd name="connsiteX0" fmla="*/ 0 w 2079453"/>
              <a:gd name="connsiteY0" fmla="*/ 0 h 545339"/>
              <a:gd name="connsiteX1" fmla="*/ 1035461 w 2079453"/>
              <a:gd name="connsiteY1" fmla="*/ 528033 h 545339"/>
              <a:gd name="connsiteX2" fmla="*/ 1999821 w 2079453"/>
              <a:gd name="connsiteY2" fmla="*/ 271046 h 545339"/>
              <a:gd name="connsiteX3" fmla="*/ 2024022 w 2079453"/>
              <a:gd name="connsiteY3" fmla="*/ 545339 h 545339"/>
              <a:gd name="connsiteX0" fmla="*/ 0 w 2077353"/>
              <a:gd name="connsiteY0" fmla="*/ 0 h 545339"/>
              <a:gd name="connsiteX1" fmla="*/ 1064036 w 2077353"/>
              <a:gd name="connsiteY1" fmla="*/ 385158 h 545339"/>
              <a:gd name="connsiteX2" fmla="*/ 1999821 w 2077353"/>
              <a:gd name="connsiteY2" fmla="*/ 271046 h 545339"/>
              <a:gd name="connsiteX3" fmla="*/ 2024022 w 2077353"/>
              <a:gd name="connsiteY3" fmla="*/ 545339 h 54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353" h="545339">
                <a:moveTo>
                  <a:pt x="0" y="0"/>
                </a:moveTo>
                <a:cubicBezTo>
                  <a:pt x="345154" y="176011"/>
                  <a:pt x="730733" y="339984"/>
                  <a:pt x="1064036" y="385158"/>
                </a:cubicBezTo>
                <a:cubicBezTo>
                  <a:pt x="1397339" y="430332"/>
                  <a:pt x="1839823" y="244349"/>
                  <a:pt x="1999821" y="271046"/>
                </a:cubicBezTo>
                <a:cubicBezTo>
                  <a:pt x="2159819" y="297743"/>
                  <a:pt x="2022305" y="469783"/>
                  <a:pt x="2024022" y="545339"/>
                </a:cubicBezTo>
              </a:path>
            </a:pathLst>
          </a:cu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82DB7A9-0416-9621-D6EF-8D0EFC50C3BE}"/>
              </a:ext>
            </a:extLst>
          </p:cNvPr>
          <p:cNvSpPr/>
          <p:nvPr/>
        </p:nvSpPr>
        <p:spPr bwMode="auto">
          <a:xfrm>
            <a:off x="9370769" y="5360609"/>
            <a:ext cx="2356096" cy="578723"/>
          </a:xfrm>
          <a:prstGeom prst="rect">
            <a:avLst/>
          </a:prstGeom>
          <a:solidFill>
            <a:srgbClr val="A8D5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Barriers</a:t>
            </a:r>
            <a:r>
              <a:rPr lang="en-US" sz="1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to each system change and </a:t>
            </a:r>
            <a:r>
              <a:rPr lang="en-US" sz="1200" b="1" i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Actions </a:t>
            </a:r>
            <a:r>
              <a:rPr lang="en-US" sz="1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required </a:t>
            </a:r>
            <a:br>
              <a:rPr lang="en-US" sz="1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 overcome them</a:t>
            </a:r>
          </a:p>
        </p:txBody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CF0699FD-E2DA-B6AF-3AF4-44C527481887}"/>
              </a:ext>
            </a:extLst>
          </p:cNvPr>
          <p:cNvSpPr/>
          <p:nvPr/>
        </p:nvSpPr>
        <p:spPr bwMode="auto">
          <a:xfrm rot="10800000">
            <a:off x="10167817" y="5214092"/>
            <a:ext cx="762000" cy="114585"/>
          </a:xfrm>
          <a:prstGeom prst="triangle">
            <a:avLst/>
          </a:prstGeom>
          <a:solidFill>
            <a:srgbClr val="A8D5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D56B5EB-CC5E-1058-700F-D427296C0E52}"/>
              </a:ext>
            </a:extLst>
          </p:cNvPr>
          <p:cNvGrpSpPr/>
          <p:nvPr/>
        </p:nvGrpSpPr>
        <p:grpSpPr>
          <a:xfrm>
            <a:off x="6066054" y="5177161"/>
            <a:ext cx="3231561" cy="638618"/>
            <a:chOff x="6066054" y="5177161"/>
            <a:chExt cx="3231561" cy="638618"/>
          </a:xfrm>
        </p:grpSpPr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C6CDBD8D-01E6-3EE9-E944-2BD3F641ABC6}"/>
                </a:ext>
              </a:extLst>
            </p:cNvPr>
            <p:cNvSpPr/>
            <p:nvPr/>
          </p:nvSpPr>
          <p:spPr bwMode="auto">
            <a:xfrm rot="5400000">
              <a:off x="9066955" y="5585119"/>
              <a:ext cx="346735" cy="114585"/>
            </a:xfrm>
            <a:prstGeom prst="triangle">
              <a:avLst/>
            </a:prstGeom>
            <a:solidFill>
              <a:srgbClr val="A8D500"/>
            </a:solidFill>
            <a:ln>
              <a:solidFill>
                <a:srgbClr val="A8D500"/>
              </a:solidFill>
            </a:ln>
            <a:effectLst/>
          </p:spPr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0" name="Right Brace 109">
              <a:extLst>
                <a:ext uri="{FF2B5EF4-FFF2-40B4-BE49-F238E27FC236}">
                  <a16:creationId xmlns:a16="http://schemas.microsoft.com/office/drawing/2014/main" id="{D9757BB6-32DA-2E50-B2AA-E20DF0F5812C}"/>
                </a:ext>
              </a:extLst>
            </p:cNvPr>
            <p:cNvSpPr/>
            <p:nvPr/>
          </p:nvSpPr>
          <p:spPr>
            <a:xfrm rot="5400000">
              <a:off x="7471877" y="3771338"/>
              <a:ext cx="114990" cy="2926636"/>
            </a:xfrm>
            <a:prstGeom prst="rightBrace">
              <a:avLst>
                <a:gd name="adj1" fmla="val 47705"/>
                <a:gd name="adj2" fmla="val 50000"/>
              </a:avLst>
            </a:prstGeom>
            <a:ln>
              <a:solidFill>
                <a:srgbClr val="A8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A6F47C8-3EF7-624E-68E0-4E05D2913B0E}"/>
                </a:ext>
              </a:extLst>
            </p:cNvPr>
            <p:cNvSpPr/>
            <p:nvPr/>
          </p:nvSpPr>
          <p:spPr bwMode="auto">
            <a:xfrm>
              <a:off x="7528401" y="5272104"/>
              <a:ext cx="1654629" cy="386283"/>
            </a:xfrm>
            <a:custGeom>
              <a:avLst/>
              <a:gdLst>
                <a:gd name="connsiteX0" fmla="*/ 4333 w 1495109"/>
                <a:gd name="connsiteY0" fmla="*/ 0 h 463714"/>
                <a:gd name="connsiteX1" fmla="*/ 4333 w 1495109"/>
                <a:gd name="connsiteY1" fmla="*/ 0 h 463714"/>
                <a:gd name="connsiteX2" fmla="*/ 13001 w 1495109"/>
                <a:gd name="connsiteY2" fmla="*/ 268686 h 463714"/>
                <a:gd name="connsiteX3" fmla="*/ 8667 w 1495109"/>
                <a:gd name="connsiteY3" fmla="*/ 368360 h 463714"/>
                <a:gd name="connsiteX4" fmla="*/ 13001 w 1495109"/>
                <a:gd name="connsiteY4" fmla="*/ 442032 h 463714"/>
                <a:gd name="connsiteX5" fmla="*/ 0 w 1495109"/>
                <a:gd name="connsiteY5" fmla="*/ 463700 h 463714"/>
                <a:gd name="connsiteX6" fmla="*/ 1495109 w 1495109"/>
                <a:gd name="connsiteY6" fmla="*/ 333691 h 463714"/>
                <a:gd name="connsiteX0" fmla="*/ 4333 w 1495109"/>
                <a:gd name="connsiteY0" fmla="*/ 0 h 463714"/>
                <a:gd name="connsiteX1" fmla="*/ 4333 w 1495109"/>
                <a:gd name="connsiteY1" fmla="*/ 0 h 463714"/>
                <a:gd name="connsiteX2" fmla="*/ 8667 w 1495109"/>
                <a:gd name="connsiteY2" fmla="*/ 368360 h 463714"/>
                <a:gd name="connsiteX3" fmla="*/ 13001 w 1495109"/>
                <a:gd name="connsiteY3" fmla="*/ 442032 h 463714"/>
                <a:gd name="connsiteX4" fmla="*/ 0 w 1495109"/>
                <a:gd name="connsiteY4" fmla="*/ 463700 h 463714"/>
                <a:gd name="connsiteX5" fmla="*/ 1495109 w 1495109"/>
                <a:gd name="connsiteY5" fmla="*/ 333691 h 463714"/>
                <a:gd name="connsiteX0" fmla="*/ 4333 w 1495109"/>
                <a:gd name="connsiteY0" fmla="*/ 0 h 483062"/>
                <a:gd name="connsiteX1" fmla="*/ 4333 w 1495109"/>
                <a:gd name="connsiteY1" fmla="*/ 0 h 483062"/>
                <a:gd name="connsiteX2" fmla="*/ 13001 w 1495109"/>
                <a:gd name="connsiteY2" fmla="*/ 442032 h 483062"/>
                <a:gd name="connsiteX3" fmla="*/ 0 w 1495109"/>
                <a:gd name="connsiteY3" fmla="*/ 463700 h 483062"/>
                <a:gd name="connsiteX4" fmla="*/ 1495109 w 1495109"/>
                <a:gd name="connsiteY4" fmla="*/ 333691 h 483062"/>
                <a:gd name="connsiteX0" fmla="*/ 113806 w 1604582"/>
                <a:gd name="connsiteY0" fmla="*/ 0 h 463700"/>
                <a:gd name="connsiteX1" fmla="*/ 113806 w 1604582"/>
                <a:gd name="connsiteY1" fmla="*/ 0 h 463700"/>
                <a:gd name="connsiteX2" fmla="*/ 109473 w 1604582"/>
                <a:gd name="connsiteY2" fmla="*/ 463700 h 463700"/>
                <a:gd name="connsiteX3" fmla="*/ 1604582 w 1604582"/>
                <a:gd name="connsiteY3" fmla="*/ 333691 h 463700"/>
                <a:gd name="connsiteX0" fmla="*/ 4592 w 1495368"/>
                <a:gd name="connsiteY0" fmla="*/ 0 h 463700"/>
                <a:gd name="connsiteX1" fmla="*/ 4592 w 1495368"/>
                <a:gd name="connsiteY1" fmla="*/ 0 h 463700"/>
                <a:gd name="connsiteX2" fmla="*/ 259 w 1495368"/>
                <a:gd name="connsiteY2" fmla="*/ 463700 h 463700"/>
                <a:gd name="connsiteX3" fmla="*/ 1495368 w 1495368"/>
                <a:gd name="connsiteY3" fmla="*/ 333691 h 463700"/>
                <a:gd name="connsiteX0" fmla="*/ 835 w 1491611"/>
                <a:gd name="connsiteY0" fmla="*/ 0 h 364026"/>
                <a:gd name="connsiteX1" fmla="*/ 835 w 1491611"/>
                <a:gd name="connsiteY1" fmla="*/ 0 h 364026"/>
                <a:gd name="connsiteX2" fmla="*/ 835 w 1491611"/>
                <a:gd name="connsiteY2" fmla="*/ 364026 h 364026"/>
                <a:gd name="connsiteX3" fmla="*/ 1491611 w 1491611"/>
                <a:gd name="connsiteY3" fmla="*/ 333691 h 364026"/>
                <a:gd name="connsiteX0" fmla="*/ 835 w 1491611"/>
                <a:gd name="connsiteY0" fmla="*/ 0 h 333691"/>
                <a:gd name="connsiteX1" fmla="*/ 835 w 1491611"/>
                <a:gd name="connsiteY1" fmla="*/ 0 h 333691"/>
                <a:gd name="connsiteX2" fmla="*/ 835 w 1491611"/>
                <a:gd name="connsiteY2" fmla="*/ 329357 h 333691"/>
                <a:gd name="connsiteX3" fmla="*/ 1491611 w 1491611"/>
                <a:gd name="connsiteY3" fmla="*/ 333691 h 33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1611" h="333691">
                  <a:moveTo>
                    <a:pt x="835" y="0"/>
                  </a:moveTo>
                  <a:lnTo>
                    <a:pt x="835" y="0"/>
                  </a:lnTo>
                  <a:cubicBezTo>
                    <a:pt x="113" y="77283"/>
                    <a:pt x="-610" y="187069"/>
                    <a:pt x="835" y="329357"/>
                  </a:cubicBezTo>
                  <a:lnTo>
                    <a:pt x="1491611" y="333691"/>
                  </a:lnTo>
                </a:path>
              </a:pathLst>
            </a:custGeom>
            <a:ln>
              <a:solidFill>
                <a:srgbClr val="A8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43AA29-A7EF-1A88-69A3-5111AAC7E488}"/>
              </a:ext>
            </a:extLst>
          </p:cNvPr>
          <p:cNvGrpSpPr/>
          <p:nvPr/>
        </p:nvGrpSpPr>
        <p:grpSpPr>
          <a:xfrm>
            <a:off x="5934222" y="3423513"/>
            <a:ext cx="3056539" cy="340139"/>
            <a:chOff x="5934222" y="3423513"/>
            <a:chExt cx="3056539" cy="340139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3896F04-04C6-05CA-EB8D-362B74A9990A}"/>
                </a:ext>
              </a:extLst>
            </p:cNvPr>
            <p:cNvGrpSpPr/>
            <p:nvPr/>
          </p:nvGrpSpPr>
          <p:grpSpPr>
            <a:xfrm>
              <a:off x="6064124" y="3423513"/>
              <a:ext cx="2926637" cy="340139"/>
              <a:chOff x="3355045" y="4645574"/>
              <a:chExt cx="2592000" cy="340139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6B483BA8-3ACE-B491-6329-5D2C55171E8B}"/>
                  </a:ext>
                </a:extLst>
              </p:cNvPr>
              <p:cNvSpPr/>
              <p:nvPr/>
            </p:nvSpPr>
            <p:spPr bwMode="auto">
              <a:xfrm>
                <a:off x="3355045" y="4645574"/>
                <a:ext cx="2592000" cy="34013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180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 i="1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faster </a:t>
                </a:r>
                <a:r>
                  <a:rPr lang="en-US" sz="105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transport electrification^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7B3F09E-4C49-75D4-BAF2-D29378FF351A}"/>
                  </a:ext>
                </a:extLst>
              </p:cNvPr>
              <p:cNvSpPr txBox="1"/>
              <p:nvPr/>
            </p:nvSpPr>
            <p:spPr>
              <a:xfrm>
                <a:off x="5559660" y="4647468"/>
                <a:ext cx="340469" cy="331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</a:pPr>
                <a:r>
                  <a:rPr lang="en-US" sz="1400" b="1" i="0">
                    <a:solidFill>
                      <a:srgbClr val="54565A"/>
                    </a:solidFill>
                    <a:latin typeface="+mn-lt"/>
                    <a:ea typeface="Verdana" panose="020B0604030504040204" pitchFamily="34" charset="0"/>
                    <a:cs typeface="Times New Roman" panose="02020603050405020304" pitchFamily="18" charset="0"/>
                  </a:rPr>
                  <a:t>$$</a:t>
                </a:r>
                <a:endParaRPr lang="en-US" sz="1600" b="1" i="0">
                  <a:solidFill>
                    <a:srgbClr val="54565A"/>
                  </a:solidFill>
                  <a:latin typeface="+mn-lt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E560420-100F-B97A-217D-714EC476F819}"/>
                </a:ext>
              </a:extLst>
            </p:cNvPr>
            <p:cNvSpPr/>
            <p:nvPr/>
          </p:nvSpPr>
          <p:spPr bwMode="auto">
            <a:xfrm>
              <a:off x="5934222" y="3462908"/>
              <a:ext cx="261349" cy="26134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400" b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ACC26EE-2F45-5F8B-7F9D-83EBC1B0E2F7}"/>
              </a:ext>
            </a:extLst>
          </p:cNvPr>
          <p:cNvGrpSpPr/>
          <p:nvPr/>
        </p:nvGrpSpPr>
        <p:grpSpPr>
          <a:xfrm>
            <a:off x="5934222" y="2983131"/>
            <a:ext cx="3054034" cy="340139"/>
            <a:chOff x="5934222" y="2983131"/>
            <a:chExt cx="3054034" cy="34013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3F35A30-F1F4-27EC-F972-D3DB45C57295}"/>
                </a:ext>
              </a:extLst>
            </p:cNvPr>
            <p:cNvSpPr/>
            <p:nvPr/>
          </p:nvSpPr>
          <p:spPr bwMode="auto">
            <a:xfrm>
              <a:off x="6061619" y="2983131"/>
              <a:ext cx="2926637" cy="34013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180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i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add </a:t>
              </a:r>
              <a:r>
                <a:rPr lang="en-US" sz="105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Rooftop PV </a:t>
              </a:r>
              <a:r>
                <a:rPr lang="en-US" sz="1050" i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&amp; </a:t>
              </a:r>
              <a:r>
                <a:rPr lang="en-US" sz="105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FTM storage</a:t>
              </a:r>
              <a:endParaRPr lang="en-US" sz="120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65F63BF-8E17-F285-CC52-196D26904223}"/>
                </a:ext>
              </a:extLst>
            </p:cNvPr>
            <p:cNvSpPr txBox="1"/>
            <p:nvPr/>
          </p:nvSpPr>
          <p:spPr>
            <a:xfrm>
              <a:off x="8550858" y="2987614"/>
              <a:ext cx="384425" cy="3311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spcAft>
                  <a:spcPts val="600"/>
                </a:spcAft>
              </a:pPr>
              <a:r>
                <a:rPr lang="en-US" sz="1400" b="1" i="0">
                  <a:solidFill>
                    <a:srgbClr val="54565A"/>
                  </a:solidFill>
                  <a:latin typeface="+mn-lt"/>
                  <a:ea typeface="Verdana" panose="020B0604030504040204" pitchFamily="34" charset="0"/>
                  <a:cs typeface="Times New Roman" panose="02020603050405020304" pitchFamily="18" charset="0"/>
                </a:rPr>
                <a:t>$$$</a:t>
              </a:r>
              <a:endParaRPr lang="en-US" sz="1600" b="1" i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B8E3D11-1BEB-40D0-F665-AE1AE6813216}"/>
                </a:ext>
              </a:extLst>
            </p:cNvPr>
            <p:cNvSpPr/>
            <p:nvPr/>
          </p:nvSpPr>
          <p:spPr bwMode="auto">
            <a:xfrm>
              <a:off x="5934222" y="3022526"/>
              <a:ext cx="261349" cy="26134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400" b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4F3D4D7-0BE2-8B52-DDAE-2BB41C1AD884}"/>
              </a:ext>
            </a:extLst>
          </p:cNvPr>
          <p:cNvGrpSpPr/>
          <p:nvPr/>
        </p:nvGrpSpPr>
        <p:grpSpPr>
          <a:xfrm>
            <a:off x="5934222" y="2544324"/>
            <a:ext cx="3056539" cy="343519"/>
            <a:chOff x="5934222" y="2544324"/>
            <a:chExt cx="3056539" cy="34351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6258702-06DE-FFC7-A824-66FD054BF0C0}"/>
                </a:ext>
              </a:extLst>
            </p:cNvPr>
            <p:cNvGrpSpPr/>
            <p:nvPr/>
          </p:nvGrpSpPr>
          <p:grpSpPr>
            <a:xfrm>
              <a:off x="6064124" y="2544324"/>
              <a:ext cx="2926637" cy="343519"/>
              <a:chOff x="3355045" y="3888052"/>
              <a:chExt cx="2592000" cy="34351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057E332-C557-4DA6-600A-B1874A2488E6}"/>
                  </a:ext>
                </a:extLst>
              </p:cNvPr>
              <p:cNvSpPr/>
              <p:nvPr/>
            </p:nvSpPr>
            <p:spPr bwMode="auto">
              <a:xfrm>
                <a:off x="3355045" y="3891432"/>
                <a:ext cx="2592000" cy="34013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180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 i="1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add c</a:t>
                </a:r>
                <a:r>
                  <a:rPr lang="en-US" sz="105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ommunity generation </a:t>
                </a:r>
                <a:endParaRPr lang="en-US" sz="1200">
                  <a:latin typeface="+mj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DD7E8ED-5C28-F316-4D2B-D48AF6FA34D6}"/>
                  </a:ext>
                </a:extLst>
              </p:cNvPr>
              <p:cNvSpPr txBox="1"/>
              <p:nvPr/>
            </p:nvSpPr>
            <p:spPr>
              <a:xfrm>
                <a:off x="5559660" y="3888052"/>
                <a:ext cx="340469" cy="331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</a:pPr>
                <a:r>
                  <a:rPr lang="en-US" sz="1400" b="1" i="0">
                    <a:solidFill>
                      <a:srgbClr val="54565A"/>
                    </a:solidFill>
                    <a:latin typeface="+mn-lt"/>
                    <a:ea typeface="Verdana" panose="020B0604030504040204" pitchFamily="34" charset="0"/>
                    <a:cs typeface="Times New Roman" panose="02020603050405020304" pitchFamily="18" charset="0"/>
                  </a:rPr>
                  <a:t>$$$</a:t>
                </a:r>
                <a:endParaRPr lang="en-US" sz="1600" b="1" i="0">
                  <a:solidFill>
                    <a:srgbClr val="54565A"/>
                  </a:solidFill>
                  <a:latin typeface="+mn-lt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4072C29-13DB-8DB5-853A-D0D821A8AAB8}"/>
                </a:ext>
              </a:extLst>
            </p:cNvPr>
            <p:cNvSpPr/>
            <p:nvPr/>
          </p:nvSpPr>
          <p:spPr bwMode="auto">
            <a:xfrm>
              <a:off x="5934222" y="2585409"/>
              <a:ext cx="261349" cy="26134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400" b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1B6C066-9067-BD39-ECAC-2C59C24B1B21}"/>
              </a:ext>
            </a:extLst>
          </p:cNvPr>
          <p:cNvGrpSpPr/>
          <p:nvPr/>
        </p:nvGrpSpPr>
        <p:grpSpPr>
          <a:xfrm>
            <a:off x="5934222" y="3881715"/>
            <a:ext cx="3051529" cy="340139"/>
            <a:chOff x="5934222" y="3881715"/>
            <a:chExt cx="3051529" cy="34013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F80CFC3-01AE-A1CF-CC64-3F873A87E864}"/>
                </a:ext>
              </a:extLst>
            </p:cNvPr>
            <p:cNvGrpSpPr/>
            <p:nvPr/>
          </p:nvGrpSpPr>
          <p:grpSpPr>
            <a:xfrm>
              <a:off x="6059114" y="3881715"/>
              <a:ext cx="2926637" cy="340139"/>
              <a:chOff x="3355045" y="5102216"/>
              <a:chExt cx="2592000" cy="340139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F93D9712-805D-1C6A-180A-CEED83C307EF}"/>
                  </a:ext>
                </a:extLst>
              </p:cNvPr>
              <p:cNvSpPr/>
              <p:nvPr/>
            </p:nvSpPr>
            <p:spPr bwMode="auto">
              <a:xfrm>
                <a:off x="3355045" y="5102216"/>
                <a:ext cx="2592000" cy="34013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180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 i="1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deliver </a:t>
                </a:r>
                <a:r>
                  <a:rPr lang="en-US" sz="105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CER coordination**</a:t>
                </a:r>
                <a:endParaRPr lang="en-US" sz="1200">
                  <a:latin typeface="+mj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09085EA-25DD-4FD7-D203-10FF04B18CAA}"/>
                  </a:ext>
                </a:extLst>
              </p:cNvPr>
              <p:cNvSpPr txBox="1"/>
              <p:nvPr/>
            </p:nvSpPr>
            <p:spPr>
              <a:xfrm>
                <a:off x="5559659" y="5106699"/>
                <a:ext cx="340469" cy="331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</a:pPr>
                <a:r>
                  <a:rPr lang="en-US" sz="1400" b="1" i="0">
                    <a:solidFill>
                      <a:srgbClr val="54565A"/>
                    </a:solidFill>
                    <a:latin typeface="+mn-lt"/>
                    <a:ea typeface="Verdana" panose="020B0604030504040204" pitchFamily="34" charset="0"/>
                    <a:cs typeface="Times New Roman" panose="02020603050405020304" pitchFamily="18" charset="0"/>
                  </a:rPr>
                  <a:t>$$</a:t>
                </a:r>
                <a:endParaRPr lang="en-US" sz="1600" b="1" i="0">
                  <a:solidFill>
                    <a:srgbClr val="E4002B"/>
                  </a:solidFill>
                  <a:latin typeface="+mn-lt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FA28294-5BFD-8CBF-E197-8BC529C5CCEF}"/>
                </a:ext>
              </a:extLst>
            </p:cNvPr>
            <p:cNvSpPr/>
            <p:nvPr/>
          </p:nvSpPr>
          <p:spPr bwMode="auto">
            <a:xfrm>
              <a:off x="5934222" y="3921110"/>
              <a:ext cx="261349" cy="26134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400" b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898BB5-7C62-C165-D8F4-92316FAAD3A3}"/>
              </a:ext>
            </a:extLst>
          </p:cNvPr>
          <p:cNvGrpSpPr/>
          <p:nvPr/>
        </p:nvGrpSpPr>
        <p:grpSpPr>
          <a:xfrm>
            <a:off x="5934222" y="4344963"/>
            <a:ext cx="3054034" cy="340139"/>
            <a:chOff x="5934222" y="4344963"/>
            <a:chExt cx="3054034" cy="340139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5D2E8AA-92F6-24CC-29AB-6181D9544B20}"/>
                </a:ext>
              </a:extLst>
            </p:cNvPr>
            <p:cNvSpPr/>
            <p:nvPr/>
          </p:nvSpPr>
          <p:spPr bwMode="auto">
            <a:xfrm>
              <a:off x="6061619" y="4344963"/>
              <a:ext cx="2926637" cy="34013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180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i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add</a:t>
              </a:r>
              <a:r>
                <a:rPr lang="en-US" sz="105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Rooftop PV &amp; BTM storage</a:t>
              </a:r>
              <a:endParaRPr lang="en-US" sz="120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697058-6D66-E33B-4CE4-D3D7505D116B}"/>
                </a:ext>
              </a:extLst>
            </p:cNvPr>
            <p:cNvSpPr txBox="1"/>
            <p:nvPr/>
          </p:nvSpPr>
          <p:spPr>
            <a:xfrm>
              <a:off x="8550858" y="4353926"/>
              <a:ext cx="384425" cy="3311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spcAft>
                  <a:spcPts val="600"/>
                </a:spcAft>
              </a:pPr>
              <a:r>
                <a:rPr lang="en-US" sz="1400" b="1" i="0">
                  <a:solidFill>
                    <a:srgbClr val="54565A"/>
                  </a:solidFill>
                  <a:latin typeface="+mn-lt"/>
                  <a:ea typeface="Verdana" panose="020B0604030504040204" pitchFamily="34" charset="0"/>
                  <a:cs typeface="Times New Roman" panose="02020603050405020304" pitchFamily="18" charset="0"/>
                </a:rPr>
                <a:t>$$</a:t>
              </a:r>
              <a:endParaRPr lang="en-US" sz="1600" b="1" i="0">
                <a:solidFill>
                  <a:srgbClr val="54565A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76CD2FF-30F9-9963-DA75-F8D0B5B34517}"/>
                </a:ext>
              </a:extLst>
            </p:cNvPr>
            <p:cNvSpPr/>
            <p:nvPr/>
          </p:nvSpPr>
          <p:spPr bwMode="auto">
            <a:xfrm>
              <a:off x="5934222" y="4384358"/>
              <a:ext cx="261349" cy="26134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400" b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D75DFC-BB43-01C8-F988-5D2246C98500}"/>
              </a:ext>
            </a:extLst>
          </p:cNvPr>
          <p:cNvGrpSpPr/>
          <p:nvPr/>
        </p:nvGrpSpPr>
        <p:grpSpPr>
          <a:xfrm>
            <a:off x="5934222" y="4784185"/>
            <a:ext cx="3051529" cy="345211"/>
            <a:chOff x="5934222" y="4784185"/>
            <a:chExt cx="3051529" cy="34521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33F228C-3DE0-0BEE-91A7-D6027926E057}"/>
                </a:ext>
              </a:extLst>
            </p:cNvPr>
            <p:cNvGrpSpPr/>
            <p:nvPr/>
          </p:nvGrpSpPr>
          <p:grpSpPr>
            <a:xfrm>
              <a:off x="6059114" y="4784185"/>
              <a:ext cx="2926637" cy="345211"/>
              <a:chOff x="3355045" y="4335396"/>
              <a:chExt cx="2592000" cy="345211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19D29FCA-C7F9-84C2-CBB8-CFC9920640A4}"/>
                  </a:ext>
                </a:extLst>
              </p:cNvPr>
              <p:cNvSpPr/>
              <p:nvPr/>
            </p:nvSpPr>
            <p:spPr bwMode="auto">
              <a:xfrm>
                <a:off x="3355045" y="4340468"/>
                <a:ext cx="2592000" cy="34013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180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 i="1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faster </a:t>
                </a:r>
                <a:r>
                  <a:rPr lang="en-US" sz="105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home/business electrification^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53CE9E9-8C30-DAFA-F63D-8CA221235A89}"/>
                  </a:ext>
                </a:extLst>
              </p:cNvPr>
              <p:cNvSpPr txBox="1"/>
              <p:nvPr/>
            </p:nvSpPr>
            <p:spPr>
              <a:xfrm>
                <a:off x="5559660" y="4335396"/>
                <a:ext cx="340469" cy="331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</a:pPr>
                <a:r>
                  <a:rPr lang="en-US" sz="1400" b="1" i="0">
                    <a:solidFill>
                      <a:srgbClr val="E4002B"/>
                    </a:solidFill>
                    <a:latin typeface="+mn-lt"/>
                    <a:ea typeface="Verdana" panose="020B0604030504040204" pitchFamily="34" charset="0"/>
                    <a:cs typeface="Times New Roman" panose="02020603050405020304" pitchFamily="18" charset="0"/>
                  </a:rPr>
                  <a:t>-$</a:t>
                </a:r>
                <a:endParaRPr lang="en-US" sz="1600" b="1" i="0">
                  <a:solidFill>
                    <a:srgbClr val="E4002B"/>
                  </a:solidFill>
                  <a:latin typeface="+mn-lt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D1EA333-EA56-C75B-4CEB-3737BE7BDC51}"/>
                </a:ext>
              </a:extLst>
            </p:cNvPr>
            <p:cNvSpPr/>
            <p:nvPr/>
          </p:nvSpPr>
          <p:spPr bwMode="auto">
            <a:xfrm>
              <a:off x="5934222" y="4826116"/>
              <a:ext cx="261349" cy="26134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400" b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22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75" grpId="0"/>
      <p:bldP spid="94" grpId="0" animBg="1"/>
      <p:bldP spid="95" grpId="0" animBg="1"/>
      <p:bldP spid="97" grpId="0" animBg="1"/>
      <p:bldP spid="98" grpId="0" animBg="1"/>
      <p:bldP spid="108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A2E54CE-45C4-C213-06C5-521C240D49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465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2E54CE-45C4-C213-06C5-521C240D49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992073-C597-6EFB-FE0B-0D7F1BAB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13" y="151391"/>
            <a:ext cx="11264899" cy="723801"/>
          </a:xfrm>
        </p:spPr>
        <p:txBody>
          <a:bodyPr vert="horz"/>
          <a:lstStyle/>
          <a:p>
            <a:r>
              <a:rPr lang="en-AU"/>
              <a:t>Optimised ‘All Levers Pulled’ scenario deploys complementary system changes to deliver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CED5F-0982-1FD0-00A7-5DDE537E0D9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1963" y="1352880"/>
            <a:ext cx="11264899" cy="4518026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AU" sz="1100" b="1"/>
              <a:t>All Levers Pulled scenario combines multiple changes that are beneficial for energy consumers in a way that complement each other and present an overall vision for an energy system with a more ambitious but optimised role for the distribution grid</a:t>
            </a:r>
            <a:r>
              <a:rPr lang="en-AU" sz="1100"/>
              <a:t>. </a:t>
            </a:r>
          </a:p>
          <a:p>
            <a:pPr marL="0" indent="0">
              <a:buNone/>
            </a:pPr>
            <a:endParaRPr lang="en-AU" sz="1100"/>
          </a:p>
          <a:p>
            <a:pPr marL="0" indent="0">
              <a:buNone/>
            </a:pPr>
            <a:endParaRPr lang="en-AU" sz="1100"/>
          </a:p>
          <a:p>
            <a:pPr marL="0" indent="0">
              <a:buNone/>
            </a:pPr>
            <a:endParaRPr lang="en-AU" sz="1100"/>
          </a:p>
          <a:p>
            <a:pPr marL="0" indent="0">
              <a:buNone/>
            </a:pPr>
            <a:endParaRPr lang="en-AU" sz="1100"/>
          </a:p>
          <a:p>
            <a:pPr marL="0" indent="0">
              <a:buNone/>
            </a:pPr>
            <a:endParaRPr lang="en-AU" sz="1100"/>
          </a:p>
          <a:p>
            <a:pPr marL="0" indent="0">
              <a:buNone/>
            </a:pPr>
            <a:endParaRPr lang="en-AU" sz="1100"/>
          </a:p>
          <a:p>
            <a:pPr marL="0" indent="0">
              <a:buNone/>
            </a:pPr>
            <a:endParaRPr lang="en-AU" sz="1100"/>
          </a:p>
          <a:p>
            <a:pPr marL="0" indent="0">
              <a:buNone/>
            </a:pPr>
            <a:endParaRPr lang="en-AU" sz="11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CC4B2-EF84-BE8F-FEEA-ACFD2891017D}"/>
              </a:ext>
            </a:extLst>
          </p:cNvPr>
          <p:cNvSpPr/>
          <p:nvPr/>
        </p:nvSpPr>
        <p:spPr bwMode="auto">
          <a:xfrm>
            <a:off x="425437" y="2768328"/>
            <a:ext cx="11159595" cy="62588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17550"/>
            <a:r>
              <a:rPr lang="en-AU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5 GW of additional Rooftop Solar by 2030 </a:t>
            </a:r>
            <a:r>
              <a:rPr lang="en-AU" sz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installed on commercial &amp; industrial facilities with available rooftop capacity, and on residential premises (with a focus on rental properties and low-income households)</a:t>
            </a:r>
            <a:endParaRPr lang="en-AU" sz="1400" b="1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B7FEF3-13D8-15FD-D547-893D0DE5D5D6}"/>
              </a:ext>
            </a:extLst>
          </p:cNvPr>
          <p:cNvSpPr/>
          <p:nvPr/>
        </p:nvSpPr>
        <p:spPr bwMode="auto">
          <a:xfrm>
            <a:off x="425437" y="2056659"/>
            <a:ext cx="11159595" cy="62588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17550"/>
            <a:r>
              <a:rPr lang="en-AU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7 GW of additional ‘community generation’ by 2030, </a:t>
            </a:r>
            <a:r>
              <a:rPr lang="en-AU" sz="120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consisting of smaller scale renewable generation plants </a:t>
            </a:r>
            <a:r>
              <a:rPr lang="en-AU" sz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connected to the distribution grid, and designed to utilise available capacity at the sub-transmission level on these networks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6E584A-5497-D28C-CB0D-C99DC9441B42}"/>
              </a:ext>
            </a:extLst>
          </p:cNvPr>
          <p:cNvSpPr/>
          <p:nvPr/>
        </p:nvSpPr>
        <p:spPr bwMode="auto">
          <a:xfrm>
            <a:off x="425437" y="3470195"/>
            <a:ext cx="11159595" cy="62588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17550"/>
            <a:r>
              <a:rPr lang="en-AU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5 GW of distribution-connected battery storage by 2030 </a:t>
            </a:r>
            <a:r>
              <a:rPr lang="en-AU" sz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installed by utilising existing land and connection points available on distribution networks, and made available to customers via distribution network and third-party partnerships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B9B5CE-69BE-26B7-F2F0-DDA7B2B1688C}"/>
              </a:ext>
            </a:extLst>
          </p:cNvPr>
          <p:cNvSpPr/>
          <p:nvPr/>
        </p:nvSpPr>
        <p:spPr bwMode="auto">
          <a:xfrm>
            <a:off x="425437" y="4156564"/>
            <a:ext cx="11159595" cy="62588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17550"/>
            <a:r>
              <a:rPr lang="en-AU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1M more EVs on the road by 2030</a:t>
            </a:r>
            <a:r>
              <a:rPr lang="en-AU" sz="120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, </a:t>
            </a:r>
            <a:r>
              <a:rPr lang="en-AU" sz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representing a scenario in which customers feel more confident buying an EV and the customer-driven tipping points for uptake of electrification of transport occurs faster than anticipated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91C9EC-85EE-0EE9-B921-4FFC3517F2CC}"/>
              </a:ext>
            </a:extLst>
          </p:cNvPr>
          <p:cNvSpPr/>
          <p:nvPr/>
        </p:nvSpPr>
        <p:spPr bwMode="auto">
          <a:xfrm>
            <a:off x="425437" y="4842931"/>
            <a:ext cx="11159595" cy="62588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17550"/>
            <a:r>
              <a:rPr lang="en-AU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Facilitate coordination of </a:t>
            </a:r>
            <a:r>
              <a:rPr lang="en-AU" sz="1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consumer energy resources, </a:t>
            </a:r>
            <a:r>
              <a:rPr lang="en-AU" sz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with a clear plan for how this can be achieved so that the consumer benefits of coordination can be secured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10B115-A7B6-C3CD-991D-881E6B668603}"/>
              </a:ext>
            </a:extLst>
          </p:cNvPr>
          <p:cNvGrpSpPr/>
          <p:nvPr/>
        </p:nvGrpSpPr>
        <p:grpSpPr>
          <a:xfrm>
            <a:off x="580477" y="2184564"/>
            <a:ext cx="373368" cy="370077"/>
            <a:chOff x="11471275" y="2584450"/>
            <a:chExt cx="720725" cy="714376"/>
          </a:xfrm>
          <a:solidFill>
            <a:schemeClr val="bg1"/>
          </a:solidFill>
        </p:grpSpPr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D53950B5-5220-8885-822E-45FD9AE47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37975" y="2678113"/>
              <a:ext cx="187325" cy="184150"/>
            </a:xfrm>
            <a:custGeom>
              <a:avLst/>
              <a:gdLst>
                <a:gd name="T0" fmla="*/ 28 w 56"/>
                <a:gd name="T1" fmla="*/ 0 h 55"/>
                <a:gd name="T2" fmla="*/ 0 w 56"/>
                <a:gd name="T3" fmla="*/ 28 h 55"/>
                <a:gd name="T4" fmla="*/ 28 w 56"/>
                <a:gd name="T5" fmla="*/ 55 h 55"/>
                <a:gd name="T6" fmla="*/ 56 w 56"/>
                <a:gd name="T7" fmla="*/ 28 h 55"/>
                <a:gd name="T8" fmla="*/ 28 w 56"/>
                <a:gd name="T9" fmla="*/ 0 h 55"/>
                <a:gd name="T10" fmla="*/ 28 w 56"/>
                <a:gd name="T11" fmla="*/ 51 h 55"/>
                <a:gd name="T12" fmla="*/ 5 w 56"/>
                <a:gd name="T13" fmla="*/ 28 h 55"/>
                <a:gd name="T14" fmla="*/ 28 w 56"/>
                <a:gd name="T15" fmla="*/ 4 h 55"/>
                <a:gd name="T16" fmla="*/ 51 w 56"/>
                <a:gd name="T17" fmla="*/ 28 h 55"/>
                <a:gd name="T18" fmla="*/ 28 w 56"/>
                <a:gd name="T19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43" y="55"/>
                    <a:pt x="56" y="43"/>
                    <a:pt x="56" y="28"/>
                  </a:cubicBezTo>
                  <a:cubicBezTo>
                    <a:pt x="56" y="12"/>
                    <a:pt x="43" y="0"/>
                    <a:pt x="28" y="0"/>
                  </a:cubicBezTo>
                  <a:close/>
                  <a:moveTo>
                    <a:pt x="28" y="51"/>
                  </a:moveTo>
                  <a:cubicBezTo>
                    <a:pt x="15" y="51"/>
                    <a:pt x="5" y="40"/>
                    <a:pt x="5" y="28"/>
                  </a:cubicBezTo>
                  <a:cubicBezTo>
                    <a:pt x="5" y="15"/>
                    <a:pt x="15" y="4"/>
                    <a:pt x="28" y="4"/>
                  </a:cubicBezTo>
                  <a:cubicBezTo>
                    <a:pt x="41" y="4"/>
                    <a:pt x="51" y="15"/>
                    <a:pt x="51" y="28"/>
                  </a:cubicBezTo>
                  <a:cubicBezTo>
                    <a:pt x="51" y="40"/>
                    <a:pt x="41" y="51"/>
                    <a:pt x="28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689B65FA-7404-E24B-D803-1C721CE9C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5288" y="2584450"/>
              <a:ext cx="12700" cy="53975"/>
            </a:xfrm>
            <a:custGeom>
              <a:avLst/>
              <a:gdLst>
                <a:gd name="T0" fmla="*/ 2 w 4"/>
                <a:gd name="T1" fmla="*/ 0 h 16"/>
                <a:gd name="T2" fmla="*/ 0 w 4"/>
                <a:gd name="T3" fmla="*/ 2 h 16"/>
                <a:gd name="T4" fmla="*/ 0 w 4"/>
                <a:gd name="T5" fmla="*/ 13 h 16"/>
                <a:gd name="T6" fmla="*/ 2 w 4"/>
                <a:gd name="T7" fmla="*/ 16 h 16"/>
                <a:gd name="T8" fmla="*/ 4 w 4"/>
                <a:gd name="T9" fmla="*/ 13 h 16"/>
                <a:gd name="T10" fmla="*/ 4 w 4"/>
                <a:gd name="T11" fmla="*/ 2 h 16"/>
                <a:gd name="T12" fmla="*/ 2 w 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4" y="15"/>
                    <a:pt x="4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9BF1DAFD-8E55-CB61-49C0-49D0D05E0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288" y="2635250"/>
              <a:ext cx="44450" cy="42863"/>
            </a:xfrm>
            <a:custGeom>
              <a:avLst/>
              <a:gdLst>
                <a:gd name="T0" fmla="*/ 12 w 13"/>
                <a:gd name="T1" fmla="*/ 9 h 13"/>
                <a:gd name="T2" fmla="*/ 4 w 13"/>
                <a:gd name="T3" fmla="*/ 1 h 13"/>
                <a:gd name="T4" fmla="*/ 1 w 13"/>
                <a:gd name="T5" fmla="*/ 1 h 13"/>
                <a:gd name="T6" fmla="*/ 1 w 13"/>
                <a:gd name="T7" fmla="*/ 5 h 13"/>
                <a:gd name="T8" fmla="*/ 9 w 13"/>
                <a:gd name="T9" fmla="*/ 12 h 13"/>
                <a:gd name="T10" fmla="*/ 12 w 13"/>
                <a:gd name="T11" fmla="*/ 12 h 13"/>
                <a:gd name="T12" fmla="*/ 12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2" y="9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11" y="13"/>
                    <a:pt x="12" y="12"/>
                  </a:cubicBezTo>
                  <a:cubicBezTo>
                    <a:pt x="13" y="11"/>
                    <a:pt x="13" y="10"/>
                    <a:pt x="12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254C1E87-68E3-833E-3B54-9DD151A4A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5900" y="2762250"/>
              <a:ext cx="52388" cy="15875"/>
            </a:xfrm>
            <a:custGeom>
              <a:avLst/>
              <a:gdLst>
                <a:gd name="T0" fmla="*/ 14 w 16"/>
                <a:gd name="T1" fmla="*/ 0 h 5"/>
                <a:gd name="T2" fmla="*/ 3 w 16"/>
                <a:gd name="T3" fmla="*/ 0 h 5"/>
                <a:gd name="T4" fmla="*/ 0 w 16"/>
                <a:gd name="T5" fmla="*/ 3 h 5"/>
                <a:gd name="T6" fmla="*/ 3 w 16"/>
                <a:gd name="T7" fmla="*/ 5 h 5"/>
                <a:gd name="T8" fmla="*/ 14 w 16"/>
                <a:gd name="T9" fmla="*/ 5 h 5"/>
                <a:gd name="T10" fmla="*/ 16 w 16"/>
                <a:gd name="T11" fmla="*/ 3 h 5"/>
                <a:gd name="T12" fmla="*/ 14 w 1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6" y="4"/>
                    <a:pt x="16" y="3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76AF2996-0C61-2DAA-776D-A184F6347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288" y="2862263"/>
              <a:ext cx="44450" cy="44450"/>
            </a:xfrm>
            <a:custGeom>
              <a:avLst/>
              <a:gdLst>
                <a:gd name="T0" fmla="*/ 9 w 13"/>
                <a:gd name="T1" fmla="*/ 1 h 13"/>
                <a:gd name="T2" fmla="*/ 1 w 13"/>
                <a:gd name="T3" fmla="*/ 8 h 13"/>
                <a:gd name="T4" fmla="*/ 1 w 13"/>
                <a:gd name="T5" fmla="*/ 12 h 13"/>
                <a:gd name="T6" fmla="*/ 4 w 13"/>
                <a:gd name="T7" fmla="*/ 12 h 13"/>
                <a:gd name="T8" fmla="*/ 12 w 13"/>
                <a:gd name="T9" fmla="*/ 4 h 13"/>
                <a:gd name="T10" fmla="*/ 12 w 13"/>
                <a:gd name="T11" fmla="*/ 1 h 13"/>
                <a:gd name="T12" fmla="*/ 10 w 13"/>
                <a:gd name="T13" fmla="*/ 0 h 13"/>
                <a:gd name="T14" fmla="*/ 9 w 13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9" y="1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3"/>
                    <a:pt x="3" y="13"/>
                    <a:pt x="4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9" y="0"/>
                    <a:pt x="9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98706A8B-67B3-E653-3545-8D80BE5AB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5288" y="2903538"/>
              <a:ext cx="12700" cy="52388"/>
            </a:xfrm>
            <a:custGeom>
              <a:avLst/>
              <a:gdLst>
                <a:gd name="T0" fmla="*/ 2 w 4"/>
                <a:gd name="T1" fmla="*/ 0 h 16"/>
                <a:gd name="T2" fmla="*/ 0 w 4"/>
                <a:gd name="T3" fmla="*/ 3 h 16"/>
                <a:gd name="T4" fmla="*/ 0 w 4"/>
                <a:gd name="T5" fmla="*/ 14 h 16"/>
                <a:gd name="T6" fmla="*/ 2 w 4"/>
                <a:gd name="T7" fmla="*/ 16 h 16"/>
                <a:gd name="T8" fmla="*/ 4 w 4"/>
                <a:gd name="T9" fmla="*/ 14 h 16"/>
                <a:gd name="T10" fmla="*/ 4 w 4"/>
                <a:gd name="T11" fmla="*/ 3 h 16"/>
                <a:gd name="T12" fmla="*/ 2 w 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4" y="15"/>
                    <a:pt x="4" y="1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A63846B0-B4AC-90E2-BD6F-66D06C1BA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25" y="2862263"/>
              <a:ext cx="42863" cy="44450"/>
            </a:xfrm>
            <a:custGeom>
              <a:avLst/>
              <a:gdLst>
                <a:gd name="T0" fmla="*/ 4 w 13"/>
                <a:gd name="T1" fmla="*/ 1 h 13"/>
                <a:gd name="T2" fmla="*/ 3 w 13"/>
                <a:gd name="T3" fmla="*/ 0 h 13"/>
                <a:gd name="T4" fmla="*/ 1 w 13"/>
                <a:gd name="T5" fmla="*/ 1 h 13"/>
                <a:gd name="T6" fmla="*/ 1 w 13"/>
                <a:gd name="T7" fmla="*/ 4 h 13"/>
                <a:gd name="T8" fmla="*/ 9 w 13"/>
                <a:gd name="T9" fmla="*/ 12 h 13"/>
                <a:gd name="T10" fmla="*/ 12 w 13"/>
                <a:gd name="T11" fmla="*/ 12 h 13"/>
                <a:gd name="T12" fmla="*/ 12 w 13"/>
                <a:gd name="T13" fmla="*/ 8 h 13"/>
                <a:gd name="T14" fmla="*/ 4 w 13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4" y="1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3" y="11"/>
                    <a:pt x="13" y="9"/>
                    <a:pt x="12" y="8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A869C574-69FD-C349-6AFF-ED3F4C2C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4988" y="2762250"/>
              <a:ext cx="53975" cy="15875"/>
            </a:xfrm>
            <a:custGeom>
              <a:avLst/>
              <a:gdLst>
                <a:gd name="T0" fmla="*/ 13 w 16"/>
                <a:gd name="T1" fmla="*/ 0 h 5"/>
                <a:gd name="T2" fmla="*/ 2 w 16"/>
                <a:gd name="T3" fmla="*/ 0 h 5"/>
                <a:gd name="T4" fmla="*/ 0 w 16"/>
                <a:gd name="T5" fmla="*/ 3 h 5"/>
                <a:gd name="T6" fmla="*/ 2 w 16"/>
                <a:gd name="T7" fmla="*/ 5 h 5"/>
                <a:gd name="T8" fmla="*/ 13 w 16"/>
                <a:gd name="T9" fmla="*/ 5 h 5"/>
                <a:gd name="T10" fmla="*/ 16 w 16"/>
                <a:gd name="T11" fmla="*/ 3 h 5"/>
                <a:gd name="T12" fmla="*/ 13 w 1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5"/>
                    <a:pt x="16" y="4"/>
                    <a:pt x="16" y="3"/>
                  </a:cubicBezTo>
                  <a:cubicBezTo>
                    <a:pt x="16" y="1"/>
                    <a:pt x="15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7D2706E1-3FAE-15FF-F2C4-CA0EC8ADD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25" y="2638425"/>
              <a:ext cx="42863" cy="39688"/>
            </a:xfrm>
            <a:custGeom>
              <a:avLst/>
              <a:gdLst>
                <a:gd name="T0" fmla="*/ 12 w 13"/>
                <a:gd name="T1" fmla="*/ 4 h 12"/>
                <a:gd name="T2" fmla="*/ 12 w 13"/>
                <a:gd name="T3" fmla="*/ 0 h 12"/>
                <a:gd name="T4" fmla="*/ 11 w 13"/>
                <a:gd name="T5" fmla="*/ 0 h 12"/>
                <a:gd name="T6" fmla="*/ 9 w 13"/>
                <a:gd name="T7" fmla="*/ 0 h 12"/>
                <a:gd name="T8" fmla="*/ 1 w 13"/>
                <a:gd name="T9" fmla="*/ 8 h 12"/>
                <a:gd name="T10" fmla="*/ 1 w 13"/>
                <a:gd name="T11" fmla="*/ 11 h 12"/>
                <a:gd name="T12" fmla="*/ 5 w 13"/>
                <a:gd name="T13" fmla="*/ 11 h 12"/>
                <a:gd name="T14" fmla="*/ 12 w 13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12" y="4"/>
                  </a:moveTo>
                  <a:cubicBezTo>
                    <a:pt x="13" y="3"/>
                    <a:pt x="13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" y="12"/>
                    <a:pt x="4" y="12"/>
                    <a:pt x="5" y="11"/>
                  </a:cubicBezTo>
                  <a:lnTo>
                    <a:pt x="1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id="{0B5F61F2-6AB5-F9C2-70B3-4294B0DFB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1275" y="3024188"/>
              <a:ext cx="720725" cy="274638"/>
            </a:xfrm>
            <a:custGeom>
              <a:avLst/>
              <a:gdLst>
                <a:gd name="T0" fmla="*/ 2 w 216"/>
                <a:gd name="T1" fmla="*/ 82 h 82"/>
                <a:gd name="T2" fmla="*/ 216 w 216"/>
                <a:gd name="T3" fmla="*/ 81 h 82"/>
                <a:gd name="T4" fmla="*/ 188 w 216"/>
                <a:gd name="T5" fmla="*/ 2 h 82"/>
                <a:gd name="T6" fmla="*/ 30 w 216"/>
                <a:gd name="T7" fmla="*/ 0 h 82"/>
                <a:gd name="T8" fmla="*/ 0 w 216"/>
                <a:gd name="T9" fmla="*/ 79 h 82"/>
                <a:gd name="T10" fmla="*/ 106 w 216"/>
                <a:gd name="T11" fmla="*/ 77 h 82"/>
                <a:gd name="T12" fmla="*/ 63 w 216"/>
                <a:gd name="T13" fmla="*/ 56 h 82"/>
                <a:gd name="T14" fmla="*/ 106 w 216"/>
                <a:gd name="T15" fmla="*/ 77 h 82"/>
                <a:gd name="T16" fmla="*/ 161 w 216"/>
                <a:gd name="T17" fmla="*/ 77 h 82"/>
                <a:gd name="T18" fmla="*/ 203 w 216"/>
                <a:gd name="T19" fmla="*/ 56 h 82"/>
                <a:gd name="T20" fmla="*/ 201 w 216"/>
                <a:gd name="T21" fmla="*/ 51 h 82"/>
                <a:gd name="T22" fmla="*/ 153 w 216"/>
                <a:gd name="T23" fmla="*/ 30 h 82"/>
                <a:gd name="T24" fmla="*/ 201 w 216"/>
                <a:gd name="T25" fmla="*/ 51 h 82"/>
                <a:gd name="T26" fmla="*/ 192 w 216"/>
                <a:gd name="T27" fmla="*/ 26 h 82"/>
                <a:gd name="T28" fmla="*/ 149 w 216"/>
                <a:gd name="T29" fmla="*/ 5 h 82"/>
                <a:gd name="T30" fmla="*/ 110 w 216"/>
                <a:gd name="T31" fmla="*/ 5 h 82"/>
                <a:gd name="T32" fmla="*/ 148 w 216"/>
                <a:gd name="T33" fmla="*/ 26 h 82"/>
                <a:gd name="T34" fmla="*/ 110 w 216"/>
                <a:gd name="T35" fmla="*/ 5 h 82"/>
                <a:gd name="T36" fmla="*/ 148 w 216"/>
                <a:gd name="T37" fmla="*/ 30 h 82"/>
                <a:gd name="T38" fmla="*/ 110 w 216"/>
                <a:gd name="T39" fmla="*/ 51 h 82"/>
                <a:gd name="T40" fmla="*/ 110 w 216"/>
                <a:gd name="T41" fmla="*/ 56 h 82"/>
                <a:gd name="T42" fmla="*/ 157 w 216"/>
                <a:gd name="T43" fmla="*/ 77 h 82"/>
                <a:gd name="T44" fmla="*/ 110 w 216"/>
                <a:gd name="T45" fmla="*/ 56 h 82"/>
                <a:gd name="T46" fmla="*/ 106 w 216"/>
                <a:gd name="T47" fmla="*/ 5 h 82"/>
                <a:gd name="T48" fmla="*/ 68 w 216"/>
                <a:gd name="T49" fmla="*/ 26 h 82"/>
                <a:gd name="T50" fmla="*/ 106 w 216"/>
                <a:gd name="T51" fmla="*/ 30 h 82"/>
                <a:gd name="T52" fmla="*/ 64 w 216"/>
                <a:gd name="T53" fmla="*/ 51 h 82"/>
                <a:gd name="T54" fmla="*/ 106 w 216"/>
                <a:gd name="T55" fmla="*/ 30 h 82"/>
                <a:gd name="T56" fmla="*/ 67 w 216"/>
                <a:gd name="T57" fmla="*/ 5 h 82"/>
                <a:gd name="T58" fmla="*/ 24 w 216"/>
                <a:gd name="T59" fmla="*/ 26 h 82"/>
                <a:gd name="T60" fmla="*/ 23 w 216"/>
                <a:gd name="T61" fmla="*/ 30 h 82"/>
                <a:gd name="T62" fmla="*/ 59 w 216"/>
                <a:gd name="T63" fmla="*/ 51 h 82"/>
                <a:gd name="T64" fmla="*/ 23 w 216"/>
                <a:gd name="T65" fmla="*/ 30 h 82"/>
                <a:gd name="T66" fmla="*/ 58 w 216"/>
                <a:gd name="T67" fmla="*/ 56 h 82"/>
                <a:gd name="T68" fmla="*/ 6 w 216"/>
                <a:gd name="T69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6" h="82">
                  <a:moveTo>
                    <a:pt x="0" y="81"/>
                  </a:moveTo>
                  <a:cubicBezTo>
                    <a:pt x="1" y="81"/>
                    <a:pt x="2" y="82"/>
                    <a:pt x="2" y="82"/>
                  </a:cubicBezTo>
                  <a:cubicBezTo>
                    <a:pt x="214" y="82"/>
                    <a:pt x="214" y="82"/>
                    <a:pt x="214" y="82"/>
                  </a:cubicBezTo>
                  <a:cubicBezTo>
                    <a:pt x="214" y="82"/>
                    <a:pt x="215" y="81"/>
                    <a:pt x="216" y="81"/>
                  </a:cubicBezTo>
                  <a:cubicBezTo>
                    <a:pt x="216" y="80"/>
                    <a:pt x="216" y="79"/>
                    <a:pt x="216" y="79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7" y="1"/>
                    <a:pt x="187" y="0"/>
                    <a:pt x="18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1"/>
                    <a:pt x="28" y="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80"/>
                    <a:pt x="0" y="81"/>
                  </a:cubicBezTo>
                  <a:close/>
                  <a:moveTo>
                    <a:pt x="106" y="77"/>
                  </a:moveTo>
                  <a:cubicBezTo>
                    <a:pt x="59" y="77"/>
                    <a:pt x="59" y="77"/>
                    <a:pt x="59" y="7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106" y="56"/>
                    <a:pt x="106" y="56"/>
                    <a:pt x="106" y="56"/>
                  </a:cubicBezTo>
                  <a:lnTo>
                    <a:pt x="106" y="77"/>
                  </a:lnTo>
                  <a:close/>
                  <a:moveTo>
                    <a:pt x="210" y="77"/>
                  </a:moveTo>
                  <a:cubicBezTo>
                    <a:pt x="161" y="77"/>
                    <a:pt x="161" y="77"/>
                    <a:pt x="161" y="77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203" y="56"/>
                    <a:pt x="203" y="56"/>
                    <a:pt x="203" y="56"/>
                  </a:cubicBezTo>
                  <a:lnTo>
                    <a:pt x="210" y="77"/>
                  </a:lnTo>
                  <a:close/>
                  <a:moveTo>
                    <a:pt x="201" y="51"/>
                  </a:moveTo>
                  <a:cubicBezTo>
                    <a:pt x="157" y="51"/>
                    <a:pt x="157" y="51"/>
                    <a:pt x="157" y="5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93" y="30"/>
                    <a:pt x="193" y="30"/>
                    <a:pt x="193" y="30"/>
                  </a:cubicBezTo>
                  <a:lnTo>
                    <a:pt x="201" y="51"/>
                  </a:lnTo>
                  <a:close/>
                  <a:moveTo>
                    <a:pt x="184" y="5"/>
                  </a:moveTo>
                  <a:cubicBezTo>
                    <a:pt x="192" y="26"/>
                    <a:pt x="192" y="26"/>
                    <a:pt x="192" y="26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49" y="5"/>
                    <a:pt x="149" y="5"/>
                    <a:pt x="149" y="5"/>
                  </a:cubicBezTo>
                  <a:lnTo>
                    <a:pt x="184" y="5"/>
                  </a:lnTo>
                  <a:close/>
                  <a:moveTo>
                    <a:pt x="110" y="5"/>
                  </a:moveTo>
                  <a:cubicBezTo>
                    <a:pt x="144" y="5"/>
                    <a:pt x="144" y="5"/>
                    <a:pt x="144" y="5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10" y="26"/>
                    <a:pt x="110" y="26"/>
                    <a:pt x="110" y="26"/>
                  </a:cubicBezTo>
                  <a:lnTo>
                    <a:pt x="110" y="5"/>
                  </a:lnTo>
                  <a:close/>
                  <a:moveTo>
                    <a:pt x="110" y="30"/>
                  </a:moveTo>
                  <a:cubicBezTo>
                    <a:pt x="148" y="30"/>
                    <a:pt x="148" y="30"/>
                    <a:pt x="148" y="30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10" y="51"/>
                    <a:pt x="110" y="51"/>
                    <a:pt x="110" y="51"/>
                  </a:cubicBezTo>
                  <a:lnTo>
                    <a:pt x="110" y="30"/>
                  </a:lnTo>
                  <a:close/>
                  <a:moveTo>
                    <a:pt x="110" y="56"/>
                  </a:moveTo>
                  <a:cubicBezTo>
                    <a:pt x="153" y="56"/>
                    <a:pt x="153" y="56"/>
                    <a:pt x="153" y="5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10" y="77"/>
                    <a:pt x="110" y="77"/>
                    <a:pt x="110" y="77"/>
                  </a:cubicBezTo>
                  <a:lnTo>
                    <a:pt x="110" y="56"/>
                  </a:lnTo>
                  <a:close/>
                  <a:moveTo>
                    <a:pt x="72" y="5"/>
                  </a:moveTo>
                  <a:cubicBezTo>
                    <a:pt x="106" y="5"/>
                    <a:pt x="106" y="5"/>
                    <a:pt x="106" y="5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68" y="26"/>
                    <a:pt x="68" y="26"/>
                    <a:pt x="68" y="26"/>
                  </a:cubicBezTo>
                  <a:lnTo>
                    <a:pt x="72" y="5"/>
                  </a:lnTo>
                  <a:close/>
                  <a:moveTo>
                    <a:pt x="106" y="30"/>
                  </a:moveTo>
                  <a:cubicBezTo>
                    <a:pt x="106" y="51"/>
                    <a:pt x="106" y="51"/>
                    <a:pt x="106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106" y="30"/>
                  </a:lnTo>
                  <a:close/>
                  <a:moveTo>
                    <a:pt x="32" y="5"/>
                  </a:moveTo>
                  <a:cubicBezTo>
                    <a:pt x="67" y="5"/>
                    <a:pt x="67" y="5"/>
                    <a:pt x="67" y="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24" y="26"/>
                    <a:pt x="24" y="26"/>
                    <a:pt x="24" y="26"/>
                  </a:cubicBezTo>
                  <a:lnTo>
                    <a:pt x="32" y="5"/>
                  </a:lnTo>
                  <a:close/>
                  <a:moveTo>
                    <a:pt x="2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15" y="51"/>
                    <a:pt x="15" y="51"/>
                    <a:pt x="15" y="51"/>
                  </a:cubicBezTo>
                  <a:lnTo>
                    <a:pt x="23" y="30"/>
                  </a:lnTo>
                  <a:close/>
                  <a:moveTo>
                    <a:pt x="13" y="56"/>
                  </a:moveTo>
                  <a:cubicBezTo>
                    <a:pt x="58" y="56"/>
                    <a:pt x="58" y="56"/>
                    <a:pt x="58" y="56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6" y="77"/>
                    <a:pt x="6" y="77"/>
                    <a:pt x="6" y="77"/>
                  </a:cubicBezTo>
                  <a:lnTo>
                    <a:pt x="13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" name="Freeform 8">
            <a:extLst>
              <a:ext uri="{FF2B5EF4-FFF2-40B4-BE49-F238E27FC236}">
                <a16:creationId xmlns:a16="http://schemas.microsoft.com/office/drawing/2014/main" id="{850199DB-B3EB-00B2-C9B0-BFEB7636DD6B}"/>
              </a:ext>
            </a:extLst>
          </p:cNvPr>
          <p:cNvSpPr>
            <a:spLocks noEditPoints="1"/>
          </p:cNvSpPr>
          <p:nvPr/>
        </p:nvSpPr>
        <p:spPr bwMode="auto">
          <a:xfrm>
            <a:off x="574613" y="2879973"/>
            <a:ext cx="348569" cy="398711"/>
          </a:xfrm>
          <a:custGeom>
            <a:avLst/>
            <a:gdLst>
              <a:gd name="T0" fmla="*/ 429 w 431"/>
              <a:gd name="T1" fmla="*/ 228 h 493"/>
              <a:gd name="T2" fmla="*/ 274 w 431"/>
              <a:gd name="T3" fmla="*/ 107 h 493"/>
              <a:gd name="T4" fmla="*/ 331 w 431"/>
              <a:gd name="T5" fmla="*/ 117 h 493"/>
              <a:gd name="T6" fmla="*/ 356 w 431"/>
              <a:gd name="T7" fmla="*/ 117 h 493"/>
              <a:gd name="T8" fmla="*/ 370 w 431"/>
              <a:gd name="T9" fmla="*/ 107 h 493"/>
              <a:gd name="T10" fmla="*/ 265 w 431"/>
              <a:gd name="T11" fmla="*/ 43 h 493"/>
              <a:gd name="T12" fmla="*/ 234 w 431"/>
              <a:gd name="T13" fmla="*/ 0 h 493"/>
              <a:gd name="T14" fmla="*/ 197 w 431"/>
              <a:gd name="T15" fmla="*/ 0 h 493"/>
              <a:gd name="T16" fmla="*/ 165 w 431"/>
              <a:gd name="T17" fmla="*/ 43 h 493"/>
              <a:gd name="T18" fmla="*/ 61 w 431"/>
              <a:gd name="T19" fmla="*/ 107 h 493"/>
              <a:gd name="T20" fmla="*/ 75 w 431"/>
              <a:gd name="T21" fmla="*/ 117 h 493"/>
              <a:gd name="T22" fmla="*/ 99 w 431"/>
              <a:gd name="T23" fmla="*/ 117 h 493"/>
              <a:gd name="T24" fmla="*/ 156 w 431"/>
              <a:gd name="T25" fmla="*/ 107 h 493"/>
              <a:gd name="T26" fmla="*/ 0 w 431"/>
              <a:gd name="T27" fmla="*/ 231 h 493"/>
              <a:gd name="T28" fmla="*/ 31 w 431"/>
              <a:gd name="T29" fmla="*/ 270 h 493"/>
              <a:gd name="T30" fmla="*/ 54 w 431"/>
              <a:gd name="T31" fmla="*/ 276 h 493"/>
              <a:gd name="T32" fmla="*/ 40 w 431"/>
              <a:gd name="T33" fmla="*/ 256 h 493"/>
              <a:gd name="T34" fmla="*/ 102 w 431"/>
              <a:gd name="T35" fmla="*/ 493 h 493"/>
              <a:gd name="T36" fmla="*/ 329 w 431"/>
              <a:gd name="T37" fmla="*/ 493 h 493"/>
              <a:gd name="T38" fmla="*/ 390 w 431"/>
              <a:gd name="T39" fmla="*/ 256 h 493"/>
              <a:gd name="T40" fmla="*/ 377 w 431"/>
              <a:gd name="T41" fmla="*/ 276 h 493"/>
              <a:gd name="T42" fmla="*/ 399 w 431"/>
              <a:gd name="T43" fmla="*/ 270 h 493"/>
              <a:gd name="T44" fmla="*/ 272 w 431"/>
              <a:gd name="T45" fmla="*/ 135 h 493"/>
              <a:gd name="T46" fmla="*/ 159 w 431"/>
              <a:gd name="T47" fmla="*/ 133 h 493"/>
              <a:gd name="T48" fmla="*/ 272 w 431"/>
              <a:gd name="T49" fmla="*/ 135 h 493"/>
              <a:gd name="T50" fmla="*/ 270 w 431"/>
              <a:gd name="T51" fmla="*/ 123 h 493"/>
              <a:gd name="T52" fmla="*/ 215 w 431"/>
              <a:gd name="T53" fmla="*/ 98 h 493"/>
              <a:gd name="T54" fmla="*/ 261 w 431"/>
              <a:gd name="T55" fmla="*/ 78 h 493"/>
              <a:gd name="T56" fmla="*/ 261 w 431"/>
              <a:gd name="T57" fmla="*/ 69 h 493"/>
              <a:gd name="T58" fmla="*/ 174 w 431"/>
              <a:gd name="T59" fmla="*/ 39 h 493"/>
              <a:gd name="T60" fmla="*/ 168 w 431"/>
              <a:gd name="T61" fmla="*/ 85 h 493"/>
              <a:gd name="T62" fmla="*/ 168 w 431"/>
              <a:gd name="T63" fmla="*/ 85 h 493"/>
              <a:gd name="T64" fmla="*/ 159 w 431"/>
              <a:gd name="T65" fmla="*/ 144 h 493"/>
              <a:gd name="T66" fmla="*/ 215 w 431"/>
              <a:gd name="T67" fmla="*/ 283 h 493"/>
              <a:gd name="T68" fmla="*/ 215 w 431"/>
              <a:gd name="T69" fmla="*/ 183 h 493"/>
              <a:gd name="T70" fmla="*/ 140 w 431"/>
              <a:gd name="T71" fmla="*/ 247 h 493"/>
              <a:gd name="T72" fmla="*/ 140 w 431"/>
              <a:gd name="T73" fmla="*/ 247 h 493"/>
              <a:gd name="T74" fmla="*/ 215 w 431"/>
              <a:gd name="T75" fmla="*/ 292 h 493"/>
              <a:gd name="T76" fmla="*/ 215 w 431"/>
              <a:gd name="T77" fmla="*/ 395 h 493"/>
              <a:gd name="T78" fmla="*/ 111 w 431"/>
              <a:gd name="T79" fmla="*/ 443 h 493"/>
              <a:gd name="T80" fmla="*/ 308 w 431"/>
              <a:gd name="T81" fmla="*/ 361 h 493"/>
              <a:gd name="T82" fmla="*/ 308 w 431"/>
              <a:gd name="T83" fmla="*/ 361 h 493"/>
              <a:gd name="T84" fmla="*/ 304 w 431"/>
              <a:gd name="T85" fmla="*/ 340 h 493"/>
              <a:gd name="T86" fmla="*/ 272 w 431"/>
              <a:gd name="T87" fmla="*/ 144 h 493"/>
              <a:gd name="T88" fmla="*/ 363 w 431"/>
              <a:gd name="T89" fmla="*/ 94 h 493"/>
              <a:gd name="T90" fmla="*/ 265 w 431"/>
              <a:gd name="T91" fmla="*/ 50 h 493"/>
              <a:gd name="T92" fmla="*/ 206 w 431"/>
              <a:gd name="T93" fmla="*/ 7 h 493"/>
              <a:gd name="T94" fmla="*/ 254 w 431"/>
              <a:gd name="T95" fmla="*/ 27 h 493"/>
              <a:gd name="T96" fmla="*/ 174 w 431"/>
              <a:gd name="T97" fmla="*/ 32 h 493"/>
              <a:gd name="T98" fmla="*/ 68 w 431"/>
              <a:gd name="T99" fmla="*/ 101 h 493"/>
              <a:gd name="T100" fmla="*/ 156 w 431"/>
              <a:gd name="T101" fmla="*/ 101 h 493"/>
              <a:gd name="T102" fmla="*/ 6 w 431"/>
              <a:gd name="T103" fmla="*/ 235 h 493"/>
              <a:gd name="T104" fmla="*/ 6 w 431"/>
              <a:gd name="T105" fmla="*/ 247 h 493"/>
              <a:gd name="T106" fmla="*/ 109 w 431"/>
              <a:gd name="T107" fmla="*/ 452 h 493"/>
              <a:gd name="T108" fmla="*/ 322 w 431"/>
              <a:gd name="T109" fmla="*/ 459 h 493"/>
              <a:gd name="T110" fmla="*/ 424 w 431"/>
              <a:gd name="T111" fmla="*/ 235 h 493"/>
              <a:gd name="T112" fmla="*/ 286 w 431"/>
              <a:gd name="T113" fmla="*/ 176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31" h="493">
                <a:moveTo>
                  <a:pt x="431" y="256"/>
                </a:moveTo>
                <a:lnTo>
                  <a:pt x="431" y="231"/>
                </a:lnTo>
                <a:lnTo>
                  <a:pt x="429" y="228"/>
                </a:lnTo>
                <a:lnTo>
                  <a:pt x="283" y="167"/>
                </a:lnTo>
                <a:lnTo>
                  <a:pt x="283" y="167"/>
                </a:lnTo>
                <a:lnTo>
                  <a:pt x="274" y="107"/>
                </a:lnTo>
                <a:lnTo>
                  <a:pt x="340" y="107"/>
                </a:lnTo>
                <a:lnTo>
                  <a:pt x="340" y="117"/>
                </a:lnTo>
                <a:lnTo>
                  <a:pt x="331" y="117"/>
                </a:lnTo>
                <a:lnTo>
                  <a:pt x="331" y="123"/>
                </a:lnTo>
                <a:lnTo>
                  <a:pt x="356" y="123"/>
                </a:lnTo>
                <a:lnTo>
                  <a:pt x="356" y="117"/>
                </a:lnTo>
                <a:lnTo>
                  <a:pt x="347" y="117"/>
                </a:lnTo>
                <a:lnTo>
                  <a:pt x="347" y="107"/>
                </a:lnTo>
                <a:lnTo>
                  <a:pt x="370" y="107"/>
                </a:lnTo>
                <a:lnTo>
                  <a:pt x="370" y="89"/>
                </a:lnTo>
                <a:lnTo>
                  <a:pt x="265" y="43"/>
                </a:lnTo>
                <a:lnTo>
                  <a:pt x="265" y="43"/>
                </a:lnTo>
                <a:lnTo>
                  <a:pt x="261" y="25"/>
                </a:lnTo>
                <a:lnTo>
                  <a:pt x="261" y="23"/>
                </a:lnTo>
                <a:lnTo>
                  <a:pt x="234" y="0"/>
                </a:lnTo>
                <a:lnTo>
                  <a:pt x="224" y="0"/>
                </a:lnTo>
                <a:lnTo>
                  <a:pt x="206" y="0"/>
                </a:lnTo>
                <a:lnTo>
                  <a:pt x="197" y="0"/>
                </a:lnTo>
                <a:lnTo>
                  <a:pt x="170" y="23"/>
                </a:lnTo>
                <a:lnTo>
                  <a:pt x="170" y="25"/>
                </a:lnTo>
                <a:lnTo>
                  <a:pt x="165" y="43"/>
                </a:lnTo>
                <a:lnTo>
                  <a:pt x="165" y="43"/>
                </a:lnTo>
                <a:lnTo>
                  <a:pt x="61" y="89"/>
                </a:lnTo>
                <a:lnTo>
                  <a:pt x="61" y="107"/>
                </a:lnTo>
                <a:lnTo>
                  <a:pt x="84" y="107"/>
                </a:lnTo>
                <a:lnTo>
                  <a:pt x="84" y="117"/>
                </a:lnTo>
                <a:lnTo>
                  <a:pt x="75" y="117"/>
                </a:lnTo>
                <a:lnTo>
                  <a:pt x="75" y="123"/>
                </a:lnTo>
                <a:lnTo>
                  <a:pt x="99" y="123"/>
                </a:lnTo>
                <a:lnTo>
                  <a:pt x="99" y="117"/>
                </a:lnTo>
                <a:lnTo>
                  <a:pt x="90" y="117"/>
                </a:lnTo>
                <a:lnTo>
                  <a:pt x="90" y="107"/>
                </a:lnTo>
                <a:lnTo>
                  <a:pt x="156" y="107"/>
                </a:lnTo>
                <a:lnTo>
                  <a:pt x="147" y="167"/>
                </a:lnTo>
                <a:lnTo>
                  <a:pt x="147" y="167"/>
                </a:lnTo>
                <a:lnTo>
                  <a:pt x="0" y="231"/>
                </a:lnTo>
                <a:lnTo>
                  <a:pt x="0" y="256"/>
                </a:lnTo>
                <a:lnTo>
                  <a:pt x="31" y="256"/>
                </a:lnTo>
                <a:lnTo>
                  <a:pt x="31" y="270"/>
                </a:lnTo>
                <a:lnTo>
                  <a:pt x="18" y="270"/>
                </a:lnTo>
                <a:lnTo>
                  <a:pt x="18" y="276"/>
                </a:lnTo>
                <a:lnTo>
                  <a:pt x="54" y="276"/>
                </a:lnTo>
                <a:lnTo>
                  <a:pt x="54" y="270"/>
                </a:lnTo>
                <a:lnTo>
                  <a:pt x="40" y="270"/>
                </a:lnTo>
                <a:lnTo>
                  <a:pt x="40" y="256"/>
                </a:lnTo>
                <a:lnTo>
                  <a:pt x="131" y="256"/>
                </a:lnTo>
                <a:lnTo>
                  <a:pt x="95" y="491"/>
                </a:lnTo>
                <a:lnTo>
                  <a:pt x="102" y="493"/>
                </a:lnTo>
                <a:lnTo>
                  <a:pt x="106" y="466"/>
                </a:lnTo>
                <a:lnTo>
                  <a:pt x="324" y="466"/>
                </a:lnTo>
                <a:lnTo>
                  <a:pt x="329" y="493"/>
                </a:lnTo>
                <a:lnTo>
                  <a:pt x="336" y="491"/>
                </a:lnTo>
                <a:lnTo>
                  <a:pt x="299" y="256"/>
                </a:lnTo>
                <a:lnTo>
                  <a:pt x="390" y="256"/>
                </a:lnTo>
                <a:lnTo>
                  <a:pt x="390" y="270"/>
                </a:lnTo>
                <a:lnTo>
                  <a:pt x="377" y="270"/>
                </a:lnTo>
                <a:lnTo>
                  <a:pt x="377" y="276"/>
                </a:lnTo>
                <a:lnTo>
                  <a:pt x="413" y="276"/>
                </a:lnTo>
                <a:lnTo>
                  <a:pt x="413" y="270"/>
                </a:lnTo>
                <a:lnTo>
                  <a:pt x="399" y="270"/>
                </a:lnTo>
                <a:lnTo>
                  <a:pt x="399" y="256"/>
                </a:lnTo>
                <a:lnTo>
                  <a:pt x="431" y="256"/>
                </a:lnTo>
                <a:close/>
                <a:moveTo>
                  <a:pt x="272" y="135"/>
                </a:moveTo>
                <a:lnTo>
                  <a:pt x="215" y="174"/>
                </a:lnTo>
                <a:lnTo>
                  <a:pt x="159" y="135"/>
                </a:lnTo>
                <a:lnTo>
                  <a:pt x="159" y="133"/>
                </a:lnTo>
                <a:lnTo>
                  <a:pt x="215" y="107"/>
                </a:lnTo>
                <a:lnTo>
                  <a:pt x="272" y="133"/>
                </a:lnTo>
                <a:lnTo>
                  <a:pt x="272" y="135"/>
                </a:lnTo>
                <a:close/>
                <a:moveTo>
                  <a:pt x="224" y="103"/>
                </a:moveTo>
                <a:lnTo>
                  <a:pt x="263" y="85"/>
                </a:lnTo>
                <a:lnTo>
                  <a:pt x="270" y="123"/>
                </a:lnTo>
                <a:lnTo>
                  <a:pt x="224" y="103"/>
                </a:lnTo>
                <a:close/>
                <a:moveTo>
                  <a:pt x="261" y="78"/>
                </a:moveTo>
                <a:lnTo>
                  <a:pt x="215" y="98"/>
                </a:lnTo>
                <a:lnTo>
                  <a:pt x="170" y="78"/>
                </a:lnTo>
                <a:lnTo>
                  <a:pt x="215" y="57"/>
                </a:lnTo>
                <a:lnTo>
                  <a:pt x="261" y="78"/>
                </a:lnTo>
                <a:close/>
                <a:moveTo>
                  <a:pt x="224" y="53"/>
                </a:moveTo>
                <a:lnTo>
                  <a:pt x="256" y="39"/>
                </a:lnTo>
                <a:lnTo>
                  <a:pt x="261" y="69"/>
                </a:lnTo>
                <a:lnTo>
                  <a:pt x="224" y="53"/>
                </a:lnTo>
                <a:close/>
                <a:moveTo>
                  <a:pt x="170" y="69"/>
                </a:moveTo>
                <a:lnTo>
                  <a:pt x="174" y="39"/>
                </a:lnTo>
                <a:lnTo>
                  <a:pt x="204" y="53"/>
                </a:lnTo>
                <a:lnTo>
                  <a:pt x="170" y="69"/>
                </a:lnTo>
                <a:close/>
                <a:moveTo>
                  <a:pt x="168" y="85"/>
                </a:moveTo>
                <a:lnTo>
                  <a:pt x="206" y="103"/>
                </a:lnTo>
                <a:lnTo>
                  <a:pt x="161" y="123"/>
                </a:lnTo>
                <a:lnTo>
                  <a:pt x="168" y="85"/>
                </a:lnTo>
                <a:close/>
                <a:moveTo>
                  <a:pt x="209" y="178"/>
                </a:moveTo>
                <a:lnTo>
                  <a:pt x="145" y="222"/>
                </a:lnTo>
                <a:lnTo>
                  <a:pt x="159" y="144"/>
                </a:lnTo>
                <a:lnTo>
                  <a:pt x="209" y="178"/>
                </a:lnTo>
                <a:close/>
                <a:moveTo>
                  <a:pt x="288" y="238"/>
                </a:moveTo>
                <a:lnTo>
                  <a:pt x="215" y="283"/>
                </a:lnTo>
                <a:lnTo>
                  <a:pt x="143" y="238"/>
                </a:lnTo>
                <a:lnTo>
                  <a:pt x="143" y="233"/>
                </a:lnTo>
                <a:lnTo>
                  <a:pt x="215" y="183"/>
                </a:lnTo>
                <a:lnTo>
                  <a:pt x="288" y="233"/>
                </a:lnTo>
                <a:lnTo>
                  <a:pt x="288" y="238"/>
                </a:lnTo>
                <a:close/>
                <a:moveTo>
                  <a:pt x="140" y="247"/>
                </a:moveTo>
                <a:lnTo>
                  <a:pt x="209" y="288"/>
                </a:lnTo>
                <a:lnTo>
                  <a:pt x="127" y="340"/>
                </a:lnTo>
                <a:lnTo>
                  <a:pt x="140" y="247"/>
                </a:lnTo>
                <a:close/>
                <a:moveTo>
                  <a:pt x="124" y="354"/>
                </a:moveTo>
                <a:lnTo>
                  <a:pt x="124" y="349"/>
                </a:lnTo>
                <a:lnTo>
                  <a:pt x="215" y="292"/>
                </a:lnTo>
                <a:lnTo>
                  <a:pt x="306" y="349"/>
                </a:lnTo>
                <a:lnTo>
                  <a:pt x="306" y="354"/>
                </a:lnTo>
                <a:lnTo>
                  <a:pt x="215" y="395"/>
                </a:lnTo>
                <a:lnTo>
                  <a:pt x="124" y="354"/>
                </a:lnTo>
                <a:close/>
                <a:moveTo>
                  <a:pt x="206" y="400"/>
                </a:moveTo>
                <a:lnTo>
                  <a:pt x="111" y="443"/>
                </a:lnTo>
                <a:lnTo>
                  <a:pt x="122" y="361"/>
                </a:lnTo>
                <a:lnTo>
                  <a:pt x="206" y="400"/>
                </a:lnTo>
                <a:close/>
                <a:moveTo>
                  <a:pt x="308" y="361"/>
                </a:moveTo>
                <a:lnTo>
                  <a:pt x="320" y="443"/>
                </a:lnTo>
                <a:lnTo>
                  <a:pt x="224" y="400"/>
                </a:lnTo>
                <a:lnTo>
                  <a:pt x="308" y="361"/>
                </a:lnTo>
                <a:close/>
                <a:moveTo>
                  <a:pt x="222" y="288"/>
                </a:moveTo>
                <a:lnTo>
                  <a:pt x="290" y="247"/>
                </a:lnTo>
                <a:lnTo>
                  <a:pt x="304" y="340"/>
                </a:lnTo>
                <a:lnTo>
                  <a:pt x="222" y="288"/>
                </a:lnTo>
                <a:close/>
                <a:moveTo>
                  <a:pt x="222" y="178"/>
                </a:moveTo>
                <a:lnTo>
                  <a:pt x="272" y="144"/>
                </a:lnTo>
                <a:lnTo>
                  <a:pt x="286" y="222"/>
                </a:lnTo>
                <a:lnTo>
                  <a:pt x="222" y="178"/>
                </a:lnTo>
                <a:close/>
                <a:moveTo>
                  <a:pt x="363" y="94"/>
                </a:moveTo>
                <a:lnTo>
                  <a:pt x="363" y="101"/>
                </a:lnTo>
                <a:lnTo>
                  <a:pt x="274" y="101"/>
                </a:lnTo>
                <a:lnTo>
                  <a:pt x="265" y="50"/>
                </a:lnTo>
                <a:lnTo>
                  <a:pt x="363" y="94"/>
                </a:lnTo>
                <a:close/>
                <a:moveTo>
                  <a:pt x="199" y="7"/>
                </a:moveTo>
                <a:lnTo>
                  <a:pt x="206" y="7"/>
                </a:lnTo>
                <a:lnTo>
                  <a:pt x="224" y="7"/>
                </a:lnTo>
                <a:lnTo>
                  <a:pt x="231" y="7"/>
                </a:lnTo>
                <a:lnTo>
                  <a:pt x="254" y="27"/>
                </a:lnTo>
                <a:lnTo>
                  <a:pt x="254" y="32"/>
                </a:lnTo>
                <a:lnTo>
                  <a:pt x="215" y="48"/>
                </a:lnTo>
                <a:lnTo>
                  <a:pt x="174" y="32"/>
                </a:lnTo>
                <a:lnTo>
                  <a:pt x="177" y="27"/>
                </a:lnTo>
                <a:lnTo>
                  <a:pt x="199" y="7"/>
                </a:lnTo>
                <a:close/>
                <a:moveTo>
                  <a:pt x="68" y="101"/>
                </a:moveTo>
                <a:lnTo>
                  <a:pt x="68" y="94"/>
                </a:lnTo>
                <a:lnTo>
                  <a:pt x="165" y="50"/>
                </a:lnTo>
                <a:lnTo>
                  <a:pt x="156" y="101"/>
                </a:lnTo>
                <a:lnTo>
                  <a:pt x="68" y="101"/>
                </a:lnTo>
                <a:close/>
                <a:moveTo>
                  <a:pt x="6" y="247"/>
                </a:moveTo>
                <a:lnTo>
                  <a:pt x="6" y="235"/>
                </a:lnTo>
                <a:lnTo>
                  <a:pt x="145" y="176"/>
                </a:lnTo>
                <a:lnTo>
                  <a:pt x="134" y="247"/>
                </a:lnTo>
                <a:lnTo>
                  <a:pt x="6" y="247"/>
                </a:lnTo>
                <a:lnTo>
                  <a:pt x="6" y="247"/>
                </a:lnTo>
                <a:close/>
                <a:moveTo>
                  <a:pt x="109" y="459"/>
                </a:moveTo>
                <a:lnTo>
                  <a:pt x="109" y="452"/>
                </a:lnTo>
                <a:lnTo>
                  <a:pt x="215" y="404"/>
                </a:lnTo>
                <a:lnTo>
                  <a:pt x="322" y="452"/>
                </a:lnTo>
                <a:lnTo>
                  <a:pt x="322" y="459"/>
                </a:lnTo>
                <a:lnTo>
                  <a:pt x="109" y="459"/>
                </a:lnTo>
                <a:close/>
                <a:moveTo>
                  <a:pt x="286" y="176"/>
                </a:moveTo>
                <a:lnTo>
                  <a:pt x="424" y="235"/>
                </a:lnTo>
                <a:lnTo>
                  <a:pt x="424" y="247"/>
                </a:lnTo>
                <a:lnTo>
                  <a:pt x="297" y="247"/>
                </a:lnTo>
                <a:lnTo>
                  <a:pt x="286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BFA6C5-C33B-4E9D-61B6-16A40128D978}"/>
              </a:ext>
            </a:extLst>
          </p:cNvPr>
          <p:cNvGrpSpPr/>
          <p:nvPr/>
        </p:nvGrpSpPr>
        <p:grpSpPr>
          <a:xfrm>
            <a:off x="577286" y="3620627"/>
            <a:ext cx="345896" cy="348021"/>
            <a:chOff x="8308975" y="-884238"/>
            <a:chExt cx="774700" cy="779463"/>
          </a:xfrm>
          <a:solidFill>
            <a:schemeClr val="bg1"/>
          </a:solidFill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AB41BE0-8256-E316-21E4-3C9A02ED5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-604838"/>
              <a:ext cx="96838" cy="169863"/>
            </a:xfrm>
            <a:custGeom>
              <a:avLst/>
              <a:gdLst>
                <a:gd name="T0" fmla="*/ 23 w 27"/>
                <a:gd name="T1" fmla="*/ 20 h 47"/>
                <a:gd name="T2" fmla="*/ 9 w 27"/>
                <a:gd name="T3" fmla="*/ 20 h 47"/>
                <a:gd name="T4" fmla="*/ 17 w 27"/>
                <a:gd name="T5" fmla="*/ 6 h 47"/>
                <a:gd name="T6" fmla="*/ 15 w 27"/>
                <a:gd name="T7" fmla="*/ 1 h 47"/>
                <a:gd name="T8" fmla="*/ 11 w 27"/>
                <a:gd name="T9" fmla="*/ 3 h 47"/>
                <a:gd name="T10" fmla="*/ 1 w 27"/>
                <a:gd name="T11" fmla="*/ 22 h 47"/>
                <a:gd name="T12" fmla="*/ 4 w 27"/>
                <a:gd name="T13" fmla="*/ 27 h 47"/>
                <a:gd name="T14" fmla="*/ 18 w 27"/>
                <a:gd name="T15" fmla="*/ 27 h 47"/>
                <a:gd name="T16" fmla="*/ 11 w 27"/>
                <a:gd name="T17" fmla="*/ 42 h 47"/>
                <a:gd name="T18" fmla="*/ 12 w 27"/>
                <a:gd name="T19" fmla="*/ 46 h 47"/>
                <a:gd name="T20" fmla="*/ 17 w 27"/>
                <a:gd name="T21" fmla="*/ 45 h 47"/>
                <a:gd name="T22" fmla="*/ 26 w 27"/>
                <a:gd name="T23" fmla="*/ 25 h 47"/>
                <a:gd name="T24" fmla="*/ 23 w 27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7">
                  <a:moveTo>
                    <a:pt x="23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4"/>
                    <a:pt x="17" y="2"/>
                    <a:pt x="15" y="1"/>
                  </a:cubicBezTo>
                  <a:cubicBezTo>
                    <a:pt x="13" y="0"/>
                    <a:pt x="12" y="1"/>
                    <a:pt x="11" y="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1" y="27"/>
                    <a:pt x="4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4"/>
                    <a:pt x="11" y="46"/>
                    <a:pt x="12" y="46"/>
                  </a:cubicBezTo>
                  <a:cubicBezTo>
                    <a:pt x="14" y="47"/>
                    <a:pt x="16" y="46"/>
                    <a:pt x="17" y="4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3"/>
                    <a:pt x="26" y="20"/>
                    <a:pt x="23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47D877FB-E459-C43A-939C-265B39A73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8975" y="-884238"/>
              <a:ext cx="774700" cy="779463"/>
            </a:xfrm>
            <a:custGeom>
              <a:avLst/>
              <a:gdLst>
                <a:gd name="T0" fmla="*/ 0 w 215"/>
                <a:gd name="T1" fmla="*/ 212 h 215"/>
                <a:gd name="T2" fmla="*/ 2 w 215"/>
                <a:gd name="T3" fmla="*/ 215 h 215"/>
                <a:gd name="T4" fmla="*/ 212 w 215"/>
                <a:gd name="T5" fmla="*/ 215 h 215"/>
                <a:gd name="T6" fmla="*/ 215 w 215"/>
                <a:gd name="T7" fmla="*/ 212 h 215"/>
                <a:gd name="T8" fmla="*/ 215 w 215"/>
                <a:gd name="T9" fmla="*/ 192 h 215"/>
                <a:gd name="T10" fmla="*/ 199 w 215"/>
                <a:gd name="T11" fmla="*/ 177 h 215"/>
                <a:gd name="T12" fmla="*/ 195 w 215"/>
                <a:gd name="T13" fmla="*/ 177 h 215"/>
                <a:gd name="T14" fmla="*/ 195 w 215"/>
                <a:gd name="T15" fmla="*/ 22 h 215"/>
                <a:gd name="T16" fmla="*/ 205 w 215"/>
                <a:gd name="T17" fmla="*/ 22 h 215"/>
                <a:gd name="T18" fmla="*/ 208 w 215"/>
                <a:gd name="T19" fmla="*/ 19 h 215"/>
                <a:gd name="T20" fmla="*/ 205 w 215"/>
                <a:gd name="T21" fmla="*/ 16 h 215"/>
                <a:gd name="T22" fmla="*/ 166 w 215"/>
                <a:gd name="T23" fmla="*/ 16 h 215"/>
                <a:gd name="T24" fmla="*/ 166 w 215"/>
                <a:gd name="T25" fmla="*/ 3 h 215"/>
                <a:gd name="T26" fmla="*/ 163 w 215"/>
                <a:gd name="T27" fmla="*/ 0 h 215"/>
                <a:gd name="T28" fmla="*/ 160 w 215"/>
                <a:gd name="T29" fmla="*/ 3 h 215"/>
                <a:gd name="T30" fmla="*/ 160 w 215"/>
                <a:gd name="T31" fmla="*/ 16 h 215"/>
                <a:gd name="T32" fmla="*/ 139 w 215"/>
                <a:gd name="T33" fmla="*/ 16 h 215"/>
                <a:gd name="T34" fmla="*/ 139 w 215"/>
                <a:gd name="T35" fmla="*/ 3 h 215"/>
                <a:gd name="T36" fmla="*/ 137 w 215"/>
                <a:gd name="T37" fmla="*/ 0 h 215"/>
                <a:gd name="T38" fmla="*/ 134 w 215"/>
                <a:gd name="T39" fmla="*/ 3 h 215"/>
                <a:gd name="T40" fmla="*/ 134 w 215"/>
                <a:gd name="T41" fmla="*/ 16 h 215"/>
                <a:gd name="T42" fmla="*/ 80 w 215"/>
                <a:gd name="T43" fmla="*/ 16 h 215"/>
                <a:gd name="T44" fmla="*/ 80 w 215"/>
                <a:gd name="T45" fmla="*/ 3 h 215"/>
                <a:gd name="T46" fmla="*/ 78 w 215"/>
                <a:gd name="T47" fmla="*/ 0 h 215"/>
                <a:gd name="T48" fmla="*/ 75 w 215"/>
                <a:gd name="T49" fmla="*/ 3 h 215"/>
                <a:gd name="T50" fmla="*/ 75 w 215"/>
                <a:gd name="T51" fmla="*/ 16 h 215"/>
                <a:gd name="T52" fmla="*/ 54 w 215"/>
                <a:gd name="T53" fmla="*/ 16 h 215"/>
                <a:gd name="T54" fmla="*/ 54 w 215"/>
                <a:gd name="T55" fmla="*/ 3 h 215"/>
                <a:gd name="T56" fmla="*/ 51 w 215"/>
                <a:gd name="T57" fmla="*/ 0 h 215"/>
                <a:gd name="T58" fmla="*/ 49 w 215"/>
                <a:gd name="T59" fmla="*/ 3 h 215"/>
                <a:gd name="T60" fmla="*/ 49 w 215"/>
                <a:gd name="T61" fmla="*/ 16 h 215"/>
                <a:gd name="T62" fmla="*/ 9 w 215"/>
                <a:gd name="T63" fmla="*/ 16 h 215"/>
                <a:gd name="T64" fmla="*/ 6 w 215"/>
                <a:gd name="T65" fmla="*/ 19 h 215"/>
                <a:gd name="T66" fmla="*/ 9 w 215"/>
                <a:gd name="T67" fmla="*/ 22 h 215"/>
                <a:gd name="T68" fmla="*/ 19 w 215"/>
                <a:gd name="T69" fmla="*/ 22 h 215"/>
                <a:gd name="T70" fmla="*/ 19 w 215"/>
                <a:gd name="T71" fmla="*/ 177 h 215"/>
                <a:gd name="T72" fmla="*/ 15 w 215"/>
                <a:gd name="T73" fmla="*/ 177 h 215"/>
                <a:gd name="T74" fmla="*/ 0 w 215"/>
                <a:gd name="T75" fmla="*/ 192 h 215"/>
                <a:gd name="T76" fmla="*/ 0 w 215"/>
                <a:gd name="T77" fmla="*/ 212 h 215"/>
                <a:gd name="T78" fmla="*/ 110 w 215"/>
                <a:gd name="T79" fmla="*/ 22 h 215"/>
                <a:gd name="T80" fmla="*/ 189 w 215"/>
                <a:gd name="T81" fmla="*/ 22 h 215"/>
                <a:gd name="T82" fmla="*/ 189 w 215"/>
                <a:gd name="T83" fmla="*/ 176 h 215"/>
                <a:gd name="T84" fmla="*/ 110 w 215"/>
                <a:gd name="T85" fmla="*/ 176 h 215"/>
                <a:gd name="T86" fmla="*/ 110 w 215"/>
                <a:gd name="T87" fmla="*/ 22 h 215"/>
                <a:gd name="T88" fmla="*/ 25 w 215"/>
                <a:gd name="T89" fmla="*/ 22 h 215"/>
                <a:gd name="T90" fmla="*/ 104 w 215"/>
                <a:gd name="T91" fmla="*/ 22 h 215"/>
                <a:gd name="T92" fmla="*/ 104 w 215"/>
                <a:gd name="T93" fmla="*/ 176 h 215"/>
                <a:gd name="T94" fmla="*/ 25 w 215"/>
                <a:gd name="T95" fmla="*/ 176 h 215"/>
                <a:gd name="T96" fmla="*/ 25 w 215"/>
                <a:gd name="T97" fmla="*/ 22 h 215"/>
                <a:gd name="T98" fmla="*/ 6 w 215"/>
                <a:gd name="T99" fmla="*/ 192 h 215"/>
                <a:gd name="T100" fmla="*/ 15 w 215"/>
                <a:gd name="T101" fmla="*/ 183 h 215"/>
                <a:gd name="T102" fmla="*/ 199 w 215"/>
                <a:gd name="T103" fmla="*/ 183 h 215"/>
                <a:gd name="T104" fmla="*/ 209 w 215"/>
                <a:gd name="T105" fmla="*/ 192 h 215"/>
                <a:gd name="T106" fmla="*/ 209 w 215"/>
                <a:gd name="T107" fmla="*/ 209 h 215"/>
                <a:gd name="T108" fmla="*/ 6 w 215"/>
                <a:gd name="T109" fmla="*/ 209 h 215"/>
                <a:gd name="T110" fmla="*/ 6 w 215"/>
                <a:gd name="T111" fmla="*/ 19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5" h="215">
                  <a:moveTo>
                    <a:pt x="0" y="212"/>
                  </a:moveTo>
                  <a:cubicBezTo>
                    <a:pt x="0" y="214"/>
                    <a:pt x="1" y="215"/>
                    <a:pt x="2" y="215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3" y="215"/>
                    <a:pt x="215" y="214"/>
                    <a:pt x="215" y="212"/>
                  </a:cubicBezTo>
                  <a:cubicBezTo>
                    <a:pt x="215" y="192"/>
                    <a:pt x="215" y="192"/>
                    <a:pt x="215" y="192"/>
                  </a:cubicBezTo>
                  <a:cubicBezTo>
                    <a:pt x="215" y="184"/>
                    <a:pt x="207" y="177"/>
                    <a:pt x="199" y="177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205" y="22"/>
                    <a:pt x="205" y="22"/>
                    <a:pt x="205" y="22"/>
                  </a:cubicBezTo>
                  <a:cubicBezTo>
                    <a:pt x="207" y="22"/>
                    <a:pt x="208" y="20"/>
                    <a:pt x="208" y="19"/>
                  </a:cubicBezTo>
                  <a:cubicBezTo>
                    <a:pt x="208" y="17"/>
                    <a:pt x="207" y="16"/>
                    <a:pt x="20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1"/>
                    <a:pt x="164" y="0"/>
                    <a:pt x="163" y="0"/>
                  </a:cubicBezTo>
                  <a:cubicBezTo>
                    <a:pt x="161" y="0"/>
                    <a:pt x="160" y="1"/>
                    <a:pt x="160" y="3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9" y="1"/>
                    <a:pt x="138" y="0"/>
                    <a:pt x="137" y="0"/>
                  </a:cubicBezTo>
                  <a:cubicBezTo>
                    <a:pt x="135" y="0"/>
                    <a:pt x="134" y="1"/>
                    <a:pt x="134" y="3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1"/>
                    <a:pt x="79" y="0"/>
                    <a:pt x="78" y="0"/>
                  </a:cubicBezTo>
                  <a:cubicBezTo>
                    <a:pt x="76" y="0"/>
                    <a:pt x="75" y="1"/>
                    <a:pt x="75" y="3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1"/>
                    <a:pt x="53" y="0"/>
                    <a:pt x="51" y="0"/>
                  </a:cubicBezTo>
                  <a:cubicBezTo>
                    <a:pt x="50" y="0"/>
                    <a:pt x="49" y="1"/>
                    <a:pt x="49" y="3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6"/>
                    <a:pt x="6" y="17"/>
                    <a:pt x="6" y="19"/>
                  </a:cubicBezTo>
                  <a:cubicBezTo>
                    <a:pt x="6" y="20"/>
                    <a:pt x="7" y="22"/>
                    <a:pt x="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7" y="177"/>
                    <a:pt x="0" y="184"/>
                    <a:pt x="0" y="192"/>
                  </a:cubicBezTo>
                  <a:lnTo>
                    <a:pt x="0" y="212"/>
                  </a:lnTo>
                  <a:close/>
                  <a:moveTo>
                    <a:pt x="110" y="22"/>
                  </a:moveTo>
                  <a:cubicBezTo>
                    <a:pt x="189" y="22"/>
                    <a:pt x="189" y="22"/>
                    <a:pt x="189" y="22"/>
                  </a:cubicBezTo>
                  <a:cubicBezTo>
                    <a:pt x="189" y="176"/>
                    <a:pt x="189" y="176"/>
                    <a:pt x="189" y="176"/>
                  </a:cubicBezTo>
                  <a:cubicBezTo>
                    <a:pt x="110" y="176"/>
                    <a:pt x="110" y="176"/>
                    <a:pt x="110" y="176"/>
                  </a:cubicBezTo>
                  <a:lnTo>
                    <a:pt x="110" y="22"/>
                  </a:lnTo>
                  <a:close/>
                  <a:moveTo>
                    <a:pt x="25" y="2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25" y="176"/>
                    <a:pt x="25" y="176"/>
                    <a:pt x="25" y="176"/>
                  </a:cubicBezTo>
                  <a:lnTo>
                    <a:pt x="25" y="22"/>
                  </a:lnTo>
                  <a:close/>
                  <a:moveTo>
                    <a:pt x="6" y="192"/>
                  </a:moveTo>
                  <a:cubicBezTo>
                    <a:pt x="6" y="187"/>
                    <a:pt x="10" y="183"/>
                    <a:pt x="15" y="183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204" y="183"/>
                    <a:pt x="209" y="187"/>
                    <a:pt x="209" y="192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6" y="209"/>
                    <a:pt x="6" y="209"/>
                    <a:pt x="6" y="209"/>
                  </a:cubicBezTo>
                  <a:lnTo>
                    <a:pt x="6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EDDDFA2-EFD4-A3DA-ED57-29643D3D40EF}"/>
              </a:ext>
            </a:extLst>
          </p:cNvPr>
          <p:cNvGrpSpPr/>
          <p:nvPr/>
        </p:nvGrpSpPr>
        <p:grpSpPr>
          <a:xfrm>
            <a:off x="569423" y="4928478"/>
            <a:ext cx="388898" cy="387361"/>
            <a:chOff x="4100513" y="3548063"/>
            <a:chExt cx="803275" cy="800100"/>
          </a:xfrm>
          <a:solidFill>
            <a:schemeClr val="bg1"/>
          </a:solidFill>
        </p:grpSpPr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3C508B45-3075-23DE-B92A-172A55EEB1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0513" y="3906838"/>
              <a:ext cx="444500" cy="441325"/>
            </a:xfrm>
            <a:custGeom>
              <a:avLst/>
              <a:gdLst>
                <a:gd name="T0" fmla="*/ 106 w 118"/>
                <a:gd name="T1" fmla="*/ 43 h 117"/>
                <a:gd name="T2" fmla="*/ 103 w 118"/>
                <a:gd name="T3" fmla="*/ 35 h 117"/>
                <a:gd name="T4" fmla="*/ 96 w 118"/>
                <a:gd name="T5" fmla="*/ 11 h 117"/>
                <a:gd name="T6" fmla="*/ 82 w 118"/>
                <a:gd name="T7" fmla="*/ 15 h 117"/>
                <a:gd name="T8" fmla="*/ 74 w 118"/>
                <a:gd name="T9" fmla="*/ 12 h 117"/>
                <a:gd name="T10" fmla="*/ 51 w 118"/>
                <a:gd name="T11" fmla="*/ 0 h 117"/>
                <a:gd name="T12" fmla="*/ 44 w 118"/>
                <a:gd name="T13" fmla="*/ 12 h 117"/>
                <a:gd name="T14" fmla="*/ 37 w 118"/>
                <a:gd name="T15" fmla="*/ 15 h 117"/>
                <a:gd name="T16" fmla="*/ 26 w 118"/>
                <a:gd name="T17" fmla="*/ 10 h 117"/>
                <a:gd name="T18" fmla="*/ 12 w 118"/>
                <a:gd name="T19" fmla="*/ 24 h 117"/>
                <a:gd name="T20" fmla="*/ 13 w 118"/>
                <a:gd name="T21" fmla="*/ 43 h 117"/>
                <a:gd name="T22" fmla="*/ 2 w 118"/>
                <a:gd name="T23" fmla="*/ 48 h 117"/>
                <a:gd name="T24" fmla="*/ 2 w 118"/>
                <a:gd name="T25" fmla="*/ 68 h 117"/>
                <a:gd name="T26" fmla="*/ 16 w 118"/>
                <a:gd name="T27" fmla="*/ 81 h 117"/>
                <a:gd name="T28" fmla="*/ 11 w 118"/>
                <a:gd name="T29" fmla="*/ 92 h 117"/>
                <a:gd name="T30" fmla="*/ 25 w 118"/>
                <a:gd name="T31" fmla="*/ 106 h 117"/>
                <a:gd name="T32" fmla="*/ 44 w 118"/>
                <a:gd name="T33" fmla="*/ 104 h 117"/>
                <a:gd name="T34" fmla="*/ 49 w 118"/>
                <a:gd name="T35" fmla="*/ 115 h 117"/>
                <a:gd name="T36" fmla="*/ 69 w 118"/>
                <a:gd name="T37" fmla="*/ 116 h 117"/>
                <a:gd name="T38" fmla="*/ 81 w 118"/>
                <a:gd name="T39" fmla="*/ 102 h 117"/>
                <a:gd name="T40" fmla="*/ 92 w 118"/>
                <a:gd name="T41" fmla="*/ 106 h 117"/>
                <a:gd name="T42" fmla="*/ 107 w 118"/>
                <a:gd name="T43" fmla="*/ 92 h 117"/>
                <a:gd name="T44" fmla="*/ 106 w 118"/>
                <a:gd name="T45" fmla="*/ 73 h 117"/>
                <a:gd name="T46" fmla="*/ 117 w 118"/>
                <a:gd name="T47" fmla="*/ 68 h 117"/>
                <a:gd name="T48" fmla="*/ 117 w 118"/>
                <a:gd name="T49" fmla="*/ 48 h 117"/>
                <a:gd name="T50" fmla="*/ 102 w 118"/>
                <a:gd name="T51" fmla="*/ 71 h 117"/>
                <a:gd name="T52" fmla="*/ 103 w 118"/>
                <a:gd name="T53" fmla="*/ 93 h 117"/>
                <a:gd name="T54" fmla="*/ 81 w 118"/>
                <a:gd name="T55" fmla="*/ 97 h 117"/>
                <a:gd name="T56" fmla="*/ 66 w 118"/>
                <a:gd name="T57" fmla="*/ 113 h 117"/>
                <a:gd name="T58" fmla="*/ 49 w 118"/>
                <a:gd name="T59" fmla="*/ 102 h 117"/>
                <a:gd name="T60" fmla="*/ 38 w 118"/>
                <a:gd name="T61" fmla="*/ 97 h 117"/>
                <a:gd name="T62" fmla="*/ 25 w 118"/>
                <a:gd name="T63" fmla="*/ 101 h 117"/>
                <a:gd name="T64" fmla="*/ 20 w 118"/>
                <a:gd name="T65" fmla="*/ 80 h 117"/>
                <a:gd name="T66" fmla="*/ 5 w 118"/>
                <a:gd name="T67" fmla="*/ 65 h 117"/>
                <a:gd name="T68" fmla="*/ 17 w 118"/>
                <a:gd name="T69" fmla="*/ 46 h 117"/>
                <a:gd name="T70" fmla="*/ 16 w 118"/>
                <a:gd name="T71" fmla="*/ 24 h 117"/>
                <a:gd name="T72" fmla="*/ 36 w 118"/>
                <a:gd name="T73" fmla="*/ 19 h 117"/>
                <a:gd name="T74" fmla="*/ 49 w 118"/>
                <a:gd name="T75" fmla="*/ 14 h 117"/>
                <a:gd name="T76" fmla="*/ 66 w 118"/>
                <a:gd name="T77" fmla="*/ 4 h 117"/>
                <a:gd name="T78" fmla="*/ 81 w 118"/>
                <a:gd name="T79" fmla="*/ 19 h 117"/>
                <a:gd name="T80" fmla="*/ 94 w 118"/>
                <a:gd name="T81" fmla="*/ 15 h 117"/>
                <a:gd name="T82" fmla="*/ 99 w 118"/>
                <a:gd name="T83" fmla="*/ 37 h 117"/>
                <a:gd name="T84" fmla="*/ 114 w 118"/>
                <a:gd name="T85" fmla="*/ 5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17">
                  <a:moveTo>
                    <a:pt x="117" y="48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1"/>
                    <a:pt x="104" y="38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3"/>
                    <a:pt x="107" y="22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4" y="10"/>
                    <a:pt x="93" y="10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3"/>
                    <a:pt x="77" y="12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0"/>
                    <a:pt x="69" y="0"/>
                    <a:pt x="68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0" y="0"/>
                    <a:pt x="49" y="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3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8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4" y="10"/>
                    <a:pt x="23" y="1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1" y="23"/>
                    <a:pt x="12" y="24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8"/>
                    <a:pt x="14" y="41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9"/>
                    <a:pt x="0" y="49"/>
                    <a:pt x="0" y="5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2" y="68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4" y="76"/>
                    <a:pt x="15" y="78"/>
                    <a:pt x="16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0" y="93"/>
                    <a:pt x="11" y="94"/>
                    <a:pt x="11" y="94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6"/>
                    <a:pt x="24" y="107"/>
                    <a:pt x="25" y="106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9" y="103"/>
                    <a:pt x="41" y="104"/>
                    <a:pt x="44" y="104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6"/>
                    <a:pt x="50" y="117"/>
                    <a:pt x="51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8" y="117"/>
                    <a:pt x="69" y="116"/>
                    <a:pt x="69" y="116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6" y="104"/>
                    <a:pt x="79" y="103"/>
                    <a:pt x="81" y="102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4" y="107"/>
                    <a:pt x="94" y="106"/>
                    <a:pt x="95" y="10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4"/>
                    <a:pt x="107" y="93"/>
                    <a:pt x="107" y="92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4" y="79"/>
                    <a:pt x="105" y="76"/>
                    <a:pt x="106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18" y="68"/>
                    <a:pt x="118" y="67"/>
                    <a:pt x="118" y="66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49"/>
                    <a:pt x="118" y="48"/>
                    <a:pt x="117" y="48"/>
                  </a:cubicBezTo>
                  <a:close/>
                  <a:moveTo>
                    <a:pt x="114" y="65"/>
                  </a:moveTo>
                  <a:cubicBezTo>
                    <a:pt x="104" y="69"/>
                    <a:pt x="104" y="69"/>
                    <a:pt x="104" y="69"/>
                  </a:cubicBezTo>
                  <a:cubicBezTo>
                    <a:pt x="103" y="70"/>
                    <a:pt x="103" y="70"/>
                    <a:pt x="102" y="71"/>
                  </a:cubicBezTo>
                  <a:cubicBezTo>
                    <a:pt x="101" y="74"/>
                    <a:pt x="100" y="77"/>
                    <a:pt x="99" y="80"/>
                  </a:cubicBezTo>
                  <a:cubicBezTo>
                    <a:pt x="98" y="81"/>
                    <a:pt x="98" y="82"/>
                    <a:pt x="99" y="82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2" y="97"/>
                    <a:pt x="82" y="97"/>
                    <a:pt x="81" y="97"/>
                  </a:cubicBezTo>
                  <a:cubicBezTo>
                    <a:pt x="78" y="99"/>
                    <a:pt x="75" y="100"/>
                    <a:pt x="72" y="101"/>
                  </a:cubicBezTo>
                  <a:cubicBezTo>
                    <a:pt x="71" y="101"/>
                    <a:pt x="71" y="102"/>
                    <a:pt x="70" y="10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9" y="102"/>
                    <a:pt x="48" y="101"/>
                    <a:pt x="47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3" y="100"/>
                    <a:pt x="40" y="99"/>
                    <a:pt x="38" y="97"/>
                  </a:cubicBezTo>
                  <a:cubicBezTo>
                    <a:pt x="37" y="97"/>
                    <a:pt x="37" y="97"/>
                    <a:pt x="36" y="97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1"/>
                    <a:pt x="21" y="81"/>
                    <a:pt x="20" y="80"/>
                  </a:cubicBezTo>
                  <a:cubicBezTo>
                    <a:pt x="19" y="77"/>
                    <a:pt x="18" y="74"/>
                    <a:pt x="17" y="71"/>
                  </a:cubicBezTo>
                  <a:cubicBezTo>
                    <a:pt x="17" y="70"/>
                    <a:pt x="16" y="69"/>
                    <a:pt x="15" y="69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7" y="46"/>
                    <a:pt x="17" y="46"/>
                  </a:cubicBezTo>
                  <a:cubicBezTo>
                    <a:pt x="18" y="42"/>
                    <a:pt x="19" y="39"/>
                    <a:pt x="20" y="37"/>
                  </a:cubicBezTo>
                  <a:cubicBezTo>
                    <a:pt x="21" y="36"/>
                    <a:pt x="21" y="35"/>
                    <a:pt x="21" y="3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8" y="19"/>
                  </a:cubicBezTo>
                  <a:cubicBezTo>
                    <a:pt x="41" y="17"/>
                    <a:pt x="44" y="16"/>
                    <a:pt x="47" y="16"/>
                  </a:cubicBezTo>
                  <a:cubicBezTo>
                    <a:pt x="48" y="16"/>
                    <a:pt x="48" y="15"/>
                    <a:pt x="49" y="1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1" y="15"/>
                    <a:pt x="71" y="15"/>
                    <a:pt x="72" y="16"/>
                  </a:cubicBezTo>
                  <a:cubicBezTo>
                    <a:pt x="75" y="17"/>
                    <a:pt x="79" y="18"/>
                    <a:pt x="81" y="19"/>
                  </a:cubicBezTo>
                  <a:cubicBezTo>
                    <a:pt x="82" y="20"/>
                    <a:pt x="83" y="20"/>
                    <a:pt x="83" y="19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6"/>
                    <a:pt x="99" y="37"/>
                  </a:cubicBezTo>
                  <a:cubicBezTo>
                    <a:pt x="100" y="39"/>
                    <a:pt x="102" y="43"/>
                    <a:pt x="102" y="46"/>
                  </a:cubicBezTo>
                  <a:cubicBezTo>
                    <a:pt x="103" y="47"/>
                    <a:pt x="103" y="47"/>
                    <a:pt x="104" y="48"/>
                  </a:cubicBezTo>
                  <a:cubicBezTo>
                    <a:pt x="114" y="52"/>
                    <a:pt x="114" y="52"/>
                    <a:pt x="114" y="52"/>
                  </a:cubicBezTo>
                  <a:lnTo>
                    <a:pt x="114" y="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879C7B58-37D9-5B82-48DC-9A5340D2B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5450" y="4038600"/>
              <a:ext cx="177800" cy="174625"/>
            </a:xfrm>
            <a:custGeom>
              <a:avLst/>
              <a:gdLst>
                <a:gd name="T0" fmla="*/ 23 w 47"/>
                <a:gd name="T1" fmla="*/ 0 h 46"/>
                <a:gd name="T2" fmla="*/ 0 w 47"/>
                <a:gd name="T3" fmla="*/ 23 h 46"/>
                <a:gd name="T4" fmla="*/ 23 w 47"/>
                <a:gd name="T5" fmla="*/ 46 h 46"/>
                <a:gd name="T6" fmla="*/ 47 w 47"/>
                <a:gd name="T7" fmla="*/ 23 h 46"/>
                <a:gd name="T8" fmla="*/ 23 w 47"/>
                <a:gd name="T9" fmla="*/ 0 h 46"/>
                <a:gd name="T10" fmla="*/ 23 w 47"/>
                <a:gd name="T11" fmla="*/ 42 h 46"/>
                <a:gd name="T12" fmla="*/ 5 w 47"/>
                <a:gd name="T13" fmla="*/ 23 h 46"/>
                <a:gd name="T14" fmla="*/ 23 w 47"/>
                <a:gd name="T15" fmla="*/ 5 h 46"/>
                <a:gd name="T16" fmla="*/ 42 w 47"/>
                <a:gd name="T17" fmla="*/ 23 h 46"/>
                <a:gd name="T18" fmla="*/ 23 w 47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6">
                  <a:moveTo>
                    <a:pt x="23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6"/>
                    <a:pt x="11" y="46"/>
                    <a:pt x="23" y="46"/>
                  </a:cubicBezTo>
                  <a:cubicBezTo>
                    <a:pt x="36" y="46"/>
                    <a:pt x="47" y="36"/>
                    <a:pt x="47" y="23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4"/>
                    <a:pt x="5" y="23"/>
                  </a:cubicBezTo>
                  <a:cubicBezTo>
                    <a:pt x="5" y="13"/>
                    <a:pt x="13" y="5"/>
                    <a:pt x="23" y="5"/>
                  </a:cubicBezTo>
                  <a:cubicBezTo>
                    <a:pt x="34" y="5"/>
                    <a:pt x="42" y="13"/>
                    <a:pt x="42" y="23"/>
                  </a:cubicBezTo>
                  <a:cubicBezTo>
                    <a:pt x="42" y="34"/>
                    <a:pt x="34" y="42"/>
                    <a:pt x="23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E7FE5C98-C36E-F841-E9D0-07C0ACFA9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5938" y="3548063"/>
              <a:ext cx="350838" cy="347663"/>
            </a:xfrm>
            <a:custGeom>
              <a:avLst/>
              <a:gdLst>
                <a:gd name="T0" fmla="*/ 84 w 93"/>
                <a:gd name="T1" fmla="*/ 74 h 92"/>
                <a:gd name="T2" fmla="*/ 81 w 93"/>
                <a:gd name="T3" fmla="*/ 64 h 92"/>
                <a:gd name="T4" fmla="*/ 83 w 93"/>
                <a:gd name="T5" fmla="*/ 58 h 92"/>
                <a:gd name="T6" fmla="*/ 84 w 93"/>
                <a:gd name="T7" fmla="*/ 58 h 92"/>
                <a:gd name="T8" fmla="*/ 93 w 93"/>
                <a:gd name="T9" fmla="*/ 52 h 92"/>
                <a:gd name="T10" fmla="*/ 92 w 93"/>
                <a:gd name="T11" fmla="*/ 38 h 92"/>
                <a:gd name="T12" fmla="*/ 83 w 93"/>
                <a:gd name="T13" fmla="*/ 34 h 92"/>
                <a:gd name="T14" fmla="*/ 81 w 93"/>
                <a:gd name="T15" fmla="*/ 28 h 92"/>
                <a:gd name="T16" fmla="*/ 84 w 93"/>
                <a:gd name="T17" fmla="*/ 20 h 92"/>
                <a:gd name="T18" fmla="*/ 75 w 93"/>
                <a:gd name="T19" fmla="*/ 9 h 92"/>
                <a:gd name="T20" fmla="*/ 64 w 93"/>
                <a:gd name="T21" fmla="*/ 12 h 92"/>
                <a:gd name="T22" fmla="*/ 59 w 93"/>
                <a:gd name="T23" fmla="*/ 9 h 92"/>
                <a:gd name="T24" fmla="*/ 55 w 93"/>
                <a:gd name="T25" fmla="*/ 1 h 92"/>
                <a:gd name="T26" fmla="*/ 40 w 93"/>
                <a:gd name="T27" fmla="*/ 0 h 92"/>
                <a:gd name="T28" fmla="*/ 35 w 93"/>
                <a:gd name="T29" fmla="*/ 9 h 92"/>
                <a:gd name="T30" fmla="*/ 30 w 93"/>
                <a:gd name="T31" fmla="*/ 11 h 92"/>
                <a:gd name="T32" fmla="*/ 21 w 93"/>
                <a:gd name="T33" fmla="*/ 8 h 92"/>
                <a:gd name="T34" fmla="*/ 10 w 93"/>
                <a:gd name="T35" fmla="*/ 18 h 92"/>
                <a:gd name="T36" fmla="*/ 13 w 93"/>
                <a:gd name="T37" fmla="*/ 28 h 92"/>
                <a:gd name="T38" fmla="*/ 10 w 93"/>
                <a:gd name="T39" fmla="*/ 34 h 92"/>
                <a:gd name="T40" fmla="*/ 10 w 93"/>
                <a:gd name="T41" fmla="*/ 34 h 92"/>
                <a:gd name="T42" fmla="*/ 0 w 93"/>
                <a:gd name="T43" fmla="*/ 40 h 92"/>
                <a:gd name="T44" fmla="*/ 2 w 93"/>
                <a:gd name="T45" fmla="*/ 54 h 92"/>
                <a:gd name="T46" fmla="*/ 10 w 93"/>
                <a:gd name="T47" fmla="*/ 58 h 92"/>
                <a:gd name="T48" fmla="*/ 13 w 93"/>
                <a:gd name="T49" fmla="*/ 64 h 92"/>
                <a:gd name="T50" fmla="*/ 9 w 93"/>
                <a:gd name="T51" fmla="*/ 72 h 92"/>
                <a:gd name="T52" fmla="*/ 18 w 93"/>
                <a:gd name="T53" fmla="*/ 83 h 92"/>
                <a:gd name="T54" fmla="*/ 29 w 93"/>
                <a:gd name="T55" fmla="*/ 80 h 92"/>
                <a:gd name="T56" fmla="*/ 35 w 93"/>
                <a:gd name="T57" fmla="*/ 82 h 92"/>
                <a:gd name="T58" fmla="*/ 38 w 93"/>
                <a:gd name="T59" fmla="*/ 91 h 92"/>
                <a:gd name="T60" fmla="*/ 53 w 93"/>
                <a:gd name="T61" fmla="*/ 92 h 92"/>
                <a:gd name="T62" fmla="*/ 59 w 93"/>
                <a:gd name="T63" fmla="*/ 83 h 92"/>
                <a:gd name="T64" fmla="*/ 64 w 93"/>
                <a:gd name="T65" fmla="*/ 80 h 92"/>
                <a:gd name="T66" fmla="*/ 73 w 93"/>
                <a:gd name="T67" fmla="*/ 83 h 92"/>
                <a:gd name="T68" fmla="*/ 65 w 93"/>
                <a:gd name="T69" fmla="*/ 76 h 92"/>
                <a:gd name="T70" fmla="*/ 56 w 93"/>
                <a:gd name="T71" fmla="*/ 79 h 92"/>
                <a:gd name="T72" fmla="*/ 51 w 93"/>
                <a:gd name="T73" fmla="*/ 88 h 92"/>
                <a:gd name="T74" fmla="*/ 38 w 93"/>
                <a:gd name="T75" fmla="*/ 81 h 92"/>
                <a:gd name="T76" fmla="*/ 30 w 93"/>
                <a:gd name="T77" fmla="*/ 76 h 92"/>
                <a:gd name="T78" fmla="*/ 20 w 93"/>
                <a:gd name="T79" fmla="*/ 79 h 92"/>
                <a:gd name="T80" fmla="*/ 13 w 93"/>
                <a:gd name="T81" fmla="*/ 73 h 92"/>
                <a:gd name="T82" fmla="*/ 16 w 93"/>
                <a:gd name="T83" fmla="*/ 63 h 92"/>
                <a:gd name="T84" fmla="*/ 14 w 93"/>
                <a:gd name="T85" fmla="*/ 57 h 92"/>
                <a:gd name="T86" fmla="*/ 12 w 93"/>
                <a:gd name="T87" fmla="*/ 54 h 92"/>
                <a:gd name="T88" fmla="*/ 5 w 93"/>
                <a:gd name="T89" fmla="*/ 41 h 92"/>
                <a:gd name="T90" fmla="*/ 14 w 93"/>
                <a:gd name="T91" fmla="*/ 37 h 92"/>
                <a:gd name="T92" fmla="*/ 17 w 93"/>
                <a:gd name="T93" fmla="*/ 28 h 92"/>
                <a:gd name="T94" fmla="*/ 14 w 93"/>
                <a:gd name="T95" fmla="*/ 20 h 92"/>
                <a:gd name="T96" fmla="*/ 28 w 93"/>
                <a:gd name="T97" fmla="*/ 16 h 92"/>
                <a:gd name="T98" fmla="*/ 38 w 93"/>
                <a:gd name="T99" fmla="*/ 13 h 92"/>
                <a:gd name="T100" fmla="*/ 39 w 93"/>
                <a:gd name="T101" fmla="*/ 12 h 92"/>
                <a:gd name="T102" fmla="*/ 51 w 93"/>
                <a:gd name="T103" fmla="*/ 4 h 92"/>
                <a:gd name="T104" fmla="*/ 56 w 93"/>
                <a:gd name="T105" fmla="*/ 14 h 92"/>
                <a:gd name="T106" fmla="*/ 65 w 93"/>
                <a:gd name="T107" fmla="*/ 17 h 92"/>
                <a:gd name="T108" fmla="*/ 73 w 93"/>
                <a:gd name="T109" fmla="*/ 14 h 92"/>
                <a:gd name="T110" fmla="*/ 76 w 93"/>
                <a:gd name="T111" fmla="*/ 28 h 92"/>
                <a:gd name="T112" fmla="*/ 79 w 93"/>
                <a:gd name="T113" fmla="*/ 35 h 92"/>
                <a:gd name="T114" fmla="*/ 79 w 93"/>
                <a:gd name="T115" fmla="*/ 37 h 92"/>
                <a:gd name="T116" fmla="*/ 89 w 93"/>
                <a:gd name="T117" fmla="*/ 41 h 92"/>
                <a:gd name="T118" fmla="*/ 81 w 93"/>
                <a:gd name="T119" fmla="*/ 54 h 92"/>
                <a:gd name="T120" fmla="*/ 76 w 93"/>
                <a:gd name="T121" fmla="*/ 63 h 92"/>
                <a:gd name="T122" fmla="*/ 79 w 93"/>
                <a:gd name="T123" fmla="*/ 73 h 92"/>
                <a:gd name="T124" fmla="*/ 73 w 93"/>
                <a:gd name="T125" fmla="*/ 7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" h="92">
                  <a:moveTo>
                    <a:pt x="75" y="83"/>
                  </a:moveTo>
                  <a:cubicBezTo>
                    <a:pt x="84" y="74"/>
                    <a:pt x="84" y="74"/>
                    <a:pt x="84" y="74"/>
                  </a:cubicBezTo>
                  <a:cubicBezTo>
                    <a:pt x="84" y="74"/>
                    <a:pt x="85" y="73"/>
                    <a:pt x="84" y="72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2" y="62"/>
                    <a:pt x="83" y="60"/>
                    <a:pt x="83" y="58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3"/>
                    <a:pt x="93" y="52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39"/>
                    <a:pt x="93" y="38"/>
                    <a:pt x="92" y="38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2"/>
                    <a:pt x="82" y="30"/>
                    <a:pt x="81" y="29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5" y="19"/>
                    <a:pt x="84" y="18"/>
                    <a:pt x="84" y="17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8"/>
                    <a:pt x="74" y="8"/>
                    <a:pt x="73" y="8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2" y="10"/>
                    <a:pt x="61" y="10"/>
                    <a:pt x="59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8" y="1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0"/>
                    <a:pt x="31" y="11"/>
                    <a:pt x="30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1" y="32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9"/>
                    <a:pt x="0" y="4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60"/>
                    <a:pt x="12" y="62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3"/>
                    <a:pt x="9" y="74"/>
                    <a:pt x="10" y="7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20" y="84"/>
                    <a:pt x="21" y="84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1" y="81"/>
                    <a:pt x="33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9" y="92"/>
                    <a:pt x="39" y="92"/>
                    <a:pt x="40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4" y="92"/>
                    <a:pt x="55" y="92"/>
                    <a:pt x="55" y="91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1" y="82"/>
                    <a:pt x="62" y="81"/>
                    <a:pt x="64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4" y="84"/>
                    <a:pt x="75" y="84"/>
                    <a:pt x="75" y="83"/>
                  </a:cubicBezTo>
                  <a:close/>
                  <a:moveTo>
                    <a:pt x="65" y="76"/>
                  </a:moveTo>
                  <a:cubicBezTo>
                    <a:pt x="64" y="76"/>
                    <a:pt x="63" y="76"/>
                    <a:pt x="63" y="76"/>
                  </a:cubicBezTo>
                  <a:cubicBezTo>
                    <a:pt x="60" y="78"/>
                    <a:pt x="58" y="79"/>
                    <a:pt x="56" y="79"/>
                  </a:cubicBezTo>
                  <a:cubicBezTo>
                    <a:pt x="55" y="79"/>
                    <a:pt x="55" y="80"/>
                    <a:pt x="54" y="81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0"/>
                    <a:pt x="37" y="79"/>
                    <a:pt x="37" y="79"/>
                  </a:cubicBezTo>
                  <a:cubicBezTo>
                    <a:pt x="34" y="79"/>
                    <a:pt x="32" y="78"/>
                    <a:pt x="30" y="76"/>
                  </a:cubicBezTo>
                  <a:cubicBezTo>
                    <a:pt x="29" y="76"/>
                    <a:pt x="28" y="76"/>
                    <a:pt x="28" y="76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4"/>
                    <a:pt x="16" y="63"/>
                    <a:pt x="16" y="63"/>
                  </a:cubicBezTo>
                  <a:cubicBezTo>
                    <a:pt x="15" y="61"/>
                    <a:pt x="14" y="59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6"/>
                    <a:pt x="13" y="56"/>
                  </a:cubicBezTo>
                  <a:cubicBezTo>
                    <a:pt x="13" y="55"/>
                    <a:pt x="12" y="55"/>
                    <a:pt x="12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7"/>
                    <a:pt x="14" y="37"/>
                  </a:cubicBezTo>
                  <a:cubicBezTo>
                    <a:pt x="15" y="34"/>
                    <a:pt x="16" y="32"/>
                    <a:pt x="17" y="30"/>
                  </a:cubicBezTo>
                  <a:cubicBezTo>
                    <a:pt x="18" y="29"/>
                    <a:pt x="18" y="28"/>
                    <a:pt x="17" y="2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30" y="16"/>
                    <a:pt x="31" y="16"/>
                  </a:cubicBezTo>
                  <a:cubicBezTo>
                    <a:pt x="33" y="15"/>
                    <a:pt x="35" y="14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2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3"/>
                    <a:pt x="55" y="13"/>
                    <a:pt x="56" y="14"/>
                  </a:cubicBezTo>
                  <a:cubicBezTo>
                    <a:pt x="58" y="14"/>
                    <a:pt x="61" y="15"/>
                    <a:pt x="63" y="17"/>
                  </a:cubicBezTo>
                  <a:cubicBezTo>
                    <a:pt x="64" y="17"/>
                    <a:pt x="64" y="17"/>
                    <a:pt x="65" y="17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9"/>
                    <a:pt x="76" y="30"/>
                  </a:cubicBezTo>
                  <a:cubicBezTo>
                    <a:pt x="77" y="31"/>
                    <a:pt x="78" y="33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6"/>
                    <a:pt x="79" y="36"/>
                    <a:pt x="79" y="37"/>
                  </a:cubicBezTo>
                  <a:cubicBezTo>
                    <a:pt x="80" y="37"/>
                    <a:pt x="80" y="38"/>
                    <a:pt x="81" y="38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4"/>
                    <a:pt x="80" y="55"/>
                    <a:pt x="79" y="56"/>
                  </a:cubicBezTo>
                  <a:cubicBezTo>
                    <a:pt x="79" y="58"/>
                    <a:pt x="78" y="60"/>
                    <a:pt x="76" y="63"/>
                  </a:cubicBezTo>
                  <a:cubicBezTo>
                    <a:pt x="76" y="63"/>
                    <a:pt x="76" y="64"/>
                    <a:pt x="76" y="65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3" y="79"/>
                    <a:pt x="73" y="79"/>
                    <a:pt x="73" y="79"/>
                  </a:cubicBezTo>
                  <a:lnTo>
                    <a:pt x="65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3A1E5DDD-A733-F1B2-E593-C27068616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2300" y="3654425"/>
              <a:ext cx="139700" cy="134938"/>
            </a:xfrm>
            <a:custGeom>
              <a:avLst/>
              <a:gdLst>
                <a:gd name="T0" fmla="*/ 19 w 37"/>
                <a:gd name="T1" fmla="*/ 0 h 36"/>
                <a:gd name="T2" fmla="*/ 0 w 37"/>
                <a:gd name="T3" fmla="*/ 18 h 36"/>
                <a:gd name="T4" fmla="*/ 19 w 37"/>
                <a:gd name="T5" fmla="*/ 36 h 36"/>
                <a:gd name="T6" fmla="*/ 37 w 37"/>
                <a:gd name="T7" fmla="*/ 18 h 36"/>
                <a:gd name="T8" fmla="*/ 19 w 37"/>
                <a:gd name="T9" fmla="*/ 0 h 36"/>
                <a:gd name="T10" fmla="*/ 19 w 37"/>
                <a:gd name="T11" fmla="*/ 32 h 36"/>
                <a:gd name="T12" fmla="*/ 5 w 37"/>
                <a:gd name="T13" fmla="*/ 18 h 36"/>
                <a:gd name="T14" fmla="*/ 19 w 37"/>
                <a:gd name="T15" fmla="*/ 4 h 36"/>
                <a:gd name="T16" fmla="*/ 32 w 37"/>
                <a:gd name="T17" fmla="*/ 18 h 36"/>
                <a:gd name="T18" fmla="*/ 19 w 37"/>
                <a:gd name="T1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19" y="0"/>
                  </a:moveTo>
                  <a:cubicBezTo>
                    <a:pt x="9" y="0"/>
                    <a:pt x="0" y="8"/>
                    <a:pt x="0" y="18"/>
                  </a:cubicBezTo>
                  <a:cubicBezTo>
                    <a:pt x="0" y="28"/>
                    <a:pt x="9" y="36"/>
                    <a:pt x="19" y="36"/>
                  </a:cubicBezTo>
                  <a:cubicBezTo>
                    <a:pt x="29" y="36"/>
                    <a:pt x="37" y="28"/>
                    <a:pt x="37" y="18"/>
                  </a:cubicBezTo>
                  <a:cubicBezTo>
                    <a:pt x="37" y="8"/>
                    <a:pt x="28" y="0"/>
                    <a:pt x="19" y="0"/>
                  </a:cubicBezTo>
                  <a:close/>
                  <a:moveTo>
                    <a:pt x="19" y="32"/>
                  </a:moveTo>
                  <a:cubicBezTo>
                    <a:pt x="11" y="32"/>
                    <a:pt x="5" y="26"/>
                    <a:pt x="5" y="18"/>
                  </a:cubicBezTo>
                  <a:cubicBezTo>
                    <a:pt x="5" y="11"/>
                    <a:pt x="11" y="4"/>
                    <a:pt x="19" y="4"/>
                  </a:cubicBezTo>
                  <a:cubicBezTo>
                    <a:pt x="26" y="4"/>
                    <a:pt x="32" y="11"/>
                    <a:pt x="32" y="18"/>
                  </a:cubicBezTo>
                  <a:cubicBezTo>
                    <a:pt x="32" y="25"/>
                    <a:pt x="26" y="32"/>
                    <a:pt x="19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0B64983B-D85E-B920-DD1A-4A75AFAB00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7238" y="3849688"/>
              <a:ext cx="336550" cy="328613"/>
            </a:xfrm>
            <a:custGeom>
              <a:avLst/>
              <a:gdLst>
                <a:gd name="T0" fmla="*/ 80 w 89"/>
                <a:gd name="T1" fmla="*/ 32 h 87"/>
                <a:gd name="T2" fmla="*/ 81 w 89"/>
                <a:gd name="T3" fmla="*/ 19 h 87"/>
                <a:gd name="T4" fmla="*/ 72 w 89"/>
                <a:gd name="T5" fmla="*/ 8 h 87"/>
                <a:gd name="T6" fmla="*/ 62 w 89"/>
                <a:gd name="T7" fmla="*/ 11 h 87"/>
                <a:gd name="T8" fmla="*/ 56 w 89"/>
                <a:gd name="T9" fmla="*/ 9 h 87"/>
                <a:gd name="T10" fmla="*/ 51 w 89"/>
                <a:gd name="T11" fmla="*/ 0 h 87"/>
                <a:gd name="T12" fmla="*/ 37 w 89"/>
                <a:gd name="T13" fmla="*/ 1 h 87"/>
                <a:gd name="T14" fmla="*/ 28 w 89"/>
                <a:gd name="T15" fmla="*/ 11 h 87"/>
                <a:gd name="T16" fmla="*/ 18 w 89"/>
                <a:gd name="T17" fmla="*/ 8 h 87"/>
                <a:gd name="T18" fmla="*/ 9 w 89"/>
                <a:gd name="T19" fmla="*/ 19 h 87"/>
                <a:gd name="T20" fmla="*/ 13 w 89"/>
                <a:gd name="T21" fmla="*/ 27 h 87"/>
                <a:gd name="T22" fmla="*/ 10 w 89"/>
                <a:gd name="T23" fmla="*/ 32 h 87"/>
                <a:gd name="T24" fmla="*/ 0 w 89"/>
                <a:gd name="T25" fmla="*/ 37 h 87"/>
                <a:gd name="T26" fmla="*/ 2 w 89"/>
                <a:gd name="T27" fmla="*/ 51 h 87"/>
                <a:gd name="T28" fmla="*/ 12 w 89"/>
                <a:gd name="T29" fmla="*/ 60 h 87"/>
                <a:gd name="T30" fmla="*/ 9 w 89"/>
                <a:gd name="T31" fmla="*/ 70 h 87"/>
                <a:gd name="T32" fmla="*/ 20 w 89"/>
                <a:gd name="T33" fmla="*/ 79 h 87"/>
                <a:gd name="T34" fmla="*/ 33 w 89"/>
                <a:gd name="T35" fmla="*/ 78 h 87"/>
                <a:gd name="T36" fmla="*/ 36 w 89"/>
                <a:gd name="T37" fmla="*/ 86 h 87"/>
                <a:gd name="T38" fmla="*/ 50 w 89"/>
                <a:gd name="T39" fmla="*/ 87 h 87"/>
                <a:gd name="T40" fmla="*/ 55 w 89"/>
                <a:gd name="T41" fmla="*/ 78 h 87"/>
                <a:gd name="T42" fmla="*/ 69 w 89"/>
                <a:gd name="T43" fmla="*/ 79 h 87"/>
                <a:gd name="T44" fmla="*/ 79 w 89"/>
                <a:gd name="T45" fmla="*/ 70 h 87"/>
                <a:gd name="T46" fmla="*/ 77 w 89"/>
                <a:gd name="T47" fmla="*/ 60 h 87"/>
                <a:gd name="T48" fmla="*/ 80 w 89"/>
                <a:gd name="T49" fmla="*/ 55 h 87"/>
                <a:gd name="T50" fmla="*/ 89 w 89"/>
                <a:gd name="T51" fmla="*/ 50 h 87"/>
                <a:gd name="T52" fmla="*/ 87 w 89"/>
                <a:gd name="T53" fmla="*/ 35 h 87"/>
                <a:gd name="T54" fmla="*/ 77 w 89"/>
                <a:gd name="T55" fmla="*/ 51 h 87"/>
                <a:gd name="T56" fmla="*/ 73 w 89"/>
                <a:gd name="T57" fmla="*/ 59 h 87"/>
                <a:gd name="T58" fmla="*/ 76 w 89"/>
                <a:gd name="T59" fmla="*/ 69 h 87"/>
                <a:gd name="T60" fmla="*/ 62 w 89"/>
                <a:gd name="T61" fmla="*/ 72 h 87"/>
                <a:gd name="T62" fmla="*/ 54 w 89"/>
                <a:gd name="T63" fmla="*/ 75 h 87"/>
                <a:gd name="T64" fmla="*/ 49 w 89"/>
                <a:gd name="T65" fmla="*/ 83 h 87"/>
                <a:gd name="T66" fmla="*/ 38 w 89"/>
                <a:gd name="T67" fmla="*/ 76 h 87"/>
                <a:gd name="T68" fmla="*/ 31 w 89"/>
                <a:gd name="T69" fmla="*/ 73 h 87"/>
                <a:gd name="T70" fmla="*/ 27 w 89"/>
                <a:gd name="T71" fmla="*/ 72 h 87"/>
                <a:gd name="T72" fmla="*/ 20 w 89"/>
                <a:gd name="T73" fmla="*/ 75 h 87"/>
                <a:gd name="T74" fmla="*/ 14 w 89"/>
                <a:gd name="T75" fmla="*/ 68 h 87"/>
                <a:gd name="T76" fmla="*/ 17 w 89"/>
                <a:gd name="T77" fmla="*/ 59 h 87"/>
                <a:gd name="T78" fmla="*/ 13 w 89"/>
                <a:gd name="T79" fmla="*/ 51 h 87"/>
                <a:gd name="T80" fmla="*/ 5 w 89"/>
                <a:gd name="T81" fmla="*/ 39 h 87"/>
                <a:gd name="T82" fmla="*/ 14 w 89"/>
                <a:gd name="T83" fmla="*/ 35 h 87"/>
                <a:gd name="T84" fmla="*/ 17 w 89"/>
                <a:gd name="T85" fmla="*/ 26 h 87"/>
                <a:gd name="T86" fmla="*/ 19 w 89"/>
                <a:gd name="T87" fmla="*/ 12 h 87"/>
                <a:gd name="T88" fmla="*/ 29 w 89"/>
                <a:gd name="T89" fmla="*/ 15 h 87"/>
                <a:gd name="T90" fmla="*/ 37 w 89"/>
                <a:gd name="T91" fmla="*/ 11 h 87"/>
                <a:gd name="T92" fmla="*/ 49 w 89"/>
                <a:gd name="T93" fmla="*/ 4 h 87"/>
                <a:gd name="T94" fmla="*/ 53 w 89"/>
                <a:gd name="T95" fmla="*/ 13 h 87"/>
                <a:gd name="T96" fmla="*/ 62 w 89"/>
                <a:gd name="T97" fmla="*/ 15 h 87"/>
                <a:gd name="T98" fmla="*/ 70 w 89"/>
                <a:gd name="T99" fmla="*/ 12 h 87"/>
                <a:gd name="T100" fmla="*/ 76 w 89"/>
                <a:gd name="T101" fmla="*/ 19 h 87"/>
                <a:gd name="T102" fmla="*/ 73 w 89"/>
                <a:gd name="T103" fmla="*/ 28 h 87"/>
                <a:gd name="T104" fmla="*/ 77 w 89"/>
                <a:gd name="T105" fmla="*/ 36 h 87"/>
                <a:gd name="T106" fmla="*/ 84 w 89"/>
                <a:gd name="T107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87">
                  <a:moveTo>
                    <a:pt x="87" y="35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8"/>
                    <a:pt x="81" y="17"/>
                    <a:pt x="80" y="16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1" y="7"/>
                    <a:pt x="70" y="8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0"/>
                    <a:pt x="52" y="0"/>
                    <a:pt x="5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7"/>
                    <a:pt x="19" y="8"/>
                    <a:pt x="18" y="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6"/>
                    <a:pt x="0" y="3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1" y="51"/>
                    <a:pt x="2" y="51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9"/>
                    <a:pt x="8" y="70"/>
                    <a:pt x="9" y="70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8" y="79"/>
                    <a:pt x="19" y="80"/>
                    <a:pt x="20" y="79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7" y="87"/>
                    <a:pt x="37" y="87"/>
                    <a:pt x="38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1" y="87"/>
                    <a:pt x="52" y="87"/>
                    <a:pt x="52" y="86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0" y="79"/>
                    <a:pt x="70" y="79"/>
                    <a:pt x="71" y="78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80" y="70"/>
                    <a:pt x="80" y="69"/>
                    <a:pt x="80" y="68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1"/>
                    <a:pt x="89" y="51"/>
                    <a:pt x="89" y="50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7"/>
                    <a:pt x="88" y="36"/>
                    <a:pt x="87" y="35"/>
                  </a:cubicBezTo>
                  <a:close/>
                  <a:moveTo>
                    <a:pt x="84" y="48"/>
                  </a:moveTo>
                  <a:cubicBezTo>
                    <a:pt x="77" y="51"/>
                    <a:pt x="77" y="51"/>
                    <a:pt x="77" y="51"/>
                  </a:cubicBezTo>
                  <a:cubicBezTo>
                    <a:pt x="76" y="51"/>
                    <a:pt x="76" y="52"/>
                    <a:pt x="76" y="53"/>
                  </a:cubicBezTo>
                  <a:cubicBezTo>
                    <a:pt x="75" y="55"/>
                    <a:pt x="74" y="57"/>
                    <a:pt x="73" y="59"/>
                  </a:cubicBezTo>
                  <a:cubicBezTo>
                    <a:pt x="72" y="60"/>
                    <a:pt x="72" y="60"/>
                    <a:pt x="73" y="61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2" y="72"/>
                    <a:pt x="61" y="72"/>
                    <a:pt x="60" y="72"/>
                  </a:cubicBezTo>
                  <a:cubicBezTo>
                    <a:pt x="58" y="73"/>
                    <a:pt x="56" y="74"/>
                    <a:pt x="54" y="75"/>
                  </a:cubicBezTo>
                  <a:cubicBezTo>
                    <a:pt x="53" y="75"/>
                    <a:pt x="53" y="75"/>
                    <a:pt x="52" y="76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5"/>
                    <a:pt x="36" y="75"/>
                    <a:pt x="36" y="75"/>
                  </a:cubicBezTo>
                  <a:cubicBezTo>
                    <a:pt x="34" y="74"/>
                    <a:pt x="33" y="73"/>
                    <a:pt x="31" y="73"/>
                  </a:cubicBezTo>
                  <a:cubicBezTo>
                    <a:pt x="30" y="72"/>
                    <a:pt x="30" y="72"/>
                    <a:pt x="29" y="72"/>
                  </a:cubicBezTo>
                  <a:cubicBezTo>
                    <a:pt x="29" y="71"/>
                    <a:pt x="28" y="71"/>
                    <a:pt x="27" y="7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59"/>
                    <a:pt x="17" y="59"/>
                  </a:cubicBezTo>
                  <a:cubicBezTo>
                    <a:pt x="16" y="56"/>
                    <a:pt x="15" y="54"/>
                    <a:pt x="14" y="52"/>
                  </a:cubicBezTo>
                  <a:cubicBezTo>
                    <a:pt x="14" y="52"/>
                    <a:pt x="14" y="51"/>
                    <a:pt x="13" y="51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6"/>
                    <a:pt x="14" y="36"/>
                    <a:pt x="14" y="35"/>
                  </a:cubicBezTo>
                  <a:cubicBezTo>
                    <a:pt x="14" y="33"/>
                    <a:pt x="15" y="30"/>
                    <a:pt x="16" y="28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4"/>
                    <a:pt x="33" y="13"/>
                    <a:pt x="36" y="13"/>
                  </a:cubicBezTo>
                  <a:cubicBezTo>
                    <a:pt x="36" y="12"/>
                    <a:pt x="37" y="12"/>
                    <a:pt x="37" y="11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2"/>
                    <a:pt x="53" y="12"/>
                    <a:pt x="53" y="13"/>
                  </a:cubicBezTo>
                  <a:cubicBezTo>
                    <a:pt x="55" y="13"/>
                    <a:pt x="58" y="14"/>
                    <a:pt x="60" y="15"/>
                  </a:cubicBezTo>
                  <a:cubicBezTo>
                    <a:pt x="61" y="16"/>
                    <a:pt x="61" y="16"/>
                    <a:pt x="62" y="15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8"/>
                  </a:cubicBezTo>
                  <a:cubicBezTo>
                    <a:pt x="74" y="30"/>
                    <a:pt x="75" y="33"/>
                    <a:pt x="76" y="35"/>
                  </a:cubicBezTo>
                  <a:cubicBezTo>
                    <a:pt x="76" y="35"/>
                    <a:pt x="76" y="36"/>
                    <a:pt x="77" y="36"/>
                  </a:cubicBezTo>
                  <a:cubicBezTo>
                    <a:pt x="84" y="39"/>
                    <a:pt x="84" y="39"/>
                    <a:pt x="84" y="39"/>
                  </a:cubicBezTo>
                  <a:lnTo>
                    <a:pt x="84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17A9625F-D3AA-E6CE-4B83-D946297977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8838" y="3948113"/>
              <a:ext cx="133350" cy="13176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7 h 35"/>
                <a:gd name="T4" fmla="*/ 18 w 35"/>
                <a:gd name="T5" fmla="*/ 35 h 35"/>
                <a:gd name="T6" fmla="*/ 35 w 35"/>
                <a:gd name="T7" fmla="*/ 17 h 35"/>
                <a:gd name="T8" fmla="*/ 30 w 35"/>
                <a:gd name="T9" fmla="*/ 5 h 35"/>
                <a:gd name="T10" fmla="*/ 18 w 35"/>
                <a:gd name="T11" fmla="*/ 0 h 35"/>
                <a:gd name="T12" fmla="*/ 18 w 35"/>
                <a:gd name="T13" fmla="*/ 30 h 35"/>
                <a:gd name="T14" fmla="*/ 5 w 35"/>
                <a:gd name="T15" fmla="*/ 17 h 35"/>
                <a:gd name="T16" fmla="*/ 18 w 35"/>
                <a:gd name="T17" fmla="*/ 4 h 35"/>
                <a:gd name="T18" fmla="*/ 31 w 35"/>
                <a:gd name="T19" fmla="*/ 17 h 35"/>
                <a:gd name="T20" fmla="*/ 18 w 35"/>
                <a:gd name="T2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7"/>
                  </a:cubicBezTo>
                  <a:cubicBezTo>
                    <a:pt x="35" y="13"/>
                    <a:pt x="33" y="8"/>
                    <a:pt x="30" y="5"/>
                  </a:cubicBezTo>
                  <a:cubicBezTo>
                    <a:pt x="27" y="2"/>
                    <a:pt x="22" y="0"/>
                    <a:pt x="18" y="0"/>
                  </a:cubicBezTo>
                  <a:close/>
                  <a:moveTo>
                    <a:pt x="18" y="30"/>
                  </a:moveTo>
                  <a:cubicBezTo>
                    <a:pt x="11" y="30"/>
                    <a:pt x="5" y="24"/>
                    <a:pt x="5" y="17"/>
                  </a:cubicBezTo>
                  <a:cubicBezTo>
                    <a:pt x="5" y="10"/>
                    <a:pt x="11" y="4"/>
                    <a:pt x="18" y="4"/>
                  </a:cubicBezTo>
                  <a:cubicBezTo>
                    <a:pt x="25" y="4"/>
                    <a:pt x="31" y="10"/>
                    <a:pt x="31" y="17"/>
                  </a:cubicBezTo>
                  <a:cubicBezTo>
                    <a:pt x="31" y="24"/>
                    <a:pt x="25" y="30"/>
                    <a:pt x="18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26D7E4F-F4A3-E0CD-6F75-1102DCDA2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02" y="4205529"/>
            <a:ext cx="471189" cy="468321"/>
          </a:xfrm>
          <a:prstGeom prst="rect">
            <a:avLst/>
          </a:prstGeom>
        </p:spPr>
      </p:pic>
      <p:sp>
        <p:nvSpPr>
          <p:cNvPr id="4" name="Source">
            <a:extLst>
              <a:ext uri="{FF2B5EF4-FFF2-40B4-BE49-F238E27FC236}">
                <a16:creationId xmlns:a16="http://schemas.microsoft.com/office/drawing/2014/main" id="{0DF08F11-4078-E244-609A-2E79C123DD73}"/>
              </a:ext>
            </a:extLst>
          </p:cNvPr>
          <p:cNvSpPr txBox="1"/>
          <p:nvPr/>
        </p:nvSpPr>
        <p:spPr>
          <a:xfrm>
            <a:off x="461963" y="6004757"/>
            <a:ext cx="11232000" cy="19805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marL="395288" indent="-395288"/>
            <a:r>
              <a:rPr lang="en-AU" sz="800">
                <a:solidFill>
                  <a:schemeClr val="accent5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Notes: </a:t>
            </a:r>
            <a:r>
              <a:rPr lang="en-AU" sz="800"/>
              <a:t>In this scenario the changes are made across the NEM by 2030 (compared to the 2024 ISP Step Change scenario).</a:t>
            </a:r>
          </a:p>
        </p:txBody>
      </p:sp>
    </p:spTree>
    <p:extLst>
      <p:ext uri="{BB962C8B-B14F-4D97-AF65-F5344CB8AC3E}">
        <p14:creationId xmlns:p14="http://schemas.microsoft.com/office/powerpoint/2010/main" val="193681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A7A2355-AB42-6F67-4F78-1BECE28089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7A2355-AB42-6F67-4F78-1BECE2808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59E6A97-1363-4396-8FB2-18D29851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02" y="3006278"/>
            <a:ext cx="7301750" cy="566507"/>
          </a:xfrm>
        </p:spPr>
        <p:txBody>
          <a:bodyPr vert="horz"/>
          <a:lstStyle/>
          <a:p>
            <a:br>
              <a:rPr lang="en-AU" sz="3200">
                <a:latin typeface="Arial"/>
                <a:ea typeface="Verdana"/>
                <a:cs typeface="Arial"/>
              </a:rPr>
            </a:br>
            <a:br>
              <a:rPr lang="en-AU" sz="3200">
                <a:latin typeface="Arial"/>
                <a:ea typeface="Verdana"/>
                <a:cs typeface="Arial"/>
              </a:rPr>
            </a:br>
            <a:br>
              <a:rPr lang="en-AU" sz="3200">
                <a:latin typeface="Arial"/>
                <a:ea typeface="Verdana"/>
                <a:cs typeface="Arial"/>
              </a:rPr>
            </a:br>
            <a: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  <a:t>Key findings</a:t>
            </a:r>
            <a:b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</a:br>
            <a: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  <a:t>Modelling approach</a:t>
            </a:r>
            <a:b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</a:br>
            <a:r>
              <a:rPr lang="en-AU" sz="3200">
                <a:latin typeface="Arial"/>
                <a:ea typeface="Verdana"/>
                <a:cs typeface="Arial"/>
              </a:rPr>
              <a:t>Results</a:t>
            </a:r>
            <a:br>
              <a:rPr lang="en-AU" sz="3200"/>
            </a:br>
            <a:r>
              <a:rPr lang="en-AU" sz="3200">
                <a:solidFill>
                  <a:srgbClr val="71867C"/>
                </a:solidFill>
                <a:latin typeface="Arial"/>
                <a:ea typeface="Verdana"/>
                <a:cs typeface="Arial"/>
              </a:rPr>
              <a:t>Recommendations</a:t>
            </a:r>
            <a:br>
              <a:rPr lang="en-AU" sz="3200">
                <a:solidFill>
                  <a:srgbClr val="71867C"/>
                </a:solidFill>
              </a:rPr>
            </a:br>
            <a:endParaRPr lang="en-AU" sz="3200">
              <a:solidFill>
                <a:srgbClr val="7186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285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34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BpEMzqP5wY0S1kiSRE.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a5vxUbEXQ.pozD2gSlQ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VaiDVn.7EnLGKf2P1ZQ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a3f7zJCU4OzvS_Y0Axl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6vj5wCCpvV4wrH08ZZk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LzX15_dp13S6ZWDuNs2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jygJwnr.v4W0WqQxls1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STqvVC0CUInrimUHrk9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evcCfFHmLG0oWMC_cb0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E0nz2nY3GbC4J1tP2Z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TuAy1I0pkML1USH.8Yk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IdwG3g.SqMHNRhmrG3.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i5DlNZhSONfg1WDb3Wr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xhZcrEONBcRq9.8fiRP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P6c8kA.T3r6K3Tao1FJ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xedeR32N6b6ezuCqqWj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m3FH6AluieglWjJXQ5u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CY_Wi1iuw7N8wzW4RF.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MUXC6utzVtZykFyjkp0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SFUazhmG4Q.Bqp9FS2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jV2wwjxzhWHy4b5qdov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F_rg4EfO5o02b2nGj8b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dzmmvF_S8ndRIHbw8BY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bupHwvoCkBz7ruKtYRI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V29FYOmIn3hADCFZFfY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DsJptTr7BkVOu9gW2BA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vSDbSA6Rsj6aAT3ttxK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35hEG_zJm4tBFj_r1aA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17qM3a8xDDV3xtBIxqi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eCkhO50JAPVqNUHY4rY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RzAkh_CdMyMyJIUlcxu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N2TMwuieDFdn4HDnfWB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zkJxgIV8mGFkpHad_nq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7u0QeQJnDnwh7SH5hcu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lalDYmnZbH_tNlBv0h_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WAJBA7oKBbW6BH3xBv2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YTeZVgIdJlNTHmLqE9X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C9ilQ_3sayNpjyDZEqRt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DbZEHmJYhkcmrPANOW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2gJzpHy94.K9PRW7yMx.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ocanAuaMgYZ3zpEMcU.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Y7oS.EorVQ_4xnDEcGz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Qq1g5mmAesCiqoyzyDs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wWc782AgColRjGlyN6o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um.sHpgXQ55FVowal4y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9l5GW_6vrJNY_ov_AOH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pjRuMPhe3s.bDx8a71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q_POM4X8DVFaDw1S0RD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7IGi8oEtJ5aSGB4Tyv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QTiHlIRtFqDvDp6gQLs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N9bVOjdaNMy6VIsQ6B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ESgS_yj8.bnMr0q_YkB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Jxatraz4pM77m6sNWyW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MC7hTbwzobuARLhwhuU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c9pgN56w6nXRKO6THcn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3jgzQ2qWh4f.UG7HuVW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18Bl.h3gwfXnBMDNb6t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nvOtcR6VzpYr6UnF8wE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uXJaadAMpxGnCOWRJSYw"/>
</p:tagLst>
</file>

<file path=ppt/theme/theme1.xml><?xml version="1.0" encoding="utf-8"?>
<a:theme xmlns:a="http://schemas.openxmlformats.org/drawingml/2006/main" name="LEK-refreshTheme1">
  <a:themeElements>
    <a:clrScheme name="LEK NEW">
      <a:dk1>
        <a:srgbClr val="000000"/>
      </a:dk1>
      <a:lt1>
        <a:srgbClr val="FFFFFF"/>
      </a:lt1>
      <a:dk2>
        <a:srgbClr val="50575C"/>
      </a:dk2>
      <a:lt2>
        <a:srgbClr val="FFFFFF"/>
      </a:lt2>
      <a:accent1>
        <a:srgbClr val="076B3B"/>
      </a:accent1>
      <a:accent2>
        <a:srgbClr val="00973A"/>
      </a:accent2>
      <a:accent3>
        <a:srgbClr val="C4CECC"/>
      </a:accent3>
      <a:accent4>
        <a:srgbClr val="71867C"/>
      </a:accent4>
      <a:accent5>
        <a:srgbClr val="50575C"/>
      </a:accent5>
      <a:accent6>
        <a:srgbClr val="327FE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3"/>
        </a:solidFill>
        <a:ln>
          <a:noFill/>
        </a:ln>
        <a:effectLst/>
      </a:spPr>
      <a:bodyPr rot="0" spcFirstLastPara="0" vertOverflow="overflow" horzOverflow="overflow" vert="horz" wrap="square" lIns="36000" tIns="0" rIns="3600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>
            <a:latin typeface="+mj-lt"/>
            <a:ea typeface="Verdana" panose="020B0604030504040204" pitchFamily="34" charset="0"/>
            <a:cs typeface="Verdana" panose="020B0604030504040204" pitchFamily="34" charset="0"/>
          </a:defRPr>
        </a:defPPr>
      </a:lstStyle>
    </a:spDef>
    <a:lnDef>
      <a:spPr>
        <a:ln>
          <a:solidFill>
            <a:srgbClr val="C4CFC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spcAft>
            <a:spcPts val="600"/>
          </a:spcAft>
          <a:defRPr sz="1600" b="0" i="0" dirty="0">
            <a:solidFill>
              <a:srgbClr val="54565A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defRPr>
        </a:defPPr>
      </a:lstStyle>
    </a:txDef>
  </a:objectDefaults>
  <a:extraClrSchemeLst/>
  <a:custClrLst>
    <a:custClr name="LEK Light Green">
      <a:srgbClr val="A8D500"/>
    </a:custClr>
    <a:custClr name="LEK Green">
      <a:srgbClr val="00B852"/>
    </a:custClr>
    <a:custClr name="LEK Medium Green">
      <a:srgbClr val="00973A"/>
    </a:custClr>
    <a:custClr name="LEK Dark Green">
      <a:srgbClr val="076B3B"/>
    </a:custClr>
    <a:custClr name="LEK Gold">
      <a:srgbClr val="FFC836"/>
    </a:custClr>
    <a:custClr name="LEK Orange">
      <a:srgbClr val="FF9800"/>
    </a:custClr>
    <a:custClr name="LEK Violet">
      <a:srgbClr val="504CB8"/>
    </a:custClr>
    <a:custClr name="LEK Medium Gold">
      <a:srgbClr val="A07500"/>
    </a:custClr>
    <a:custClr name="LEK Dark Gold">
      <a:srgbClr val="7E6332"/>
    </a:custClr>
    <a:custClr name="LEK Medium Orange">
      <a:srgbClr val="D57903"/>
    </a:custClr>
    <a:custClr name="LEK Dark Orange">
      <a:srgbClr val="C17C22"/>
    </a:custClr>
    <a:custClr name="LEK Medium Blue">
      <a:srgbClr val="0057BF"/>
    </a:custClr>
    <a:custClr name="LEK Dark Blue">
      <a:srgbClr val="0031A7"/>
    </a:custClr>
    <a:custClr name="LEK Medium Violet">
      <a:srgbClr val="4D418A"/>
    </a:custClr>
    <a:custClr name="LEK Dark Violet">
      <a:srgbClr val="3F2A5A"/>
    </a:custClr>
    <a:custClr name="LEK Red">
      <a:srgbClr val="E4002B"/>
    </a:custClr>
    <a:custClr name="LEK Dark Gray">
      <a:srgbClr val="50575C"/>
    </a:custClr>
    <a:custClr name="LEK Medium Gray">
      <a:srgbClr val="71867C"/>
    </a:custClr>
    <a:custClr name="LEK Light Gray">
      <a:srgbClr val="C4CECC"/>
    </a:custClr>
    <a:custClr name="LEK White">
      <a:srgbClr val="FFFFFF"/>
    </a:custClr>
  </a:custClrLst>
  <a:extLst>
    <a:ext uri="{05A4C25C-085E-4340-85A3-A5531E510DB2}">
      <thm15:themeFamily xmlns:thm15="http://schemas.microsoft.com/office/thememl/2012/main" name="LEK-refreshTheme1" id="{DE616AAE-0B40-4191-BA3F-F1BC843A010D}" vid="{719FB3DD-73F1-4329-8D44-9C673CC260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02c61c-0b94-4dc7-88be-622bd30b80a1" xsi:nil="true"/>
    <lcf76f155ced4ddcb4097134ff3c332f xmlns="b5cb6bc7-7dbb-459a-bb2f-c8e7c1024b1e">
      <Terms xmlns="http://schemas.microsoft.com/office/infopath/2007/PartnerControls"/>
    </lcf76f155ced4ddcb4097134ff3c332f>
    <SharedWithUsers xmlns="a102c61c-0b94-4dc7-88be-622bd30b80a1">
      <UserInfo>
        <DisplayName>Brinsmead, Thomas (Ze / Zir) (Energy, Newcastle)</DisplayName>
        <AccountId>20</AccountId>
        <AccountType/>
      </UserInfo>
      <UserInfo>
        <DisplayName>Ormandy, Phillipa (Partnerships &amp; Business D, Hobart)</DisplayName>
        <AccountId>85</AccountId>
        <AccountType/>
      </UserInfo>
      <UserInfo>
        <DisplayName>Tranby, Kirsti (Finance, Newcastle)</DisplayName>
        <AccountId>86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0C86BAF592943B466C3307620DB41" ma:contentTypeVersion="13" ma:contentTypeDescription="Create a new document." ma:contentTypeScope="" ma:versionID="6508934d0d0198e045acf4be8001b266">
  <xsd:schema xmlns:xsd="http://www.w3.org/2001/XMLSchema" xmlns:xs="http://www.w3.org/2001/XMLSchema" xmlns:p="http://schemas.microsoft.com/office/2006/metadata/properties" xmlns:ns2="b5cb6bc7-7dbb-459a-bb2f-c8e7c1024b1e" xmlns:ns3="a102c61c-0b94-4dc7-88be-622bd30b80a1" targetNamespace="http://schemas.microsoft.com/office/2006/metadata/properties" ma:root="true" ma:fieldsID="3ac50b5e66408b9f1966dd598c4130fe" ns2:_="" ns3:_="">
    <xsd:import namespace="b5cb6bc7-7dbb-459a-bb2f-c8e7c1024b1e"/>
    <xsd:import namespace="a102c61c-0b94-4dc7-88be-622bd30b80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b6bc7-7dbb-459a-bb2f-c8e7c1024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9513c6f-d7d3-4bba-9430-ae33811478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2c61c-0b94-4dc7-88be-622bd30b80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4cfdcb6-3e52-441b-a2b0-1e7e9c3cbe55}" ma:internalName="TaxCatchAll" ma:showField="CatchAllData" ma:web="a102c61c-0b94-4dc7-88be-622bd30b80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EF607C6-A57A-4B03-A83A-45F6327B7BA6}">
  <ds:schemaRefs>
    <ds:schemaRef ds:uri="025a5def-feed-4582-8c85-8b40cabeefc5"/>
    <ds:schemaRef ds:uri="73e1b102-68f2-48d6-94d4-a860263b50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EE1DD2-7369-4637-890C-945791B462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EEBB93-863D-4FA3-BEB6-089722AC329F}"/>
</file>

<file path=customXml/itemProps4.xml><?xml version="1.0" encoding="utf-8"?>
<ds:datastoreItem xmlns:ds="http://schemas.openxmlformats.org/officeDocument/2006/customXml" ds:itemID="{0433792D-3BAE-461D-A2B7-2402AEFD36D0}"/>
</file>

<file path=docProps/app.xml><?xml version="1.0" encoding="utf-8"?>
<Properties xmlns="http://schemas.openxmlformats.org/officeDocument/2006/extended-properties" xmlns:vt="http://schemas.openxmlformats.org/officeDocument/2006/docPropsVTypes">
  <Template>LEK-refreshTheme1</Template>
  <Application>Microsoft Office PowerPoint</Application>
  <PresentationFormat>Widescreen</PresentationFormat>
  <Slides>13</Slides>
  <Notes>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LEK-refreshTheme1</vt:lpstr>
      <vt:lpstr>Office Theme</vt:lpstr>
      <vt:lpstr>PowerPoint Presentation</vt:lpstr>
      <vt:lpstr>PowerPoint Presentation</vt:lpstr>
      <vt:lpstr>   Key findings Modelling approach Results Recommendations </vt:lpstr>
      <vt:lpstr>  There are opportunities within the distribution grid that can be unlocked and enabled now  </vt:lpstr>
      <vt:lpstr>   Key findings Modelling approach Results Recommendations </vt:lpstr>
      <vt:lpstr>Comprehensive ‘whole of energy system’ modelling was undertaken</vt:lpstr>
      <vt:lpstr>Identified the most impactful opportunities for distribution networks to benefit consumers</vt:lpstr>
      <vt:lpstr>Optimised ‘All Levers Pulled’ scenario deploys complementary system changes to deliver benefits</vt:lpstr>
      <vt:lpstr>   Key findings Modelling approach Results Recommendations </vt:lpstr>
      <vt:lpstr>Leveraging the distribution grid to assist the energy transition delivers benefits to the system &amp; customers</vt:lpstr>
      <vt:lpstr>All customers are also better off, not just those that have access to solar and EVs</vt:lpstr>
      <vt:lpstr>   Key findings Modelling approach Results Recommendations </vt:lpstr>
      <vt:lpstr>Enabling a distribution grid that better serves customers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the Distribution Grid in support of the Energy Transition</dc:title>
  <dc:subject/>
  <dc:creator>Jeff Forrest</dc:creator>
  <cp:keywords/>
  <dc:description/>
  <cp:revision>1</cp:revision>
  <dcterms:created xsi:type="dcterms:W3CDTF">2021-11-17T16:13:54Z</dcterms:created>
  <dcterms:modified xsi:type="dcterms:W3CDTF">2024-10-15T02:27:45Z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d47060-f1cd-4bbe-8b4c-5fb444b8f676_Enabled">
    <vt:lpwstr>true</vt:lpwstr>
  </property>
  <property fmtid="{D5CDD505-2E9C-101B-9397-08002B2CF9AE}" pid="3" name="MSIP_Label_53d47060-f1cd-4bbe-8b4c-5fb444b8f676_SetDate">
    <vt:lpwstr>2022-08-24T13:52:54Z</vt:lpwstr>
  </property>
  <property fmtid="{D5CDD505-2E9C-101B-9397-08002B2CF9AE}" pid="4" name="MSIP_Label_53d47060-f1cd-4bbe-8b4c-5fb444b8f676_Method">
    <vt:lpwstr>Standard</vt:lpwstr>
  </property>
  <property fmtid="{D5CDD505-2E9C-101B-9397-08002B2CF9AE}" pid="5" name="MSIP_Label_53d47060-f1cd-4bbe-8b4c-5fb444b8f676_Name">
    <vt:lpwstr>L.E.K. Client Confidential</vt:lpwstr>
  </property>
  <property fmtid="{D5CDD505-2E9C-101B-9397-08002B2CF9AE}" pid="6" name="MSIP_Label_53d47060-f1cd-4bbe-8b4c-5fb444b8f676_SiteId">
    <vt:lpwstr>80408883-8646-4762-acfa-44e5da52b8dd</vt:lpwstr>
  </property>
  <property fmtid="{D5CDD505-2E9C-101B-9397-08002B2CF9AE}" pid="7" name="MSIP_Label_53d47060-f1cd-4bbe-8b4c-5fb444b8f676_ActionId">
    <vt:lpwstr>d1c2bdd6-1e26-4b4c-b1c2-64e7a1ae8941</vt:lpwstr>
  </property>
  <property fmtid="{D5CDD505-2E9C-101B-9397-08002B2CF9AE}" pid="8" name="MSIP_Label_53d47060-f1cd-4bbe-8b4c-5fb444b8f676_ContentBits">
    <vt:lpwstr>0</vt:lpwstr>
  </property>
  <property fmtid="{D5CDD505-2E9C-101B-9397-08002B2CF9AE}" pid="9" name="moneP_PresType">
    <vt:lpwstr>Widescreen</vt:lpwstr>
  </property>
  <property fmtid="{D5CDD505-2E9C-101B-9397-08002B2CF9AE}" pid="10" name="moneP_AspectRatio">
    <vt:lpwstr>Widescreen</vt:lpwstr>
  </property>
  <property fmtid="{D5CDD505-2E9C-101B-9397-08002B2CF9AE}" pid="11" name="moneP_Filename">
    <vt:lpwstr> </vt:lpwstr>
  </property>
  <property fmtid="{D5CDD505-2E9C-101B-9397-08002B2CF9AE}" pid="12" name="moneP_Client">
    <vt:lpwstr/>
  </property>
  <property fmtid="{D5CDD505-2E9C-101B-9397-08002B2CF9AE}" pid="13" name="moneP_DocTitle">
    <vt:lpwstr/>
  </property>
  <property fmtid="{D5CDD505-2E9C-101B-9397-08002B2CF9AE}" pid="14" name="moneP_Date">
    <vt:lpwstr>28 May 2024</vt:lpwstr>
  </property>
  <property fmtid="{D5CDD505-2E9C-101B-9397-08002B2CF9AE}" pid="15" name="moneP_Office">
    <vt:lpwstr>001</vt:lpwstr>
  </property>
  <property fmtid="{D5CDD505-2E9C-101B-9397-08002B2CF9AE}" pid="16" name="moneP_Address">
    <vt:lpwstr>L.E.K. Consulting
        400 Colony Square – 1201 Peachtree Street NE
        19th Floor
        Atlanta, GA 30361, USA
        T: 1.678.387.6001</vt:lpwstr>
  </property>
  <property fmtid="{D5CDD505-2E9C-101B-9397-08002B2CF9AE}" pid="17" name="moneP_FooterDisclaimer">
    <vt:lpwstr>These materials are intended to supplement a discussion with L.E.K. Consulting. These perspectives will, therefore, only be meaningful to those in attendance. The contents of the materials are confidential and subject to obligations of non-disclosure. Your attention is drawn to the full disclaimer contained in this document.</vt:lpwstr>
  </property>
  <property fmtid="{D5CDD505-2E9C-101B-9397-08002B2CF9AE}" pid="18" name="moneP_Office2">
    <vt:lpwstr>-1</vt:lpwstr>
  </property>
  <property fmtid="{D5CDD505-2E9C-101B-9397-08002B2CF9AE}" pid="19" name="moneP_Address2">
    <vt:lpwstr/>
  </property>
  <property fmtid="{D5CDD505-2E9C-101B-9397-08002B2CF9AE}" pid="20" name="MediaServiceImageTags">
    <vt:lpwstr/>
  </property>
  <property fmtid="{D5CDD505-2E9C-101B-9397-08002B2CF9AE}" pid="21" name="ContentTypeId">
    <vt:lpwstr>0x010100BA30C86BAF592943B466C3307620DB41</vt:lpwstr>
  </property>
  <property fmtid="{D5CDD505-2E9C-101B-9397-08002B2CF9AE}" pid="22" name="_dlc_DocIdItemGuid">
    <vt:lpwstr>d535f779-2864-47b0-a672-44974dc323f0</vt:lpwstr>
  </property>
  <property fmtid="{D5CDD505-2E9C-101B-9397-08002B2CF9AE}" pid="23" name="Order">
    <vt:r8>154300</vt:r8>
  </property>
  <property fmtid="{D5CDD505-2E9C-101B-9397-08002B2CF9AE}" pid="24" name="xd_Signature">
    <vt:bool>false</vt:bool>
  </property>
  <property fmtid="{D5CDD505-2E9C-101B-9397-08002B2CF9AE}" pid="25" name="xd_ProgID">
    <vt:lpwstr/>
  </property>
  <property fmtid="{D5CDD505-2E9C-101B-9397-08002B2CF9AE}" pid="26" name="_SourceUrl">
    <vt:lpwstr/>
  </property>
  <property fmtid="{D5CDD505-2E9C-101B-9397-08002B2CF9AE}" pid="27" name="_SharedFileIndex">
    <vt:lpwstr/>
  </property>
  <property fmtid="{D5CDD505-2E9C-101B-9397-08002B2CF9AE}" pid="28" name="ComplianceAssetId">
    <vt:lpwstr/>
  </property>
  <property fmtid="{D5CDD505-2E9C-101B-9397-08002B2CF9AE}" pid="29" name="TemplateUrl">
    <vt:lpwstr/>
  </property>
  <property fmtid="{D5CDD505-2E9C-101B-9397-08002B2CF9AE}" pid="30" name="_ExtendedDescription">
    <vt:lpwstr/>
  </property>
  <property fmtid="{D5CDD505-2E9C-101B-9397-08002B2CF9AE}" pid="31" name="TriggerFlowInfo">
    <vt:lpwstr/>
  </property>
</Properties>
</file>