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8" r:id="rId5"/>
  </p:sldMasterIdLst>
  <p:notesMasterIdLst>
    <p:notesMasterId r:id="rId18"/>
  </p:notesMasterIdLst>
  <p:sldIdLst>
    <p:sldId id="257" r:id="rId6"/>
    <p:sldId id="2147481497" r:id="rId7"/>
    <p:sldId id="2147479085" r:id="rId8"/>
    <p:sldId id="2147479084" r:id="rId9"/>
    <p:sldId id="2147481495" r:id="rId10"/>
    <p:sldId id="278" r:id="rId11"/>
    <p:sldId id="338" r:id="rId12"/>
    <p:sldId id="2134806400" r:id="rId13"/>
    <p:sldId id="2147481493" r:id="rId14"/>
    <p:sldId id="2147475032" r:id="rId15"/>
    <p:sldId id="2276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765C9D7-B818-4319-B4B5-C62A979A17D0}">
          <p14:sldIdLst>
            <p14:sldId id="257"/>
            <p14:sldId id="2147481497"/>
            <p14:sldId id="2147479085"/>
            <p14:sldId id="2147479084"/>
            <p14:sldId id="2147481495"/>
            <p14:sldId id="278"/>
            <p14:sldId id="338"/>
            <p14:sldId id="2134806400"/>
            <p14:sldId id="2147481493"/>
            <p14:sldId id="2147475032"/>
            <p14:sldId id="227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AAFC9"/>
    <a:srgbClr val="7C7FAB"/>
    <a:srgbClr val="E56A54"/>
    <a:srgbClr val="FDD26E"/>
    <a:srgbClr val="A4DBE8"/>
    <a:srgbClr val="E3E8F0"/>
    <a:srgbClr val="606EB2"/>
    <a:srgbClr val="E3E48D"/>
    <a:srgbClr val="947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79E86B-5D5B-4575-9D7F-AB13E653CE48}" v="1" dt="2024-10-14T11:59:10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92" autoAdjust="0"/>
    <p:restoredTop sz="83367" autoAdjust="0"/>
  </p:normalViewPr>
  <p:slideViewPr>
    <p:cSldViewPr snapToObjects="1">
      <p:cViewPr varScale="1">
        <p:scale>
          <a:sx n="59" d="100"/>
          <a:sy n="59" d="100"/>
        </p:scale>
        <p:origin x="7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 Pack" userId="f98bb6e2-41a0-4c3a-b9e9-652355df2d3f" providerId="ADAL" clId="{2879E86B-5D5B-4575-9D7F-AB13E653CE48}"/>
    <pc:docChg chg="modSld">
      <pc:chgData name="Eli Pack" userId="f98bb6e2-41a0-4c3a-b9e9-652355df2d3f" providerId="ADAL" clId="{2879E86B-5D5B-4575-9D7F-AB13E653CE48}" dt="2024-10-14T11:59:10.431" v="7"/>
      <pc:docMkLst>
        <pc:docMk/>
      </pc:docMkLst>
      <pc:sldChg chg="modNotesTx">
        <pc:chgData name="Eli Pack" userId="f98bb6e2-41a0-4c3a-b9e9-652355df2d3f" providerId="ADAL" clId="{2879E86B-5D5B-4575-9D7F-AB13E653CE48}" dt="2024-10-14T11:54:03.166" v="0" actId="6549"/>
        <pc:sldMkLst>
          <pc:docMk/>
          <pc:sldMk cId="913798058" sldId="257"/>
        </pc:sldMkLst>
      </pc:sldChg>
      <pc:sldChg chg="modNotesTx">
        <pc:chgData name="Eli Pack" userId="f98bb6e2-41a0-4c3a-b9e9-652355df2d3f" providerId="ADAL" clId="{2879E86B-5D5B-4575-9D7F-AB13E653CE48}" dt="2024-10-14T11:54:29.653" v="6" actId="6549"/>
        <pc:sldMkLst>
          <pc:docMk/>
          <pc:sldMk cId="2261591801" sldId="2147475032"/>
        </pc:sldMkLst>
      </pc:sldChg>
      <pc:sldChg chg="modNotesTx">
        <pc:chgData name="Eli Pack" userId="f98bb6e2-41a0-4c3a-b9e9-652355df2d3f" providerId="ADAL" clId="{2879E86B-5D5B-4575-9D7F-AB13E653CE48}" dt="2024-10-14T11:54:11.683" v="3" actId="6549"/>
        <pc:sldMkLst>
          <pc:docMk/>
          <pc:sldMk cId="295553430" sldId="2147479084"/>
        </pc:sldMkLst>
      </pc:sldChg>
      <pc:sldChg chg="modNotesTx">
        <pc:chgData name="Eli Pack" userId="f98bb6e2-41a0-4c3a-b9e9-652355df2d3f" providerId="ADAL" clId="{2879E86B-5D5B-4575-9D7F-AB13E653CE48}" dt="2024-10-14T11:54:09.494" v="2" actId="6549"/>
        <pc:sldMkLst>
          <pc:docMk/>
          <pc:sldMk cId="3305890714" sldId="2147479085"/>
        </pc:sldMkLst>
      </pc:sldChg>
      <pc:sldChg chg="modNotesTx">
        <pc:chgData name="Eli Pack" userId="f98bb6e2-41a0-4c3a-b9e9-652355df2d3f" providerId="ADAL" clId="{2879E86B-5D5B-4575-9D7F-AB13E653CE48}" dt="2024-10-14T11:54:24.343" v="5" actId="6549"/>
        <pc:sldMkLst>
          <pc:docMk/>
          <pc:sldMk cId="4110978871" sldId="2147481493"/>
        </pc:sldMkLst>
      </pc:sldChg>
      <pc:sldChg chg="modTransition modNotesTx">
        <pc:chgData name="Eli Pack" userId="f98bb6e2-41a0-4c3a-b9e9-652355df2d3f" providerId="ADAL" clId="{2879E86B-5D5B-4575-9D7F-AB13E653CE48}" dt="2024-10-14T11:59:10.431" v="7"/>
        <pc:sldMkLst>
          <pc:docMk/>
          <pc:sldMk cId="4132363537" sldId="2147481495"/>
        </pc:sldMkLst>
      </pc:sldChg>
      <pc:sldChg chg="modNotesTx">
        <pc:chgData name="Eli Pack" userId="f98bb6e2-41a0-4c3a-b9e9-652355df2d3f" providerId="ADAL" clId="{2879E86B-5D5B-4575-9D7F-AB13E653CE48}" dt="2024-10-14T11:54:07.188" v="1" actId="6549"/>
        <pc:sldMkLst>
          <pc:docMk/>
          <pc:sldMk cId="2003013633" sldId="214748149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mocloud-my.sharepoint.com/personal/eli_pack_aemo_com_au/Documents/Planning/2024%20ISP/Engagement/QLD%20Energy%20Symposium/Instantaeneous%20VRE%20Penetration_2023-2051%20-%20updated%20in%20Oct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mocloud.sharepoint.com/sites/EXT-2024ISPcollaborationsite/Shared%20Documents/2.%20External%20Engagement/Webinars/2024%20ISP%20Publication%20webinar/2024%20ISP%20chart%20data_for%20webina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Sheet4!$D$1</c:f>
              <c:strCache>
                <c:ptCount val="1"/>
                <c:pt idx="0">
                  <c:v>NEM</c:v>
                </c:pt>
              </c:strCache>
            </c:strRef>
          </c:tx>
          <c:spPr>
            <a:ln w="41275" cap="rnd">
              <a:solidFill>
                <a:srgbClr val="702F73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rgbClr val="702F73"/>
                </a:solidFill>
              </a:ln>
              <a:effectLst/>
            </c:spPr>
          </c:marker>
          <c:cat>
            <c:strRef>
              <c:f>Sheet4!$C$2:$C$34</c:f>
              <c:strCache>
                <c:ptCount val="33"/>
                <c:pt idx="0">
                  <c:v>2017-18</c:v>
                </c:pt>
                <c:pt idx="1">
                  <c:v>2018-19</c:v>
                </c:pt>
                <c:pt idx="2">
                  <c:v>2019-20</c:v>
                </c:pt>
                <c:pt idx="3">
                  <c:v>2020-21</c:v>
                </c:pt>
                <c:pt idx="4">
                  <c:v>2021-22</c:v>
                </c:pt>
                <c:pt idx="5">
                  <c:v>2022-23</c:v>
                </c:pt>
                <c:pt idx="6">
                  <c:v>2023-24</c:v>
                </c:pt>
                <c:pt idx="7">
                  <c:v>2024-25</c:v>
                </c:pt>
                <c:pt idx="8">
                  <c:v>2025-26</c:v>
                </c:pt>
                <c:pt idx="9">
                  <c:v>2026-27</c:v>
                </c:pt>
                <c:pt idx="10">
                  <c:v>2027-28</c:v>
                </c:pt>
                <c:pt idx="11">
                  <c:v>2028-29</c:v>
                </c:pt>
                <c:pt idx="12">
                  <c:v>2029-30</c:v>
                </c:pt>
                <c:pt idx="13">
                  <c:v>2030-31</c:v>
                </c:pt>
                <c:pt idx="14">
                  <c:v>2031-32</c:v>
                </c:pt>
                <c:pt idx="15">
                  <c:v>2032-33</c:v>
                </c:pt>
                <c:pt idx="16">
                  <c:v>2033-34</c:v>
                </c:pt>
                <c:pt idx="17">
                  <c:v>2034-35</c:v>
                </c:pt>
                <c:pt idx="18">
                  <c:v>2035-36</c:v>
                </c:pt>
                <c:pt idx="19">
                  <c:v>2036-37</c:v>
                </c:pt>
                <c:pt idx="20">
                  <c:v>2037-38</c:v>
                </c:pt>
                <c:pt idx="21">
                  <c:v>2038-39</c:v>
                </c:pt>
                <c:pt idx="22">
                  <c:v>2039-40</c:v>
                </c:pt>
                <c:pt idx="23">
                  <c:v>2040-41</c:v>
                </c:pt>
                <c:pt idx="24">
                  <c:v>2041-42</c:v>
                </c:pt>
                <c:pt idx="25">
                  <c:v>2042-43</c:v>
                </c:pt>
                <c:pt idx="26">
                  <c:v>2043-44</c:v>
                </c:pt>
                <c:pt idx="27">
                  <c:v>2044-45</c:v>
                </c:pt>
                <c:pt idx="28">
                  <c:v>2045-46</c:v>
                </c:pt>
                <c:pt idx="29">
                  <c:v>2046-47</c:v>
                </c:pt>
                <c:pt idx="30">
                  <c:v>2047-48</c:v>
                </c:pt>
                <c:pt idx="31">
                  <c:v>2048-49</c:v>
                </c:pt>
                <c:pt idx="32">
                  <c:v>2049-50</c:v>
                </c:pt>
              </c:strCache>
            </c:strRef>
          </c:cat>
          <c:val>
            <c:numRef>
              <c:f>Sheet4!$D$2:$D$34</c:f>
              <c:numCache>
                <c:formatCode>0%</c:formatCode>
                <c:ptCount val="33"/>
                <c:pt idx="0">
                  <c:v>0.34899999999999998</c:v>
                </c:pt>
                <c:pt idx="1">
                  <c:v>0.42</c:v>
                </c:pt>
                <c:pt idx="2">
                  <c:v>0.48699999999999999</c:v>
                </c:pt>
                <c:pt idx="3">
                  <c:v>0.55000000000000004</c:v>
                </c:pt>
                <c:pt idx="4">
                  <c:v>0.61899999999999999</c:v>
                </c:pt>
                <c:pt idx="5">
                  <c:v>0.68700000000000006</c:v>
                </c:pt>
                <c:pt idx="6">
                  <c:v>0.72099999999999997</c:v>
                </c:pt>
                <c:pt idx="7">
                  <c:v>0.74099999999999999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23-4FAA-A6C2-A26D32176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2534568"/>
        <c:axId val="1272535288"/>
      </c:lineChart>
      <c:catAx>
        <c:axId val="1272534568"/>
        <c:scaling>
          <c:orientation val="minMax"/>
        </c:scaling>
        <c:delete val="0"/>
        <c:axPos val="b"/>
        <c:majorGridlines>
          <c:spPr>
            <a:ln w="12700" cap="flat" cmpd="sng" algn="ctr">
              <a:solidFill>
                <a:srgbClr val="BFBFBF"/>
              </a:solidFill>
              <a:prstDash val="solid"/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  <a:extLst>
            <a:ext uri="{91240B29-F687-4F45-9708-019B960494DF}">
              <a14:hiddenLine xmlns:a14="http://schemas.microsoft.com/office/drawing/2010/main" w="6350" cap="flat" cmpd="sng" algn="ctr">
                <a:solidFill>
                  <a:srgbClr val="BFBFBF"/>
                </a:solidFill>
                <a:prstDash val="solid"/>
                <a:round/>
              </a14:hiddenLine>
            </a:ext>
          </a:extLst>
        </c:spPr>
        <c:txPr>
          <a:bodyPr rot="-270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2535288"/>
        <c:crosses val="autoZero"/>
        <c:auto val="1"/>
        <c:lblAlgn val="ctr"/>
        <c:lblOffset val="100"/>
        <c:noMultiLvlLbl val="0"/>
      </c:catAx>
      <c:valAx>
        <c:axId val="1272535288"/>
        <c:scaling>
          <c:orientation val="minMax"/>
          <c:max val="1"/>
        </c:scaling>
        <c:delete val="0"/>
        <c:axPos val="l"/>
        <c:majorGridlines>
          <c:spPr>
            <a:ln w="6350" cap="flat" cmpd="sng" algn="ctr">
              <a:solidFill>
                <a:srgbClr val="BFBFBF"/>
              </a:solidFill>
              <a:prstDash val="solid"/>
              <a:round/>
              <a:headEnd type="none" w="med" len="med"/>
              <a:tailEnd type="none" w="med" len="med"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Maximum instantaneous renewable penetration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6350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6350">
                <a:solidFill>
                  <a:srgbClr val="948671"/>
                </a:solidFill>
                <a:prstDash val="solid"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2534568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25400" cap="flat" cmpd="sng" algn="ctr">
      <a:noFill/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545018404853426E-2"/>
          <c:y val="4.288176355161516E-2"/>
          <c:w val="0.8619326435168172"/>
          <c:h val="0.81845889414430428"/>
        </c:manualLayout>
      </c:layout>
      <c:areaChart>
        <c:grouping val="stacked"/>
        <c:varyColors val="0"/>
        <c:ser>
          <c:idx val="14"/>
          <c:order val="0"/>
          <c:tx>
            <c:strRef>
              <c:f>'Figure 9'!$B$37</c:f>
              <c:strCache>
                <c:ptCount val="1"/>
                <c:pt idx="0">
                  <c:v>Black coal</c:v>
                </c:pt>
              </c:strCache>
            </c:strRef>
          </c:tx>
          <c:spPr>
            <a:solidFill>
              <a:srgbClr val="373A36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9'!$B$42:$B$82</c:f>
              <c:numCache>
                <c:formatCode>_-* #,##0_-;\-* #,##0_-;_-* "-"??_-;_-@_-</c:formatCode>
                <c:ptCount val="41"/>
                <c:pt idx="0">
                  <c:v>114730.46088350001</c:v>
                </c:pt>
                <c:pt idx="1">
                  <c:v>106780.97236300001</c:v>
                </c:pt>
                <c:pt idx="2">
                  <c:v>105323.1489075</c:v>
                </c:pt>
                <c:pt idx="3">
                  <c:v>101153.31061700001</c:v>
                </c:pt>
                <c:pt idx="4">
                  <c:v>96021.402184500097</c:v>
                </c:pt>
                <c:pt idx="5">
                  <c:v>97303.221258500096</c:v>
                </c:pt>
                <c:pt idx="6">
                  <c:v>103500.34167749999</c:v>
                </c:pt>
                <c:pt idx="7">
                  <c:v>107209.6376725</c:v>
                </c:pt>
                <c:pt idx="8">
                  <c:v>110726.13759699999</c:v>
                </c:pt>
                <c:pt idx="9">
                  <c:v>109940.1345995</c:v>
                </c:pt>
                <c:pt idx="10">
                  <c:v>102190.5047775</c:v>
                </c:pt>
                <c:pt idx="11">
                  <c:v>97150.407517500003</c:v>
                </c:pt>
                <c:pt idx="12">
                  <c:v>91612.698592000204</c:v>
                </c:pt>
                <c:pt idx="13">
                  <c:v>89030.084659500004</c:v>
                </c:pt>
                <c:pt idx="14">
                  <c:v>88494</c:v>
                </c:pt>
                <c:pt idx="15">
                  <c:v>83788.909974471113</c:v>
                </c:pt>
                <c:pt idx="16">
                  <c:v>73792.680309341202</c:v>
                </c:pt>
                <c:pt idx="17">
                  <c:v>61237.799678820884</c:v>
                </c:pt>
                <c:pt idx="18">
                  <c:v>57088.292675413737</c:v>
                </c:pt>
                <c:pt idx="19">
                  <c:v>46377.347080965163</c:v>
                </c:pt>
                <c:pt idx="20">
                  <c:v>30999.163025904956</c:v>
                </c:pt>
                <c:pt idx="21">
                  <c:v>25904.560294239433</c:v>
                </c:pt>
                <c:pt idx="22">
                  <c:v>22742.885381395703</c:v>
                </c:pt>
                <c:pt idx="23">
                  <c:v>20362.635112472446</c:v>
                </c:pt>
                <c:pt idx="24">
                  <c:v>14786.79009635267</c:v>
                </c:pt>
                <c:pt idx="25">
                  <c:v>6565.5767302163258</c:v>
                </c:pt>
                <c:pt idx="26">
                  <c:v>6509.6463028651842</c:v>
                </c:pt>
                <c:pt idx="27">
                  <c:v>3426.3874042751736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E6-4C4D-97EE-C84517EFED6F}"/>
            </c:ext>
          </c:extLst>
        </c:ser>
        <c:ser>
          <c:idx val="3"/>
          <c:order val="1"/>
          <c:tx>
            <c:strRef>
              <c:f>'Figure 9'!$C$37</c:f>
              <c:strCache>
                <c:ptCount val="1"/>
                <c:pt idx="0">
                  <c:v>Brown coal</c:v>
                </c:pt>
              </c:strCache>
            </c:strRef>
          </c:tx>
          <c:spPr>
            <a:solidFill>
              <a:srgbClr val="94795D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9'!$C$42:$C$82</c:f>
              <c:numCache>
                <c:formatCode>_-* #,##0_-;\-* #,##0_-;_-* "-"??_-;_-@_-</c:formatCode>
                <c:ptCount val="41"/>
                <c:pt idx="0">
                  <c:v>55961.152547999998</c:v>
                </c:pt>
                <c:pt idx="1">
                  <c:v>55181.990485000002</c:v>
                </c:pt>
                <c:pt idx="2">
                  <c:v>54993.928877999999</c:v>
                </c:pt>
                <c:pt idx="3">
                  <c:v>48095.393572499997</c:v>
                </c:pt>
                <c:pt idx="4">
                  <c:v>46623.505861500002</c:v>
                </c:pt>
                <c:pt idx="5">
                  <c:v>51117.841720999997</c:v>
                </c:pt>
                <c:pt idx="6">
                  <c:v>48934.4610445</c:v>
                </c:pt>
                <c:pt idx="7">
                  <c:v>43638.212409500004</c:v>
                </c:pt>
                <c:pt idx="8">
                  <c:v>36107.385131499999</c:v>
                </c:pt>
                <c:pt idx="9">
                  <c:v>34588.839537499996</c:v>
                </c:pt>
                <c:pt idx="10">
                  <c:v>33731.520151999997</c:v>
                </c:pt>
                <c:pt idx="11">
                  <c:v>34123.794052999998</c:v>
                </c:pt>
                <c:pt idx="12">
                  <c:v>32549.0926655</c:v>
                </c:pt>
                <c:pt idx="13">
                  <c:v>31499.928482000003</c:v>
                </c:pt>
                <c:pt idx="14">
                  <c:v>31997</c:v>
                </c:pt>
                <c:pt idx="15">
                  <c:v>21934.218582807902</c:v>
                </c:pt>
                <c:pt idx="16">
                  <c:v>20621.949080203693</c:v>
                </c:pt>
                <c:pt idx="17">
                  <c:v>19274.290062280175</c:v>
                </c:pt>
                <c:pt idx="18">
                  <c:v>14838.496258996067</c:v>
                </c:pt>
                <c:pt idx="19">
                  <c:v>11492.281581505511</c:v>
                </c:pt>
                <c:pt idx="20">
                  <c:v>8473.1610995255469</c:v>
                </c:pt>
                <c:pt idx="21">
                  <c:v>7922.7567190519585</c:v>
                </c:pt>
                <c:pt idx="22">
                  <c:v>7077.5644290120836</c:v>
                </c:pt>
                <c:pt idx="23">
                  <c:v>8009.4578019182181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B4E6-4C4D-97EE-C84517EFED6F}"/>
            </c:ext>
          </c:extLst>
        </c:ser>
        <c:ser>
          <c:idx val="13"/>
          <c:order val="2"/>
          <c:tx>
            <c:strRef>
              <c:f>'Figure 9'!$D$37</c:f>
              <c:strCache>
                <c:ptCount val="1"/>
                <c:pt idx="0">
                  <c:v>Mid-merit gas</c:v>
                </c:pt>
              </c:strCache>
            </c:strRef>
          </c:tx>
          <c:spPr>
            <a:solidFill>
              <a:srgbClr val="008578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9'!$D$42:$D$82</c:f>
              <c:numCache>
                <c:formatCode>_-* #,##0_-;\-* #,##0_-;_-* "-"??_-;_-@_-</c:formatCode>
                <c:ptCount val="41"/>
                <c:pt idx="0">
                  <c:v>17918.432870000001</c:v>
                </c:pt>
                <c:pt idx="1">
                  <c:v>21010.571107</c:v>
                </c:pt>
                <c:pt idx="2">
                  <c:v>20440.789431500001</c:v>
                </c:pt>
                <c:pt idx="3">
                  <c:v>21664.258231</c:v>
                </c:pt>
                <c:pt idx="4">
                  <c:v>21034.602245499998</c:v>
                </c:pt>
                <c:pt idx="5">
                  <c:v>17646.7922755</c:v>
                </c:pt>
                <c:pt idx="6">
                  <c:v>16402.831553</c:v>
                </c:pt>
                <c:pt idx="7">
                  <c:v>16654.8382055</c:v>
                </c:pt>
                <c:pt idx="8">
                  <c:v>18550.0874150001</c:v>
                </c:pt>
                <c:pt idx="9">
                  <c:v>14966.1749155</c:v>
                </c:pt>
                <c:pt idx="10">
                  <c:v>15833.896140499999</c:v>
                </c:pt>
                <c:pt idx="11">
                  <c:v>11943.071922499999</c:v>
                </c:pt>
                <c:pt idx="12">
                  <c:v>11721.863405</c:v>
                </c:pt>
                <c:pt idx="13">
                  <c:v>10062.9552425</c:v>
                </c:pt>
                <c:pt idx="14">
                  <c:v>7818</c:v>
                </c:pt>
                <c:pt idx="15">
                  <c:v>5224.7727835878513</c:v>
                </c:pt>
                <c:pt idx="16">
                  <c:v>8247.2850344002745</c:v>
                </c:pt>
                <c:pt idx="17">
                  <c:v>8630.8468657657777</c:v>
                </c:pt>
                <c:pt idx="18">
                  <c:v>7555.4677671751533</c:v>
                </c:pt>
                <c:pt idx="19">
                  <c:v>8483.6540927996248</c:v>
                </c:pt>
                <c:pt idx="20">
                  <c:v>6832.4515202834318</c:v>
                </c:pt>
                <c:pt idx="21">
                  <c:v>4439.812243060147</c:v>
                </c:pt>
                <c:pt idx="22">
                  <c:v>2860.9821729863743</c:v>
                </c:pt>
                <c:pt idx="23">
                  <c:v>3506.9471126250351</c:v>
                </c:pt>
                <c:pt idx="24">
                  <c:v>5395.8848802432949</c:v>
                </c:pt>
                <c:pt idx="25">
                  <c:v>4858.2010304721343</c:v>
                </c:pt>
                <c:pt idx="26">
                  <c:v>4650.7493281602856</c:v>
                </c:pt>
                <c:pt idx="27">
                  <c:v>4721.7515149424053</c:v>
                </c:pt>
                <c:pt idx="28">
                  <c:v>3468.5099440892527</c:v>
                </c:pt>
                <c:pt idx="29">
                  <c:v>2682.5737424654549</c:v>
                </c:pt>
                <c:pt idx="30">
                  <c:v>3621.1241597153594</c:v>
                </c:pt>
                <c:pt idx="31">
                  <c:v>3711.8489268947565</c:v>
                </c:pt>
                <c:pt idx="32">
                  <c:v>3562.8840689737644</c:v>
                </c:pt>
                <c:pt idx="33">
                  <c:v>4420.053714998734</c:v>
                </c:pt>
                <c:pt idx="34">
                  <c:v>2510.9170536213551</c:v>
                </c:pt>
                <c:pt idx="35">
                  <c:v>2023.439256399103</c:v>
                </c:pt>
                <c:pt idx="36">
                  <c:v>472.92238385616974</c:v>
                </c:pt>
                <c:pt idx="37">
                  <c:v>401.03745774720079</c:v>
                </c:pt>
                <c:pt idx="38">
                  <c:v>409.70455143470616</c:v>
                </c:pt>
                <c:pt idx="39">
                  <c:v>330.33397504308027</c:v>
                </c:pt>
                <c:pt idx="40">
                  <c:v>316.78230549862013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E6-4C4D-97EE-C84517EFED6F}"/>
            </c:ext>
          </c:extLst>
        </c:ser>
        <c:ser>
          <c:idx val="15"/>
          <c:order val="3"/>
          <c:tx>
            <c:strRef>
              <c:f>'Figure 9'!$F$37</c:f>
              <c:strCache>
                <c:ptCount val="1"/>
                <c:pt idx="0">
                  <c:v>Flexible gas</c:v>
                </c:pt>
              </c:strCache>
            </c:strRef>
          </c:tx>
          <c:spPr>
            <a:solidFill>
              <a:srgbClr val="00C8B5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9'!$F$42:$F$82</c:f>
              <c:numCache>
                <c:formatCode>_-* #,##0_-;\-* #,##0_-;_-* "-"??_-;_-@_-</c:formatCode>
                <c:ptCount val="41"/>
                <c:pt idx="0">
                  <c:v>3810.7020054999998</c:v>
                </c:pt>
                <c:pt idx="1">
                  <c:v>3305.176258</c:v>
                </c:pt>
                <c:pt idx="2">
                  <c:v>3212.6449935000001</c:v>
                </c:pt>
                <c:pt idx="3">
                  <c:v>3013.8233580000001</c:v>
                </c:pt>
                <c:pt idx="4">
                  <c:v>3512.5821860000001</c:v>
                </c:pt>
                <c:pt idx="5">
                  <c:v>5805.6161630000006</c:v>
                </c:pt>
                <c:pt idx="6">
                  <c:v>3561.6568199999997</c:v>
                </c:pt>
                <c:pt idx="7">
                  <c:v>2313.7956724999999</c:v>
                </c:pt>
                <c:pt idx="8">
                  <c:v>1813.6332804999997</c:v>
                </c:pt>
                <c:pt idx="9">
                  <c:v>1835.8365085000009</c:v>
                </c:pt>
                <c:pt idx="10">
                  <c:v>1603.5895255</c:v>
                </c:pt>
                <c:pt idx="11">
                  <c:v>1621.2217045000002</c:v>
                </c:pt>
                <c:pt idx="12">
                  <c:v>1901.0681099999999</c:v>
                </c:pt>
                <c:pt idx="13">
                  <c:v>1622.0205635</c:v>
                </c:pt>
                <c:pt idx="14">
                  <c:v>2181</c:v>
                </c:pt>
                <c:pt idx="15">
                  <c:v>140.22304841271003</c:v>
                </c:pt>
                <c:pt idx="16">
                  <c:v>198.57865335922494</c:v>
                </c:pt>
                <c:pt idx="17">
                  <c:v>537.46484505929993</c:v>
                </c:pt>
                <c:pt idx="18">
                  <c:v>795.13604424204482</c:v>
                </c:pt>
                <c:pt idx="19">
                  <c:v>1094.3551199305098</c:v>
                </c:pt>
                <c:pt idx="20">
                  <c:v>636.43856567828993</c:v>
                </c:pt>
                <c:pt idx="21">
                  <c:v>859.62525207999454</c:v>
                </c:pt>
                <c:pt idx="22">
                  <c:v>301.77635599885991</c:v>
                </c:pt>
                <c:pt idx="23">
                  <c:v>566.72116897521028</c:v>
                </c:pt>
                <c:pt idx="24">
                  <c:v>2433.4441591396344</c:v>
                </c:pt>
                <c:pt idx="25">
                  <c:v>2462.852957640715</c:v>
                </c:pt>
                <c:pt idx="26">
                  <c:v>2154.4163097806986</c:v>
                </c:pt>
                <c:pt idx="27">
                  <c:v>5613.0965619537646</c:v>
                </c:pt>
                <c:pt idx="28">
                  <c:v>4974.0404918815357</c:v>
                </c:pt>
                <c:pt idx="29">
                  <c:v>4610.0364086684485</c:v>
                </c:pt>
                <c:pt idx="30">
                  <c:v>8414.4426844421578</c:v>
                </c:pt>
                <c:pt idx="31">
                  <c:v>11350.864328015123</c:v>
                </c:pt>
                <c:pt idx="32">
                  <c:v>10097.31638002072</c:v>
                </c:pt>
                <c:pt idx="33">
                  <c:v>12277.291031315419</c:v>
                </c:pt>
                <c:pt idx="34">
                  <c:v>15143.178546855012</c:v>
                </c:pt>
                <c:pt idx="35">
                  <c:v>12169.800100690874</c:v>
                </c:pt>
                <c:pt idx="36">
                  <c:v>8110.3791196565517</c:v>
                </c:pt>
                <c:pt idx="37">
                  <c:v>10330.068886509818</c:v>
                </c:pt>
                <c:pt idx="38">
                  <c:v>10499.361890440221</c:v>
                </c:pt>
                <c:pt idx="39">
                  <c:v>7536.6655725406117</c:v>
                </c:pt>
                <c:pt idx="40">
                  <c:v>6031.3065484606013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B4E6-4C4D-97EE-C84517EFED6F}"/>
            </c:ext>
          </c:extLst>
        </c:ser>
        <c:ser>
          <c:idx val="2"/>
          <c:order val="4"/>
          <c:tx>
            <c:strRef>
              <c:f>'Figure 9'!$N$37</c:f>
              <c:strCache>
                <c:ptCount val="1"/>
                <c:pt idx="0">
                  <c:v>Biomass</c:v>
                </c:pt>
              </c:strCache>
            </c:strRef>
          </c:tx>
          <c:spPr>
            <a:solidFill>
              <a:srgbClr val="B38210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9'!$N$42:$N$82</c:f>
              <c:numCache>
                <c:formatCode>_-* #,##0_-;\-* #,##0_-;_-* "-"??_-;_-@_-</c:formatCode>
                <c:ptCount val="4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193.1310746994501</c:v>
                </c:pt>
                <c:pt idx="23">
                  <c:v>187.26156437301506</c:v>
                </c:pt>
                <c:pt idx="24">
                  <c:v>1246.4721076605651</c:v>
                </c:pt>
                <c:pt idx="25">
                  <c:v>1831.2266591218752</c:v>
                </c:pt>
                <c:pt idx="26">
                  <c:v>2442.0671503784156</c:v>
                </c:pt>
                <c:pt idx="27">
                  <c:v>2307.8209943946458</c:v>
                </c:pt>
                <c:pt idx="28">
                  <c:v>1890.3847630160546</c:v>
                </c:pt>
                <c:pt idx="29">
                  <c:v>1297.33523871074</c:v>
                </c:pt>
                <c:pt idx="30">
                  <c:v>1681.7164310030801</c:v>
                </c:pt>
                <c:pt idx="31">
                  <c:v>1755.8393363180801</c:v>
                </c:pt>
                <c:pt idx="32">
                  <c:v>1993.182210500335</c:v>
                </c:pt>
                <c:pt idx="33">
                  <c:v>2225.705168290915</c:v>
                </c:pt>
                <c:pt idx="34">
                  <c:v>2127.281481261205</c:v>
                </c:pt>
                <c:pt idx="35">
                  <c:v>2319.848163646885</c:v>
                </c:pt>
                <c:pt idx="36">
                  <c:v>1903.5283746325053</c:v>
                </c:pt>
                <c:pt idx="37">
                  <c:v>1616.8512404349951</c:v>
                </c:pt>
                <c:pt idx="38">
                  <c:v>1440.7436391985498</c:v>
                </c:pt>
                <c:pt idx="39">
                  <c:v>1668.4364569968252</c:v>
                </c:pt>
                <c:pt idx="40">
                  <c:v>1960.599298798486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4E6-4C4D-97EE-C84517EFED6F}"/>
            </c:ext>
          </c:extLst>
        </c:ser>
        <c:ser>
          <c:idx val="7"/>
          <c:order val="5"/>
          <c:tx>
            <c:strRef>
              <c:f>'Figure 9'!$G$37</c:f>
              <c:strCache>
                <c:ptCount val="1"/>
                <c:pt idx="0">
                  <c:v>Hydro</c:v>
                </c:pt>
              </c:strCache>
            </c:strRef>
          </c:tx>
          <c:spPr>
            <a:solidFill>
              <a:srgbClr val="A4DBE8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9'!$G$42:$G$82</c:f>
              <c:numCache>
                <c:formatCode>_-* #,##0_-;\-* #,##0_-;_-* "-"??_-;_-@_-</c:formatCode>
                <c:ptCount val="41"/>
                <c:pt idx="0">
                  <c:v>12522.136823500001</c:v>
                </c:pt>
                <c:pt idx="1">
                  <c:v>15417.360408500001</c:v>
                </c:pt>
                <c:pt idx="2">
                  <c:v>12830.464598500001</c:v>
                </c:pt>
                <c:pt idx="3">
                  <c:v>17002.196393999999</c:v>
                </c:pt>
                <c:pt idx="4">
                  <c:v>17302.5685605</c:v>
                </c:pt>
                <c:pt idx="5">
                  <c:v>12319.828154500001</c:v>
                </c:pt>
                <c:pt idx="6">
                  <c:v>13692.252399999999</c:v>
                </c:pt>
                <c:pt idx="7">
                  <c:v>14696.314276499999</c:v>
                </c:pt>
                <c:pt idx="8">
                  <c:v>14418.415134000001</c:v>
                </c:pt>
                <c:pt idx="9">
                  <c:v>14523.5206745</c:v>
                </c:pt>
                <c:pt idx="10">
                  <c:v>13852.185547499999</c:v>
                </c:pt>
                <c:pt idx="11">
                  <c:v>13685.300632</c:v>
                </c:pt>
                <c:pt idx="12">
                  <c:v>14918.0191935</c:v>
                </c:pt>
                <c:pt idx="13">
                  <c:v>14339.045666999999</c:v>
                </c:pt>
                <c:pt idx="14">
                  <c:v>13010.19</c:v>
                </c:pt>
                <c:pt idx="15">
                  <c:v>13568.147097788587</c:v>
                </c:pt>
                <c:pt idx="16">
                  <c:v>16172.144541487685</c:v>
                </c:pt>
                <c:pt idx="17">
                  <c:v>13136.211312037562</c:v>
                </c:pt>
                <c:pt idx="18">
                  <c:v>13922.627361987423</c:v>
                </c:pt>
                <c:pt idx="19">
                  <c:v>13255.846114732491</c:v>
                </c:pt>
                <c:pt idx="20">
                  <c:v>13530.48363476092</c:v>
                </c:pt>
                <c:pt idx="21">
                  <c:v>14185.655171933438</c:v>
                </c:pt>
                <c:pt idx="22">
                  <c:v>13509.81146305423</c:v>
                </c:pt>
                <c:pt idx="23">
                  <c:v>13012.388804584203</c:v>
                </c:pt>
                <c:pt idx="24">
                  <c:v>17097.53666409128</c:v>
                </c:pt>
                <c:pt idx="25">
                  <c:v>13940.905814813883</c:v>
                </c:pt>
                <c:pt idx="26">
                  <c:v>13157.218375039758</c:v>
                </c:pt>
                <c:pt idx="27">
                  <c:v>15562.613596896157</c:v>
                </c:pt>
                <c:pt idx="28">
                  <c:v>12398.58826228687</c:v>
                </c:pt>
                <c:pt idx="29">
                  <c:v>12547.26652886368</c:v>
                </c:pt>
                <c:pt idx="30">
                  <c:v>13708.658859784655</c:v>
                </c:pt>
                <c:pt idx="31">
                  <c:v>13980.985453236834</c:v>
                </c:pt>
                <c:pt idx="32">
                  <c:v>13091.087273110119</c:v>
                </c:pt>
                <c:pt idx="33">
                  <c:v>13035.013708113793</c:v>
                </c:pt>
                <c:pt idx="34">
                  <c:v>11244.737797044343</c:v>
                </c:pt>
                <c:pt idx="35">
                  <c:v>13545.700699305509</c:v>
                </c:pt>
                <c:pt idx="36">
                  <c:v>13956.984474800282</c:v>
                </c:pt>
                <c:pt idx="37">
                  <c:v>12855.453979658269</c:v>
                </c:pt>
                <c:pt idx="38">
                  <c:v>12727.519790484024</c:v>
                </c:pt>
                <c:pt idx="39">
                  <c:v>11963.066594059139</c:v>
                </c:pt>
                <c:pt idx="40">
                  <c:v>11826.212028756459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4-B4E6-4C4D-97EE-C84517EFED6F}"/>
            </c:ext>
          </c:extLst>
        </c:ser>
        <c:ser>
          <c:idx val="19"/>
          <c:order val="6"/>
          <c:tx>
            <c:strRef>
              <c:f>'Figure 9'!$H$37</c:f>
              <c:strCache>
                <c:ptCount val="1"/>
                <c:pt idx="0">
                  <c:v>Utility storage</c:v>
                </c:pt>
              </c:strCache>
            </c:strRef>
          </c:tx>
          <c:spPr>
            <a:solidFill>
              <a:srgbClr val="77C5D5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9'!$G$42:$G$82</c:f>
              <c:numCache>
                <c:formatCode>_-* #,##0_-;\-* #,##0_-;_-* "-"??_-;_-@_-</c:formatCode>
                <c:ptCount val="41"/>
                <c:pt idx="0">
                  <c:v>12522.136823500001</c:v>
                </c:pt>
                <c:pt idx="1">
                  <c:v>15417.360408500001</c:v>
                </c:pt>
                <c:pt idx="2">
                  <c:v>12830.464598500001</c:v>
                </c:pt>
                <c:pt idx="3">
                  <c:v>17002.196393999999</c:v>
                </c:pt>
                <c:pt idx="4">
                  <c:v>17302.5685605</c:v>
                </c:pt>
                <c:pt idx="5">
                  <c:v>12319.828154500001</c:v>
                </c:pt>
                <c:pt idx="6">
                  <c:v>13692.252399999999</c:v>
                </c:pt>
                <c:pt idx="7">
                  <c:v>14696.314276499999</c:v>
                </c:pt>
                <c:pt idx="8">
                  <c:v>14418.415134000001</c:v>
                </c:pt>
                <c:pt idx="9">
                  <c:v>14523.5206745</c:v>
                </c:pt>
                <c:pt idx="10">
                  <c:v>13852.185547499999</c:v>
                </c:pt>
                <c:pt idx="11">
                  <c:v>13685.300632</c:v>
                </c:pt>
                <c:pt idx="12">
                  <c:v>14918.0191935</c:v>
                </c:pt>
                <c:pt idx="13">
                  <c:v>14339.045666999999</c:v>
                </c:pt>
                <c:pt idx="14">
                  <c:v>13010.19</c:v>
                </c:pt>
                <c:pt idx="15">
                  <c:v>13568.147097788587</c:v>
                </c:pt>
                <c:pt idx="16">
                  <c:v>16172.144541487685</c:v>
                </c:pt>
                <c:pt idx="17">
                  <c:v>13136.211312037562</c:v>
                </c:pt>
                <c:pt idx="18">
                  <c:v>13922.627361987423</c:v>
                </c:pt>
                <c:pt idx="19">
                  <c:v>13255.846114732491</c:v>
                </c:pt>
                <c:pt idx="20">
                  <c:v>13530.48363476092</c:v>
                </c:pt>
                <c:pt idx="21">
                  <c:v>14185.655171933438</c:v>
                </c:pt>
                <c:pt idx="22">
                  <c:v>13509.81146305423</c:v>
                </c:pt>
                <c:pt idx="23">
                  <c:v>13012.388804584203</c:v>
                </c:pt>
                <c:pt idx="24">
                  <c:v>17097.53666409128</c:v>
                </c:pt>
                <c:pt idx="25">
                  <c:v>13940.905814813883</c:v>
                </c:pt>
                <c:pt idx="26">
                  <c:v>13157.218375039758</c:v>
                </c:pt>
                <c:pt idx="27">
                  <c:v>15562.613596896157</c:v>
                </c:pt>
                <c:pt idx="28">
                  <c:v>12398.58826228687</c:v>
                </c:pt>
                <c:pt idx="29">
                  <c:v>12547.26652886368</c:v>
                </c:pt>
                <c:pt idx="30">
                  <c:v>13708.658859784655</c:v>
                </c:pt>
                <c:pt idx="31">
                  <c:v>13980.985453236834</c:v>
                </c:pt>
                <c:pt idx="32">
                  <c:v>13091.087273110119</c:v>
                </c:pt>
                <c:pt idx="33">
                  <c:v>13035.013708113793</c:v>
                </c:pt>
                <c:pt idx="34">
                  <c:v>11244.737797044343</c:v>
                </c:pt>
                <c:pt idx="35">
                  <c:v>13545.700699305509</c:v>
                </c:pt>
                <c:pt idx="36">
                  <c:v>13956.984474800282</c:v>
                </c:pt>
                <c:pt idx="37">
                  <c:v>12855.453979658269</c:v>
                </c:pt>
                <c:pt idx="38">
                  <c:v>12727.519790484024</c:v>
                </c:pt>
                <c:pt idx="39">
                  <c:v>11963.066594059139</c:v>
                </c:pt>
                <c:pt idx="40">
                  <c:v>11826.212028756459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B4E6-4C4D-97EE-C84517EFED6F}"/>
            </c:ext>
          </c:extLst>
        </c:ser>
        <c:ser>
          <c:idx val="16"/>
          <c:order val="7"/>
          <c:tx>
            <c:strRef>
              <c:f>'Figure 9'!$I$37</c:f>
              <c:strCache>
                <c:ptCount val="1"/>
                <c:pt idx="0">
                  <c:v>CER storage</c:v>
                </c:pt>
              </c:strCache>
              <c:extLst xmlns:c15="http://schemas.microsoft.com/office/drawing/2012/chart"/>
            </c:strRef>
          </c:tx>
          <c:spPr>
            <a:solidFill>
              <a:srgbClr val="C964CF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9'!$I$42:$I$82</c:f>
              <c:numCache>
                <c:formatCode>_-* #,##0_-;\-* #,##0_-;_-* "-"??_-;_-@_-</c:formatCode>
                <c:ptCount val="4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335.29003656767009</c:v>
                </c:pt>
                <c:pt idx="15">
                  <c:v>670.7725144447702</c:v>
                </c:pt>
                <c:pt idx="16">
                  <c:v>1252.0560103432249</c:v>
                </c:pt>
                <c:pt idx="17">
                  <c:v>1945.2356351964902</c:v>
                </c:pt>
                <c:pt idx="18">
                  <c:v>2823.9035873659391</c:v>
                </c:pt>
                <c:pt idx="19">
                  <c:v>3809.6516256140962</c:v>
                </c:pt>
                <c:pt idx="20">
                  <c:v>5434.6161018834719</c:v>
                </c:pt>
                <c:pt idx="21">
                  <c:v>6851.6775389333243</c:v>
                </c:pt>
                <c:pt idx="22">
                  <c:v>8312.3245499096247</c:v>
                </c:pt>
                <c:pt idx="23">
                  <c:v>9940.0794482367346</c:v>
                </c:pt>
                <c:pt idx="24">
                  <c:v>11763.462607608717</c:v>
                </c:pt>
                <c:pt idx="25">
                  <c:v>13796.630696374155</c:v>
                </c:pt>
                <c:pt idx="26">
                  <c:v>16098.636811264829</c:v>
                </c:pt>
                <c:pt idx="27">
                  <c:v>18038.762437127025</c:v>
                </c:pt>
                <c:pt idx="28">
                  <c:v>20455.105176053938</c:v>
                </c:pt>
                <c:pt idx="29">
                  <c:v>22879.776937715986</c:v>
                </c:pt>
                <c:pt idx="30">
                  <c:v>24802.579987138237</c:v>
                </c:pt>
                <c:pt idx="31">
                  <c:v>26865.766502746104</c:v>
                </c:pt>
                <c:pt idx="32">
                  <c:v>28710.480035951132</c:v>
                </c:pt>
                <c:pt idx="33">
                  <c:v>30756.549013574691</c:v>
                </c:pt>
                <c:pt idx="34">
                  <c:v>33603.731640765727</c:v>
                </c:pt>
                <c:pt idx="35">
                  <c:v>35149.082578373404</c:v>
                </c:pt>
                <c:pt idx="36">
                  <c:v>38588.105297823749</c:v>
                </c:pt>
                <c:pt idx="37">
                  <c:v>41355.487543967756</c:v>
                </c:pt>
                <c:pt idx="38">
                  <c:v>43919.666544934065</c:v>
                </c:pt>
                <c:pt idx="39">
                  <c:v>46640.172019459795</c:v>
                </c:pt>
                <c:pt idx="40">
                  <c:v>49206.91351175325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9-B4E6-4C4D-97EE-C84517EFED6F}"/>
            </c:ext>
          </c:extLst>
        </c:ser>
        <c:ser>
          <c:idx val="12"/>
          <c:order val="8"/>
          <c:tx>
            <c:strRef>
              <c:f>'Figure 9'!$J$37</c:f>
              <c:strCache>
                <c:ptCount val="1"/>
                <c:pt idx="0">
                  <c:v>Passive CER Storage*</c:v>
                </c:pt>
              </c:strCache>
              <c:extLst xmlns:c15="http://schemas.microsoft.com/office/drawing/2012/chart"/>
            </c:strRef>
          </c:tx>
          <c:spPr>
            <a:solidFill>
              <a:srgbClr val="DD9CDF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9'!$J$42:$J$82</c:f>
              <c:numCache>
                <c:formatCode>_-* #,##0_-;\-* #,##0_-;_-* "-"??_-;_-@_-</c:formatCode>
                <c:ptCount val="4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309.70052335100002</c:v>
                </c:pt>
                <c:pt idx="15">
                  <c:v>309.70052335100002</c:v>
                </c:pt>
                <c:pt idx="16">
                  <c:v>433.14749411700001</c:v>
                </c:pt>
                <c:pt idx="17">
                  <c:v>564.22893238799998</c:v>
                </c:pt>
                <c:pt idx="18">
                  <c:v>688.36982896199993</c:v>
                </c:pt>
                <c:pt idx="19">
                  <c:v>792.72405608899999</c:v>
                </c:pt>
                <c:pt idx="20">
                  <c:v>898.64644598700011</c:v>
                </c:pt>
                <c:pt idx="21">
                  <c:v>1075.2187823680001</c:v>
                </c:pt>
                <c:pt idx="22">
                  <c:v>1225.0574819399999</c:v>
                </c:pt>
                <c:pt idx="23">
                  <c:v>1363.170745204</c:v>
                </c:pt>
                <c:pt idx="24">
                  <c:v>1504.3945446539999</c:v>
                </c:pt>
                <c:pt idx="25">
                  <c:v>1636.7306345720001</c:v>
                </c:pt>
                <c:pt idx="26">
                  <c:v>1778.3341949859998</c:v>
                </c:pt>
                <c:pt idx="27">
                  <c:v>1897.2202715240001</c:v>
                </c:pt>
                <c:pt idx="28">
                  <c:v>1997.1118897859999</c:v>
                </c:pt>
                <c:pt idx="29">
                  <c:v>2091.1583157670002</c:v>
                </c:pt>
                <c:pt idx="30">
                  <c:v>2183.2686397339999</c:v>
                </c:pt>
                <c:pt idx="31">
                  <c:v>2227.2264912100004</c:v>
                </c:pt>
                <c:pt idx="32">
                  <c:v>2278.1332485090002</c:v>
                </c:pt>
                <c:pt idx="33">
                  <c:v>2307.8340373290002</c:v>
                </c:pt>
                <c:pt idx="34">
                  <c:v>2334.2569768940002</c:v>
                </c:pt>
                <c:pt idx="35">
                  <c:v>2351.4465283669997</c:v>
                </c:pt>
                <c:pt idx="36">
                  <c:v>2365.7692263779995</c:v>
                </c:pt>
                <c:pt idx="37">
                  <c:v>2375.4266127390001</c:v>
                </c:pt>
                <c:pt idx="38">
                  <c:v>2388.8726535249998</c:v>
                </c:pt>
                <c:pt idx="39">
                  <c:v>2368.2534126370001</c:v>
                </c:pt>
                <c:pt idx="40">
                  <c:v>2332.859424539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A-B4E6-4C4D-97EE-C84517EFED6F}"/>
            </c:ext>
          </c:extLst>
        </c:ser>
        <c:ser>
          <c:idx val="1"/>
          <c:order val="9"/>
          <c:tx>
            <c:strRef>
              <c:f>'Figure 9'!$K$37</c:f>
              <c:strCache>
                <c:ptCount val="1"/>
                <c:pt idx="0">
                  <c:v>Wind</c:v>
                </c:pt>
              </c:strCache>
            </c:strRef>
          </c:tx>
          <c:spPr>
            <a:solidFill>
              <a:srgbClr val="A1D884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9'!$K$42:$K$82</c:f>
              <c:numCache>
                <c:formatCode>_-* #,##0_-;\-* #,##0_-;_-* "-"??_-;_-@_-</c:formatCode>
                <c:ptCount val="41"/>
                <c:pt idx="0">
                  <c:v>4378.0771699999996</c:v>
                </c:pt>
                <c:pt idx="1">
                  <c:v>5136.37666300002</c:v>
                </c:pt>
                <c:pt idx="2">
                  <c:v>6052.2785114999797</c:v>
                </c:pt>
                <c:pt idx="3">
                  <c:v>6648.7825839999896</c:v>
                </c:pt>
                <c:pt idx="4">
                  <c:v>8603.0152960000105</c:v>
                </c:pt>
                <c:pt idx="5">
                  <c:v>9409.25123299999</c:v>
                </c:pt>
                <c:pt idx="6">
                  <c:v>10365.271731999999</c:v>
                </c:pt>
                <c:pt idx="7">
                  <c:v>10597.244484500001</c:v>
                </c:pt>
                <c:pt idx="8">
                  <c:v>13075.758379499999</c:v>
                </c:pt>
                <c:pt idx="9">
                  <c:v>15638.193514000001</c:v>
                </c:pt>
                <c:pt idx="10">
                  <c:v>18249.897049499999</c:v>
                </c:pt>
                <c:pt idx="11">
                  <c:v>21204.961370000001</c:v>
                </c:pt>
                <c:pt idx="12">
                  <c:v>24763.770916000001</c:v>
                </c:pt>
                <c:pt idx="13">
                  <c:v>27099.941800000001</c:v>
                </c:pt>
                <c:pt idx="14">
                  <c:v>27444</c:v>
                </c:pt>
                <c:pt idx="15">
                  <c:v>38136.13035710714</c:v>
                </c:pt>
                <c:pt idx="16">
                  <c:v>44812.92650973791</c:v>
                </c:pt>
                <c:pt idx="17">
                  <c:v>64488.80415544151</c:v>
                </c:pt>
                <c:pt idx="18">
                  <c:v>76455.786308186929</c:v>
                </c:pt>
                <c:pt idx="19">
                  <c:v>93966.1288381349</c:v>
                </c:pt>
                <c:pt idx="20">
                  <c:v>121272.90563644761</c:v>
                </c:pt>
                <c:pt idx="21">
                  <c:v>129056.7724264859</c:v>
                </c:pt>
                <c:pt idx="22">
                  <c:v>137417.12402585219</c:v>
                </c:pt>
                <c:pt idx="23">
                  <c:v>143788.42357270571</c:v>
                </c:pt>
                <c:pt idx="24">
                  <c:v>153375.88331462239</c:v>
                </c:pt>
                <c:pt idx="25">
                  <c:v>168622.81400778238</c:v>
                </c:pt>
                <c:pt idx="26">
                  <c:v>172589.09486433741</c:v>
                </c:pt>
                <c:pt idx="27">
                  <c:v>174202.85934546494</c:v>
                </c:pt>
                <c:pt idx="28">
                  <c:v>187461.70784353674</c:v>
                </c:pt>
                <c:pt idx="29">
                  <c:v>193680.49940264432</c:v>
                </c:pt>
                <c:pt idx="30">
                  <c:v>193043.82463644812</c:v>
                </c:pt>
                <c:pt idx="31">
                  <c:v>192916.33695352566</c:v>
                </c:pt>
                <c:pt idx="32">
                  <c:v>196557.7550031069</c:v>
                </c:pt>
                <c:pt idx="33">
                  <c:v>192123.05120516388</c:v>
                </c:pt>
                <c:pt idx="34">
                  <c:v>187115.45014676685</c:v>
                </c:pt>
                <c:pt idx="35">
                  <c:v>199204.67166018771</c:v>
                </c:pt>
                <c:pt idx="36">
                  <c:v>196775.04849851326</c:v>
                </c:pt>
                <c:pt idx="37">
                  <c:v>197402.05640815542</c:v>
                </c:pt>
                <c:pt idx="38">
                  <c:v>201114.01092762678</c:v>
                </c:pt>
                <c:pt idx="39">
                  <c:v>202041.99783319485</c:v>
                </c:pt>
                <c:pt idx="40">
                  <c:v>199629.34873711318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B4E6-4C4D-97EE-C84517EFED6F}"/>
            </c:ext>
          </c:extLst>
        </c:ser>
        <c:ser>
          <c:idx val="21"/>
          <c:order val="10"/>
          <c:tx>
            <c:strRef>
              <c:f>'Figure 9'!$L$37</c:f>
              <c:strCache>
                <c:ptCount val="1"/>
                <c:pt idx="0">
                  <c:v>Utility solar</c:v>
                </c:pt>
              </c:strCache>
            </c:strRef>
          </c:tx>
          <c:spPr>
            <a:solidFill>
              <a:srgbClr val="FDD26E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9'!$L$42:$L$82</c:f>
              <c:numCache>
                <c:formatCode>_-* #,##0_-;\-* #,##0_-;_-* "-"??_-;_-@_-</c:formatCode>
                <c:ptCount val="4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29.008557</c:v>
                </c:pt>
                <c:pt idx="6">
                  <c:v>361.76998250000003</c:v>
                </c:pt>
                <c:pt idx="7">
                  <c:v>567.62275250000005</c:v>
                </c:pt>
                <c:pt idx="8">
                  <c:v>798.76324450000095</c:v>
                </c:pt>
                <c:pt idx="9">
                  <c:v>3419.3766814999899</c:v>
                </c:pt>
                <c:pt idx="10">
                  <c:v>6045.4714629999999</c:v>
                </c:pt>
                <c:pt idx="11">
                  <c:v>7807.6735274999801</c:v>
                </c:pt>
                <c:pt idx="12">
                  <c:v>10079.873551999999</c:v>
                </c:pt>
                <c:pt idx="13">
                  <c:v>12862.718902999999</c:v>
                </c:pt>
                <c:pt idx="14">
                  <c:v>15622</c:v>
                </c:pt>
                <c:pt idx="15">
                  <c:v>21378.599528960687</c:v>
                </c:pt>
                <c:pt idx="16">
                  <c:v>24054.6491388252</c:v>
                </c:pt>
                <c:pt idx="17">
                  <c:v>26329.226129301343</c:v>
                </c:pt>
                <c:pt idx="18">
                  <c:v>27230.39238030291</c:v>
                </c:pt>
                <c:pt idx="19">
                  <c:v>28396.920809522973</c:v>
                </c:pt>
                <c:pt idx="20">
                  <c:v>34527.967956843611</c:v>
                </c:pt>
                <c:pt idx="21">
                  <c:v>39226.772759995751</c:v>
                </c:pt>
                <c:pt idx="22">
                  <c:v>45885.931905087877</c:v>
                </c:pt>
                <c:pt idx="23">
                  <c:v>50414.612256327353</c:v>
                </c:pt>
                <c:pt idx="24">
                  <c:v>53304.665501415795</c:v>
                </c:pt>
                <c:pt idx="25">
                  <c:v>57264.855032108389</c:v>
                </c:pt>
                <c:pt idx="26">
                  <c:v>61481.542736234311</c:v>
                </c:pt>
                <c:pt idx="27">
                  <c:v>65388.080955133148</c:v>
                </c:pt>
                <c:pt idx="28">
                  <c:v>69604.04036616096</c:v>
                </c:pt>
                <c:pt idx="29">
                  <c:v>69638.484814681142</c:v>
                </c:pt>
                <c:pt idx="30">
                  <c:v>70034.178846424518</c:v>
                </c:pt>
                <c:pt idx="31">
                  <c:v>71648.741297330169</c:v>
                </c:pt>
                <c:pt idx="32">
                  <c:v>75140.683997441127</c:v>
                </c:pt>
                <c:pt idx="33">
                  <c:v>82433.850544147848</c:v>
                </c:pt>
                <c:pt idx="34">
                  <c:v>95330.40739809908</c:v>
                </c:pt>
                <c:pt idx="35">
                  <c:v>88677.957558819588</c:v>
                </c:pt>
                <c:pt idx="36">
                  <c:v>101837.65570811884</c:v>
                </c:pt>
                <c:pt idx="37">
                  <c:v>103296.55195000877</c:v>
                </c:pt>
                <c:pt idx="38">
                  <c:v>104991.97381257672</c:v>
                </c:pt>
                <c:pt idx="39">
                  <c:v>110803.83188989836</c:v>
                </c:pt>
                <c:pt idx="40">
                  <c:v>119460.00741797977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B4E6-4C4D-97EE-C84517EFED6F}"/>
            </c:ext>
          </c:extLst>
        </c:ser>
        <c:ser>
          <c:idx val="0"/>
          <c:order val="11"/>
          <c:tx>
            <c:strRef>
              <c:f>'Figure 9'!$M$37</c:f>
              <c:strCache>
                <c:ptCount val="1"/>
                <c:pt idx="0">
                  <c:v>Rooftop solar and other distributed solar</c:v>
                </c:pt>
              </c:strCache>
            </c:strRef>
          </c:tx>
          <c:spPr>
            <a:solidFill>
              <a:srgbClr val="F8E08E"/>
            </a:solidFill>
            <a:ln w="25400">
              <a:noFill/>
            </a:ln>
            <a:effectLst/>
          </c:spPr>
          <c:cat>
            <c:strRef>
              <c:f>'Figure 9'!$A$42:$A$82</c:f>
              <c:strCache>
                <c:ptCount val="41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  <c:pt idx="4">
                  <c:v>2013-14</c:v>
                </c:pt>
                <c:pt idx="5">
                  <c:v>2014-15</c:v>
                </c:pt>
                <c:pt idx="6">
                  <c:v>2015-16</c:v>
                </c:pt>
                <c:pt idx="7">
                  <c:v>2016-17</c:v>
                </c:pt>
                <c:pt idx="8">
                  <c:v>2017-18</c:v>
                </c:pt>
                <c:pt idx="9">
                  <c:v>2018-19</c:v>
                </c:pt>
                <c:pt idx="10">
                  <c:v>2019-20</c:v>
                </c:pt>
                <c:pt idx="11">
                  <c:v>2020-21</c:v>
                </c:pt>
                <c:pt idx="12">
                  <c:v>2021-22</c:v>
                </c:pt>
                <c:pt idx="13">
                  <c:v>2022-23</c:v>
                </c:pt>
                <c:pt idx="14">
                  <c:v>2023-24*</c:v>
                </c:pt>
                <c:pt idx="15">
                  <c:v>2024-25</c:v>
                </c:pt>
                <c:pt idx="16">
                  <c:v>2025-26</c:v>
                </c:pt>
                <c:pt idx="17">
                  <c:v>2026-27</c:v>
                </c:pt>
                <c:pt idx="18">
                  <c:v>2027-28</c:v>
                </c:pt>
                <c:pt idx="19">
                  <c:v>2028-29</c:v>
                </c:pt>
                <c:pt idx="20">
                  <c:v>2029-30</c:v>
                </c:pt>
                <c:pt idx="21">
                  <c:v>2030-31</c:v>
                </c:pt>
                <c:pt idx="22">
                  <c:v>2031-32</c:v>
                </c:pt>
                <c:pt idx="23">
                  <c:v>2032-33</c:v>
                </c:pt>
                <c:pt idx="24">
                  <c:v>2033-34</c:v>
                </c:pt>
                <c:pt idx="25">
                  <c:v>2034-35</c:v>
                </c:pt>
                <c:pt idx="26">
                  <c:v>2035-36</c:v>
                </c:pt>
                <c:pt idx="27">
                  <c:v>2036-37</c:v>
                </c:pt>
                <c:pt idx="28">
                  <c:v>2037-38</c:v>
                </c:pt>
                <c:pt idx="29">
                  <c:v>2038-39</c:v>
                </c:pt>
                <c:pt idx="30">
                  <c:v>2039-40</c:v>
                </c:pt>
                <c:pt idx="31">
                  <c:v>2040-41</c:v>
                </c:pt>
                <c:pt idx="32">
                  <c:v>2041-42</c:v>
                </c:pt>
                <c:pt idx="33">
                  <c:v>2042-43</c:v>
                </c:pt>
                <c:pt idx="34">
                  <c:v>2043-44</c:v>
                </c:pt>
                <c:pt idx="35">
                  <c:v>2044-45</c:v>
                </c:pt>
                <c:pt idx="36">
                  <c:v>2045-46</c:v>
                </c:pt>
                <c:pt idx="37">
                  <c:v>2046-47</c:v>
                </c:pt>
                <c:pt idx="38">
                  <c:v>2047-48</c:v>
                </c:pt>
                <c:pt idx="39">
                  <c:v>2048-49</c:v>
                </c:pt>
                <c:pt idx="40">
                  <c:v>2049-50</c:v>
                </c:pt>
              </c:strCache>
            </c:strRef>
          </c:cat>
          <c:val>
            <c:numRef>
              <c:f>'Figure 9'!$M$42:$M$82</c:f>
              <c:numCache>
                <c:formatCode>_-* #,##0_-;\-* #,##0_-;_-* "-"??_-;_-@_-</c:formatCode>
                <c:ptCount val="41"/>
                <c:pt idx="0">
                  <c:v>134.12278907200002</c:v>
                </c:pt>
                <c:pt idx="1">
                  <c:v>520.17173496600003</c:v>
                </c:pt>
                <c:pt idx="2">
                  <c:v>1383.2850704869998</c:v>
                </c:pt>
                <c:pt idx="3">
                  <c:v>2532.5017056230004</c:v>
                </c:pt>
                <c:pt idx="4">
                  <c:v>3455.364074181</c:v>
                </c:pt>
                <c:pt idx="5">
                  <c:v>4376.2359990390005</c:v>
                </c:pt>
                <c:pt idx="6">
                  <c:v>5220.0907519030006</c:v>
                </c:pt>
                <c:pt idx="7">
                  <c:v>6036.6868953769999</c:v>
                </c:pt>
                <c:pt idx="8">
                  <c:v>7576.7081685009998</c:v>
                </c:pt>
                <c:pt idx="9">
                  <c:v>9752.0221229409999</c:v>
                </c:pt>
                <c:pt idx="10">
                  <c:v>12450.930600387002</c:v>
                </c:pt>
                <c:pt idx="11">
                  <c:v>15347.791654908999</c:v>
                </c:pt>
                <c:pt idx="12">
                  <c:v>18520.394099020999</c:v>
                </c:pt>
                <c:pt idx="13">
                  <c:v>22240.805321505999</c:v>
                </c:pt>
                <c:pt idx="14">
                  <c:v>24229</c:v>
                </c:pt>
                <c:pt idx="15">
                  <c:v>28513.159154439996</c:v>
                </c:pt>
                <c:pt idx="16">
                  <c:v>31313.837643469997</c:v>
                </c:pt>
                <c:pt idx="17">
                  <c:v>34154.596429899997</c:v>
                </c:pt>
                <c:pt idx="18">
                  <c:v>37483.009597999997</c:v>
                </c:pt>
                <c:pt idx="19">
                  <c:v>40950.223622099998</c:v>
                </c:pt>
                <c:pt idx="20">
                  <c:v>44467.664222699997</c:v>
                </c:pt>
                <c:pt idx="21">
                  <c:v>47849.984137800006</c:v>
                </c:pt>
                <c:pt idx="22">
                  <c:v>51095.106380300007</c:v>
                </c:pt>
                <c:pt idx="23">
                  <c:v>54314.700204600005</c:v>
                </c:pt>
                <c:pt idx="24">
                  <c:v>57524.894535599989</c:v>
                </c:pt>
                <c:pt idx="25">
                  <c:v>60742.32381880001</c:v>
                </c:pt>
                <c:pt idx="26">
                  <c:v>64118.411420700002</c:v>
                </c:pt>
                <c:pt idx="27">
                  <c:v>67248.912149400014</c:v>
                </c:pt>
                <c:pt idx="28">
                  <c:v>70337.251829400004</c:v>
                </c:pt>
                <c:pt idx="29">
                  <c:v>73532.65091869999</c:v>
                </c:pt>
                <c:pt idx="30">
                  <c:v>76943.108440099997</c:v>
                </c:pt>
                <c:pt idx="31">
                  <c:v>80036.397160399996</c:v>
                </c:pt>
                <c:pt idx="32">
                  <c:v>83126.241106199988</c:v>
                </c:pt>
                <c:pt idx="33">
                  <c:v>86273.678593499993</c:v>
                </c:pt>
                <c:pt idx="34">
                  <c:v>89556.096035499999</c:v>
                </c:pt>
                <c:pt idx="35">
                  <c:v>92706.647516799989</c:v>
                </c:pt>
                <c:pt idx="36">
                  <c:v>96156.029825500009</c:v>
                </c:pt>
                <c:pt idx="37">
                  <c:v>99790.859204800014</c:v>
                </c:pt>
                <c:pt idx="38">
                  <c:v>103687.87755840001</c:v>
                </c:pt>
                <c:pt idx="39">
                  <c:v>107341.71531739998</c:v>
                </c:pt>
                <c:pt idx="40">
                  <c:v>111085.89470110001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4E6-4C4D-97EE-C84517EFED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986288"/>
        <c:axId val="614984488"/>
        <c:extLst/>
      </c:areaChart>
      <c:catAx>
        <c:axId val="61498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984488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614984488"/>
        <c:scaling>
          <c:orientation val="minMax"/>
          <c:max val="55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986288"/>
        <c:crosses val="autoZero"/>
        <c:crossBetween val="midCat"/>
        <c:majorUnit val="100000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6F4596-CCC0-48BA-B7F1-0CA42E07D3C2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8C90790A-22D0-43D4-BFB4-EFC5A2A07E24}">
      <dgm:prSet phldrT="[Text]" custT="1"/>
      <dgm:spPr>
        <a:solidFill>
          <a:srgbClr val="002060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/>
            <a:t>Scenario and REZ settings</a:t>
          </a:r>
        </a:p>
      </dgm:t>
    </dgm:pt>
    <dgm:pt modelId="{4C61D87C-BF11-46FE-B359-854A2CF00811}" type="parTrans" cxnId="{108002DF-4107-4DED-83BD-874E718D54F4}">
      <dgm:prSet/>
      <dgm:spPr/>
      <dgm:t>
        <a:bodyPr/>
        <a:lstStyle/>
        <a:p>
          <a:endParaRPr lang="en-AU" sz="4000"/>
        </a:p>
      </dgm:t>
    </dgm:pt>
    <dgm:pt modelId="{BA119A3C-B5F1-4E49-B853-E380F6A8173D}" type="sibTrans" cxnId="{108002DF-4107-4DED-83BD-874E718D54F4}">
      <dgm:prSet/>
      <dgm:spPr/>
      <dgm:t>
        <a:bodyPr/>
        <a:lstStyle/>
        <a:p>
          <a:endParaRPr lang="en-AU" sz="4000"/>
        </a:p>
      </dgm:t>
    </dgm:pt>
    <dgm:pt modelId="{63B09068-BE94-4F95-85FB-ABCAEBD5E27F}">
      <dgm:prSet custT="1"/>
      <dgm:spPr>
        <a:solidFill>
          <a:schemeClr val="bg1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/>
            <a:t>Summary data</a:t>
          </a:r>
        </a:p>
      </dgm:t>
    </dgm:pt>
    <dgm:pt modelId="{56F067F8-3DB8-483B-8B33-C281F4385FAF}" type="parTrans" cxnId="{300618CC-E11D-47A3-8024-61E272FADFB6}">
      <dgm:prSet/>
      <dgm:spPr/>
      <dgm:t>
        <a:bodyPr/>
        <a:lstStyle/>
        <a:p>
          <a:endParaRPr lang="en-AU" sz="4000"/>
        </a:p>
      </dgm:t>
    </dgm:pt>
    <dgm:pt modelId="{2EF30430-1833-4AFF-8A02-232F9BA99B26}" type="sibTrans" cxnId="{300618CC-E11D-47A3-8024-61E272FADFB6}">
      <dgm:prSet/>
      <dgm:spPr/>
      <dgm:t>
        <a:bodyPr/>
        <a:lstStyle/>
        <a:p>
          <a:endParaRPr lang="en-AU" sz="4000"/>
        </a:p>
      </dgm:t>
    </dgm:pt>
    <dgm:pt modelId="{04C5F290-A358-42F4-A156-DC12D814C5A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/>
            <a:t>Demand</a:t>
          </a:r>
        </a:p>
      </dgm:t>
    </dgm:pt>
    <dgm:pt modelId="{C45DADDE-E247-46EC-B840-F31664673AF1}" type="parTrans" cxnId="{CCD00634-240D-4B32-8440-8697AEC418C2}">
      <dgm:prSet/>
      <dgm:spPr/>
      <dgm:t>
        <a:bodyPr/>
        <a:lstStyle/>
        <a:p>
          <a:endParaRPr lang="en-AU" sz="4000"/>
        </a:p>
      </dgm:t>
    </dgm:pt>
    <dgm:pt modelId="{7FDFD449-2240-4496-957A-DDD201E6905F}" type="sibTrans" cxnId="{CCD00634-240D-4B32-8440-8697AEC418C2}">
      <dgm:prSet/>
      <dgm:spPr/>
      <dgm:t>
        <a:bodyPr/>
        <a:lstStyle/>
        <a:p>
          <a:endParaRPr lang="en-AU" sz="4000"/>
        </a:p>
      </dgm:t>
    </dgm:pt>
    <dgm:pt modelId="{23A2873D-7DCF-484B-92B9-985DED34AEE8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/>
            <a:t>Policy settings</a:t>
          </a:r>
        </a:p>
      </dgm:t>
    </dgm:pt>
    <dgm:pt modelId="{9C4522FF-8E6A-472F-B027-1FA36EFB23AD}" type="parTrans" cxnId="{40863669-5E8F-49FE-9771-A88DEB9CB86B}">
      <dgm:prSet/>
      <dgm:spPr/>
      <dgm:t>
        <a:bodyPr/>
        <a:lstStyle/>
        <a:p>
          <a:endParaRPr lang="en-AU" sz="4000"/>
        </a:p>
      </dgm:t>
    </dgm:pt>
    <dgm:pt modelId="{8A7DB5FF-79DA-4E21-8342-9492831EDBD7}" type="sibTrans" cxnId="{40863669-5E8F-49FE-9771-A88DEB9CB86B}">
      <dgm:prSet/>
      <dgm:spPr/>
      <dgm:t>
        <a:bodyPr/>
        <a:lstStyle/>
        <a:p>
          <a:endParaRPr lang="en-AU" sz="4000"/>
        </a:p>
      </dgm:t>
    </dgm:pt>
    <dgm:pt modelId="{2C9880B5-B380-4044-A232-AF606E36AA76}">
      <dgm:prSet custT="1"/>
      <dgm:spPr>
        <a:solidFill>
          <a:srgbClr val="A82140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/>
            <a:t>Interconnector and transmission settings</a:t>
          </a:r>
        </a:p>
      </dgm:t>
    </dgm:pt>
    <dgm:pt modelId="{A58944CC-0C55-469D-B10B-847ACE49A8AE}" type="parTrans" cxnId="{2AC76F0F-9E2D-4243-B7BD-9E7641E27116}">
      <dgm:prSet/>
      <dgm:spPr/>
      <dgm:t>
        <a:bodyPr/>
        <a:lstStyle/>
        <a:p>
          <a:endParaRPr lang="en-AU" sz="4000"/>
        </a:p>
      </dgm:t>
    </dgm:pt>
    <dgm:pt modelId="{938E7878-F5A7-49AC-BD6D-FF0FFED74396}" type="sibTrans" cxnId="{2AC76F0F-9E2D-4243-B7BD-9E7641E27116}">
      <dgm:prSet/>
      <dgm:spPr/>
      <dgm:t>
        <a:bodyPr/>
        <a:lstStyle/>
        <a:p>
          <a:endParaRPr lang="en-AU" sz="4000"/>
        </a:p>
      </dgm:t>
    </dgm:pt>
    <dgm:pt modelId="{25D80063-3FDE-45E2-8447-59DFE72229A2}">
      <dgm:prSet custT="1"/>
      <dgm:spPr>
        <a:solidFill>
          <a:schemeClr val="bg1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 dirty="0"/>
            <a:t>Generator reliability settings</a:t>
          </a:r>
        </a:p>
      </dgm:t>
    </dgm:pt>
    <dgm:pt modelId="{83CB2FDD-63FB-4885-A74F-EEFB2098E303}" type="parTrans" cxnId="{23002CDC-B939-4394-9FB3-C0D8DA716C27}">
      <dgm:prSet/>
      <dgm:spPr/>
      <dgm:t>
        <a:bodyPr/>
        <a:lstStyle/>
        <a:p>
          <a:endParaRPr lang="en-AU" sz="4000"/>
        </a:p>
      </dgm:t>
    </dgm:pt>
    <dgm:pt modelId="{A106D2DC-19D5-43AE-AA59-244217841B05}" type="sibTrans" cxnId="{23002CDC-B939-4394-9FB3-C0D8DA716C27}">
      <dgm:prSet/>
      <dgm:spPr/>
      <dgm:t>
        <a:bodyPr/>
        <a:lstStyle/>
        <a:p>
          <a:endParaRPr lang="en-AU" sz="4000"/>
        </a:p>
      </dgm:t>
    </dgm:pt>
    <dgm:pt modelId="{EDE5B373-E97F-4C7F-85CE-4AD2E037F133}">
      <dgm:prSet custT="1"/>
      <dgm:spPr>
        <a:solidFill>
          <a:schemeClr val="bg1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/>
            <a:t>ST model properties</a:t>
          </a:r>
        </a:p>
      </dgm:t>
    </dgm:pt>
    <dgm:pt modelId="{F9482465-55BE-4B0B-901E-065C42905B72}" type="parTrans" cxnId="{B7B31297-C3AD-47C1-B0FD-6A735474CC8B}">
      <dgm:prSet/>
      <dgm:spPr/>
      <dgm:t>
        <a:bodyPr/>
        <a:lstStyle/>
        <a:p>
          <a:endParaRPr lang="en-AU" sz="4000"/>
        </a:p>
      </dgm:t>
    </dgm:pt>
    <dgm:pt modelId="{D0F29C2B-F787-4736-BD3D-E3CDE2D2ADC7}" type="sibTrans" cxnId="{B7B31297-C3AD-47C1-B0FD-6A735474CC8B}">
      <dgm:prSet/>
      <dgm:spPr/>
      <dgm:t>
        <a:bodyPr/>
        <a:lstStyle/>
        <a:p>
          <a:endParaRPr lang="en-AU" sz="4000"/>
        </a:p>
      </dgm:t>
    </dgm:pt>
    <dgm:pt modelId="{1321C360-470D-49B5-B5EB-1745E26777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 dirty="0"/>
            <a:t>Generator technical and financial settings</a:t>
          </a:r>
        </a:p>
      </dgm:t>
    </dgm:pt>
    <dgm:pt modelId="{59B77F5D-F296-4C1D-812B-8C09A0E1857B}" type="parTrans" cxnId="{2BEBD9C1-8D56-4CDB-A42E-91A972161A4E}">
      <dgm:prSet/>
      <dgm:spPr/>
      <dgm:t>
        <a:bodyPr/>
        <a:lstStyle/>
        <a:p>
          <a:endParaRPr lang="en-AU" sz="4000"/>
        </a:p>
      </dgm:t>
    </dgm:pt>
    <dgm:pt modelId="{49E18933-35E3-4F86-A3E5-C9C87FC55022}" type="sibTrans" cxnId="{2BEBD9C1-8D56-4CDB-A42E-91A972161A4E}">
      <dgm:prSet/>
      <dgm:spPr/>
      <dgm:t>
        <a:bodyPr/>
        <a:lstStyle/>
        <a:p>
          <a:endParaRPr lang="en-AU" sz="4000"/>
        </a:p>
      </dgm:t>
    </dgm:pt>
    <dgm:pt modelId="{A4A1F4B6-7BAA-419F-B903-6CD2D38C716F}">
      <dgm:prSet custT="1"/>
      <dgm:spPr>
        <a:solidFill>
          <a:schemeClr val="bg1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400" b="1" dirty="0"/>
            <a:t>Gas system properties</a:t>
          </a:r>
        </a:p>
      </dgm:t>
    </dgm:pt>
    <dgm:pt modelId="{95248658-AAFB-4410-8993-558B5E4F69F4}" type="parTrans" cxnId="{0BA51819-B123-4614-8FAF-3176E6E42B24}">
      <dgm:prSet/>
      <dgm:spPr/>
      <dgm:t>
        <a:bodyPr/>
        <a:lstStyle/>
        <a:p>
          <a:endParaRPr lang="en-AU" sz="2800"/>
        </a:p>
      </dgm:t>
    </dgm:pt>
    <dgm:pt modelId="{6C861C55-A81D-42CD-A212-2D8CD2687B8F}" type="sibTrans" cxnId="{0BA51819-B123-4614-8FAF-3176E6E42B24}">
      <dgm:prSet/>
      <dgm:spPr/>
      <dgm:t>
        <a:bodyPr/>
        <a:lstStyle/>
        <a:p>
          <a:endParaRPr lang="en-AU" sz="2800"/>
        </a:p>
      </dgm:t>
    </dgm:pt>
    <dgm:pt modelId="{7B7A5FC9-477E-4F7E-8329-6D8A0C0785CC}" type="pres">
      <dgm:prSet presAssocID="{FF6F4596-CCC0-48BA-B7F1-0CA42E07D3C2}" presName="cycle" presStyleCnt="0">
        <dgm:presLayoutVars>
          <dgm:dir/>
          <dgm:resizeHandles val="exact"/>
        </dgm:presLayoutVars>
      </dgm:prSet>
      <dgm:spPr/>
    </dgm:pt>
    <dgm:pt modelId="{C214E47A-A844-4FA5-A13C-CC95A852668D}" type="pres">
      <dgm:prSet presAssocID="{8C90790A-22D0-43D4-BFB4-EFC5A2A07E24}" presName="node" presStyleLbl="node1" presStyleIdx="0" presStyleCnt="9" custScaleX="138201" custScaleY="138201" custRadScaleRad="99364">
        <dgm:presLayoutVars>
          <dgm:bulletEnabled val="1"/>
        </dgm:presLayoutVars>
      </dgm:prSet>
      <dgm:spPr/>
    </dgm:pt>
    <dgm:pt modelId="{B0B238B4-8E0F-4F27-964F-F4DFA1AB9497}" type="pres">
      <dgm:prSet presAssocID="{8C90790A-22D0-43D4-BFB4-EFC5A2A07E24}" presName="spNode" presStyleCnt="0"/>
      <dgm:spPr/>
    </dgm:pt>
    <dgm:pt modelId="{DFCEC9F7-902D-4A46-BBEF-9C3AFBD15AC8}" type="pres">
      <dgm:prSet presAssocID="{BA119A3C-B5F1-4E49-B853-E380F6A8173D}" presName="sibTrans" presStyleLbl="sibTrans1D1" presStyleIdx="0" presStyleCnt="9"/>
      <dgm:spPr/>
    </dgm:pt>
    <dgm:pt modelId="{2FEDEE31-7ABE-4CFA-96F4-18A6D22D3BF3}" type="pres">
      <dgm:prSet presAssocID="{63B09068-BE94-4F95-85FB-ABCAEBD5E27F}" presName="node" presStyleLbl="node1" presStyleIdx="1" presStyleCnt="9" custScaleX="135071" custScaleY="111550" custRadScaleRad="99513" custRadScaleInc="1766">
        <dgm:presLayoutVars>
          <dgm:bulletEnabled val="1"/>
        </dgm:presLayoutVars>
      </dgm:prSet>
      <dgm:spPr/>
    </dgm:pt>
    <dgm:pt modelId="{AECCB046-04FF-42BC-94DD-5155492CE951}" type="pres">
      <dgm:prSet presAssocID="{63B09068-BE94-4F95-85FB-ABCAEBD5E27F}" presName="spNode" presStyleCnt="0"/>
      <dgm:spPr/>
    </dgm:pt>
    <dgm:pt modelId="{1809F5FC-1098-42A7-8B6D-11335C6766B5}" type="pres">
      <dgm:prSet presAssocID="{2EF30430-1833-4AFF-8A02-232F9BA99B26}" presName="sibTrans" presStyleLbl="sibTrans1D1" presStyleIdx="1" presStyleCnt="9"/>
      <dgm:spPr/>
    </dgm:pt>
    <dgm:pt modelId="{DEF698BF-EDC6-4E82-A02C-40BBC72BD5A8}" type="pres">
      <dgm:prSet presAssocID="{04C5F290-A358-42F4-A156-DC12D814C5A1}" presName="node" presStyleLbl="node1" presStyleIdx="2" presStyleCnt="9" custScaleX="136356" custScaleY="136356" custRadScaleRad="99891" custRadScaleInc="2696">
        <dgm:presLayoutVars>
          <dgm:bulletEnabled val="1"/>
        </dgm:presLayoutVars>
      </dgm:prSet>
      <dgm:spPr/>
    </dgm:pt>
    <dgm:pt modelId="{D0CA36D5-4F8C-4BBC-AD6B-AC7800C9C4AF}" type="pres">
      <dgm:prSet presAssocID="{04C5F290-A358-42F4-A156-DC12D814C5A1}" presName="spNode" presStyleCnt="0"/>
      <dgm:spPr/>
    </dgm:pt>
    <dgm:pt modelId="{30D6BF10-6493-4176-9BC9-42594B4892FF}" type="pres">
      <dgm:prSet presAssocID="{7FDFD449-2240-4496-957A-DDD201E6905F}" presName="sibTrans" presStyleLbl="sibTrans1D1" presStyleIdx="2" presStyleCnt="9"/>
      <dgm:spPr/>
    </dgm:pt>
    <dgm:pt modelId="{E5152AB6-B34F-4A5F-A203-FBB42482379F}" type="pres">
      <dgm:prSet presAssocID="{23A2873D-7DCF-484B-92B9-985DED34AEE8}" presName="node" presStyleLbl="node1" presStyleIdx="3" presStyleCnt="9" custScaleX="126997" custScaleY="126997" custRadScaleRad="100320" custRadScaleInc="2361">
        <dgm:presLayoutVars>
          <dgm:bulletEnabled val="1"/>
        </dgm:presLayoutVars>
      </dgm:prSet>
      <dgm:spPr/>
    </dgm:pt>
    <dgm:pt modelId="{9F2E8689-C906-43AC-AE3D-9391C631293F}" type="pres">
      <dgm:prSet presAssocID="{23A2873D-7DCF-484B-92B9-985DED34AEE8}" presName="spNode" presStyleCnt="0"/>
      <dgm:spPr/>
    </dgm:pt>
    <dgm:pt modelId="{759E2C4C-FDD5-40F0-B1A4-E1B2E7008975}" type="pres">
      <dgm:prSet presAssocID="{8A7DB5FF-79DA-4E21-8342-9492831EDBD7}" presName="sibTrans" presStyleLbl="sibTrans1D1" presStyleIdx="3" presStyleCnt="9"/>
      <dgm:spPr/>
    </dgm:pt>
    <dgm:pt modelId="{2B483DF6-A421-47C9-A2C2-7CB7EAF6521A}" type="pres">
      <dgm:prSet presAssocID="{2C9880B5-B380-4044-A232-AF606E36AA76}" presName="node" presStyleLbl="node1" presStyleIdx="4" presStyleCnt="9" custScaleX="158397" custScaleY="169695" custRadScaleRad="100598" custRadScaleInc="930">
        <dgm:presLayoutVars>
          <dgm:bulletEnabled val="1"/>
        </dgm:presLayoutVars>
      </dgm:prSet>
      <dgm:spPr/>
    </dgm:pt>
    <dgm:pt modelId="{E57A540D-928A-4848-885B-DDD1619CAE9F}" type="pres">
      <dgm:prSet presAssocID="{2C9880B5-B380-4044-A232-AF606E36AA76}" presName="spNode" presStyleCnt="0"/>
      <dgm:spPr/>
    </dgm:pt>
    <dgm:pt modelId="{7C6CC0A7-DDAE-488D-A579-38113ED62122}" type="pres">
      <dgm:prSet presAssocID="{938E7878-F5A7-49AC-BD6D-FF0FFED74396}" presName="sibTrans" presStyleLbl="sibTrans1D1" presStyleIdx="4" presStyleCnt="9"/>
      <dgm:spPr/>
    </dgm:pt>
    <dgm:pt modelId="{5EAFAEFA-BF65-4EDD-8AC4-4BB7E86C9EC0}" type="pres">
      <dgm:prSet presAssocID="{25D80063-3FDE-45E2-8447-59DFE72229A2}" presName="node" presStyleLbl="node1" presStyleIdx="5" presStyleCnt="9" custScaleX="130275" custScaleY="130275" custRadScaleRad="100598" custRadScaleInc="-930">
        <dgm:presLayoutVars>
          <dgm:bulletEnabled val="1"/>
        </dgm:presLayoutVars>
      </dgm:prSet>
      <dgm:spPr/>
    </dgm:pt>
    <dgm:pt modelId="{C12A217D-61F5-423B-929F-665A91252976}" type="pres">
      <dgm:prSet presAssocID="{25D80063-3FDE-45E2-8447-59DFE72229A2}" presName="spNode" presStyleCnt="0"/>
      <dgm:spPr/>
    </dgm:pt>
    <dgm:pt modelId="{8484D731-F7CC-4FA5-8210-3CEC570EE2E9}" type="pres">
      <dgm:prSet presAssocID="{A106D2DC-19D5-43AE-AA59-244217841B05}" presName="sibTrans" presStyleLbl="sibTrans1D1" presStyleIdx="5" presStyleCnt="9"/>
      <dgm:spPr/>
    </dgm:pt>
    <dgm:pt modelId="{BE6EECD6-53D1-48F1-9C55-8BD8E7B4167C}" type="pres">
      <dgm:prSet presAssocID="{EDE5B373-E97F-4C7F-85CE-4AD2E037F133}" presName="node" presStyleLbl="node1" presStyleIdx="6" presStyleCnt="9" custScaleX="135653" custScaleY="135652" custRadScaleRad="100320" custRadScaleInc="-2361">
        <dgm:presLayoutVars>
          <dgm:bulletEnabled val="1"/>
        </dgm:presLayoutVars>
      </dgm:prSet>
      <dgm:spPr/>
    </dgm:pt>
    <dgm:pt modelId="{105C19C2-E230-4A61-B4B9-846EE4B42FB3}" type="pres">
      <dgm:prSet presAssocID="{EDE5B373-E97F-4C7F-85CE-4AD2E037F133}" presName="spNode" presStyleCnt="0"/>
      <dgm:spPr/>
    </dgm:pt>
    <dgm:pt modelId="{09FC6231-31C9-4582-84F9-863CC3B488D9}" type="pres">
      <dgm:prSet presAssocID="{D0F29C2B-F787-4736-BD3D-E3CDE2D2ADC7}" presName="sibTrans" presStyleLbl="sibTrans1D1" presStyleIdx="6" presStyleCnt="9"/>
      <dgm:spPr/>
    </dgm:pt>
    <dgm:pt modelId="{BE991F6E-16AD-42A5-9975-65CCC4B37764}" type="pres">
      <dgm:prSet presAssocID="{1321C360-470D-49B5-B5EB-1745E2677737}" presName="node" presStyleLbl="node1" presStyleIdx="7" presStyleCnt="9" custScaleX="129552" custScaleY="145642" custRadScaleRad="99891" custRadScaleInc="-2696">
        <dgm:presLayoutVars>
          <dgm:bulletEnabled val="1"/>
        </dgm:presLayoutVars>
      </dgm:prSet>
      <dgm:spPr/>
    </dgm:pt>
    <dgm:pt modelId="{7B037775-DD33-4D93-AF65-FF2CED7579DB}" type="pres">
      <dgm:prSet presAssocID="{1321C360-470D-49B5-B5EB-1745E2677737}" presName="spNode" presStyleCnt="0"/>
      <dgm:spPr/>
    </dgm:pt>
    <dgm:pt modelId="{2DDBC5AF-6468-4050-8649-6A07AB03C263}" type="pres">
      <dgm:prSet presAssocID="{49E18933-35E3-4F86-A3E5-C9C87FC55022}" presName="sibTrans" presStyleLbl="sibTrans1D1" presStyleIdx="7" presStyleCnt="9"/>
      <dgm:spPr/>
    </dgm:pt>
    <dgm:pt modelId="{1C2B5D4E-E960-4AF5-9E01-8134E39981A1}" type="pres">
      <dgm:prSet presAssocID="{A4A1F4B6-7BAA-419F-B903-6CD2D38C716F}" presName="node" presStyleLbl="node1" presStyleIdx="8" presStyleCnt="9" custScaleX="143003" custScaleY="143003" custRadScaleRad="99513" custRadScaleInc="-1766">
        <dgm:presLayoutVars>
          <dgm:bulletEnabled val="1"/>
        </dgm:presLayoutVars>
      </dgm:prSet>
      <dgm:spPr/>
    </dgm:pt>
    <dgm:pt modelId="{D789E107-3A81-44F5-B2FE-DD6AA50955ED}" type="pres">
      <dgm:prSet presAssocID="{A4A1F4B6-7BAA-419F-B903-6CD2D38C716F}" presName="spNode" presStyleCnt="0"/>
      <dgm:spPr/>
    </dgm:pt>
    <dgm:pt modelId="{B0B2FD5C-2EEA-425E-B45B-F0F30C3CACE1}" type="pres">
      <dgm:prSet presAssocID="{6C861C55-A81D-42CD-A212-2D8CD2687B8F}" presName="sibTrans" presStyleLbl="sibTrans1D1" presStyleIdx="8" presStyleCnt="9"/>
      <dgm:spPr/>
    </dgm:pt>
  </dgm:ptLst>
  <dgm:cxnLst>
    <dgm:cxn modelId="{2AC76F0F-9E2D-4243-B7BD-9E7641E27116}" srcId="{FF6F4596-CCC0-48BA-B7F1-0CA42E07D3C2}" destId="{2C9880B5-B380-4044-A232-AF606E36AA76}" srcOrd="4" destOrd="0" parTransId="{A58944CC-0C55-469D-B10B-847ACE49A8AE}" sibTransId="{938E7878-F5A7-49AC-BD6D-FF0FFED74396}"/>
    <dgm:cxn modelId="{0BA51819-B123-4614-8FAF-3176E6E42B24}" srcId="{FF6F4596-CCC0-48BA-B7F1-0CA42E07D3C2}" destId="{A4A1F4B6-7BAA-419F-B903-6CD2D38C716F}" srcOrd="8" destOrd="0" parTransId="{95248658-AAFB-4410-8993-558B5E4F69F4}" sibTransId="{6C861C55-A81D-42CD-A212-2D8CD2687B8F}"/>
    <dgm:cxn modelId="{13A1381C-3129-4D14-BF1E-7C5649A41D6E}" type="presOf" srcId="{2C9880B5-B380-4044-A232-AF606E36AA76}" destId="{2B483DF6-A421-47C9-A2C2-7CB7EAF6521A}" srcOrd="0" destOrd="0" presId="urn:microsoft.com/office/officeart/2005/8/layout/cycle6"/>
    <dgm:cxn modelId="{3E4EF822-82A9-4DE0-AF1C-25B83A3A0DC8}" type="presOf" srcId="{A4A1F4B6-7BAA-419F-B903-6CD2D38C716F}" destId="{1C2B5D4E-E960-4AF5-9E01-8134E39981A1}" srcOrd="0" destOrd="0" presId="urn:microsoft.com/office/officeart/2005/8/layout/cycle6"/>
    <dgm:cxn modelId="{CCD00634-240D-4B32-8440-8697AEC418C2}" srcId="{FF6F4596-CCC0-48BA-B7F1-0CA42E07D3C2}" destId="{04C5F290-A358-42F4-A156-DC12D814C5A1}" srcOrd="2" destOrd="0" parTransId="{C45DADDE-E247-46EC-B840-F31664673AF1}" sibTransId="{7FDFD449-2240-4496-957A-DDD201E6905F}"/>
    <dgm:cxn modelId="{6ACA2A36-5559-4F23-90A6-A1A9AD26FE57}" type="presOf" srcId="{1321C360-470D-49B5-B5EB-1745E2677737}" destId="{BE991F6E-16AD-42A5-9975-65CCC4B37764}" srcOrd="0" destOrd="0" presId="urn:microsoft.com/office/officeart/2005/8/layout/cycle6"/>
    <dgm:cxn modelId="{CF4A1762-0E42-41A9-9B3F-FE7BCA482115}" type="presOf" srcId="{FF6F4596-CCC0-48BA-B7F1-0CA42E07D3C2}" destId="{7B7A5FC9-477E-4F7E-8329-6D8A0C0785CC}" srcOrd="0" destOrd="0" presId="urn:microsoft.com/office/officeart/2005/8/layout/cycle6"/>
    <dgm:cxn modelId="{338DAD65-9D3D-4C0F-87BE-D0EFC2ADD324}" type="presOf" srcId="{8A7DB5FF-79DA-4E21-8342-9492831EDBD7}" destId="{759E2C4C-FDD5-40F0-B1A4-E1B2E7008975}" srcOrd="0" destOrd="0" presId="urn:microsoft.com/office/officeart/2005/8/layout/cycle6"/>
    <dgm:cxn modelId="{40863669-5E8F-49FE-9771-A88DEB9CB86B}" srcId="{FF6F4596-CCC0-48BA-B7F1-0CA42E07D3C2}" destId="{23A2873D-7DCF-484B-92B9-985DED34AEE8}" srcOrd="3" destOrd="0" parTransId="{9C4522FF-8E6A-472F-B027-1FA36EFB23AD}" sibTransId="{8A7DB5FF-79DA-4E21-8342-9492831EDBD7}"/>
    <dgm:cxn modelId="{67261978-5D10-4029-A638-80C30F46BCE3}" type="presOf" srcId="{A106D2DC-19D5-43AE-AA59-244217841B05}" destId="{8484D731-F7CC-4FA5-8210-3CEC570EE2E9}" srcOrd="0" destOrd="0" presId="urn:microsoft.com/office/officeart/2005/8/layout/cycle6"/>
    <dgm:cxn modelId="{7B8F4759-4C70-4E37-8989-CFE33EA75D11}" type="presOf" srcId="{7FDFD449-2240-4496-957A-DDD201E6905F}" destId="{30D6BF10-6493-4176-9BC9-42594B4892FF}" srcOrd="0" destOrd="0" presId="urn:microsoft.com/office/officeart/2005/8/layout/cycle6"/>
    <dgm:cxn modelId="{BDC6C579-4F20-46BA-AFDC-EE645B50EF29}" type="presOf" srcId="{49E18933-35E3-4F86-A3E5-C9C87FC55022}" destId="{2DDBC5AF-6468-4050-8649-6A07AB03C263}" srcOrd="0" destOrd="0" presId="urn:microsoft.com/office/officeart/2005/8/layout/cycle6"/>
    <dgm:cxn modelId="{40FCD293-E2F7-40BA-B262-318FAFE17BD4}" type="presOf" srcId="{04C5F290-A358-42F4-A156-DC12D814C5A1}" destId="{DEF698BF-EDC6-4E82-A02C-40BBC72BD5A8}" srcOrd="0" destOrd="0" presId="urn:microsoft.com/office/officeart/2005/8/layout/cycle6"/>
    <dgm:cxn modelId="{B7B31297-C3AD-47C1-B0FD-6A735474CC8B}" srcId="{FF6F4596-CCC0-48BA-B7F1-0CA42E07D3C2}" destId="{EDE5B373-E97F-4C7F-85CE-4AD2E037F133}" srcOrd="6" destOrd="0" parTransId="{F9482465-55BE-4B0B-901E-065C42905B72}" sibTransId="{D0F29C2B-F787-4736-BD3D-E3CDE2D2ADC7}"/>
    <dgm:cxn modelId="{BBD39E97-DC9D-465C-B5C7-9595B413163A}" type="presOf" srcId="{EDE5B373-E97F-4C7F-85CE-4AD2E037F133}" destId="{BE6EECD6-53D1-48F1-9C55-8BD8E7B4167C}" srcOrd="0" destOrd="0" presId="urn:microsoft.com/office/officeart/2005/8/layout/cycle6"/>
    <dgm:cxn modelId="{6A7E429F-A0E6-40F8-97D1-ABE67B51D0C8}" type="presOf" srcId="{6C861C55-A81D-42CD-A212-2D8CD2687B8F}" destId="{B0B2FD5C-2EEA-425E-B45B-F0F30C3CACE1}" srcOrd="0" destOrd="0" presId="urn:microsoft.com/office/officeart/2005/8/layout/cycle6"/>
    <dgm:cxn modelId="{00F175B6-40EE-4E76-9D7F-D7C98674AC31}" type="presOf" srcId="{2EF30430-1833-4AFF-8A02-232F9BA99B26}" destId="{1809F5FC-1098-42A7-8B6D-11335C6766B5}" srcOrd="0" destOrd="0" presId="urn:microsoft.com/office/officeart/2005/8/layout/cycle6"/>
    <dgm:cxn modelId="{F83FA1BA-C55A-41A2-A751-48EE0D299C2C}" type="presOf" srcId="{BA119A3C-B5F1-4E49-B853-E380F6A8173D}" destId="{DFCEC9F7-902D-4A46-BBEF-9C3AFBD15AC8}" srcOrd="0" destOrd="0" presId="urn:microsoft.com/office/officeart/2005/8/layout/cycle6"/>
    <dgm:cxn modelId="{2BEBD9C1-8D56-4CDB-A42E-91A972161A4E}" srcId="{FF6F4596-CCC0-48BA-B7F1-0CA42E07D3C2}" destId="{1321C360-470D-49B5-B5EB-1745E2677737}" srcOrd="7" destOrd="0" parTransId="{59B77F5D-F296-4C1D-812B-8C09A0E1857B}" sibTransId="{49E18933-35E3-4F86-A3E5-C9C87FC55022}"/>
    <dgm:cxn modelId="{300618CC-E11D-47A3-8024-61E272FADFB6}" srcId="{FF6F4596-CCC0-48BA-B7F1-0CA42E07D3C2}" destId="{63B09068-BE94-4F95-85FB-ABCAEBD5E27F}" srcOrd="1" destOrd="0" parTransId="{56F067F8-3DB8-483B-8B33-C281F4385FAF}" sibTransId="{2EF30430-1833-4AFF-8A02-232F9BA99B26}"/>
    <dgm:cxn modelId="{6213F5DA-E760-4C90-BB65-2FE64656F8A8}" type="presOf" srcId="{63B09068-BE94-4F95-85FB-ABCAEBD5E27F}" destId="{2FEDEE31-7ABE-4CFA-96F4-18A6D22D3BF3}" srcOrd="0" destOrd="0" presId="urn:microsoft.com/office/officeart/2005/8/layout/cycle6"/>
    <dgm:cxn modelId="{23002CDC-B939-4394-9FB3-C0D8DA716C27}" srcId="{FF6F4596-CCC0-48BA-B7F1-0CA42E07D3C2}" destId="{25D80063-3FDE-45E2-8447-59DFE72229A2}" srcOrd="5" destOrd="0" parTransId="{83CB2FDD-63FB-4885-A74F-EEFB2098E303}" sibTransId="{A106D2DC-19D5-43AE-AA59-244217841B05}"/>
    <dgm:cxn modelId="{E0B932DD-19A2-445A-BFF0-86B29473EDBC}" type="presOf" srcId="{D0F29C2B-F787-4736-BD3D-E3CDE2D2ADC7}" destId="{09FC6231-31C9-4582-84F9-863CC3B488D9}" srcOrd="0" destOrd="0" presId="urn:microsoft.com/office/officeart/2005/8/layout/cycle6"/>
    <dgm:cxn modelId="{108002DF-4107-4DED-83BD-874E718D54F4}" srcId="{FF6F4596-CCC0-48BA-B7F1-0CA42E07D3C2}" destId="{8C90790A-22D0-43D4-BFB4-EFC5A2A07E24}" srcOrd="0" destOrd="0" parTransId="{4C61D87C-BF11-46FE-B359-854A2CF00811}" sibTransId="{BA119A3C-B5F1-4E49-B853-E380F6A8173D}"/>
    <dgm:cxn modelId="{0A0E3FDF-25A2-42A5-9AEF-C1A46A514A65}" type="presOf" srcId="{8C90790A-22D0-43D4-BFB4-EFC5A2A07E24}" destId="{C214E47A-A844-4FA5-A13C-CC95A852668D}" srcOrd="0" destOrd="0" presId="urn:microsoft.com/office/officeart/2005/8/layout/cycle6"/>
    <dgm:cxn modelId="{2A6CFEE8-A00E-4F02-9461-DC56218C0CC8}" type="presOf" srcId="{25D80063-3FDE-45E2-8447-59DFE72229A2}" destId="{5EAFAEFA-BF65-4EDD-8AC4-4BB7E86C9EC0}" srcOrd="0" destOrd="0" presId="urn:microsoft.com/office/officeart/2005/8/layout/cycle6"/>
    <dgm:cxn modelId="{065AD3EB-CC9F-4528-ADB8-24C82968B7B0}" type="presOf" srcId="{938E7878-F5A7-49AC-BD6D-FF0FFED74396}" destId="{7C6CC0A7-DDAE-488D-A579-38113ED62122}" srcOrd="0" destOrd="0" presId="urn:microsoft.com/office/officeart/2005/8/layout/cycle6"/>
    <dgm:cxn modelId="{9F31E5F0-6B64-4A23-ADDB-33A30194C14C}" type="presOf" srcId="{23A2873D-7DCF-484B-92B9-985DED34AEE8}" destId="{E5152AB6-B34F-4A5F-A203-FBB42482379F}" srcOrd="0" destOrd="0" presId="urn:microsoft.com/office/officeart/2005/8/layout/cycle6"/>
    <dgm:cxn modelId="{28FB398D-E7F1-4528-842A-3D743347ABBF}" type="presParOf" srcId="{7B7A5FC9-477E-4F7E-8329-6D8A0C0785CC}" destId="{C214E47A-A844-4FA5-A13C-CC95A852668D}" srcOrd="0" destOrd="0" presId="urn:microsoft.com/office/officeart/2005/8/layout/cycle6"/>
    <dgm:cxn modelId="{59FD4EB1-856E-43D2-BAA3-8B5BB9FD134A}" type="presParOf" srcId="{7B7A5FC9-477E-4F7E-8329-6D8A0C0785CC}" destId="{B0B238B4-8E0F-4F27-964F-F4DFA1AB9497}" srcOrd="1" destOrd="0" presId="urn:microsoft.com/office/officeart/2005/8/layout/cycle6"/>
    <dgm:cxn modelId="{10FF50FF-304B-4D62-8FF8-AE7C6E17109F}" type="presParOf" srcId="{7B7A5FC9-477E-4F7E-8329-6D8A0C0785CC}" destId="{DFCEC9F7-902D-4A46-BBEF-9C3AFBD15AC8}" srcOrd="2" destOrd="0" presId="urn:microsoft.com/office/officeart/2005/8/layout/cycle6"/>
    <dgm:cxn modelId="{BF1554C5-B6D3-460B-81A8-AE19EFF45449}" type="presParOf" srcId="{7B7A5FC9-477E-4F7E-8329-6D8A0C0785CC}" destId="{2FEDEE31-7ABE-4CFA-96F4-18A6D22D3BF3}" srcOrd="3" destOrd="0" presId="urn:microsoft.com/office/officeart/2005/8/layout/cycle6"/>
    <dgm:cxn modelId="{BB67CA53-312F-4EEF-A1C6-DB4754FA479A}" type="presParOf" srcId="{7B7A5FC9-477E-4F7E-8329-6D8A0C0785CC}" destId="{AECCB046-04FF-42BC-94DD-5155492CE951}" srcOrd="4" destOrd="0" presId="urn:microsoft.com/office/officeart/2005/8/layout/cycle6"/>
    <dgm:cxn modelId="{9C0E33A7-E0CB-4FFA-8B9A-A0A13C29F2CB}" type="presParOf" srcId="{7B7A5FC9-477E-4F7E-8329-6D8A0C0785CC}" destId="{1809F5FC-1098-42A7-8B6D-11335C6766B5}" srcOrd="5" destOrd="0" presId="urn:microsoft.com/office/officeart/2005/8/layout/cycle6"/>
    <dgm:cxn modelId="{74E331A0-9B3D-4D3C-813E-3F4ACB648310}" type="presParOf" srcId="{7B7A5FC9-477E-4F7E-8329-6D8A0C0785CC}" destId="{DEF698BF-EDC6-4E82-A02C-40BBC72BD5A8}" srcOrd="6" destOrd="0" presId="urn:microsoft.com/office/officeart/2005/8/layout/cycle6"/>
    <dgm:cxn modelId="{301D355E-6000-43C4-8926-BF11374B0963}" type="presParOf" srcId="{7B7A5FC9-477E-4F7E-8329-6D8A0C0785CC}" destId="{D0CA36D5-4F8C-4BBC-AD6B-AC7800C9C4AF}" srcOrd="7" destOrd="0" presId="urn:microsoft.com/office/officeart/2005/8/layout/cycle6"/>
    <dgm:cxn modelId="{F5712C89-B31C-4D88-BCC2-D4E6FDE73621}" type="presParOf" srcId="{7B7A5FC9-477E-4F7E-8329-6D8A0C0785CC}" destId="{30D6BF10-6493-4176-9BC9-42594B4892FF}" srcOrd="8" destOrd="0" presId="urn:microsoft.com/office/officeart/2005/8/layout/cycle6"/>
    <dgm:cxn modelId="{C7F64B4E-88B3-4415-A470-D4DCF093F79E}" type="presParOf" srcId="{7B7A5FC9-477E-4F7E-8329-6D8A0C0785CC}" destId="{E5152AB6-B34F-4A5F-A203-FBB42482379F}" srcOrd="9" destOrd="0" presId="urn:microsoft.com/office/officeart/2005/8/layout/cycle6"/>
    <dgm:cxn modelId="{CE3D077A-3EAC-4611-B813-E60F0B4F441B}" type="presParOf" srcId="{7B7A5FC9-477E-4F7E-8329-6D8A0C0785CC}" destId="{9F2E8689-C906-43AC-AE3D-9391C631293F}" srcOrd="10" destOrd="0" presId="urn:microsoft.com/office/officeart/2005/8/layout/cycle6"/>
    <dgm:cxn modelId="{E0129CD5-252E-4F57-86BF-F97B9780B9EA}" type="presParOf" srcId="{7B7A5FC9-477E-4F7E-8329-6D8A0C0785CC}" destId="{759E2C4C-FDD5-40F0-B1A4-E1B2E7008975}" srcOrd="11" destOrd="0" presId="urn:microsoft.com/office/officeart/2005/8/layout/cycle6"/>
    <dgm:cxn modelId="{E53B6581-37E5-4DC6-9441-FE9301575573}" type="presParOf" srcId="{7B7A5FC9-477E-4F7E-8329-6D8A0C0785CC}" destId="{2B483DF6-A421-47C9-A2C2-7CB7EAF6521A}" srcOrd="12" destOrd="0" presId="urn:microsoft.com/office/officeart/2005/8/layout/cycle6"/>
    <dgm:cxn modelId="{FF2A84EF-F2FC-40AE-8761-E3CD293C541A}" type="presParOf" srcId="{7B7A5FC9-477E-4F7E-8329-6D8A0C0785CC}" destId="{E57A540D-928A-4848-885B-DDD1619CAE9F}" srcOrd="13" destOrd="0" presId="urn:microsoft.com/office/officeart/2005/8/layout/cycle6"/>
    <dgm:cxn modelId="{CCEFC755-06B8-4DA0-BA75-AEC0FDB1CFF5}" type="presParOf" srcId="{7B7A5FC9-477E-4F7E-8329-6D8A0C0785CC}" destId="{7C6CC0A7-DDAE-488D-A579-38113ED62122}" srcOrd="14" destOrd="0" presId="urn:microsoft.com/office/officeart/2005/8/layout/cycle6"/>
    <dgm:cxn modelId="{CD8EE847-AB9A-44F1-AADD-94350FB18000}" type="presParOf" srcId="{7B7A5FC9-477E-4F7E-8329-6D8A0C0785CC}" destId="{5EAFAEFA-BF65-4EDD-8AC4-4BB7E86C9EC0}" srcOrd="15" destOrd="0" presId="urn:microsoft.com/office/officeart/2005/8/layout/cycle6"/>
    <dgm:cxn modelId="{99ADB858-0240-45F4-830F-D0DF9431CE46}" type="presParOf" srcId="{7B7A5FC9-477E-4F7E-8329-6D8A0C0785CC}" destId="{C12A217D-61F5-423B-929F-665A91252976}" srcOrd="16" destOrd="0" presId="urn:microsoft.com/office/officeart/2005/8/layout/cycle6"/>
    <dgm:cxn modelId="{E0CC432E-87A6-4105-80AB-2C89A9990C8E}" type="presParOf" srcId="{7B7A5FC9-477E-4F7E-8329-6D8A0C0785CC}" destId="{8484D731-F7CC-4FA5-8210-3CEC570EE2E9}" srcOrd="17" destOrd="0" presId="urn:microsoft.com/office/officeart/2005/8/layout/cycle6"/>
    <dgm:cxn modelId="{A5A0D5D2-C88E-48B9-8E59-E144C8F3ABBD}" type="presParOf" srcId="{7B7A5FC9-477E-4F7E-8329-6D8A0C0785CC}" destId="{BE6EECD6-53D1-48F1-9C55-8BD8E7B4167C}" srcOrd="18" destOrd="0" presId="urn:microsoft.com/office/officeart/2005/8/layout/cycle6"/>
    <dgm:cxn modelId="{453E14F5-CEED-4805-AB37-AFF533A7F2F0}" type="presParOf" srcId="{7B7A5FC9-477E-4F7E-8329-6D8A0C0785CC}" destId="{105C19C2-E230-4A61-B4B9-846EE4B42FB3}" srcOrd="19" destOrd="0" presId="urn:microsoft.com/office/officeart/2005/8/layout/cycle6"/>
    <dgm:cxn modelId="{4DA09BDA-C313-4432-93A9-EB1EA8CF4F1A}" type="presParOf" srcId="{7B7A5FC9-477E-4F7E-8329-6D8A0C0785CC}" destId="{09FC6231-31C9-4582-84F9-863CC3B488D9}" srcOrd="20" destOrd="0" presId="urn:microsoft.com/office/officeart/2005/8/layout/cycle6"/>
    <dgm:cxn modelId="{F4BBF111-83B5-434F-9886-219322F1FCB4}" type="presParOf" srcId="{7B7A5FC9-477E-4F7E-8329-6D8A0C0785CC}" destId="{BE991F6E-16AD-42A5-9975-65CCC4B37764}" srcOrd="21" destOrd="0" presId="urn:microsoft.com/office/officeart/2005/8/layout/cycle6"/>
    <dgm:cxn modelId="{97AA625C-4803-4D72-8C29-55D3264AE68A}" type="presParOf" srcId="{7B7A5FC9-477E-4F7E-8329-6D8A0C0785CC}" destId="{7B037775-DD33-4D93-AF65-FF2CED7579DB}" srcOrd="22" destOrd="0" presId="urn:microsoft.com/office/officeart/2005/8/layout/cycle6"/>
    <dgm:cxn modelId="{FE70EF7C-92E9-464E-996A-3EB27BE3A9DD}" type="presParOf" srcId="{7B7A5FC9-477E-4F7E-8329-6D8A0C0785CC}" destId="{2DDBC5AF-6468-4050-8649-6A07AB03C263}" srcOrd="23" destOrd="0" presId="urn:microsoft.com/office/officeart/2005/8/layout/cycle6"/>
    <dgm:cxn modelId="{2F6AD6BC-4273-41C7-BE44-B99DC0992747}" type="presParOf" srcId="{7B7A5FC9-477E-4F7E-8329-6D8A0C0785CC}" destId="{1C2B5D4E-E960-4AF5-9E01-8134E39981A1}" srcOrd="24" destOrd="0" presId="urn:microsoft.com/office/officeart/2005/8/layout/cycle6"/>
    <dgm:cxn modelId="{07C3DB46-1776-4D4B-B90D-9E41CB4AE102}" type="presParOf" srcId="{7B7A5FC9-477E-4F7E-8329-6D8A0C0785CC}" destId="{D789E107-3A81-44F5-B2FE-DD6AA50955ED}" srcOrd="25" destOrd="0" presId="urn:microsoft.com/office/officeart/2005/8/layout/cycle6"/>
    <dgm:cxn modelId="{6B5C65D1-7ACB-4E6B-A039-12369FB3FD67}" type="presParOf" srcId="{7B7A5FC9-477E-4F7E-8329-6D8A0C0785CC}" destId="{B0B2FD5C-2EEA-425E-B45B-F0F30C3CACE1}" srcOrd="26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4E47A-A844-4FA5-A13C-CC95A852668D}">
      <dsp:nvSpPr>
        <dsp:cNvPr id="0" name=""/>
        <dsp:cNvSpPr/>
      </dsp:nvSpPr>
      <dsp:spPr>
        <a:xfrm>
          <a:off x="3382418" y="-138775"/>
          <a:ext cx="1243649" cy="808372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/>
            <a:t>Scenario and REZ settings</a:t>
          </a:r>
        </a:p>
      </dsp:txBody>
      <dsp:txXfrm>
        <a:off x="3421879" y="-99314"/>
        <a:ext cx="1164727" cy="729450"/>
      </dsp:txXfrm>
    </dsp:sp>
    <dsp:sp modelId="{DFCEC9F7-902D-4A46-BBEF-9C3AFBD15AC8}">
      <dsp:nvSpPr>
        <dsp:cNvPr id="0" name=""/>
        <dsp:cNvSpPr/>
      </dsp:nvSpPr>
      <dsp:spPr>
        <a:xfrm>
          <a:off x="1776329" y="270877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2852883" y="83830"/>
              </a:moveTo>
              <a:arcTo wR="2245107" hR="2245107" stAng="17142395" swAng="49056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DEE31-7ABE-4CFA-96F4-18A6D22D3BF3}">
      <dsp:nvSpPr>
        <dsp:cNvPr id="0" name=""/>
        <dsp:cNvSpPr/>
      </dsp:nvSpPr>
      <dsp:spPr>
        <a:xfrm>
          <a:off x="4839622" y="464437"/>
          <a:ext cx="1215483" cy="652483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/>
            <a:t>Summary data</a:t>
          </a:r>
        </a:p>
      </dsp:txBody>
      <dsp:txXfrm>
        <a:off x="4871474" y="496289"/>
        <a:ext cx="1151779" cy="588779"/>
      </dsp:txXfrm>
    </dsp:sp>
    <dsp:sp modelId="{1809F5FC-1098-42A7-8B6D-11335C6766B5}">
      <dsp:nvSpPr>
        <dsp:cNvPr id="0" name=""/>
        <dsp:cNvSpPr/>
      </dsp:nvSpPr>
      <dsp:spPr>
        <a:xfrm>
          <a:off x="1766674" y="278205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3999488" y="844158"/>
              </a:moveTo>
              <a:arcTo wR="2245107" hR="2245107" stAng="19283467" swAng="105100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698BF-EDC6-4E82-A02C-40BBC72BD5A8}">
      <dsp:nvSpPr>
        <dsp:cNvPr id="0" name=""/>
        <dsp:cNvSpPr/>
      </dsp:nvSpPr>
      <dsp:spPr>
        <a:xfrm>
          <a:off x="5601708" y="1721879"/>
          <a:ext cx="1227046" cy="79758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/>
            <a:t>Demand</a:t>
          </a:r>
        </a:p>
      </dsp:txBody>
      <dsp:txXfrm>
        <a:off x="5640643" y="1760814"/>
        <a:ext cx="1149176" cy="719710"/>
      </dsp:txXfrm>
    </dsp:sp>
    <dsp:sp modelId="{30D6BF10-6493-4176-9BC9-42594B4892FF}">
      <dsp:nvSpPr>
        <dsp:cNvPr id="0" name=""/>
        <dsp:cNvSpPr/>
      </dsp:nvSpPr>
      <dsp:spPr>
        <a:xfrm>
          <a:off x="1756574" y="279867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4490214" y="2247117"/>
              </a:moveTo>
              <a:arcTo wR="2245107" hR="2245107" stAng="21603077" swAng="113472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52AB6-B34F-4A5F-A203-FBB42482379F}">
      <dsp:nvSpPr>
        <dsp:cNvPr id="0" name=""/>
        <dsp:cNvSpPr/>
      </dsp:nvSpPr>
      <dsp:spPr>
        <a:xfrm>
          <a:off x="5377155" y="3261666"/>
          <a:ext cx="1142826" cy="742837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/>
            <a:t>Policy settings</a:t>
          </a:r>
        </a:p>
      </dsp:txBody>
      <dsp:txXfrm>
        <a:off x="5413417" y="3297928"/>
        <a:ext cx="1070302" cy="670313"/>
      </dsp:txXfrm>
    </dsp:sp>
    <dsp:sp modelId="{759E2C4C-FDD5-40F0-B1A4-E1B2E7008975}">
      <dsp:nvSpPr>
        <dsp:cNvPr id="0" name=""/>
        <dsp:cNvSpPr/>
      </dsp:nvSpPr>
      <dsp:spPr>
        <a:xfrm>
          <a:off x="1805930" y="211200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3869208" y="3795206"/>
              </a:moveTo>
              <a:arcTo wR="2245107" hR="2245107" stAng="2619869" swAng="39476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83DF6-A421-47C9-A2C2-7CB7EAF6521A}">
      <dsp:nvSpPr>
        <dsp:cNvPr id="0" name=""/>
        <dsp:cNvSpPr/>
      </dsp:nvSpPr>
      <dsp:spPr>
        <a:xfrm>
          <a:off x="4059416" y="4109656"/>
          <a:ext cx="1425390" cy="992588"/>
        </a:xfrm>
        <a:prstGeom prst="roundRect">
          <a:avLst/>
        </a:prstGeom>
        <a:solidFill>
          <a:srgbClr val="A821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/>
            <a:t>Interconnector and transmission settings</a:t>
          </a:r>
        </a:p>
      </dsp:txBody>
      <dsp:txXfrm>
        <a:off x="4107870" y="4158110"/>
        <a:ext cx="1328482" cy="895680"/>
      </dsp:txXfrm>
    </dsp:sp>
    <dsp:sp modelId="{7C6CC0A7-DDAE-488D-A579-38113ED62122}">
      <dsp:nvSpPr>
        <dsp:cNvPr id="0" name=""/>
        <dsp:cNvSpPr/>
      </dsp:nvSpPr>
      <dsp:spPr>
        <a:xfrm>
          <a:off x="1759135" y="251130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2297912" y="4489594"/>
              </a:moveTo>
              <a:arcTo wR="2245107" hR="2245107" stAng="5319137" swAng="3557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FAEFA-BF65-4EDD-8AC4-4BB7E86C9EC0}">
      <dsp:nvSpPr>
        <dsp:cNvPr id="0" name=""/>
        <dsp:cNvSpPr/>
      </dsp:nvSpPr>
      <dsp:spPr>
        <a:xfrm>
          <a:off x="2650211" y="4224944"/>
          <a:ext cx="1172324" cy="762011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 dirty="0"/>
            <a:t>Generator reliability settings</a:t>
          </a:r>
        </a:p>
      </dsp:txBody>
      <dsp:txXfrm>
        <a:off x="2687409" y="4262142"/>
        <a:ext cx="1097928" cy="687615"/>
      </dsp:txXfrm>
    </dsp:sp>
    <dsp:sp modelId="{8484D731-F7CC-4FA5-8210-3CEC570EE2E9}">
      <dsp:nvSpPr>
        <dsp:cNvPr id="0" name=""/>
        <dsp:cNvSpPr/>
      </dsp:nvSpPr>
      <dsp:spPr>
        <a:xfrm>
          <a:off x="1725910" y="226487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921134" y="4058282"/>
              </a:moveTo>
              <a:arcTo wR="2245107" hR="2245107" stAng="7568206" swAng="5886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6EECD6-53D1-48F1-9C55-8BD8E7B4167C}">
      <dsp:nvSpPr>
        <dsp:cNvPr id="0" name=""/>
        <dsp:cNvSpPr/>
      </dsp:nvSpPr>
      <dsp:spPr>
        <a:xfrm>
          <a:off x="1449557" y="3236353"/>
          <a:ext cx="1220720" cy="793462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/>
            <a:t>ST model properties</a:t>
          </a:r>
        </a:p>
      </dsp:txBody>
      <dsp:txXfrm>
        <a:off x="1488291" y="3275087"/>
        <a:ext cx="1143252" cy="715994"/>
      </dsp:txXfrm>
    </dsp:sp>
    <dsp:sp modelId="{09FC6231-31C9-4582-84F9-863CC3B488D9}">
      <dsp:nvSpPr>
        <dsp:cNvPr id="0" name=""/>
        <dsp:cNvSpPr/>
      </dsp:nvSpPr>
      <dsp:spPr>
        <a:xfrm>
          <a:off x="1762063" y="282027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112764" y="2947688"/>
              </a:moveTo>
              <a:arcTo wR="2245107" hR="2245107" stAng="9705815" swAng="105364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91F6E-16AD-42A5-9975-65CCC4B37764}">
      <dsp:nvSpPr>
        <dsp:cNvPr id="0" name=""/>
        <dsp:cNvSpPr/>
      </dsp:nvSpPr>
      <dsp:spPr>
        <a:xfrm>
          <a:off x="1210344" y="1694721"/>
          <a:ext cx="1165818" cy="851896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 dirty="0"/>
            <a:t>Generator technical and financial settings</a:t>
          </a:r>
        </a:p>
      </dsp:txBody>
      <dsp:txXfrm>
        <a:off x="1251930" y="1736307"/>
        <a:ext cx="1082646" cy="768724"/>
      </dsp:txXfrm>
    </dsp:sp>
    <dsp:sp modelId="{2DDBC5AF-6468-4050-8649-6A07AB03C263}">
      <dsp:nvSpPr>
        <dsp:cNvPr id="0" name=""/>
        <dsp:cNvSpPr/>
      </dsp:nvSpPr>
      <dsp:spPr>
        <a:xfrm>
          <a:off x="1748707" y="284470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163066" y="1405100"/>
              </a:moveTo>
              <a:arcTo wR="2245107" hR="2245107" stAng="12118307" swAng="83513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2B5D4E-E960-4AF5-9E01-8134E39981A1}">
      <dsp:nvSpPr>
        <dsp:cNvPr id="0" name=""/>
        <dsp:cNvSpPr/>
      </dsp:nvSpPr>
      <dsp:spPr>
        <a:xfrm>
          <a:off x="1917691" y="372448"/>
          <a:ext cx="1286861" cy="83646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AU" sz="1400" b="1" kern="1200" dirty="0"/>
            <a:t>Gas system properties</a:t>
          </a:r>
        </a:p>
      </dsp:txBody>
      <dsp:txXfrm>
        <a:off x="1958524" y="413281"/>
        <a:ext cx="1205195" cy="754794"/>
      </dsp:txXfrm>
    </dsp:sp>
    <dsp:sp modelId="{B0B2FD5C-2EEA-425E-B45B-F0F30C3CACE1}">
      <dsp:nvSpPr>
        <dsp:cNvPr id="0" name=""/>
        <dsp:cNvSpPr/>
      </dsp:nvSpPr>
      <dsp:spPr>
        <a:xfrm>
          <a:off x="1724879" y="275576"/>
          <a:ext cx="4490215" cy="4490215"/>
        </a:xfrm>
        <a:custGeom>
          <a:avLst/>
          <a:gdLst/>
          <a:ahLst/>
          <a:cxnLst/>
          <a:rect l="0" t="0" r="0" b="0"/>
          <a:pathLst>
            <a:path>
              <a:moveTo>
                <a:pt x="1481427" y="133875"/>
              </a:moveTo>
              <a:arcTo wR="2245107" hR="2245107" stAng="15006828" swAng="28001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A0CDE-82FF-6D41-823E-AECF9923FA65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5F2EC-4926-6E49-A9C1-C60F4D8F2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66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AS" sz="1200" b="1" i="0" u="none" strike="noStrike" baseline="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5F2EC-4926-6E49-A9C1-C60F4D8F26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47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308" indent="-178308">
              <a:buFontTx/>
              <a:buChar char="-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5F2EC-4926-6E49-A9C1-C60F4D8F26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01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168C5-A2E2-42C4-91F3-1EA5CB22435F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439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023A6E-70E7-4B2F-B819-DB939CAE3B2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461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5F2EC-4926-6E49-A9C1-C60F4D8F26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124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5F2EC-4926-6E49-A9C1-C60F4D8F26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690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5F2EC-4926-6E49-A9C1-C60F4D8F26A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813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5F2EC-4926-6E49-A9C1-C60F4D8F26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55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23A6E-70E7-4B2F-B819-DB939CAE3B2A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3824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23A6E-70E7-4B2F-B819-DB939CAE3B2A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1453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5F2EC-4926-6E49-A9C1-C60F4D8F26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29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Electri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723900"/>
            <a:ext cx="7241058" cy="299136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4193060"/>
            <a:ext cx="4506972" cy="11801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D2151B-D38C-8CED-C803-9CD5955336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895679" y="723900"/>
            <a:ext cx="2560203" cy="843592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0CFCF-0E7A-5B93-82AC-7E8C8387D5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4930" y="5648324"/>
            <a:ext cx="4506971" cy="48577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lang="en-US" sz="1800" b="0" i="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55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A2FCA-D37C-4B41-A081-A059FE4D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801" y="720725"/>
            <a:ext cx="9309679" cy="14016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4FB0A66-0B98-1A13-61C2-0D810B70D6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891BE08-EF74-0CD9-EEAA-AAC7D7096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FE222BC-17AD-3D53-1CF5-16F7A910D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2F8F22-E903-79F1-7E92-432A8C449427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84D6E0-E310-3851-8F63-4A9BD140F4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81A8606-F1B9-5802-2B8F-95FC53EF059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89F2EA-3C00-99A1-1F86-4D42A5C357D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7C44033-7EA6-FBE3-C403-6ABE3687ACB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CBEB1E4-9365-5005-0869-590E6F47CEE4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53816D7-5259-32D4-6818-ACA5FE28ECB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33">
                <a:extLst>
                  <a:ext uri="{FF2B5EF4-FFF2-40B4-BE49-F238E27FC236}">
                    <a16:creationId xmlns:a16="http://schemas.microsoft.com/office/drawing/2014/main" id="{0069C831-158E-7AEF-542B-A576A47572E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7750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85A1D2-FCBE-BF23-DA28-DFC7511E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8B8DC2-AC67-4FFD-1891-3C8F62064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CCE7BA-BFEB-1A72-3EFE-74D57CE9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F083A4-C56E-0AC4-E855-680BB82AF639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BCE4293-A3E2-77F3-7249-D6C5807D96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612C6DF-F7BB-09E4-61BA-F5675BA9F1E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2CA024-7A5B-64A4-6BA2-B4589B43D26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453B17D-3132-6B45-6DE8-38647A7E6BD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7B2046D-8B0C-A914-A5CD-EBEE3F1B4E5E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021B4D0-A320-1CBD-3799-F84FC061870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33">
                <a:extLst>
                  <a:ext uri="{FF2B5EF4-FFF2-40B4-BE49-F238E27FC236}">
                    <a16:creationId xmlns:a16="http://schemas.microsoft.com/office/drawing/2014/main" id="{E68E3B4D-716C-CC20-C30F-C244918D61D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04497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A55-5591-0042-85B8-D3B0B6371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99" y="720724"/>
            <a:ext cx="9323281" cy="719275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02646-41FE-5F45-B129-37893F0C9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5436" y="1796143"/>
            <a:ext cx="6036564" cy="406490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79C40-1E8C-4B41-8BC7-5FB26A82F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1199" y="1796144"/>
            <a:ext cx="3806655" cy="40728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474F957-D56E-AD7A-4D90-DE331416FD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B47DA73-67D5-F259-AA11-72828F09D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413FF4-CF7B-3BC7-B745-31A10D183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8736C02-0DE6-19DD-F35D-A25F641A5EDC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3F3EE20-A883-9FC9-88A6-037B04DA104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10EC236-45B4-3616-1C6A-074F6F9E9C4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7442555-283F-CCA9-B5EC-5B057AD9657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EE3C8E7-983F-06D0-0211-D4EB863FDA6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E3DD1CB-1292-2288-6E6B-D2DE59E88569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64A1E1F-AD47-8AE3-F7DD-E6367AD280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33">
                <a:extLst>
                  <a:ext uri="{FF2B5EF4-FFF2-40B4-BE49-F238E27FC236}">
                    <a16:creationId xmlns:a16="http://schemas.microsoft.com/office/drawing/2014/main" id="{AE8CB9A2-9F8C-B54F-7D5C-B6F3F2F9B66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90836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9FF4-49AF-874B-A722-AEC225755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719354"/>
            <a:ext cx="9320106" cy="72000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B428BC-9B8D-2A43-8196-E44FC422D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54549" y="1775012"/>
            <a:ext cx="5897451" cy="4086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1DA56-3DE2-ED4A-A686-A597D1A5A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4375" y="1775012"/>
            <a:ext cx="3806655" cy="4093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7C14C62-3E59-FE2C-2CBB-948305A739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B624433-124C-84E0-75B2-21488F9E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79326C-362F-6BCA-2F3B-AA191DBD5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34F806-726F-8C43-B25F-1B9DD4F67441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E188B3-FDA2-3557-4BA3-7098BCA7F9E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5E83F15-1107-8BD4-C500-9834F6FC3DA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D365CD0-6DAF-6C86-0BB1-6F4AC2A7DEC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4A74D3-5F06-0BF2-246A-BA07C6336CD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63CDF12-4030-BBE4-1020-F39B202E664A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0F98C7D-AE39-64B1-9CAB-B5F06D47D00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33">
                <a:extLst>
                  <a:ext uri="{FF2B5EF4-FFF2-40B4-BE49-F238E27FC236}">
                    <a16:creationId xmlns:a16="http://schemas.microsoft.com/office/drawing/2014/main" id="{3CA980F1-894B-BD35-F240-E8F185C103A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88875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4E456A-6E26-4441-AFE8-5B1A398CC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74E2-673D-5443-AB82-5465FF08957A}" type="datetime1">
              <a:rPr lang="en-AU" smtClean="0"/>
              <a:t>14/10/2024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4A0F0-0DE8-9D40-8830-F19479598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7F048-64C1-C944-8186-025E973C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B538-E724-0A46-AEB0-E520B1BBAFE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191CDAA-BB7C-C545-9A6B-5BFB126A0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21576" y="3568148"/>
            <a:ext cx="1351288" cy="25659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44DC1A3-F794-A049-93EA-E4CCD19FAF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4375" y="720725"/>
            <a:ext cx="8982025" cy="541337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007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057E7CC-B3CA-4D40-A2C0-4419E0CCB5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1999" cy="6858000"/>
          </a:xfrm>
          <a:prstGeom prst="rect">
            <a:avLst/>
          </a:prstGeom>
          <a:blipFill>
            <a:blip r:embed="rId2"/>
            <a:stretch>
              <a:fillRect b="-13878"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4E456A-6E26-4441-AFE8-5B1A398CC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1D74E2-673D-5443-AB82-5465FF08957A}" type="datetime1">
              <a:rPr lang="en-AU" smtClean="0"/>
              <a:pPr/>
              <a:t>14/10/2024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4A0F0-0DE8-9D40-8830-F19479598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7F048-64C1-C944-8186-025E973C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3AB538-E724-0A46-AEB0-E520B1BBAFE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6A8CB3-4575-5BB0-2A91-28DD60F03447}"/>
              </a:ext>
            </a:extLst>
          </p:cNvPr>
          <p:cNvGrpSpPr/>
          <p:nvPr userDrawn="1"/>
        </p:nvGrpSpPr>
        <p:grpSpPr>
          <a:xfrm>
            <a:off x="10034479" y="8040"/>
            <a:ext cx="2157520" cy="3601029"/>
            <a:chOff x="10034480" y="0"/>
            <a:chExt cx="2157520" cy="360102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2246BA1-8A8F-14F3-EA99-A2F8408CB1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ACE2EAD-7A5A-A532-04CF-B605371B86D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CF497D8-1908-5A99-ED7E-CAF7CF626A4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BAFB6FF-661F-F1F8-163D-3C96F3A6757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BEBA28D-9EF3-8CA7-25AB-270FA1D594CD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2F6109C-3AE2-CEFF-14A2-D139604D7A5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1F52F910-B486-BF09-2D2A-8D1193E0287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9262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A223-58FC-4045-ADFF-2C9411DB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99" y="720725"/>
            <a:ext cx="9323281" cy="14400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D68-3F76-704F-8C35-2B0DCD54A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369" y="2420888"/>
            <a:ext cx="10752453" cy="36988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84A8AE-6595-06C0-7282-3EFA4119FA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10802A-4FF1-1641-BCAF-D933730FE834}" type="datetime1">
              <a:rPr lang="en-AU" smtClean="0"/>
              <a:pPr/>
              <a:t>14/10/2024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D92C3D-1F0E-6874-6107-B1DA4710F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092789A-9099-45FC-24F5-E178A4AC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3AB538-E724-0A46-AEB0-E520B1BBAF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F42EB4-299D-65CE-8AF5-0F991E3CD454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287A6D-3CF5-AA19-1CDF-D45F603D618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DBDE42-BC80-2ADB-444E-D72CF933F29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1CF4BD0-8436-9840-DD35-4DA74FF4278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409994-AAA2-1C0A-0E7A-66F7A4E42AF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9910FE3-4A30-3897-DD22-2DB0EC636202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011C3EB-983C-4E08-B8BB-9D2331A7F6A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D2415948-4C80-1535-9233-4474CF5A525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94324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Mid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8479E41-66FE-2754-3B2E-EC8E3BFFC424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432A4EE-E56F-7092-2627-112FEB759B3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175649-9806-6BDB-DF30-E5FC6398DDF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4EEB382-C43A-DD14-E25B-BA936F0C41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4F5E3B4-05C5-2701-A975-694AB69F91D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F789259-0D4C-BE1C-0F7B-09BA934D0A5F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BFA0F79-7F24-BCC2-EC59-117DA41778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64E18902-CDEE-99F9-F2D7-5A967F56CD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96A4BAC-2EF4-3FF4-5DD7-2E717802F4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10802A-4FF1-1641-BCAF-D933730FE834}" type="datetime1">
              <a:rPr lang="en-AU" smtClean="0"/>
              <a:pPr/>
              <a:t>14/10/2024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3392A6-1EB5-50AE-EE77-3866DCFBE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5728E3C-B314-1446-C3F3-BE00070C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3AB538-E724-0A46-AEB0-E520B1BBAF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70DA16E-E99E-A7E9-3210-CC64BCD9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99" y="720725"/>
            <a:ext cx="9323281" cy="14400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718786C-3491-BD9A-E58A-C896BC1B5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369" y="2420888"/>
            <a:ext cx="10752453" cy="36988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07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ight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8AC80AD-4764-7D91-F164-23FF1CC5F429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F9087A2-EF47-DA67-E3CE-02C7A3A06B3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A01CB08-1CD6-4B6A-1621-ABBC607C81E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F36094-7CF0-6ACD-BA24-856B262C216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2B4F8FF-3C16-2597-E972-310CAD661C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9DAC271-00F0-7D57-0636-8547E3310602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C489637-C2EC-CECE-7348-DBB3475C48A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7E0BA38-6371-DFCA-7E16-70D892548AB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9DB1DF4-FEA3-0597-8A88-29567EA8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10802A-4FF1-1641-BCAF-D933730FE834}" type="datetime1">
              <a:rPr lang="en-AU" smtClean="0"/>
              <a:pPr/>
              <a:t>14/10/2024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60B0A06-55A2-DB53-A71C-2DEC32E9D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4EEF7DD-826C-4F96-8BEA-1B5E2A17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3AB538-E724-0A46-AEB0-E520B1BBAF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70AAA8D-BBE2-5B2B-A9BC-FFB644237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99" y="720725"/>
            <a:ext cx="9323281" cy="14400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7212B19-CC25-E363-EF28-8B8EB4935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369" y="2420888"/>
            <a:ext cx="10752453" cy="3698854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buClr>
                <a:schemeClr val="tx2"/>
              </a:buCl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buClr>
                <a:schemeClr val="tx2"/>
              </a:buCl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buClr>
                <a:schemeClr val="tx2"/>
              </a:buCl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buClr>
                <a:schemeClr val="tx2"/>
              </a:buClr>
              <a:defRPr b="0" i="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412F5F-4A01-BE9F-29FA-FDBF77E8CFAC}"/>
              </a:ext>
            </a:extLst>
          </p:cNvPr>
          <p:cNvSpPr>
            <a:spLocks noChangeAspect="1"/>
          </p:cNvSpPr>
          <p:nvPr userDrawn="1"/>
        </p:nvSpPr>
        <p:spPr>
          <a:xfrm>
            <a:off x="10752000" y="4672771"/>
            <a:ext cx="719137" cy="14613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6AE98B-EDB9-F949-AC99-D0AF6BF47A20}"/>
              </a:ext>
            </a:extLst>
          </p:cNvPr>
          <p:cNvSpPr/>
          <p:nvPr userDrawn="1"/>
        </p:nvSpPr>
        <p:spPr>
          <a:xfrm>
            <a:off x="3797935" y="4509120"/>
            <a:ext cx="45961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For more information visit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8FB695-276B-2340-97E7-4290E240AB78}"/>
              </a:ext>
            </a:extLst>
          </p:cNvPr>
          <p:cNvSpPr/>
          <p:nvPr userDrawn="1"/>
        </p:nvSpPr>
        <p:spPr>
          <a:xfrm>
            <a:off x="4406275" y="4928200"/>
            <a:ext cx="3379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aemo.com.au</a:t>
            </a:r>
          </a:p>
        </p:txBody>
      </p:sp>
      <p:pic>
        <p:nvPicPr>
          <p:cNvPr id="4" name="Picture 3" descr="A logo with white text&#10;&#10;Description automatically generated">
            <a:extLst>
              <a:ext uri="{FF2B5EF4-FFF2-40B4-BE49-F238E27FC236}">
                <a16:creationId xmlns:a16="http://schemas.microsoft.com/office/drawing/2014/main" id="{41B4F1A4-BF70-DCB7-94EA-83C2F38AE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20140" y="1220683"/>
            <a:ext cx="2551720" cy="27218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64BC2E-86C2-2C3D-1A6F-E89E2D80100A}"/>
              </a:ext>
            </a:extLst>
          </p:cNvPr>
          <p:cNvSpPr>
            <a:spLocks noChangeAspect="1"/>
          </p:cNvSpPr>
          <p:nvPr userDrawn="1"/>
        </p:nvSpPr>
        <p:spPr>
          <a:xfrm>
            <a:off x="10752000" y="5397146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ABA769-0300-7491-0C08-6C85B554F59B}"/>
              </a:ext>
            </a:extLst>
          </p:cNvPr>
          <p:cNvSpPr>
            <a:spLocks noChangeAspect="1"/>
          </p:cNvSpPr>
          <p:nvPr userDrawn="1"/>
        </p:nvSpPr>
        <p:spPr>
          <a:xfrm>
            <a:off x="11471137" y="3951015"/>
            <a:ext cx="719137" cy="719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4BB0B5-1738-8868-762D-236F06C659D3}"/>
              </a:ext>
            </a:extLst>
          </p:cNvPr>
          <p:cNvSpPr>
            <a:spLocks noChangeAspect="1"/>
          </p:cNvSpPr>
          <p:nvPr userDrawn="1"/>
        </p:nvSpPr>
        <p:spPr>
          <a:xfrm>
            <a:off x="719137" y="746313"/>
            <a:ext cx="719137" cy="7191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45D314-EF17-804C-5822-7493985EE035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719137" cy="719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56B1EF-E4C6-B99F-B571-A5D5A8224B24}"/>
              </a:ext>
            </a:extLst>
          </p:cNvPr>
          <p:cNvSpPr>
            <a:spLocks noChangeAspect="1"/>
          </p:cNvSpPr>
          <p:nvPr userDrawn="1"/>
        </p:nvSpPr>
        <p:spPr>
          <a:xfrm>
            <a:off x="10752000" y="54180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01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725840"/>
            <a:ext cx="7241058" cy="298942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4193060"/>
            <a:ext cx="4506972" cy="11801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A178FDD9-7222-A2CF-20D9-7E7D6DB6DB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4930" y="5646384"/>
            <a:ext cx="4506971" cy="48577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lang="en-US" sz="1800" b="0" i="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GB"/>
              <a:t>Date</a:t>
            </a:r>
            <a:endParaRPr lang="en-US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339DB13F-08B5-1AFB-A9D9-52585077E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895679" y="723900"/>
            <a:ext cx="2560203" cy="84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80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48" userDrawn="1">
          <p15:clr>
            <a:srgbClr val="547EBF"/>
          </p15:clr>
        </p15:guide>
        <p15:guide id="3" orient="horz" pos="3863" userDrawn="1">
          <p15:clr>
            <a:srgbClr val="547EB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04DEB-FF19-4EF8-AB38-2962CF4B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9BD992-8AFD-407A-96F1-8A689D950D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0CBFFA-4D81-49D1-B6C3-2D55B10C1E2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1054100"/>
            <a:ext cx="11455400" cy="4940300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>
              <a:lnSpc>
                <a:spcPct val="100000"/>
              </a:lnSpc>
              <a:spcBef>
                <a:spcPts val="600"/>
              </a:spcBef>
              <a:defRPr/>
            </a:lvl2pPr>
            <a:lvl3pPr>
              <a:lnSpc>
                <a:spcPct val="100000"/>
              </a:lnSpc>
              <a:spcBef>
                <a:spcPts val="600"/>
              </a:spcBef>
              <a:defRPr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92343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Electri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683741"/>
            <a:ext cx="7241058" cy="303152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4193060"/>
            <a:ext cx="4860322" cy="17485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7495456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G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683741"/>
            <a:ext cx="7241058" cy="303152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4193060"/>
            <a:ext cx="4860322" cy="17485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86185255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683741"/>
            <a:ext cx="7241058" cy="257020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3995352"/>
            <a:ext cx="6977446" cy="1416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015860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683741"/>
            <a:ext cx="7241058" cy="257020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3995352"/>
            <a:ext cx="6977446" cy="1416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72824724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191" y="1191986"/>
            <a:ext cx="10467433" cy="2514600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190" y="4064794"/>
            <a:ext cx="1046743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EE60D-3DE5-7D47-A115-A3C0F81C9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DFA9A-1E04-C545-8357-3FAF75C8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48415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8E55C-07D8-C546-AAFA-337514FE2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7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1265873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A223-58FC-4045-ADFF-2C9411DB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564776"/>
            <a:ext cx="9887917" cy="1219199"/>
          </a:xfrm>
          <a:prstGeom prst="rect">
            <a:avLst/>
          </a:prstGeo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D68-3F76-704F-8C35-2B0DCD54A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90" y="2090057"/>
            <a:ext cx="10727409" cy="40869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CB105-B445-7346-A76E-C18A71F2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5D68F-04BE-4778-9ED9-C36B25585676}" type="datetimeFigureOut">
              <a:rPr lang="en-AU" smtClean="0"/>
              <a:t>14/10/2024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16D3-0BE6-8249-B2AD-D3313EF2D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3672" y="6356350"/>
            <a:ext cx="4236809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11005-EFD1-AD48-80B3-4B616B3CD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8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0148DF1B-7DD6-4387-BA1F-1A4E079060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65327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6753-64E3-9F45-8CC5-68813C404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555811"/>
            <a:ext cx="9887917" cy="121099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F8647-4D0A-5B44-A10D-3CACFA9C8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192" y="2073729"/>
            <a:ext cx="5181600" cy="41032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FF842-5527-984A-9787-DCE6B495D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073729"/>
            <a:ext cx="5257800" cy="41032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64DFC5-830C-D641-8AB0-A24DE3A325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6087E2-3B2C-294B-991F-E896D3AA2A0A}" type="datetime1">
              <a:rPr lang="en-AU" smtClean="0"/>
              <a:t>14/10/2024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38B6F-B84E-3A44-8BC4-8B20DAD8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5907" y="6356350"/>
            <a:ext cx="8315902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5B567-3BF8-CB42-BD03-B73229D97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9" y="6356350"/>
            <a:ext cx="550190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398906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FD0B-C643-4742-A403-5F91EF972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564776"/>
            <a:ext cx="9883766" cy="129259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6DE7E-E72D-8246-8D2A-AF75F2E19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191" y="1857375"/>
            <a:ext cx="5428279" cy="647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E1FA9-D8D6-9E40-9D94-083C874AF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192" y="2671761"/>
            <a:ext cx="5428278" cy="3517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31B32-2174-FA4A-B819-3017EECD1C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57373"/>
            <a:ext cx="5428280" cy="6477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6D4DFB-FEBF-F147-84E3-1F6180B0B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71761"/>
            <a:ext cx="5428281" cy="3517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A5265B-AD07-B94C-8B63-5ED1677E97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A16E7A-A311-EC48-9053-49DC35F52040}" type="datetime1">
              <a:rPr lang="en-AU" smtClean="0"/>
              <a:t>14/10/2024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883901-1DF2-054A-8629-2D76CDC5B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48416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B681B1-3ECF-AF40-8A77-0E29BCB2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7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1549803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A2FCA-D37C-4B41-A081-A059FE4D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365125"/>
            <a:ext cx="9887917" cy="14016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2170E-4173-4649-82C3-1DAF6ECF51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0721A-4309-5442-9655-9E214D986AE2}" type="datetime1">
              <a:rPr lang="en-AU" smtClean="0"/>
              <a:t>14/10/2024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3838DF-BCD1-8940-842D-C4A57010F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48415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6054EC-4C5F-AE4E-ADE1-081DE3BB4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7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426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723900"/>
            <a:ext cx="7241058" cy="256108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4010581"/>
            <a:ext cx="7163908" cy="141819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E8C166-4468-E69F-6FBA-4725F0832AE3}"/>
              </a:ext>
            </a:extLst>
          </p:cNvPr>
          <p:cNvSpPr/>
          <p:nvPr userDrawn="1"/>
        </p:nvSpPr>
        <p:spPr>
          <a:xfrm>
            <a:off x="9329352" y="3995352"/>
            <a:ext cx="2862648" cy="28626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F2A3AE-1EFE-2931-2154-6B4AED55042B}"/>
              </a:ext>
            </a:extLst>
          </p:cNvPr>
          <p:cNvSpPr>
            <a:spLocks noChangeAspect="1"/>
          </p:cNvSpPr>
          <p:nvPr userDrawn="1"/>
        </p:nvSpPr>
        <p:spPr>
          <a:xfrm>
            <a:off x="9329352" y="2562552"/>
            <a:ext cx="1432800" cy="143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59E5FB-23F7-ADDA-BDF2-189E7E4924E5}"/>
              </a:ext>
            </a:extLst>
          </p:cNvPr>
          <p:cNvSpPr>
            <a:spLocks noChangeAspect="1"/>
          </p:cNvSpPr>
          <p:nvPr userDrawn="1"/>
        </p:nvSpPr>
        <p:spPr>
          <a:xfrm>
            <a:off x="7896552" y="5430400"/>
            <a:ext cx="1432800" cy="143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F81242-981B-C378-C51B-66855536773D}"/>
              </a:ext>
            </a:extLst>
          </p:cNvPr>
          <p:cNvSpPr>
            <a:spLocks noChangeAspect="1"/>
          </p:cNvSpPr>
          <p:nvPr userDrawn="1"/>
        </p:nvSpPr>
        <p:spPr>
          <a:xfrm>
            <a:off x="7896552" y="3995975"/>
            <a:ext cx="1432800" cy="143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E715DF-328D-3B89-599E-9577BB5F665D}"/>
              </a:ext>
            </a:extLst>
          </p:cNvPr>
          <p:cNvSpPr>
            <a:spLocks noChangeAspect="1"/>
          </p:cNvSpPr>
          <p:nvPr userDrawn="1"/>
        </p:nvSpPr>
        <p:spPr>
          <a:xfrm>
            <a:off x="6456040" y="5430400"/>
            <a:ext cx="1432800" cy="143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67760-4817-2302-4AFD-70CC6EEB9C86}"/>
              </a:ext>
            </a:extLst>
          </p:cNvPr>
          <p:cNvSpPr>
            <a:spLocks noChangeAspect="1"/>
          </p:cNvSpPr>
          <p:nvPr userDrawn="1"/>
        </p:nvSpPr>
        <p:spPr>
          <a:xfrm>
            <a:off x="5023240" y="5430400"/>
            <a:ext cx="1432800" cy="143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0F484C-8708-E61D-4A45-D03209BC01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895679" y="723900"/>
            <a:ext cx="2560203" cy="84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56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81A3EC-C7E1-4240-A6DF-5E8B2BB9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F3AF6-BFCE-4E4A-AF1D-F193141FC744}" type="datetime1">
              <a:rPr lang="en-AU" smtClean="0"/>
              <a:t>14/10/2024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E128E4-EBD9-1E4D-9CCE-4054C4B9D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48415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CACBF-76BC-874B-8B74-5707349D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7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7605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A55-5591-0042-85B8-D3B0B6371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564777"/>
            <a:ext cx="9459223" cy="600636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02646-41FE-5F45-B129-37893F0C9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5436" y="1796143"/>
            <a:ext cx="6293224" cy="406490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79C40-1E8C-4B41-8BC7-5FB26A82F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192" y="1796144"/>
            <a:ext cx="3806655" cy="40728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6B498-E487-FB41-9F9D-43278BC1CE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4241AE-9F98-9349-BDD3-E80BF168A12D}" type="datetime1">
              <a:rPr lang="en-AU" smtClean="0"/>
              <a:t>14/10/2024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5BBD2-1983-D944-AAB8-9FF7099B4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48416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3450D-4BDF-0A4F-BECC-9C662B80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7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0937414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9FF4-49AF-874B-A722-AEC225755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2" y="564776"/>
            <a:ext cx="9720480" cy="610881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B428BC-9B8D-2A43-8196-E44FC422D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15436" y="1775012"/>
            <a:ext cx="6226367" cy="4086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1DA56-3DE2-ED4A-A686-A597D1A5A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192" y="1775012"/>
            <a:ext cx="3806655" cy="4093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7803B-D5D9-7045-980E-8CA9479830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FC97A-96B0-1248-B37A-49D4BF59CCDE}" type="datetime1">
              <a:rPr lang="en-AU" smtClean="0"/>
              <a:t>14/10/2024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9F169-A600-0144-82C6-4DCA27A52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48416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47848-C030-C444-B025-665A8C68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7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0986076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A223-58FC-4045-ADFF-2C9411DB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564775"/>
            <a:ext cx="9887917" cy="12020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D68-3F76-704F-8C35-2B0DCD54A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91" y="2090057"/>
            <a:ext cx="11050290" cy="40869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CB105-B445-7346-A76E-C18A71F2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EE8978-79B1-3D44-9527-A5B38DA5CA4C}" type="datetime1">
              <a:rPr lang="en-AU" smtClean="0"/>
              <a:t>14/10/2024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16D3-0BE6-8249-B2AD-D3313EF2D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1799" y="6356350"/>
            <a:ext cx="4860008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11005-EFD1-AD48-80B3-4B616B3CD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7" y="6356350"/>
            <a:ext cx="550192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724847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Mid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A223-58FC-4045-ADFF-2C9411DB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564775"/>
            <a:ext cx="9887917" cy="12020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D68-3F76-704F-8C35-2B0DCD54A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91" y="2090057"/>
            <a:ext cx="11050290" cy="40869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CB105-B445-7346-A76E-C18A71F2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69F270-5BDE-C54C-8230-EE0A83295664}" type="datetime1">
              <a:rPr lang="en-AU" smtClean="0"/>
              <a:t>14/10/2024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16D3-0BE6-8249-B2AD-D3313EF2D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48417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11005-EFD1-AD48-80B3-4B616B3CD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9" y="6356350"/>
            <a:ext cx="550190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6444585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ight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A223-58FC-4045-ADFF-2C9411DB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564775"/>
            <a:ext cx="9887917" cy="12020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D68-3F76-704F-8C35-2B0DCD54A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91" y="2090057"/>
            <a:ext cx="11050290" cy="40869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CB105-B445-7346-A76E-C18A71F2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C56DFB-F114-0940-A297-EF923B1E9939}" type="datetime1">
              <a:rPr lang="en-AU" smtClean="0"/>
              <a:t>14/10/2024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16D3-0BE6-8249-B2AD-D3313EF2D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1" y="6356350"/>
            <a:ext cx="830709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11005-EFD1-AD48-80B3-4B616B3CD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9" y="6356350"/>
            <a:ext cx="550190" cy="365125"/>
          </a:xfrm>
          <a:prstGeom prst="rect">
            <a:avLst/>
          </a:prstGeom>
        </p:spPr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911945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6AE98B-EDB9-F949-AC99-D0AF6BF47A20}"/>
              </a:ext>
            </a:extLst>
          </p:cNvPr>
          <p:cNvSpPr/>
          <p:nvPr/>
        </p:nvSpPr>
        <p:spPr>
          <a:xfrm>
            <a:off x="3797935" y="4378072"/>
            <a:ext cx="45961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Century Gothic" panose="020B0502020202020204" pitchFamily="34" charset="0"/>
              </a:rPr>
              <a:t>For more information visit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8FB695-276B-2340-97E7-4290E240AB78}"/>
              </a:ext>
            </a:extLst>
          </p:cNvPr>
          <p:cNvSpPr/>
          <p:nvPr/>
        </p:nvSpPr>
        <p:spPr>
          <a:xfrm>
            <a:off x="4406280" y="4992669"/>
            <a:ext cx="3379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chemeClr val="accent2"/>
                </a:solidFill>
                <a:latin typeface="Century Gothic" panose="020B0502020202020204" pitchFamily="34" charset="0"/>
              </a:rPr>
              <a:t>aemo.com.au</a:t>
            </a:r>
          </a:p>
        </p:txBody>
      </p:sp>
    </p:spTree>
    <p:extLst>
      <p:ext uri="{BB962C8B-B14F-4D97-AF65-F5344CB8AC3E}">
        <p14:creationId xmlns:p14="http://schemas.microsoft.com/office/powerpoint/2010/main" val="1528287791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B787383-EEB4-40DD-8995-EE0915C1BE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1" y="-1"/>
            <a:ext cx="12191999" cy="68580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EC01375-9141-4547-86B0-6A8251D9F2D6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prstGeom prst="rect">
            <a:avLst/>
          </a:prstGeom>
          <a:solidFill>
            <a:srgbClr val="702F7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000"/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0DE72C8-965E-406F-987A-6022B4E470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729" y="5410890"/>
            <a:ext cx="3118039" cy="1025056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B6A9009-B906-4D5A-95A0-E2AA0046719B}"/>
              </a:ext>
            </a:extLst>
          </p:cNvPr>
          <p:cNvSpPr/>
          <p:nvPr userDrawn="1"/>
        </p:nvSpPr>
        <p:spPr>
          <a:xfrm>
            <a:off x="1008866" y="2082800"/>
            <a:ext cx="10174269" cy="24828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4800" b="1">
              <a:solidFill>
                <a:schemeClr val="accent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E896B07D-201C-481F-97BA-73B59F085B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5898" y="2301910"/>
            <a:ext cx="9220200" cy="1038190"/>
          </a:xfrm>
        </p:spPr>
        <p:txBody>
          <a:bodyPr anchor="b">
            <a:noAutofit/>
          </a:bodyPr>
          <a:lstStyle>
            <a:lvl1pPr marL="0" indent="0" algn="ctr">
              <a:buNone/>
              <a:defRPr sz="4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58AFDCB7-7642-4422-8607-E831BAEAF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5898" y="3517900"/>
            <a:ext cx="9220200" cy="869949"/>
          </a:xfrm>
        </p:spPr>
        <p:txBody>
          <a:bodyPr anchor="t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Section description</a:t>
            </a:r>
          </a:p>
        </p:txBody>
      </p:sp>
    </p:spTree>
    <p:extLst>
      <p:ext uri="{BB962C8B-B14F-4D97-AF65-F5344CB8AC3E}">
        <p14:creationId xmlns:p14="http://schemas.microsoft.com/office/powerpoint/2010/main" val="366972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04DEB-FF19-4EF8-AB38-2962CF4B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9BD992-8AFD-407A-96F1-8A689D950D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3A8A1-F1FB-4971-A37D-96AAB5843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0CBFFA-4D81-49D1-B6C3-2D55B10C1E2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1054100"/>
            <a:ext cx="11455400" cy="4940300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>
              <a:lnSpc>
                <a:spcPct val="100000"/>
              </a:lnSpc>
              <a:spcBef>
                <a:spcPts val="600"/>
              </a:spcBef>
              <a:defRPr/>
            </a:lvl2pPr>
            <a:lvl3pPr>
              <a:lnSpc>
                <a:spcPct val="100000"/>
              </a:lnSpc>
              <a:spcBef>
                <a:spcPts val="600"/>
              </a:spcBef>
              <a:defRPr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0189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raft for discus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C834E7C-7126-4E07-BC7C-CFC2896D6044}"/>
              </a:ext>
            </a:extLst>
          </p:cNvPr>
          <p:cNvSpPr/>
          <p:nvPr/>
        </p:nvSpPr>
        <p:spPr>
          <a:xfrm>
            <a:off x="0" y="-29271"/>
            <a:ext cx="12200182" cy="78968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84BE96A9-0817-4176-B5A7-70501131B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92" y="107673"/>
            <a:ext cx="1604047" cy="5273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DE964B-7627-49C2-B774-D9E6B6FF7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23" y="-17738"/>
            <a:ext cx="9608578" cy="778154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86E963-FCD6-4013-8B04-F9EA91755E82}"/>
              </a:ext>
            </a:extLst>
          </p:cNvPr>
          <p:cNvSpPr/>
          <p:nvPr userDrawn="1"/>
        </p:nvSpPr>
        <p:spPr>
          <a:xfrm>
            <a:off x="0" y="6188364"/>
            <a:ext cx="11683910" cy="66963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FBE85-EF2F-42B8-894D-60DB8F22ABB6}"/>
              </a:ext>
            </a:extLst>
          </p:cNvPr>
          <p:cNvSpPr/>
          <p:nvPr userDrawn="1"/>
        </p:nvSpPr>
        <p:spPr>
          <a:xfrm>
            <a:off x="11688000" y="6188363"/>
            <a:ext cx="504000" cy="66963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C3A2836-001A-47B7-9B5A-D4A821F5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8000" y="6188362"/>
            <a:ext cx="504000" cy="669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fld id="{95160ADB-9353-46DA-870C-B6E3691BCD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2793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720724"/>
            <a:ext cx="7241058" cy="2564259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4010581"/>
            <a:ext cx="7163908" cy="141819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D2151B-D38C-8CED-C803-9CD5955336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893536" y="711200"/>
            <a:ext cx="2560200" cy="8435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AE8C166-4468-E69F-6FBA-4725F0832AE3}"/>
              </a:ext>
            </a:extLst>
          </p:cNvPr>
          <p:cNvSpPr/>
          <p:nvPr userDrawn="1"/>
        </p:nvSpPr>
        <p:spPr>
          <a:xfrm>
            <a:off x="9329352" y="3995352"/>
            <a:ext cx="2862648" cy="2862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F2A3AE-1EFE-2931-2154-6B4AED55042B}"/>
              </a:ext>
            </a:extLst>
          </p:cNvPr>
          <p:cNvSpPr>
            <a:spLocks noChangeAspect="1"/>
          </p:cNvSpPr>
          <p:nvPr userDrawn="1"/>
        </p:nvSpPr>
        <p:spPr>
          <a:xfrm>
            <a:off x="9329352" y="2562552"/>
            <a:ext cx="1432800" cy="143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59E5FB-23F7-ADDA-BDF2-189E7E4924E5}"/>
              </a:ext>
            </a:extLst>
          </p:cNvPr>
          <p:cNvSpPr>
            <a:spLocks noChangeAspect="1"/>
          </p:cNvSpPr>
          <p:nvPr userDrawn="1"/>
        </p:nvSpPr>
        <p:spPr>
          <a:xfrm>
            <a:off x="7896552" y="5430400"/>
            <a:ext cx="1432800" cy="143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F81242-981B-C378-C51B-66855536773D}"/>
              </a:ext>
            </a:extLst>
          </p:cNvPr>
          <p:cNvSpPr>
            <a:spLocks noChangeAspect="1"/>
          </p:cNvSpPr>
          <p:nvPr userDrawn="1"/>
        </p:nvSpPr>
        <p:spPr>
          <a:xfrm>
            <a:off x="7896552" y="3995975"/>
            <a:ext cx="1432800" cy="143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E715DF-328D-3B89-599E-9577BB5F665D}"/>
              </a:ext>
            </a:extLst>
          </p:cNvPr>
          <p:cNvSpPr>
            <a:spLocks noChangeAspect="1"/>
          </p:cNvSpPr>
          <p:nvPr userDrawn="1"/>
        </p:nvSpPr>
        <p:spPr>
          <a:xfrm>
            <a:off x="6456040" y="5430400"/>
            <a:ext cx="1432800" cy="143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67760-4817-2302-4AFD-70CC6EEB9C86}"/>
              </a:ext>
            </a:extLst>
          </p:cNvPr>
          <p:cNvSpPr>
            <a:spLocks noChangeAspect="1"/>
          </p:cNvSpPr>
          <p:nvPr userDrawn="1"/>
        </p:nvSpPr>
        <p:spPr>
          <a:xfrm>
            <a:off x="5023240" y="5430400"/>
            <a:ext cx="1432800" cy="143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911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FFB7152-7112-4152-9FE8-DA3B0AC2BA9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2900" y="1054100"/>
            <a:ext cx="5588000" cy="955263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DF11AF-D929-4B99-8F77-3DAABFF1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86087E-CE3E-4A2C-894A-5D677A6A09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9DEB0-869F-4EDD-80DE-2147C83A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52241B-F77B-4502-9A5C-A08532FD870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1993900"/>
            <a:ext cx="5588000" cy="3987800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>
              <a:lnSpc>
                <a:spcPct val="100000"/>
              </a:lnSpc>
              <a:spcBef>
                <a:spcPts val="600"/>
              </a:spcBef>
              <a:defRPr/>
            </a:lvl2pPr>
            <a:lvl3pPr>
              <a:lnSpc>
                <a:spcPct val="100000"/>
              </a:lnSpc>
              <a:spcBef>
                <a:spcPts val="600"/>
              </a:spcBef>
              <a:defRPr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0273C80-F5FF-418E-B6DE-3EBE7EDE9F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10300" y="1993900"/>
            <a:ext cx="5588000" cy="3987800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defRPr/>
            </a:lvl1pPr>
            <a:lvl2pPr>
              <a:lnSpc>
                <a:spcPct val="100000"/>
              </a:lnSpc>
              <a:spcBef>
                <a:spcPts val="600"/>
              </a:spcBef>
              <a:defRPr/>
            </a:lvl2pPr>
            <a:lvl3pPr>
              <a:lnSpc>
                <a:spcPct val="100000"/>
              </a:lnSpc>
              <a:spcBef>
                <a:spcPts val="600"/>
              </a:spcBef>
              <a:defRPr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F7A869B-6DC8-4FF7-B38E-29811DCD77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0300" y="1054100"/>
            <a:ext cx="5588000" cy="955263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2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1C31-5088-7243-AAD5-621B1E31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1" y="1440000"/>
            <a:ext cx="10027070" cy="2108226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06004-B4FF-FE46-A3AF-D01808DCE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1" y="4010581"/>
            <a:ext cx="10046281" cy="141819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3113784-B3BC-9E6D-5E78-7FF3865A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499642-A428-DE78-5C92-EFE3C15E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3910E0-AE96-6DEC-1AF8-A7A6469D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9F8A42-1E11-1BC0-74D9-DA6EEE092D0F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BDDEB61-B7E9-D408-5258-2664F390F7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B96B7B5-18BC-C0E9-43C0-E08987AADAA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7DB2E82-E309-C8C6-FDA8-B485FF7A9F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7D53826-4A84-545C-978D-7237D4E7354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F933518-AF5E-EE20-93FA-DD3D48FA1BA5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2902EBC-DB12-F5DF-D1D6-E67E3E5C7D1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101FF0D-95B1-E55E-8189-D0683EC8A91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58123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A223-58FC-4045-ADFF-2C9411DB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41" y="720725"/>
            <a:ext cx="9319739" cy="1063250"/>
          </a:xfrm>
          <a:prstGeom prst="rect">
            <a:avLst/>
          </a:prstGeom>
        </p:spPr>
        <p:txBody>
          <a:bodyPr lIns="0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D68-3F76-704F-8C35-2B0DCD54A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2160725"/>
            <a:ext cx="10762884" cy="3973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9337541E-C931-6774-EFEF-5BCEFB327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CDE9969-3233-C237-0A86-F4FEE9318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0E5BE85-401E-F551-BF9F-1D2E1EB7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ACACC0-9C2B-8F46-3E6B-75490AD35EAD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CF4ACB7-0C55-00CF-763E-CB0C9F009CD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A9F893-DCA8-26AD-8AD7-DBEB3DA6A51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D66E77-7859-9E99-1FE2-2EEDFCD7FF0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36D2D11-B59E-A587-479E-8D560DD5A1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A422634-DFCF-8BF1-412F-E4E39D9DC733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E7CD028-2314-AC8D-6A2F-85C1C15040E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33">
                <a:extLst>
                  <a:ext uri="{FF2B5EF4-FFF2-40B4-BE49-F238E27FC236}">
                    <a16:creationId xmlns:a16="http://schemas.microsoft.com/office/drawing/2014/main" id="{2EBC62BA-7B96-559B-5889-C7C5B5FF818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95567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small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A223-58FC-4045-ADFF-2C9411DB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41" y="720725"/>
            <a:ext cx="9319739" cy="1063250"/>
          </a:xfrm>
          <a:prstGeom prst="rect">
            <a:avLst/>
          </a:prstGeom>
        </p:spPr>
        <p:txBody>
          <a:bodyPr lIns="0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D68-3F76-704F-8C35-2B0DCD54A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2160725"/>
            <a:ext cx="10762884" cy="3973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9337541E-C931-6774-EFEF-5BCEFB327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CDE9969-3233-C237-0A86-F4FEE9318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0E5BE85-401E-F551-BF9F-1D2E1EB7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4405EB-AEBE-D1E7-A609-6DE44FA4524E}"/>
              </a:ext>
            </a:extLst>
          </p:cNvPr>
          <p:cNvGrpSpPr/>
          <p:nvPr userDrawn="1"/>
        </p:nvGrpSpPr>
        <p:grpSpPr>
          <a:xfrm>
            <a:off x="10752000" y="0"/>
            <a:ext cx="1440000" cy="1440000"/>
            <a:chOff x="10752000" y="0"/>
            <a:chExt cx="1440000" cy="1440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22F245-7D44-A2B5-119C-6FD9D5AEBD9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2000" y="0"/>
              <a:ext cx="1440000" cy="14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33">
              <a:extLst>
                <a:ext uri="{FF2B5EF4-FFF2-40B4-BE49-F238E27FC236}">
                  <a16:creationId xmlns:a16="http://schemas.microsoft.com/office/drawing/2014/main" id="{31B9FCFC-D58A-1C4D-55A0-7E69F5BB04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0981984" y="222513"/>
              <a:ext cx="981757" cy="9817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516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6753-64E3-9F45-8CC5-68813C404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99" y="720725"/>
            <a:ext cx="9323281" cy="1046081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F8647-4D0A-5B44-A10D-3CACFA9C8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4539" y="2160725"/>
            <a:ext cx="4805543" cy="3973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FF842-5527-984A-9787-DCE6B495D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72279" y="2160725"/>
            <a:ext cx="4876213" cy="3973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5BA72E8-EC80-3970-18E2-0FD30EB35A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A604795-4FD7-83C1-655B-5B8660C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C0DCD11-6EBB-B2BC-608B-81F9A9246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F48402-1E42-F331-5A27-0954AFEE95EC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596D19C-E076-F138-EA87-FF57DEE30EA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8CAF1C6-2734-1C14-3F3E-D6DBE02AD25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85B42F3-CE35-323A-AF6A-57E7687B113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52F573-95CF-9951-39D4-9D67498007F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2596538-6629-8D8B-9564-0E401E4AFB65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1857BD4-D044-26C1-4B1B-BBB2AA27D5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33">
                <a:extLst>
                  <a:ext uri="{FF2B5EF4-FFF2-40B4-BE49-F238E27FC236}">
                    <a16:creationId xmlns:a16="http://schemas.microsoft.com/office/drawing/2014/main" id="{2495B432-8425-0E1B-2AA6-11433C1B56A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98385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FD0B-C643-4742-A403-5F91EF972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99" y="720724"/>
            <a:ext cx="9323281" cy="113664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6DE7E-E72D-8246-8D2A-AF75F2E19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369" y="2161032"/>
            <a:ext cx="4797181" cy="647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Arial Nova" panose="020B05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E1FA9-D8D6-9E40-9D94-083C874AF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370" y="2975418"/>
            <a:ext cx="4797180" cy="3158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31B32-2174-FA4A-B819-3017EECD1C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0339" y="2161030"/>
            <a:ext cx="4797182" cy="6477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Arial Nova" panose="020B05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6D4DFB-FEBF-F147-84E3-1F6180B0B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0338" y="2975418"/>
            <a:ext cx="4797183" cy="3158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467E8B9-D637-F88F-3014-84D0D3AA53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199" y="6356350"/>
            <a:ext cx="2582191" cy="363600"/>
          </a:xfrm>
          <a:prstGeom prst="rect">
            <a:avLst/>
          </a:prstGeom>
        </p:spPr>
        <p:txBody>
          <a:bodyPr lIns="0" tIns="0" rIns="0" bIns="0"/>
          <a:lstStyle/>
          <a:p>
            <a:fld id="{AA10802A-4FF1-1641-BCAF-D933730FE834}" type="datetime1">
              <a:rPr lang="en-AU" smtClean="0"/>
              <a:t>14/10/2024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7D47895-3D13-E486-F11E-9CD566EE0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3392" y="6356350"/>
            <a:ext cx="818741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64DA2C-38FF-0702-E8BE-7F53BA9A9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8514" y="6356350"/>
            <a:ext cx="703485" cy="365125"/>
          </a:xfrm>
          <a:prstGeom prst="rect">
            <a:avLst/>
          </a:prstGeom>
        </p:spPr>
        <p:txBody>
          <a:bodyPr lIns="0" tIns="0" rIns="0" bIns="0"/>
          <a:lstStyle/>
          <a:p>
            <a:fld id="{713AB538-E724-0A46-AEB0-E520B1BBAFE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0E97AA-D3F7-005B-FF35-EED4041681B7}"/>
              </a:ext>
            </a:extLst>
          </p:cNvPr>
          <p:cNvGrpSpPr/>
          <p:nvPr userDrawn="1"/>
        </p:nvGrpSpPr>
        <p:grpSpPr>
          <a:xfrm>
            <a:off x="10034480" y="0"/>
            <a:ext cx="2157520" cy="3601029"/>
            <a:chOff x="10034480" y="0"/>
            <a:chExt cx="2157520" cy="360102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F4EC90-8328-53E8-53CC-E85DA7220A2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034480" y="720879"/>
              <a:ext cx="1442779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F62026C-697E-8270-F68E-37D97D866DB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754630" y="720725"/>
              <a:ext cx="720000" cy="1440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A3EAC45-F4CF-19FF-D082-EBF4CF499C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1274" y="216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242DB5D-A014-5A2B-5267-00D59124F9F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70548" y="2881029"/>
              <a:ext cx="720000" cy="7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BF0F6D3-0EFC-E130-F3FB-4A2C514B2E3E}"/>
                </a:ext>
              </a:extLst>
            </p:cNvPr>
            <p:cNvGrpSpPr/>
            <p:nvPr userDrawn="1"/>
          </p:nvGrpSpPr>
          <p:grpSpPr>
            <a:xfrm>
              <a:off x="10752000" y="0"/>
              <a:ext cx="1440000" cy="1440000"/>
              <a:chOff x="10752000" y="0"/>
              <a:chExt cx="1440000" cy="1440000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4374EE5-906A-B2C6-910E-AF449D17B1A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752000" y="0"/>
                <a:ext cx="1440000" cy="144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" name="Picture 33">
                <a:extLst>
                  <a:ext uri="{FF2B5EF4-FFF2-40B4-BE49-F238E27FC236}">
                    <a16:creationId xmlns:a16="http://schemas.microsoft.com/office/drawing/2014/main" id="{DE32106C-BEB0-A662-937A-121508DEF1B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p:blipFill>
            <p:spPr>
              <a:xfrm>
                <a:off x="10981984" y="222513"/>
                <a:ext cx="981757" cy="9817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2029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image" Target="../media/image1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1CFD1A-D332-474C-8C0A-863C652DF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66" y="720725"/>
            <a:ext cx="9299214" cy="115720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8A4AE-B2D4-FB42-BF76-4B250FB68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6" y="2160724"/>
            <a:ext cx="10753544" cy="3973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178CB-5AF7-9142-B41D-92F44527A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4375" y="6356350"/>
            <a:ext cx="257901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F91D74E2-673D-5443-AB82-5465FF08957A}" type="datetime1">
              <a:rPr lang="en-AU" smtClean="0"/>
              <a:t>14/10/2024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AB519-1EEA-6346-94EE-D604390397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3392" y="6356350"/>
            <a:ext cx="81794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AAB5E-3638-C242-93CA-BB88433F0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5327" y="6356350"/>
            <a:ext cx="7066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713AB538-E724-0A46-AEB0-E520B1BBA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047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9" r:id="rId2"/>
    <p:sldLayoutId id="2147483670" r:id="rId3"/>
    <p:sldLayoutId id="2147483671" r:id="rId4"/>
    <p:sldLayoutId id="2147483672" r:id="rId5"/>
    <p:sldLayoutId id="2147483650" r:id="rId6"/>
    <p:sldLayoutId id="2147483673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67" r:id="rId14"/>
    <p:sldLayoutId id="2147483668" r:id="rId15"/>
    <p:sldLayoutId id="2147483662" r:id="rId16"/>
    <p:sldLayoutId id="2147483663" r:id="rId17"/>
    <p:sldLayoutId id="2147483664" r:id="rId18"/>
    <p:sldLayoutId id="2147483666" r:id="rId19"/>
    <p:sldLayoutId id="2147483677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50" userDrawn="1">
          <p15:clr>
            <a:srgbClr val="547EBF"/>
          </p15:clr>
        </p15:guide>
        <p15:guide id="2" pos="7227" userDrawn="1">
          <p15:clr>
            <a:srgbClr val="547EBF"/>
          </p15:clr>
        </p15:guide>
        <p15:guide id="3" orient="horz" pos="3864" userDrawn="1">
          <p15:clr>
            <a:srgbClr val="547EBF"/>
          </p15:clr>
        </p15:guide>
        <p15:guide id="4" orient="horz" pos="454" userDrawn="1">
          <p15:clr>
            <a:srgbClr val="547EBF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1CFD1A-D332-474C-8C0A-863C652DF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1" y="609599"/>
            <a:ext cx="9887917" cy="1157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8A4AE-B2D4-FB42-BF76-4B250FB68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191" y="2090057"/>
            <a:ext cx="10770952" cy="4086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178CB-5AF7-9142-B41D-92F44527A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19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F91D74E2-673D-5443-AB82-5465FF08957A}" type="datetime1">
              <a:rPr lang="en-AU" smtClean="0"/>
              <a:t>14/10/2024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AB519-1EEA-6346-94EE-D604390397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3391" y="6356350"/>
            <a:ext cx="8307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AAB5E-3638-C242-93CA-BB88433F0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0481" y="6356350"/>
            <a:ext cx="591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95160ADB-9353-46DA-870C-B6E3691BCD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997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Nova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Nova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Nova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Nova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Nova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63905-2EFC-024A-993F-90E6961A15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Australia’s Integrated System 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A3EBAE-12C6-DB44-95E1-63A79C4B4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2" y="4193060"/>
            <a:ext cx="6163156" cy="1180156"/>
          </a:xfrm>
        </p:spPr>
        <p:txBody>
          <a:bodyPr>
            <a:normAutofit/>
          </a:bodyPr>
          <a:lstStyle/>
          <a:p>
            <a:r>
              <a:rPr lang="en-AU" dirty="0"/>
              <a:t>GPST Workshop</a:t>
            </a:r>
          </a:p>
          <a:p>
            <a:r>
              <a:rPr lang="en-AU" dirty="0"/>
              <a:t>Eli Pack – Group Manager, System Planning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9AE7DFC-B34E-CDAB-8F70-21BD242AF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2024-10-16</a:t>
            </a:r>
          </a:p>
        </p:txBody>
      </p:sp>
    </p:spTree>
    <p:extLst>
      <p:ext uri="{BB962C8B-B14F-4D97-AF65-F5344CB8AC3E}">
        <p14:creationId xmlns:p14="http://schemas.microsoft.com/office/powerpoint/2010/main" val="913798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BF1A8-237A-922B-7EAF-87C69319D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0ADB-9353-46DA-870C-B6E3691BCDD5}" type="slidenum">
              <a:rPr lang="en-AU" smtClean="0"/>
              <a:pPr/>
              <a:t>10</a:t>
            </a:fld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B1C104-767D-A45B-86A1-EA4250AA708C}"/>
              </a:ext>
            </a:extLst>
          </p:cNvPr>
          <p:cNvCxnSpPr>
            <a:cxnSpLocks/>
          </p:cNvCxnSpPr>
          <p:nvPr/>
        </p:nvCxnSpPr>
        <p:spPr>
          <a:xfrm flipH="1">
            <a:off x="9124950" y="5847556"/>
            <a:ext cx="66675" cy="107157"/>
          </a:xfrm>
          <a:prstGeom prst="line">
            <a:avLst/>
          </a:prstGeom>
          <a:ln>
            <a:solidFill>
              <a:srgbClr val="77C5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728F62-BA78-42AB-445C-1D6FC15B23B2}"/>
              </a:ext>
            </a:extLst>
          </p:cNvPr>
          <p:cNvCxnSpPr>
            <a:cxnSpLocks/>
          </p:cNvCxnSpPr>
          <p:nvPr/>
        </p:nvCxnSpPr>
        <p:spPr>
          <a:xfrm flipH="1">
            <a:off x="9124950" y="6026150"/>
            <a:ext cx="66675" cy="107157"/>
          </a:xfrm>
          <a:prstGeom prst="line">
            <a:avLst/>
          </a:prstGeom>
          <a:ln>
            <a:solidFill>
              <a:srgbClr val="A4DB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370BCB7-216B-1279-4389-81E12A5A7EDC}"/>
              </a:ext>
            </a:extLst>
          </p:cNvPr>
          <p:cNvGraphicFramePr>
            <a:graphicFrameLocks/>
          </p:cNvGraphicFramePr>
          <p:nvPr/>
        </p:nvGraphicFramePr>
        <p:xfrm>
          <a:off x="550190" y="1167566"/>
          <a:ext cx="9222839" cy="5290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196D81A-0233-022D-9B44-EE80B2F99E69}"/>
              </a:ext>
            </a:extLst>
          </p:cNvPr>
          <p:cNvSpPr txBox="1"/>
          <p:nvPr/>
        </p:nvSpPr>
        <p:spPr>
          <a:xfrm>
            <a:off x="9469852" y="2937374"/>
            <a:ext cx="1400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Utility solar</a:t>
            </a:r>
            <a:endParaRPr lang="en-AU" sz="1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5C40EF-DCE3-4F5B-82EF-05DE7AAE09E1}"/>
              </a:ext>
            </a:extLst>
          </p:cNvPr>
          <p:cNvSpPr txBox="1"/>
          <p:nvPr/>
        </p:nvSpPr>
        <p:spPr>
          <a:xfrm>
            <a:off x="9469852" y="4081590"/>
            <a:ext cx="1400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rgbClr val="A1D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  <a:endParaRPr lang="en-AU" sz="1400">
              <a:solidFill>
                <a:srgbClr val="A1D88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28C269-215D-EDA0-AEB1-54D70C9954F7}"/>
              </a:ext>
            </a:extLst>
          </p:cNvPr>
          <p:cNvSpPr txBox="1"/>
          <p:nvPr/>
        </p:nvSpPr>
        <p:spPr>
          <a:xfrm>
            <a:off x="9469852" y="5029447"/>
            <a:ext cx="1400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rgbClr val="7ECCD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Utility storage</a:t>
            </a:r>
            <a:endParaRPr lang="en-AU" sz="1400">
              <a:solidFill>
                <a:srgbClr val="7ECCD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4C20B-ED8B-26FE-FE29-259D949E6136}"/>
              </a:ext>
            </a:extLst>
          </p:cNvPr>
          <p:cNvSpPr txBox="1"/>
          <p:nvPr/>
        </p:nvSpPr>
        <p:spPr>
          <a:xfrm>
            <a:off x="544303" y="4491768"/>
            <a:ext cx="10935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200">
                <a:solidFill>
                  <a:srgbClr val="9479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 coal</a:t>
            </a:r>
            <a:endParaRPr lang="en-AU" sz="1200">
              <a:solidFill>
                <a:srgbClr val="94795D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3F19D8-8B59-C925-1BB5-A21FCC030D14}"/>
              </a:ext>
            </a:extLst>
          </p:cNvPr>
          <p:cNvSpPr txBox="1"/>
          <p:nvPr/>
        </p:nvSpPr>
        <p:spPr>
          <a:xfrm>
            <a:off x="598850" y="5212872"/>
            <a:ext cx="10935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200">
                <a:solidFill>
                  <a:srgbClr val="373A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 coal</a:t>
            </a:r>
            <a:endParaRPr lang="en-AU" sz="1200">
              <a:solidFill>
                <a:srgbClr val="373A3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15D0D1-02AB-D4C1-666E-433D91073364}"/>
              </a:ext>
            </a:extLst>
          </p:cNvPr>
          <p:cNvSpPr txBox="1"/>
          <p:nvPr/>
        </p:nvSpPr>
        <p:spPr>
          <a:xfrm>
            <a:off x="9469852" y="5197484"/>
            <a:ext cx="14001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rgbClr val="A4DB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</a:t>
            </a:r>
            <a:endParaRPr lang="en-AU" sz="1400">
              <a:solidFill>
                <a:srgbClr val="A4DBE8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4D6FFF-B27D-78BA-B716-F0BD9090118A}"/>
              </a:ext>
            </a:extLst>
          </p:cNvPr>
          <p:cNvSpPr txBox="1"/>
          <p:nvPr/>
        </p:nvSpPr>
        <p:spPr>
          <a:xfrm>
            <a:off x="9469853" y="1588332"/>
            <a:ext cx="13991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Rooftop solar and other distributed solar</a:t>
            </a:r>
            <a:endParaRPr lang="en-A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70A51D-31FE-EA2C-DC3B-5C68850834D2}"/>
              </a:ext>
            </a:extLst>
          </p:cNvPr>
          <p:cNvSpPr txBox="1"/>
          <p:nvPr/>
        </p:nvSpPr>
        <p:spPr>
          <a:xfrm>
            <a:off x="9469852" y="5539987"/>
            <a:ext cx="28500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rgbClr val="40C1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gas-powered generation</a:t>
            </a:r>
            <a:endParaRPr lang="en-AU" sz="1400">
              <a:solidFill>
                <a:srgbClr val="40C1AC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E4488F-87CB-4A11-9122-6DA82B5069D2}"/>
              </a:ext>
            </a:extLst>
          </p:cNvPr>
          <p:cNvSpPr txBox="1"/>
          <p:nvPr/>
        </p:nvSpPr>
        <p:spPr>
          <a:xfrm>
            <a:off x="393111" y="4250867"/>
            <a:ext cx="12993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200">
                <a:solidFill>
                  <a:srgbClr val="0085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Mid-merit gas</a:t>
            </a:r>
            <a:endParaRPr lang="en-AU" sz="1200">
              <a:solidFill>
                <a:srgbClr val="008578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4F3DD2-4CE0-FF47-FAB8-E234614CDC06}"/>
              </a:ext>
            </a:extLst>
          </p:cNvPr>
          <p:cNvSpPr txBox="1"/>
          <p:nvPr/>
        </p:nvSpPr>
        <p:spPr>
          <a:xfrm>
            <a:off x="9469852" y="5386098"/>
            <a:ext cx="9446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rgbClr val="B382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</a:t>
            </a:r>
            <a:endParaRPr lang="en-AU" sz="1400">
              <a:solidFill>
                <a:srgbClr val="B3821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C203F6-3663-0FA3-A75D-58D9B6AFFA76}"/>
              </a:ext>
            </a:extLst>
          </p:cNvPr>
          <p:cNvSpPr txBox="1"/>
          <p:nvPr/>
        </p:nvSpPr>
        <p:spPr>
          <a:xfrm>
            <a:off x="9469852" y="4843471"/>
            <a:ext cx="12993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rgbClr val="C964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 storage</a:t>
            </a:r>
            <a:endParaRPr lang="en-AU" sz="1400">
              <a:solidFill>
                <a:srgbClr val="C964C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125C26-BC13-D3EF-4446-F8F9892C2D29}"/>
              </a:ext>
            </a:extLst>
          </p:cNvPr>
          <p:cNvSpPr txBox="1"/>
          <p:nvPr/>
        </p:nvSpPr>
        <p:spPr>
          <a:xfrm>
            <a:off x="9469852" y="4667135"/>
            <a:ext cx="19601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 sz="900" b="0" i="0" u="none" strike="noStrike" kern="1200" baseline="0">
                <a:solidFill>
                  <a:srgbClr val="FDD2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AU" sz="1400">
                <a:solidFill>
                  <a:srgbClr val="DD9C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 CER storage</a:t>
            </a:r>
            <a:endParaRPr lang="en-AU" sz="1400">
              <a:solidFill>
                <a:srgbClr val="DD9CD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CC8181-692B-B100-459A-B5F6E09AE8BE}"/>
              </a:ext>
            </a:extLst>
          </p:cNvPr>
          <p:cNvSpPr/>
          <p:nvPr/>
        </p:nvSpPr>
        <p:spPr>
          <a:xfrm>
            <a:off x="1430655" y="1756788"/>
            <a:ext cx="2754070" cy="3959659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92C6C5-802C-E2F5-381F-A2A3CF586D66}"/>
              </a:ext>
            </a:extLst>
          </p:cNvPr>
          <p:cNvCxnSpPr>
            <a:cxnSpLocks/>
          </p:cNvCxnSpPr>
          <p:nvPr/>
        </p:nvCxnSpPr>
        <p:spPr>
          <a:xfrm flipV="1">
            <a:off x="4184725" y="1756788"/>
            <a:ext cx="979" cy="3959659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6">
            <a:extLst>
              <a:ext uri="{FF2B5EF4-FFF2-40B4-BE49-F238E27FC236}">
                <a16:creationId xmlns:a16="http://schemas.microsoft.com/office/drawing/2014/main" id="{6D20588D-4313-2FC3-C85F-DE8AD705BDD5}"/>
              </a:ext>
            </a:extLst>
          </p:cNvPr>
          <p:cNvSpPr txBox="1"/>
          <p:nvPr/>
        </p:nvSpPr>
        <p:spPr>
          <a:xfrm>
            <a:off x="2212407" y="1831171"/>
            <a:ext cx="1059751" cy="30777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</a:t>
            </a:r>
            <a:endParaRPr lang="en-AU" sz="120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BD5E6E2-315B-83F6-AC6A-4415A8FC66BC}"/>
              </a:ext>
            </a:extLst>
          </p:cNvPr>
          <p:cNvSpPr txBox="1">
            <a:spLocks/>
          </p:cNvSpPr>
          <p:nvPr/>
        </p:nvSpPr>
        <p:spPr>
          <a:xfrm>
            <a:off x="463175" y="334407"/>
            <a:ext cx="9887917" cy="12191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AU" sz="2600"/>
              <a:t>The transition is well underway, with electricity generation shifting to low emissions and renewable energy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DF53E0-2324-7B3F-2079-F4AACDBBAB47}"/>
              </a:ext>
            </a:extLst>
          </p:cNvPr>
          <p:cNvSpPr txBox="1"/>
          <p:nvPr/>
        </p:nvSpPr>
        <p:spPr>
          <a:xfrm rot="16200000">
            <a:off x="-2820600" y="3259723"/>
            <a:ext cx="61604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600" b="1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r>
              <a:rPr lang="en-AU" b="1">
                <a:solidFill>
                  <a:srgbClr val="424242"/>
                </a:solidFill>
              </a:rPr>
              <a:t>Annual generation (TWh)</a:t>
            </a:r>
          </a:p>
        </p:txBody>
      </p:sp>
    </p:spTree>
    <p:extLst>
      <p:ext uri="{BB962C8B-B14F-4D97-AF65-F5344CB8AC3E}">
        <p14:creationId xmlns:p14="http://schemas.microsoft.com/office/powerpoint/2010/main" val="2261591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85C5B-21B6-614D-A26F-ABFF72215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AB538-E724-0A46-AEB0-E520B1BBAF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242">
                    <a:tint val="75000"/>
                  </a:srgbClr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24242">
                  <a:tint val="75000"/>
                </a:srgbClr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F48DC8-FC86-9115-DFF5-5AF24B4468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70"/>
          <a:stretch/>
        </p:blipFill>
        <p:spPr>
          <a:xfrm>
            <a:off x="585309" y="0"/>
            <a:ext cx="48733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15144F-C272-FD68-5B0A-FFEA33144E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32" r="84922"/>
          <a:stretch/>
        </p:blipFill>
        <p:spPr>
          <a:xfrm>
            <a:off x="7799773" y="3895726"/>
            <a:ext cx="1838325" cy="21633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DF43F6-0622-DCD2-A2C4-584F7E1809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69" t="2952" r="68535"/>
          <a:stretch/>
        </p:blipFill>
        <p:spPr>
          <a:xfrm>
            <a:off x="5841783" y="3895726"/>
            <a:ext cx="1816100" cy="21899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10B953-D7A9-82E8-7AB5-3B8A5B7444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32" r="51485"/>
          <a:stretch/>
        </p:blipFill>
        <p:spPr>
          <a:xfrm>
            <a:off x="9843489" y="1162917"/>
            <a:ext cx="1778000" cy="22565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D6C395-A0C4-AF49-FB89-0CE1E9C2FF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599" r="34088"/>
          <a:stretch/>
        </p:blipFill>
        <p:spPr>
          <a:xfrm>
            <a:off x="5816383" y="1162918"/>
            <a:ext cx="1866900" cy="22565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C79618-28BD-CB59-711E-2178F25B99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578" r="16797"/>
          <a:stretch/>
        </p:blipFill>
        <p:spPr>
          <a:xfrm>
            <a:off x="9779989" y="3842618"/>
            <a:ext cx="1905000" cy="22565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E74426-64DB-CC9A-54BC-10AFB7147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558"/>
          <a:stretch/>
        </p:blipFill>
        <p:spPr>
          <a:xfrm>
            <a:off x="7821999" y="1162917"/>
            <a:ext cx="1882774" cy="225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8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497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1375F0F-935C-44E2-86F8-85BD681C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We are on a journey to 100% renewable energy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7361A5-96BA-3E20-E447-C97EDBC7E708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123338334"/>
              </p:ext>
            </p:extLst>
          </p:nvPr>
        </p:nvGraphicFramePr>
        <p:xfrm>
          <a:off x="342900" y="1844824"/>
          <a:ext cx="1145540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301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E414F-52A3-D7EE-A84E-AC4DF20A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577" y="1722976"/>
            <a:ext cx="5895157" cy="4594881"/>
          </a:xfrm>
        </p:spPr>
        <p:txBody>
          <a:bodyPr vert="horz" wrap="square" lIns="91440" tIns="46800" rIns="91440" bIns="45720" rtlCol="0" anchor="t">
            <a:noAutofit/>
          </a:bodyPr>
          <a:lstStyle/>
          <a:p>
            <a:pPr defTabSz="0">
              <a:lnSpc>
                <a:spcPct val="100000"/>
              </a:lnSpc>
              <a:buClr>
                <a:schemeClr val="tx2"/>
              </a:buClr>
            </a:pPr>
            <a:r>
              <a:rPr lang="en-US" sz="2300">
                <a:latin typeface="Arial Nova" panose="020B0504020202020204" pitchFamily="34" charset="0"/>
                <a:cs typeface="Segoe UI Semilight"/>
              </a:rPr>
              <a:t>A roadmap for the National Electricity Market (</a:t>
            </a:r>
            <a:r>
              <a:rPr lang="en-AU" sz="2300">
                <a:latin typeface="Arial Nova" panose="020B0504020202020204" pitchFamily="34" charset="0"/>
                <a:cs typeface="Segoe UI Semilight"/>
              </a:rPr>
              <a:t>NEM) energy </a:t>
            </a:r>
            <a:r>
              <a:rPr lang="en-US" sz="2300">
                <a:latin typeface="Arial Nova" panose="020B0504020202020204" pitchFamily="34" charset="0"/>
                <a:cs typeface="Segoe UI Semilight"/>
              </a:rPr>
              <a:t>transition.</a:t>
            </a:r>
          </a:p>
          <a:p>
            <a:pPr defTabSz="0">
              <a:lnSpc>
                <a:spcPct val="100000"/>
              </a:lnSpc>
              <a:buClr>
                <a:schemeClr val="tx2"/>
              </a:buClr>
            </a:pPr>
            <a:r>
              <a:rPr lang="en-AU" sz="2300">
                <a:latin typeface="Arial Nova" panose="020B0504020202020204" pitchFamily="34" charset="0"/>
                <a:cs typeface="Arial"/>
              </a:rPr>
              <a:t>Optimal development path for reaching net zero by 2050.</a:t>
            </a:r>
            <a:endParaRPr lang="en-US" sz="2300">
              <a:latin typeface="Arial Nova" panose="020B0504020202020204" pitchFamily="34" charset="0"/>
              <a:cs typeface="Arial"/>
            </a:endParaRPr>
          </a:p>
          <a:p>
            <a:pPr defTabSz="0">
              <a:lnSpc>
                <a:spcPct val="100000"/>
              </a:lnSpc>
              <a:buClr>
                <a:schemeClr val="tx2"/>
              </a:buClr>
            </a:pPr>
            <a:r>
              <a:rPr lang="en-US" sz="2300">
                <a:latin typeface="Arial Nova" panose="020B0504020202020204" pitchFamily="34" charset="0"/>
                <a:cs typeface="Segoe UI Semilight"/>
              </a:rPr>
              <a:t>Least-cost path for transition within Commonwealth and State policies.</a:t>
            </a:r>
            <a:endParaRPr lang="en-US" sz="2300">
              <a:latin typeface="Arial Nova" panose="020B0504020202020204" pitchFamily="34" charset="0"/>
              <a:cs typeface="Arial"/>
            </a:endParaRPr>
          </a:p>
          <a:p>
            <a:pPr defTabSz="0">
              <a:lnSpc>
                <a:spcPct val="100000"/>
              </a:lnSpc>
              <a:buClr>
                <a:schemeClr val="tx2"/>
              </a:buClr>
            </a:pPr>
            <a:r>
              <a:rPr lang="en-US" sz="2300">
                <a:latin typeface="Arial Nova" panose="020B0504020202020204" pitchFamily="34" charset="0"/>
                <a:cs typeface="Segoe UI Semilight"/>
              </a:rPr>
              <a:t>Provides expert information for </a:t>
            </a:r>
            <a:r>
              <a:rPr lang="en-AU" sz="2300">
                <a:latin typeface="Arial Nova" panose="020B0504020202020204" pitchFamily="34" charset="0"/>
                <a:cs typeface="Segoe UI Semilight"/>
              </a:rPr>
              <a:t>a range of stakeholders.</a:t>
            </a:r>
          </a:p>
          <a:p>
            <a:pPr defTabSz="0">
              <a:lnSpc>
                <a:spcPct val="100000"/>
              </a:lnSpc>
              <a:buClr>
                <a:schemeClr val="tx2"/>
              </a:buClr>
            </a:pPr>
            <a:r>
              <a:rPr lang="en-US" sz="2300">
                <a:latin typeface="Arial Nova" panose="020B0504020202020204" pitchFamily="34" charset="0"/>
                <a:cs typeface="Segoe UI Semilight"/>
              </a:rPr>
              <a:t>Serves regulatory purpose of identifying ‘actionable’ projects which should progress as urgently as possible.</a:t>
            </a:r>
            <a:endParaRPr lang="en-AU" sz="2300">
              <a:latin typeface="Arial Nova" panose="020B0504020202020204" pitchFamily="34" charset="0"/>
              <a:cs typeface="Segoe UI Semi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B6785-2014-28E6-78A0-51D30A475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AB538-E724-0A46-AEB0-E520B1BBAF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242">
                    <a:tint val="75000"/>
                  </a:srgbClr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24242">
                  <a:tint val="75000"/>
                </a:srgbClr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C283DD0-A323-EE83-79C3-179F74211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154" y="1722976"/>
            <a:ext cx="2803667" cy="39642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F364ADF-2AA0-D1C3-F43E-CFF09384292A}"/>
              </a:ext>
            </a:extLst>
          </p:cNvPr>
          <p:cNvSpPr txBox="1">
            <a:spLocks/>
          </p:cNvSpPr>
          <p:nvPr/>
        </p:nvSpPr>
        <p:spPr>
          <a:xfrm>
            <a:off x="463175" y="334407"/>
            <a:ext cx="9887917" cy="12191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AU" sz="3000"/>
              <a:t>The Integrated System Plan is a roadmap for the energy transition</a:t>
            </a:r>
          </a:p>
        </p:txBody>
      </p:sp>
    </p:spTree>
    <p:extLst>
      <p:ext uri="{BB962C8B-B14F-4D97-AF65-F5344CB8AC3E}">
        <p14:creationId xmlns:p14="http://schemas.microsoft.com/office/powerpoint/2010/main" val="330589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B3EE74-B747-C954-7265-74D67DB44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1197651"/>
            <a:ext cx="7117359" cy="5523824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660F395-D5B3-FE30-6E92-8BE224A7B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1808" y="6356350"/>
            <a:ext cx="550192" cy="365125"/>
          </a:xfrm>
        </p:spPr>
        <p:txBody>
          <a:bodyPr/>
          <a:lstStyle/>
          <a:p>
            <a:fld id="{713AB538-E724-0A46-AEB0-E520B1BBAFEE}" type="slidenum">
              <a:rPr lang="en-US" smtClean="0"/>
              <a:t>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02E084-7344-A783-C6DB-8D96F7233F29}"/>
              </a:ext>
            </a:extLst>
          </p:cNvPr>
          <p:cNvSpPr txBox="1">
            <a:spLocks/>
          </p:cNvSpPr>
          <p:nvPr/>
        </p:nvSpPr>
        <p:spPr>
          <a:xfrm>
            <a:off x="463175" y="334407"/>
            <a:ext cx="9887917" cy="12191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AU" sz="2600"/>
              <a:t>The ISP takes standards, policies and consulted-on inputs and assumptions to model the optimal development path</a:t>
            </a:r>
          </a:p>
        </p:txBody>
      </p:sp>
    </p:spTree>
    <p:extLst>
      <p:ext uri="{BB962C8B-B14F-4D97-AF65-F5344CB8AC3E}">
        <p14:creationId xmlns:p14="http://schemas.microsoft.com/office/powerpoint/2010/main" val="295553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B9196-B8F9-A74B-9538-B7FB0B4F2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99927" y="6358484"/>
            <a:ext cx="591518" cy="365125"/>
          </a:xfrm>
          <a:ln>
            <a:noFill/>
          </a:ln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13AB538-E724-0A46-AEB0-E520B1BBAF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242">
                    <a:tint val="75000"/>
                  </a:srgbClr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24242">
                  <a:tint val="75000"/>
                </a:srgbClr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3564DBA-9846-4D2C-847B-68070072D489}"/>
              </a:ext>
            </a:extLst>
          </p:cNvPr>
          <p:cNvSpPr txBox="1">
            <a:spLocks/>
          </p:cNvSpPr>
          <p:nvPr/>
        </p:nvSpPr>
        <p:spPr>
          <a:xfrm>
            <a:off x="4847882" y="3237189"/>
            <a:ext cx="2998656" cy="1189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>
                <a:ln>
                  <a:noFill/>
                </a:ln>
                <a:solidFill>
                  <a:srgbClr val="6B3077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Inputs, Assumptions &amp; Scenarios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83A1A8A-72B5-49DE-B35C-16970B568611}"/>
              </a:ext>
            </a:extLst>
          </p:cNvPr>
          <p:cNvGraphicFramePr/>
          <p:nvPr/>
        </p:nvGraphicFramePr>
        <p:xfrm>
          <a:off x="2293090" y="1348262"/>
          <a:ext cx="8039100" cy="4949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C05E0B19-700A-47AC-8A38-AB0087D1F766}"/>
              </a:ext>
            </a:extLst>
          </p:cNvPr>
          <p:cNvGrpSpPr/>
          <p:nvPr/>
        </p:nvGrpSpPr>
        <p:grpSpPr>
          <a:xfrm>
            <a:off x="4719921" y="775735"/>
            <a:ext cx="770400" cy="482400"/>
            <a:chOff x="135522" y="671881"/>
            <a:chExt cx="524425" cy="327766"/>
          </a:xfrm>
          <a:solidFill>
            <a:srgbClr val="002060"/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7CF0E9B-1779-4CFA-B577-62589DD2349F}"/>
                </a:ext>
              </a:extLst>
            </p:cNvPr>
            <p:cNvSpPr/>
            <p:nvPr/>
          </p:nvSpPr>
          <p:spPr>
            <a:xfrm>
              <a:off x="13552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2" name="Rectangle: Rounded Corners 6">
              <a:extLst>
                <a:ext uri="{FF2B5EF4-FFF2-40B4-BE49-F238E27FC236}">
                  <a16:creationId xmlns:a16="http://schemas.microsoft.com/office/drawing/2014/main" id="{C3FC260D-F788-46AB-9C6C-FB1C602DCE9B}"/>
                </a:ext>
              </a:extLst>
            </p:cNvPr>
            <p:cNvSpPr txBox="1"/>
            <p:nvPr/>
          </p:nvSpPr>
          <p:spPr>
            <a:xfrm>
              <a:off x="14512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Scenarios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B8F426-C4C7-44FA-B462-8E528BAB2C28}"/>
              </a:ext>
            </a:extLst>
          </p:cNvPr>
          <p:cNvGrpSpPr/>
          <p:nvPr/>
        </p:nvGrpSpPr>
        <p:grpSpPr>
          <a:xfrm>
            <a:off x="7046259" y="741793"/>
            <a:ext cx="770400" cy="482400"/>
            <a:chOff x="135522" y="1081589"/>
            <a:chExt cx="524425" cy="327766"/>
          </a:xfrm>
          <a:solidFill>
            <a:srgbClr val="002060"/>
          </a:solidFill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E167867-C9F4-470C-9AF1-AB1A6CE3BF39}"/>
                </a:ext>
              </a:extLst>
            </p:cNvPr>
            <p:cNvSpPr/>
            <p:nvPr/>
          </p:nvSpPr>
          <p:spPr>
            <a:xfrm>
              <a:off x="135522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F21466FE-730F-4E94-BC75-2D5570DBF987}"/>
                </a:ext>
              </a:extLst>
            </p:cNvPr>
            <p:cNvSpPr txBox="1"/>
            <p:nvPr/>
          </p:nvSpPr>
          <p:spPr>
            <a:xfrm>
              <a:off x="145122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Renewable Energy Zones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9C47CB-61C8-44D4-B070-9C6ED13EEA02}"/>
              </a:ext>
            </a:extLst>
          </p:cNvPr>
          <p:cNvGrpSpPr/>
          <p:nvPr/>
        </p:nvGrpSpPr>
        <p:grpSpPr>
          <a:xfrm>
            <a:off x="8780197" y="695421"/>
            <a:ext cx="770400" cy="482400"/>
            <a:chOff x="954937" y="671881"/>
            <a:chExt cx="524425" cy="327766"/>
          </a:xfrm>
          <a:solidFill>
            <a:srgbClr val="238DAA"/>
          </a:solidFill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29BCE7A-01D8-4FAC-8DA8-4DBDC05EE32C}"/>
                </a:ext>
              </a:extLst>
            </p:cNvPr>
            <p:cNvSpPr/>
            <p:nvPr/>
          </p:nvSpPr>
          <p:spPr>
            <a:xfrm>
              <a:off x="954937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4D200459-1F7E-4BE1-837F-6B812174577E}"/>
                </a:ext>
              </a:extLst>
            </p:cNvPr>
            <p:cNvSpPr txBox="1"/>
            <p:nvPr/>
          </p:nvSpPr>
          <p:spPr>
            <a:xfrm>
              <a:off x="964536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Demand Input Summary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87703C-A45E-4573-8179-CB82E5C9C669}"/>
              </a:ext>
            </a:extLst>
          </p:cNvPr>
          <p:cNvGrpSpPr/>
          <p:nvPr/>
        </p:nvGrpSpPr>
        <p:grpSpPr>
          <a:xfrm>
            <a:off x="9598517" y="420087"/>
            <a:ext cx="770400" cy="482400"/>
            <a:chOff x="954937" y="1081589"/>
            <a:chExt cx="524425" cy="327766"/>
          </a:xfrm>
          <a:solidFill>
            <a:srgbClr val="238DAA"/>
          </a:solidFill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A02B209-6A14-4AD0-91BE-D233957B9BD3}"/>
                </a:ext>
              </a:extLst>
            </p:cNvPr>
            <p:cNvSpPr/>
            <p:nvPr/>
          </p:nvSpPr>
          <p:spPr>
            <a:xfrm>
              <a:off x="954937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1" name="Rectangle: Rounded Corners 6">
              <a:extLst>
                <a:ext uri="{FF2B5EF4-FFF2-40B4-BE49-F238E27FC236}">
                  <a16:creationId xmlns:a16="http://schemas.microsoft.com/office/drawing/2014/main" id="{4B246365-522B-4841-B105-CB387A9116A0}"/>
                </a:ext>
              </a:extLst>
            </p:cNvPr>
            <p:cNvSpPr txBox="1"/>
            <p:nvPr/>
          </p:nvSpPr>
          <p:spPr>
            <a:xfrm>
              <a:off x="964537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Existing Gen Data Summary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AA7CDD-9507-4C4F-B982-6ED3AF0B0B34}"/>
              </a:ext>
            </a:extLst>
          </p:cNvPr>
          <p:cNvGrpSpPr/>
          <p:nvPr/>
        </p:nvGrpSpPr>
        <p:grpSpPr>
          <a:xfrm>
            <a:off x="9598517" y="951932"/>
            <a:ext cx="770400" cy="482400"/>
            <a:chOff x="954937" y="1491296"/>
            <a:chExt cx="524425" cy="327766"/>
          </a:xfrm>
          <a:solidFill>
            <a:srgbClr val="238DAA"/>
          </a:solidFill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039D7C3-247D-4960-945C-E61FFBDC35DA}"/>
                </a:ext>
              </a:extLst>
            </p:cNvPr>
            <p:cNvSpPr/>
            <p:nvPr/>
          </p:nvSpPr>
          <p:spPr>
            <a:xfrm>
              <a:off x="954937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4" name="Rectangle: Rounded Corners 8">
              <a:extLst>
                <a:ext uri="{FF2B5EF4-FFF2-40B4-BE49-F238E27FC236}">
                  <a16:creationId xmlns:a16="http://schemas.microsoft.com/office/drawing/2014/main" id="{EB1E3831-9F48-4354-8C58-E8EDA0A07589}"/>
                </a:ext>
              </a:extLst>
            </p:cNvPr>
            <p:cNvSpPr txBox="1"/>
            <p:nvPr/>
          </p:nvSpPr>
          <p:spPr>
            <a:xfrm>
              <a:off x="964537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New Entrant Data Summary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5B78802-3CE4-4648-AAD2-73ABFD5292DC}"/>
              </a:ext>
            </a:extLst>
          </p:cNvPr>
          <p:cNvGrpSpPr/>
          <p:nvPr/>
        </p:nvGrpSpPr>
        <p:grpSpPr>
          <a:xfrm>
            <a:off x="8765580" y="1241296"/>
            <a:ext cx="770400" cy="482400"/>
            <a:chOff x="954937" y="1901004"/>
            <a:chExt cx="524425" cy="327766"/>
          </a:xfrm>
          <a:solidFill>
            <a:srgbClr val="238DAA"/>
          </a:solidFill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4F25EED-68AD-4568-9251-75B0B096D6FC}"/>
                </a:ext>
              </a:extLst>
            </p:cNvPr>
            <p:cNvSpPr/>
            <p:nvPr/>
          </p:nvSpPr>
          <p:spPr>
            <a:xfrm>
              <a:off x="954937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7" name="Rectangle: Rounded Corners 10">
              <a:extLst>
                <a:ext uri="{FF2B5EF4-FFF2-40B4-BE49-F238E27FC236}">
                  <a16:creationId xmlns:a16="http://schemas.microsoft.com/office/drawing/2014/main" id="{15010955-9898-4074-9B0C-1B62165E9B8C}"/>
                </a:ext>
              </a:extLst>
            </p:cNvPr>
            <p:cNvSpPr txBox="1"/>
            <p:nvPr/>
          </p:nvSpPr>
          <p:spPr>
            <a:xfrm>
              <a:off x="964537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Fuel Price Summary</a:t>
              </a:r>
            </a:p>
          </p:txBody>
        </p:sp>
      </p:grpSp>
      <p:sp>
        <p:nvSpPr>
          <p:cNvPr id="30" name="Rectangle: Rounded Corners 12">
            <a:extLst>
              <a:ext uri="{FF2B5EF4-FFF2-40B4-BE49-F238E27FC236}">
                <a16:creationId xmlns:a16="http://schemas.microsoft.com/office/drawing/2014/main" id="{4912B037-CC54-4B69-AE62-C3A388BCAC7E}"/>
              </a:ext>
            </a:extLst>
          </p:cNvPr>
          <p:cNvSpPr txBox="1"/>
          <p:nvPr/>
        </p:nvSpPr>
        <p:spPr>
          <a:xfrm>
            <a:off x="9612619" y="1454634"/>
            <a:ext cx="742195" cy="454142"/>
          </a:xfrm>
          <a:prstGeom prst="rect">
            <a:avLst/>
          </a:prstGeom>
          <a:solidFill>
            <a:srgbClr val="238DA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7620" rIns="11430" bIns="762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AU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Regional Build Cost Summary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12B8DFE-4CF8-49B5-AEF8-F1E80B920E93}"/>
              </a:ext>
            </a:extLst>
          </p:cNvPr>
          <p:cNvGrpSpPr/>
          <p:nvPr/>
        </p:nvGrpSpPr>
        <p:grpSpPr>
          <a:xfrm>
            <a:off x="9566016" y="2707003"/>
            <a:ext cx="770400" cy="482400"/>
            <a:chOff x="1774352" y="67188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DB7832DC-2623-46CB-BFB3-A8DA4D294055}"/>
                </a:ext>
              </a:extLst>
            </p:cNvPr>
            <p:cNvSpPr/>
            <p:nvPr/>
          </p:nvSpPr>
          <p:spPr>
            <a:xfrm>
              <a:off x="177435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33" name="Rectangle: Rounded Corners 4">
              <a:extLst>
                <a:ext uri="{FF2B5EF4-FFF2-40B4-BE49-F238E27FC236}">
                  <a16:creationId xmlns:a16="http://schemas.microsoft.com/office/drawing/2014/main" id="{126B5EE9-9209-4385-8C26-FFDBDDACA650}"/>
                </a:ext>
              </a:extLst>
            </p:cNvPr>
            <p:cNvSpPr txBox="1"/>
            <p:nvPr/>
          </p:nvSpPr>
          <p:spPr>
            <a:xfrm>
              <a:off x="178395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Energy Consumption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361096B-51B1-489A-A7FF-B000B7A8AD06}"/>
              </a:ext>
            </a:extLst>
          </p:cNvPr>
          <p:cNvGrpSpPr/>
          <p:nvPr/>
        </p:nvGrpSpPr>
        <p:grpSpPr>
          <a:xfrm>
            <a:off x="9566016" y="3250306"/>
            <a:ext cx="770400" cy="482400"/>
            <a:chOff x="1774352" y="1081589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9B363C8C-D0FB-4B72-8FB1-726D89B2BF64}"/>
                </a:ext>
              </a:extLst>
            </p:cNvPr>
            <p:cNvSpPr/>
            <p:nvPr/>
          </p:nvSpPr>
          <p:spPr>
            <a:xfrm>
              <a:off x="1774352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36" name="Rectangle: Rounded Corners 6">
              <a:extLst>
                <a:ext uri="{FF2B5EF4-FFF2-40B4-BE49-F238E27FC236}">
                  <a16:creationId xmlns:a16="http://schemas.microsoft.com/office/drawing/2014/main" id="{28B7F3ED-7645-42F7-9C78-7ADA7C31DF18}"/>
                </a:ext>
              </a:extLst>
            </p:cNvPr>
            <p:cNvSpPr txBox="1"/>
            <p:nvPr/>
          </p:nvSpPr>
          <p:spPr>
            <a:xfrm>
              <a:off x="1783952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Maximum Demand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FF227B4-E9C4-4FCC-B2D5-46FBB19FF766}"/>
              </a:ext>
            </a:extLst>
          </p:cNvPr>
          <p:cNvGrpSpPr/>
          <p:nvPr/>
        </p:nvGrpSpPr>
        <p:grpSpPr>
          <a:xfrm>
            <a:off x="9566016" y="3793608"/>
            <a:ext cx="770400" cy="482400"/>
            <a:chOff x="1774352" y="1491296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D5A7EB7E-5C95-4F12-95A8-E34FD663145A}"/>
                </a:ext>
              </a:extLst>
            </p:cNvPr>
            <p:cNvSpPr/>
            <p:nvPr/>
          </p:nvSpPr>
          <p:spPr>
            <a:xfrm>
              <a:off x="1774352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39" name="Rectangle: Rounded Corners 8">
              <a:extLst>
                <a:ext uri="{FF2B5EF4-FFF2-40B4-BE49-F238E27FC236}">
                  <a16:creationId xmlns:a16="http://schemas.microsoft.com/office/drawing/2014/main" id="{3BEEAE68-5247-49CF-B5E4-8684B72DD560}"/>
                </a:ext>
              </a:extLst>
            </p:cNvPr>
            <p:cNvSpPr txBox="1"/>
            <p:nvPr/>
          </p:nvSpPr>
          <p:spPr>
            <a:xfrm>
              <a:off x="1783952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Gross State Product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35409B8-868D-41C0-A424-386E29C4AA93}"/>
              </a:ext>
            </a:extLst>
          </p:cNvPr>
          <p:cNvGrpSpPr/>
          <p:nvPr/>
        </p:nvGrpSpPr>
        <p:grpSpPr>
          <a:xfrm>
            <a:off x="10391337" y="2707003"/>
            <a:ext cx="770400" cy="482400"/>
            <a:chOff x="1774352" y="1901004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F7C3D12-EFD5-41F4-8495-FBA8B3A63A41}"/>
                </a:ext>
              </a:extLst>
            </p:cNvPr>
            <p:cNvSpPr/>
            <p:nvPr/>
          </p:nvSpPr>
          <p:spPr>
            <a:xfrm>
              <a:off x="1774352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42" name="Rectangle: Rounded Corners 10">
              <a:extLst>
                <a:ext uri="{FF2B5EF4-FFF2-40B4-BE49-F238E27FC236}">
                  <a16:creationId xmlns:a16="http://schemas.microsoft.com/office/drawing/2014/main" id="{8DE96558-A037-45F6-97AA-617AE8C615C2}"/>
                </a:ext>
              </a:extLst>
            </p:cNvPr>
            <p:cNvSpPr txBox="1"/>
            <p:nvPr/>
          </p:nvSpPr>
          <p:spPr>
            <a:xfrm>
              <a:off x="1783952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Rooftop PV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9D6AA18-52A5-4007-B46D-98DB9E917A0C}"/>
              </a:ext>
            </a:extLst>
          </p:cNvPr>
          <p:cNvGrpSpPr/>
          <p:nvPr/>
        </p:nvGrpSpPr>
        <p:grpSpPr>
          <a:xfrm>
            <a:off x="10391337" y="3250305"/>
            <a:ext cx="770400" cy="482400"/>
            <a:chOff x="1774352" y="231071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BCE6C832-3393-4055-95E9-2E9153FB37B2}"/>
                </a:ext>
              </a:extLst>
            </p:cNvPr>
            <p:cNvSpPr/>
            <p:nvPr/>
          </p:nvSpPr>
          <p:spPr>
            <a:xfrm>
              <a:off x="1774352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45" name="Rectangle: Rounded Corners 12">
              <a:extLst>
                <a:ext uri="{FF2B5EF4-FFF2-40B4-BE49-F238E27FC236}">
                  <a16:creationId xmlns:a16="http://schemas.microsoft.com/office/drawing/2014/main" id="{880FFF23-BA35-4E15-8AD7-C2189088DFC8}"/>
                </a:ext>
              </a:extLst>
            </p:cNvPr>
            <p:cNvSpPr txBox="1"/>
            <p:nvPr/>
          </p:nvSpPr>
          <p:spPr>
            <a:xfrm>
              <a:off x="1783952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PVNSG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A536CC3-4AD9-4C85-8D2B-C26490AA6C85}"/>
              </a:ext>
            </a:extLst>
          </p:cNvPr>
          <p:cNvGrpSpPr/>
          <p:nvPr/>
        </p:nvGrpSpPr>
        <p:grpSpPr>
          <a:xfrm>
            <a:off x="11216658" y="2707003"/>
            <a:ext cx="770400" cy="482400"/>
            <a:chOff x="1774352" y="3130127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38A5E037-1934-4A7E-8A85-632187A1EB75}"/>
                </a:ext>
              </a:extLst>
            </p:cNvPr>
            <p:cNvSpPr/>
            <p:nvPr/>
          </p:nvSpPr>
          <p:spPr>
            <a:xfrm>
              <a:off x="1774352" y="3130127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48" name="Rectangle: Rounded Corners 16">
              <a:extLst>
                <a:ext uri="{FF2B5EF4-FFF2-40B4-BE49-F238E27FC236}">
                  <a16:creationId xmlns:a16="http://schemas.microsoft.com/office/drawing/2014/main" id="{9E038C72-5DFA-4C76-AC6D-60E7B9B073DE}"/>
                </a:ext>
              </a:extLst>
            </p:cNvPr>
            <p:cNvSpPr txBox="1"/>
            <p:nvPr/>
          </p:nvSpPr>
          <p:spPr>
            <a:xfrm>
              <a:off x="1783952" y="3139727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DSP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7F9CCBA-F727-4E98-9ACC-ED7F732A182F}"/>
              </a:ext>
            </a:extLst>
          </p:cNvPr>
          <p:cNvGrpSpPr/>
          <p:nvPr/>
        </p:nvGrpSpPr>
        <p:grpSpPr>
          <a:xfrm>
            <a:off x="11216658" y="3250305"/>
            <a:ext cx="770400" cy="482400"/>
            <a:chOff x="1774352" y="3539834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3D4EF895-3D31-4FE2-82AB-BDBDA3CA83D6}"/>
                </a:ext>
              </a:extLst>
            </p:cNvPr>
            <p:cNvSpPr/>
            <p:nvPr/>
          </p:nvSpPr>
          <p:spPr>
            <a:xfrm>
              <a:off x="1774352" y="353983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51" name="Rectangle: Rounded Corners 18">
              <a:extLst>
                <a:ext uri="{FF2B5EF4-FFF2-40B4-BE49-F238E27FC236}">
                  <a16:creationId xmlns:a16="http://schemas.microsoft.com/office/drawing/2014/main" id="{D1C0C8C6-EC36-4A94-8831-339D30A41955}"/>
                </a:ext>
              </a:extLst>
            </p:cNvPr>
            <p:cNvSpPr txBox="1"/>
            <p:nvPr/>
          </p:nvSpPr>
          <p:spPr>
            <a:xfrm>
              <a:off x="1783952" y="354943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Embedded energy storages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7CD2131-1263-4B98-A1CC-18C50C02E331}"/>
              </a:ext>
            </a:extLst>
          </p:cNvPr>
          <p:cNvGrpSpPr/>
          <p:nvPr/>
        </p:nvGrpSpPr>
        <p:grpSpPr>
          <a:xfrm>
            <a:off x="11216658" y="3793608"/>
            <a:ext cx="770400" cy="482400"/>
            <a:chOff x="1774352" y="3949542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11CF5068-961C-47E5-A2A8-A4AABEE1736B}"/>
                </a:ext>
              </a:extLst>
            </p:cNvPr>
            <p:cNvSpPr/>
            <p:nvPr/>
          </p:nvSpPr>
          <p:spPr>
            <a:xfrm>
              <a:off x="1774352" y="3949542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54" name="Rectangle: Rounded Corners 20">
              <a:extLst>
                <a:ext uri="{FF2B5EF4-FFF2-40B4-BE49-F238E27FC236}">
                  <a16:creationId xmlns:a16="http://schemas.microsoft.com/office/drawing/2014/main" id="{DD387BB0-650C-4116-A60C-0D3C74E8DDEC}"/>
                </a:ext>
              </a:extLst>
            </p:cNvPr>
            <p:cNvSpPr txBox="1"/>
            <p:nvPr/>
          </p:nvSpPr>
          <p:spPr>
            <a:xfrm>
              <a:off x="1783952" y="3959142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Aggregated energy storages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A15757B-7FB0-4434-A9A1-9AD773FA61BA}"/>
              </a:ext>
            </a:extLst>
          </p:cNvPr>
          <p:cNvGrpSpPr/>
          <p:nvPr/>
        </p:nvGrpSpPr>
        <p:grpSpPr>
          <a:xfrm>
            <a:off x="9566016" y="5045530"/>
            <a:ext cx="770400" cy="482400"/>
            <a:chOff x="2593767" y="671881"/>
            <a:chExt cx="524425" cy="327766"/>
          </a:xfrm>
          <a:solidFill>
            <a:schemeClr val="accent6">
              <a:lumMod val="50000"/>
            </a:schemeClr>
          </a:solidFill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2453D586-06EA-4BF2-AD40-B12D8FCF5B83}"/>
                </a:ext>
              </a:extLst>
            </p:cNvPr>
            <p:cNvSpPr/>
            <p:nvPr/>
          </p:nvSpPr>
          <p:spPr>
            <a:xfrm>
              <a:off x="2593767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57" name="Rectangle: Rounded Corners 4">
              <a:extLst>
                <a:ext uri="{FF2B5EF4-FFF2-40B4-BE49-F238E27FC236}">
                  <a16:creationId xmlns:a16="http://schemas.microsoft.com/office/drawing/2014/main" id="{69FD8F8A-5CF6-4556-B4B3-3F66A2CF2213}"/>
                </a:ext>
              </a:extLst>
            </p:cNvPr>
            <p:cNvSpPr txBox="1"/>
            <p:nvPr/>
          </p:nvSpPr>
          <p:spPr>
            <a:xfrm>
              <a:off x="2603367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Renewable Policy Targets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4956136-7060-4DD8-90C3-88905C13943F}"/>
              </a:ext>
            </a:extLst>
          </p:cNvPr>
          <p:cNvGrpSpPr/>
          <p:nvPr/>
        </p:nvGrpSpPr>
        <p:grpSpPr>
          <a:xfrm>
            <a:off x="10616007" y="5023643"/>
            <a:ext cx="770400" cy="482400"/>
            <a:chOff x="2593767" y="1081589"/>
            <a:chExt cx="524425" cy="327766"/>
          </a:xfrm>
          <a:solidFill>
            <a:schemeClr val="accent6">
              <a:lumMod val="50000"/>
            </a:schemeClr>
          </a:solidFill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5E7C665-E952-4EC1-8EEC-590CFB8391B2}"/>
                </a:ext>
              </a:extLst>
            </p:cNvPr>
            <p:cNvSpPr/>
            <p:nvPr/>
          </p:nvSpPr>
          <p:spPr>
            <a:xfrm>
              <a:off x="2593767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60" name="Rectangle: Rounded Corners 6">
              <a:extLst>
                <a:ext uri="{FF2B5EF4-FFF2-40B4-BE49-F238E27FC236}">
                  <a16:creationId xmlns:a16="http://schemas.microsoft.com/office/drawing/2014/main" id="{7AC9AF6C-E950-4311-ADE2-4A215F3F1B28}"/>
                </a:ext>
              </a:extLst>
            </p:cNvPr>
            <p:cNvSpPr txBox="1"/>
            <p:nvPr/>
          </p:nvSpPr>
          <p:spPr>
            <a:xfrm>
              <a:off x="2603367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Carbon Budgets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43D58EE-A327-4667-A65E-3287C9D2A6A5}"/>
              </a:ext>
            </a:extLst>
          </p:cNvPr>
          <p:cNvGrpSpPr/>
          <p:nvPr/>
        </p:nvGrpSpPr>
        <p:grpSpPr>
          <a:xfrm>
            <a:off x="9126635" y="5681585"/>
            <a:ext cx="770400" cy="482400"/>
            <a:chOff x="3413182" y="671881"/>
            <a:chExt cx="524425" cy="327766"/>
          </a:xfrm>
          <a:solidFill>
            <a:srgbClr val="A82140"/>
          </a:solidFill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6B1E16B8-9FA7-478F-8671-53AEDDBDB225}"/>
                </a:ext>
              </a:extLst>
            </p:cNvPr>
            <p:cNvSpPr/>
            <p:nvPr/>
          </p:nvSpPr>
          <p:spPr>
            <a:xfrm>
              <a:off x="341318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66" name="Rectangle: Rounded Corners 4">
              <a:extLst>
                <a:ext uri="{FF2B5EF4-FFF2-40B4-BE49-F238E27FC236}">
                  <a16:creationId xmlns:a16="http://schemas.microsoft.com/office/drawing/2014/main" id="{395B6C2E-F92A-4B51-BEE3-2975A0726810}"/>
                </a:ext>
              </a:extLst>
            </p:cNvPr>
            <p:cNvSpPr txBox="1"/>
            <p:nvPr/>
          </p:nvSpPr>
          <p:spPr>
            <a:xfrm>
              <a:off x="342278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Interconnector Capability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4F7D741-73E1-4188-8206-F927508D7FB1}"/>
              </a:ext>
            </a:extLst>
          </p:cNvPr>
          <p:cNvGrpSpPr/>
          <p:nvPr/>
        </p:nvGrpSpPr>
        <p:grpSpPr>
          <a:xfrm>
            <a:off x="9126635" y="6206537"/>
            <a:ext cx="770400" cy="482400"/>
            <a:chOff x="3413182" y="1081589"/>
            <a:chExt cx="524425" cy="327766"/>
          </a:xfrm>
          <a:solidFill>
            <a:srgbClr val="A82140"/>
          </a:solidFill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7C1772CA-8414-4EF1-A50F-1ADC6819CF4D}"/>
                </a:ext>
              </a:extLst>
            </p:cNvPr>
            <p:cNvSpPr/>
            <p:nvPr/>
          </p:nvSpPr>
          <p:spPr>
            <a:xfrm>
              <a:off x="3413182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69" name="Rectangle: Rounded Corners 6">
              <a:extLst>
                <a:ext uri="{FF2B5EF4-FFF2-40B4-BE49-F238E27FC236}">
                  <a16:creationId xmlns:a16="http://schemas.microsoft.com/office/drawing/2014/main" id="{20C1105B-8E6A-46A2-BE22-617AF7F1DDFA}"/>
                </a:ext>
              </a:extLst>
            </p:cNvPr>
            <p:cNvSpPr txBox="1"/>
            <p:nvPr/>
          </p:nvSpPr>
          <p:spPr>
            <a:xfrm>
              <a:off x="3422782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Proportioning factors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1E59CF3-9369-4E42-BDEA-D049087551B9}"/>
              </a:ext>
            </a:extLst>
          </p:cNvPr>
          <p:cNvGrpSpPr/>
          <p:nvPr/>
        </p:nvGrpSpPr>
        <p:grpSpPr>
          <a:xfrm>
            <a:off x="9951216" y="5681585"/>
            <a:ext cx="770400" cy="482400"/>
            <a:chOff x="3413182" y="1491296"/>
            <a:chExt cx="524425" cy="327766"/>
          </a:xfrm>
          <a:solidFill>
            <a:srgbClr val="A82140"/>
          </a:solidFill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2AEB98D9-DEA1-4BC3-8EE8-CF650DB7DEC9}"/>
                </a:ext>
              </a:extLst>
            </p:cNvPr>
            <p:cNvSpPr/>
            <p:nvPr/>
          </p:nvSpPr>
          <p:spPr>
            <a:xfrm>
              <a:off x="3413182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72" name="Rectangle: Rounded Corners 8">
              <a:extLst>
                <a:ext uri="{FF2B5EF4-FFF2-40B4-BE49-F238E27FC236}">
                  <a16:creationId xmlns:a16="http://schemas.microsoft.com/office/drawing/2014/main" id="{E2D22C03-EC1B-41EC-847B-C81971878B45}"/>
                </a:ext>
              </a:extLst>
            </p:cNvPr>
            <p:cNvSpPr txBox="1"/>
            <p:nvPr/>
          </p:nvSpPr>
          <p:spPr>
            <a:xfrm>
              <a:off x="3422782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Augmentation options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129CC6E-1B81-4716-8E7D-B76ED0C92982}"/>
              </a:ext>
            </a:extLst>
          </p:cNvPr>
          <p:cNvGrpSpPr/>
          <p:nvPr/>
        </p:nvGrpSpPr>
        <p:grpSpPr>
          <a:xfrm>
            <a:off x="9970910" y="6206606"/>
            <a:ext cx="770400" cy="482400"/>
            <a:chOff x="3413182" y="1901004"/>
            <a:chExt cx="524425" cy="327766"/>
          </a:xfrm>
          <a:solidFill>
            <a:srgbClr val="A82140"/>
          </a:solidFill>
        </p:grpSpPr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6B7E6057-7ACA-49FF-B02F-4D35B6E5711D}"/>
                </a:ext>
              </a:extLst>
            </p:cNvPr>
            <p:cNvSpPr/>
            <p:nvPr/>
          </p:nvSpPr>
          <p:spPr>
            <a:xfrm>
              <a:off x="3413182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75" name="Rectangle: Rounded Corners 10">
              <a:extLst>
                <a:ext uri="{FF2B5EF4-FFF2-40B4-BE49-F238E27FC236}">
                  <a16:creationId xmlns:a16="http://schemas.microsoft.com/office/drawing/2014/main" id="{C90F7277-831E-46E3-831C-9D1D4F6872CD}"/>
                </a:ext>
              </a:extLst>
            </p:cNvPr>
            <p:cNvSpPr txBox="1"/>
            <p:nvPr/>
          </p:nvSpPr>
          <p:spPr>
            <a:xfrm>
              <a:off x="3422782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Interconnector representation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83A8A10-7E7A-4E1F-B9A8-F604636095C2}"/>
              </a:ext>
            </a:extLst>
          </p:cNvPr>
          <p:cNvGrpSpPr/>
          <p:nvPr/>
        </p:nvGrpSpPr>
        <p:grpSpPr>
          <a:xfrm>
            <a:off x="8316637" y="5938517"/>
            <a:ext cx="770400" cy="482400"/>
            <a:chOff x="3413182" y="2310711"/>
            <a:chExt cx="524425" cy="327766"/>
          </a:xfrm>
          <a:solidFill>
            <a:srgbClr val="A82140"/>
          </a:solidFill>
        </p:grpSpPr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11F28F21-5EFD-48F7-BB90-ECCD6C2E4F3B}"/>
                </a:ext>
              </a:extLst>
            </p:cNvPr>
            <p:cNvSpPr/>
            <p:nvPr/>
          </p:nvSpPr>
          <p:spPr>
            <a:xfrm>
              <a:off x="3413182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78" name="Rectangle: Rounded Corners 12">
              <a:extLst>
                <a:ext uri="{FF2B5EF4-FFF2-40B4-BE49-F238E27FC236}">
                  <a16:creationId xmlns:a16="http://schemas.microsoft.com/office/drawing/2014/main" id="{BFA1FCFC-4DD2-4C6F-B654-C2A38A9AF1E3}"/>
                </a:ext>
              </a:extLst>
            </p:cNvPr>
            <p:cNvSpPr txBox="1"/>
            <p:nvPr/>
          </p:nvSpPr>
          <p:spPr>
            <a:xfrm>
              <a:off x="3422782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Transmission component costs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E2F8077-2B16-4C2D-9669-4E56D7DDE052}"/>
              </a:ext>
            </a:extLst>
          </p:cNvPr>
          <p:cNvGrpSpPr/>
          <p:nvPr/>
        </p:nvGrpSpPr>
        <p:grpSpPr>
          <a:xfrm>
            <a:off x="435549" y="5621074"/>
            <a:ext cx="770400" cy="482400"/>
            <a:chOff x="4232597" y="671881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34818286-C0B5-4AC5-B58C-B5DE197ACFC2}"/>
                </a:ext>
              </a:extLst>
            </p:cNvPr>
            <p:cNvSpPr/>
            <p:nvPr/>
          </p:nvSpPr>
          <p:spPr>
            <a:xfrm>
              <a:off x="4232597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1" name="Rectangle: Rounded Corners 4">
              <a:extLst>
                <a:ext uri="{FF2B5EF4-FFF2-40B4-BE49-F238E27FC236}">
                  <a16:creationId xmlns:a16="http://schemas.microsoft.com/office/drawing/2014/main" id="{DB49A762-DECA-41F6-AA66-88A832BAC428}"/>
                </a:ext>
              </a:extLst>
            </p:cNvPr>
            <p:cNvSpPr txBox="1"/>
            <p:nvPr/>
          </p:nvSpPr>
          <p:spPr>
            <a:xfrm>
              <a:off x="4242197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Maximum capacity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1BBB3B0-8F54-41C4-888F-C99DB3EBADCC}"/>
              </a:ext>
            </a:extLst>
          </p:cNvPr>
          <p:cNvGrpSpPr/>
          <p:nvPr/>
        </p:nvGrpSpPr>
        <p:grpSpPr>
          <a:xfrm>
            <a:off x="422615" y="6133041"/>
            <a:ext cx="770400" cy="482400"/>
            <a:chOff x="4232597" y="1081589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70E90FB-9980-4360-887E-D121EB84E986}"/>
                </a:ext>
              </a:extLst>
            </p:cNvPr>
            <p:cNvSpPr/>
            <p:nvPr/>
          </p:nvSpPr>
          <p:spPr>
            <a:xfrm>
              <a:off x="4232597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4" name="Rectangle: Rounded Corners 6">
              <a:extLst>
                <a:ext uri="{FF2B5EF4-FFF2-40B4-BE49-F238E27FC236}">
                  <a16:creationId xmlns:a16="http://schemas.microsoft.com/office/drawing/2014/main" id="{75CF303B-B06B-4972-9E3D-2461A4300B37}"/>
                </a:ext>
              </a:extLst>
            </p:cNvPr>
            <p:cNvSpPr txBox="1"/>
            <p:nvPr/>
          </p:nvSpPr>
          <p:spPr>
            <a:xfrm>
              <a:off x="4242197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Reserves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2424C11-2681-44D1-8539-8F350605F46F}"/>
              </a:ext>
            </a:extLst>
          </p:cNvPr>
          <p:cNvGrpSpPr/>
          <p:nvPr/>
        </p:nvGrpSpPr>
        <p:grpSpPr>
          <a:xfrm>
            <a:off x="1256556" y="5637325"/>
            <a:ext cx="770400" cy="482400"/>
            <a:chOff x="4232597" y="1491296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F249972A-C6D2-4E4B-BD38-E7BDBB7D6A86}"/>
                </a:ext>
              </a:extLst>
            </p:cNvPr>
            <p:cNvSpPr/>
            <p:nvPr/>
          </p:nvSpPr>
          <p:spPr>
            <a:xfrm>
              <a:off x="4232597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7" name="Rectangle: Rounded Corners 8">
              <a:extLst>
                <a:ext uri="{FF2B5EF4-FFF2-40B4-BE49-F238E27FC236}">
                  <a16:creationId xmlns:a16="http://schemas.microsoft.com/office/drawing/2014/main" id="{1822B187-D05F-4DD7-BD74-A5343300EA15}"/>
                </a:ext>
              </a:extLst>
            </p:cNvPr>
            <p:cNvSpPr txBox="1"/>
            <p:nvPr/>
          </p:nvSpPr>
          <p:spPr>
            <a:xfrm>
              <a:off x="4242197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Firm Capacity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C5BBB7D-5F7D-4A7F-9D06-8080DCCCE365}"/>
              </a:ext>
            </a:extLst>
          </p:cNvPr>
          <p:cNvGrpSpPr/>
          <p:nvPr/>
        </p:nvGrpSpPr>
        <p:grpSpPr>
          <a:xfrm>
            <a:off x="1249752" y="6133041"/>
            <a:ext cx="770400" cy="482400"/>
            <a:chOff x="4232597" y="1901004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831DD7E6-56EA-4562-A2C5-56C94CFD0DE8}"/>
                </a:ext>
              </a:extLst>
            </p:cNvPr>
            <p:cNvSpPr/>
            <p:nvPr/>
          </p:nvSpPr>
          <p:spPr>
            <a:xfrm>
              <a:off x="4232597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90" name="Rectangle: Rounded Corners 10">
              <a:extLst>
                <a:ext uri="{FF2B5EF4-FFF2-40B4-BE49-F238E27FC236}">
                  <a16:creationId xmlns:a16="http://schemas.microsoft.com/office/drawing/2014/main" id="{061490BA-291B-45DA-ADA2-06F1BD9A6DBE}"/>
                </a:ext>
              </a:extLst>
            </p:cNvPr>
            <p:cNvSpPr txBox="1"/>
            <p:nvPr/>
          </p:nvSpPr>
          <p:spPr>
            <a:xfrm>
              <a:off x="4242197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Generation limits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28E4A1A-FAD2-4EDF-8937-E4A6F24B5A54}"/>
              </a:ext>
            </a:extLst>
          </p:cNvPr>
          <p:cNvGrpSpPr/>
          <p:nvPr/>
        </p:nvGrpSpPr>
        <p:grpSpPr>
          <a:xfrm>
            <a:off x="2077563" y="5639319"/>
            <a:ext cx="770400" cy="482400"/>
            <a:chOff x="4232597" y="2310711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909ECAFE-5932-458C-91AB-940044B1A791}"/>
                </a:ext>
              </a:extLst>
            </p:cNvPr>
            <p:cNvSpPr/>
            <p:nvPr/>
          </p:nvSpPr>
          <p:spPr>
            <a:xfrm>
              <a:off x="4232597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93" name="Rectangle: Rounded Corners 12">
              <a:extLst>
                <a:ext uri="{FF2B5EF4-FFF2-40B4-BE49-F238E27FC236}">
                  <a16:creationId xmlns:a16="http://schemas.microsoft.com/office/drawing/2014/main" id="{AAA1995C-5E49-4300-BB7C-8F9DC6EA716B}"/>
                </a:ext>
              </a:extLst>
            </p:cNvPr>
            <p:cNvSpPr txBox="1"/>
            <p:nvPr/>
          </p:nvSpPr>
          <p:spPr>
            <a:xfrm>
              <a:off x="4242197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Seasonal ratings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3D52F59-943F-4386-B37B-D872387418E4}"/>
              </a:ext>
            </a:extLst>
          </p:cNvPr>
          <p:cNvGrpSpPr/>
          <p:nvPr/>
        </p:nvGrpSpPr>
        <p:grpSpPr>
          <a:xfrm>
            <a:off x="2076889" y="6147170"/>
            <a:ext cx="770400" cy="482400"/>
            <a:chOff x="4232597" y="2720419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3B0A2E24-9352-4F36-A7B1-48DC3B79F671}"/>
                </a:ext>
              </a:extLst>
            </p:cNvPr>
            <p:cNvSpPr/>
            <p:nvPr/>
          </p:nvSpPr>
          <p:spPr>
            <a:xfrm>
              <a:off x="4232597" y="272041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96" name="Rectangle: Rounded Corners 14">
              <a:extLst>
                <a:ext uri="{FF2B5EF4-FFF2-40B4-BE49-F238E27FC236}">
                  <a16:creationId xmlns:a16="http://schemas.microsoft.com/office/drawing/2014/main" id="{8DC51081-2F10-4F86-A7C5-3DFBBD39805E}"/>
                </a:ext>
              </a:extLst>
            </p:cNvPr>
            <p:cNvSpPr txBox="1"/>
            <p:nvPr/>
          </p:nvSpPr>
          <p:spPr>
            <a:xfrm>
              <a:off x="4242197" y="273001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Maintenance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55E430F-70DD-4FF7-AF88-135292C62EC7}"/>
              </a:ext>
            </a:extLst>
          </p:cNvPr>
          <p:cNvGrpSpPr/>
          <p:nvPr/>
        </p:nvGrpSpPr>
        <p:grpSpPr>
          <a:xfrm>
            <a:off x="2898569" y="5640922"/>
            <a:ext cx="770400" cy="482400"/>
            <a:chOff x="4232597" y="3130127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FD1CDC47-B533-4486-BDBC-B735935FF1AB}"/>
                </a:ext>
              </a:extLst>
            </p:cNvPr>
            <p:cNvSpPr/>
            <p:nvPr/>
          </p:nvSpPr>
          <p:spPr>
            <a:xfrm>
              <a:off x="4232597" y="3130127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99" name="Rectangle: Rounded Corners 16">
              <a:extLst>
                <a:ext uri="{FF2B5EF4-FFF2-40B4-BE49-F238E27FC236}">
                  <a16:creationId xmlns:a16="http://schemas.microsoft.com/office/drawing/2014/main" id="{ED998227-A1FB-4367-AE6E-0F78769B8D39}"/>
                </a:ext>
              </a:extLst>
            </p:cNvPr>
            <p:cNvSpPr txBox="1"/>
            <p:nvPr/>
          </p:nvSpPr>
          <p:spPr>
            <a:xfrm>
              <a:off x="4242197" y="3139727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Generator Reliability Settings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97F188F-7910-4269-AAE9-502AFC265E6E}"/>
              </a:ext>
            </a:extLst>
          </p:cNvPr>
          <p:cNvGrpSpPr/>
          <p:nvPr/>
        </p:nvGrpSpPr>
        <p:grpSpPr>
          <a:xfrm>
            <a:off x="2904025" y="6167522"/>
            <a:ext cx="770400" cy="482400"/>
            <a:chOff x="4232597" y="3539834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96BEE7E4-86CC-45BA-A969-A38F6BCCEAA6}"/>
                </a:ext>
              </a:extLst>
            </p:cNvPr>
            <p:cNvSpPr/>
            <p:nvPr/>
          </p:nvSpPr>
          <p:spPr>
            <a:xfrm>
              <a:off x="4232597" y="353983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02" name="Rectangle: Rounded Corners 18">
              <a:extLst>
                <a:ext uri="{FF2B5EF4-FFF2-40B4-BE49-F238E27FC236}">
                  <a16:creationId xmlns:a16="http://schemas.microsoft.com/office/drawing/2014/main" id="{B6057B41-D53C-4091-A5C9-D58AD7FDE925}"/>
                </a:ext>
              </a:extLst>
            </p:cNvPr>
            <p:cNvSpPr txBox="1"/>
            <p:nvPr/>
          </p:nvSpPr>
          <p:spPr>
            <a:xfrm>
              <a:off x="4242197" y="354943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Hydro Climate Factor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94E5183-2CE2-4F72-8E8B-E0B0D0C92875}"/>
              </a:ext>
            </a:extLst>
          </p:cNvPr>
          <p:cNvGrpSpPr/>
          <p:nvPr/>
        </p:nvGrpSpPr>
        <p:grpSpPr>
          <a:xfrm>
            <a:off x="3726828" y="5887887"/>
            <a:ext cx="770400" cy="482400"/>
            <a:chOff x="4232597" y="3949542"/>
            <a:chExt cx="524425" cy="32776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2D38A655-6836-4DF4-80E6-AB8E1C392331}"/>
                </a:ext>
              </a:extLst>
            </p:cNvPr>
            <p:cNvSpPr/>
            <p:nvPr/>
          </p:nvSpPr>
          <p:spPr>
            <a:xfrm>
              <a:off x="4232597" y="3949542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05" name="Rectangle: Rounded Corners 20">
              <a:extLst>
                <a:ext uri="{FF2B5EF4-FFF2-40B4-BE49-F238E27FC236}">
                  <a16:creationId xmlns:a16="http://schemas.microsoft.com/office/drawing/2014/main" id="{CEA99B9E-F74B-405D-BA35-7BB447D25EDA}"/>
                </a:ext>
              </a:extLst>
            </p:cNvPr>
            <p:cNvSpPr txBox="1"/>
            <p:nvPr/>
          </p:nvSpPr>
          <p:spPr>
            <a:xfrm>
              <a:off x="4242197" y="3959142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Hydro Scheme Inflows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E48A92EC-5C09-4849-9EC3-4D054B0CC421}"/>
              </a:ext>
            </a:extLst>
          </p:cNvPr>
          <p:cNvGrpSpPr/>
          <p:nvPr/>
        </p:nvGrpSpPr>
        <p:grpSpPr>
          <a:xfrm>
            <a:off x="155624" y="1719268"/>
            <a:ext cx="770400" cy="482400"/>
            <a:chOff x="5052013" y="671881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166AA5DC-B5BC-4534-9D09-AD351303C55A}"/>
                </a:ext>
              </a:extLst>
            </p:cNvPr>
            <p:cNvSpPr/>
            <p:nvPr/>
          </p:nvSpPr>
          <p:spPr>
            <a:xfrm>
              <a:off x="5052013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08" name="Rectangle: Rounded Corners 4">
              <a:extLst>
                <a:ext uri="{FF2B5EF4-FFF2-40B4-BE49-F238E27FC236}">
                  <a16:creationId xmlns:a16="http://schemas.microsoft.com/office/drawing/2014/main" id="{3411437E-917D-4676-A95D-0C1F1C8853AE}"/>
                </a:ext>
              </a:extLst>
            </p:cNvPr>
            <p:cNvSpPr txBox="1"/>
            <p:nvPr/>
          </p:nvSpPr>
          <p:spPr>
            <a:xfrm>
              <a:off x="5061613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Build cost 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5875849-E33B-490C-85F3-BFE3224B9336}"/>
              </a:ext>
            </a:extLst>
          </p:cNvPr>
          <p:cNvGrpSpPr/>
          <p:nvPr/>
        </p:nvGrpSpPr>
        <p:grpSpPr>
          <a:xfrm>
            <a:off x="155624" y="2229326"/>
            <a:ext cx="770400" cy="482400"/>
            <a:chOff x="5052013" y="1081589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647AD15C-49BF-42C1-937E-C402C1A9F1F8}"/>
                </a:ext>
              </a:extLst>
            </p:cNvPr>
            <p:cNvSpPr/>
            <p:nvPr/>
          </p:nvSpPr>
          <p:spPr>
            <a:xfrm>
              <a:off x="5052013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11" name="Rectangle: Rounded Corners 6">
              <a:extLst>
                <a:ext uri="{FF2B5EF4-FFF2-40B4-BE49-F238E27FC236}">
                  <a16:creationId xmlns:a16="http://schemas.microsoft.com/office/drawing/2014/main" id="{E1A761EB-EF3B-4682-A9E5-4823F9322F03}"/>
                </a:ext>
              </a:extLst>
            </p:cNvPr>
            <p:cNvSpPr txBox="1"/>
            <p:nvPr/>
          </p:nvSpPr>
          <p:spPr>
            <a:xfrm>
              <a:off x="5061615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Regional Cost Factors 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D213A803-7D38-42CD-898E-64FF4153047D}"/>
              </a:ext>
            </a:extLst>
          </p:cNvPr>
          <p:cNvGrpSpPr/>
          <p:nvPr/>
        </p:nvGrpSpPr>
        <p:grpSpPr>
          <a:xfrm>
            <a:off x="155624" y="2739384"/>
            <a:ext cx="770400" cy="482400"/>
            <a:chOff x="5052013" y="1491296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CB6518B3-1247-4077-B59D-D6003A69BCFC}"/>
                </a:ext>
              </a:extLst>
            </p:cNvPr>
            <p:cNvSpPr/>
            <p:nvPr/>
          </p:nvSpPr>
          <p:spPr>
            <a:xfrm>
              <a:off x="5052013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14" name="Rectangle: Rounded Corners 8">
              <a:extLst>
                <a:ext uri="{FF2B5EF4-FFF2-40B4-BE49-F238E27FC236}">
                  <a16:creationId xmlns:a16="http://schemas.microsoft.com/office/drawing/2014/main" id="{4F0EB965-F339-4CAF-A4B7-C00237249099}"/>
                </a:ext>
              </a:extLst>
            </p:cNvPr>
            <p:cNvSpPr txBox="1"/>
            <p:nvPr/>
          </p:nvSpPr>
          <p:spPr>
            <a:xfrm>
              <a:off x="5061613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Generator Regional Build Cost 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1CD0151B-8BCB-425B-B397-671A9BF5BE91}"/>
              </a:ext>
            </a:extLst>
          </p:cNvPr>
          <p:cNvGrpSpPr/>
          <p:nvPr/>
        </p:nvGrpSpPr>
        <p:grpSpPr>
          <a:xfrm>
            <a:off x="155624" y="3249442"/>
            <a:ext cx="770400" cy="482400"/>
            <a:chOff x="5052013" y="1901004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374C1FC9-29A4-4C15-A36F-F06A7B55F0F0}"/>
                </a:ext>
              </a:extLst>
            </p:cNvPr>
            <p:cNvSpPr/>
            <p:nvPr/>
          </p:nvSpPr>
          <p:spPr>
            <a:xfrm>
              <a:off x="5052013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17" name="Rectangle: Rounded Corners 10">
              <a:extLst>
                <a:ext uri="{FF2B5EF4-FFF2-40B4-BE49-F238E27FC236}">
                  <a16:creationId xmlns:a16="http://schemas.microsoft.com/office/drawing/2014/main" id="{523333D5-980E-4A08-812E-70C1AC3B4494}"/>
                </a:ext>
              </a:extLst>
            </p:cNvPr>
            <p:cNvSpPr txBox="1"/>
            <p:nvPr/>
          </p:nvSpPr>
          <p:spPr>
            <a:xfrm>
              <a:off x="5061613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Connection cost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49521F7-F89B-44C7-8B20-4D289E7E8A81}"/>
              </a:ext>
            </a:extLst>
          </p:cNvPr>
          <p:cNvGrpSpPr/>
          <p:nvPr/>
        </p:nvGrpSpPr>
        <p:grpSpPr>
          <a:xfrm>
            <a:off x="155624" y="3759500"/>
            <a:ext cx="770400" cy="482400"/>
            <a:chOff x="5052013" y="2310711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2858F553-8D43-4FE7-8021-8E065EF7BFDE}"/>
                </a:ext>
              </a:extLst>
            </p:cNvPr>
            <p:cNvSpPr/>
            <p:nvPr/>
          </p:nvSpPr>
          <p:spPr>
            <a:xfrm>
              <a:off x="5052013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20" name="Rectangle: Rounded Corners 12">
              <a:extLst>
                <a:ext uri="{FF2B5EF4-FFF2-40B4-BE49-F238E27FC236}">
                  <a16:creationId xmlns:a16="http://schemas.microsoft.com/office/drawing/2014/main" id="{A464644A-2BEB-4E32-A076-EA53CD4D438E}"/>
                </a:ext>
              </a:extLst>
            </p:cNvPr>
            <p:cNvSpPr txBox="1"/>
            <p:nvPr/>
          </p:nvSpPr>
          <p:spPr>
            <a:xfrm>
              <a:off x="5061613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Build limits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8AAB54BF-31ED-4099-BF07-D82904433338}"/>
              </a:ext>
            </a:extLst>
          </p:cNvPr>
          <p:cNvGrpSpPr/>
          <p:nvPr/>
        </p:nvGrpSpPr>
        <p:grpSpPr>
          <a:xfrm>
            <a:off x="962717" y="1719268"/>
            <a:ext cx="770400" cy="482400"/>
            <a:chOff x="5052013" y="2720419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1AC952AA-6DF9-4791-B4D1-3E41F69F34E5}"/>
                </a:ext>
              </a:extLst>
            </p:cNvPr>
            <p:cNvSpPr/>
            <p:nvPr/>
          </p:nvSpPr>
          <p:spPr>
            <a:xfrm>
              <a:off x="5052013" y="272041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23" name="Rectangle: Rounded Corners 14">
              <a:extLst>
                <a:ext uri="{FF2B5EF4-FFF2-40B4-BE49-F238E27FC236}">
                  <a16:creationId xmlns:a16="http://schemas.microsoft.com/office/drawing/2014/main" id="{1B2111D2-1453-4496-9F64-7FC190EFAE5E}"/>
                </a:ext>
              </a:extLst>
            </p:cNvPr>
            <p:cNvSpPr txBox="1"/>
            <p:nvPr/>
          </p:nvSpPr>
          <p:spPr>
            <a:xfrm>
              <a:off x="5061613" y="273001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Capacity Factors 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611420E-1BAF-4F5B-BB93-F73985D7DDDA}"/>
              </a:ext>
            </a:extLst>
          </p:cNvPr>
          <p:cNvGrpSpPr/>
          <p:nvPr/>
        </p:nvGrpSpPr>
        <p:grpSpPr>
          <a:xfrm>
            <a:off x="962717" y="2229326"/>
            <a:ext cx="770400" cy="482400"/>
            <a:chOff x="5052013" y="3130127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9499A06-C32A-451A-BD07-15A221A1791F}"/>
                </a:ext>
              </a:extLst>
            </p:cNvPr>
            <p:cNvSpPr/>
            <p:nvPr/>
          </p:nvSpPr>
          <p:spPr>
            <a:xfrm>
              <a:off x="5052013" y="3130127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26" name="Rectangle: Rounded Corners 16">
              <a:extLst>
                <a:ext uri="{FF2B5EF4-FFF2-40B4-BE49-F238E27FC236}">
                  <a16:creationId xmlns:a16="http://schemas.microsoft.com/office/drawing/2014/main" id="{A8DF25C9-BCC7-4D8F-AE18-9E014C662B91}"/>
                </a:ext>
              </a:extLst>
            </p:cNvPr>
            <p:cNvSpPr txBox="1"/>
            <p:nvPr/>
          </p:nvSpPr>
          <p:spPr>
            <a:xfrm>
              <a:off x="5061613" y="3139727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Lead times and project life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1B9A5B3-8F6A-4256-91D2-A8621BC58D5D}"/>
              </a:ext>
            </a:extLst>
          </p:cNvPr>
          <p:cNvGrpSpPr/>
          <p:nvPr/>
        </p:nvGrpSpPr>
        <p:grpSpPr>
          <a:xfrm>
            <a:off x="5842743" y="630946"/>
            <a:ext cx="770400" cy="482400"/>
            <a:chOff x="5052013" y="3539834"/>
            <a:chExt cx="524425" cy="327766"/>
          </a:xfrm>
          <a:solidFill>
            <a:srgbClr val="002060"/>
          </a:solidFill>
        </p:grpSpPr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6EF3C9CE-E529-4903-81E0-17509AC6F19C}"/>
                </a:ext>
              </a:extLst>
            </p:cNvPr>
            <p:cNvSpPr/>
            <p:nvPr/>
          </p:nvSpPr>
          <p:spPr>
            <a:xfrm>
              <a:off x="5052013" y="353983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29" name="Rectangle: Rounded Corners 18">
              <a:extLst>
                <a:ext uri="{FF2B5EF4-FFF2-40B4-BE49-F238E27FC236}">
                  <a16:creationId xmlns:a16="http://schemas.microsoft.com/office/drawing/2014/main" id="{BE076BD3-A500-4A96-ABCC-FBD73287B3A2}"/>
                </a:ext>
              </a:extLst>
            </p:cNvPr>
            <p:cNvSpPr txBox="1"/>
            <p:nvPr/>
          </p:nvSpPr>
          <p:spPr>
            <a:xfrm>
              <a:off x="5061613" y="3549433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WACC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D2D5792-3CA9-4922-A448-C075466DE96B}"/>
              </a:ext>
            </a:extLst>
          </p:cNvPr>
          <p:cNvGrpSpPr/>
          <p:nvPr/>
        </p:nvGrpSpPr>
        <p:grpSpPr>
          <a:xfrm>
            <a:off x="962717" y="3249442"/>
            <a:ext cx="770400" cy="482400"/>
            <a:chOff x="5052013" y="3949542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D5F3167B-C73E-4758-A455-26726B9AB14F}"/>
                </a:ext>
              </a:extLst>
            </p:cNvPr>
            <p:cNvSpPr/>
            <p:nvPr/>
          </p:nvSpPr>
          <p:spPr>
            <a:xfrm>
              <a:off x="5052013" y="3949542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32" name="Rectangle: Rounded Corners 20">
              <a:extLst>
                <a:ext uri="{FF2B5EF4-FFF2-40B4-BE49-F238E27FC236}">
                  <a16:creationId xmlns:a16="http://schemas.microsoft.com/office/drawing/2014/main" id="{9507D12B-7A14-4366-8AD0-DA566DB8CB82}"/>
                </a:ext>
              </a:extLst>
            </p:cNvPr>
            <p:cNvSpPr txBox="1"/>
            <p:nvPr/>
          </p:nvSpPr>
          <p:spPr>
            <a:xfrm>
              <a:off x="5061613" y="3959142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Storage properties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6DEAB9C5-8AC4-4001-8473-B0FBF4D84764}"/>
              </a:ext>
            </a:extLst>
          </p:cNvPr>
          <p:cNvGrpSpPr/>
          <p:nvPr/>
        </p:nvGrpSpPr>
        <p:grpSpPr>
          <a:xfrm>
            <a:off x="962717" y="3759500"/>
            <a:ext cx="770400" cy="482400"/>
            <a:chOff x="5052013" y="4359249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817803BD-245D-498A-B0FE-930A162B7074}"/>
                </a:ext>
              </a:extLst>
            </p:cNvPr>
            <p:cNvSpPr/>
            <p:nvPr/>
          </p:nvSpPr>
          <p:spPr>
            <a:xfrm>
              <a:off x="5052013" y="435924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35" name="Rectangle: Rounded Corners 22">
              <a:extLst>
                <a:ext uri="{FF2B5EF4-FFF2-40B4-BE49-F238E27FC236}">
                  <a16:creationId xmlns:a16="http://schemas.microsoft.com/office/drawing/2014/main" id="{942FC5DE-D81C-4EF7-8147-4BAD7DF20060}"/>
                </a:ext>
              </a:extLst>
            </p:cNvPr>
            <p:cNvSpPr txBox="1"/>
            <p:nvPr/>
          </p:nvSpPr>
          <p:spPr>
            <a:xfrm>
              <a:off x="5061613" y="436884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Coal and Biomass price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5F4EE6-7153-45ED-BFC8-5DF3E312375B}"/>
              </a:ext>
            </a:extLst>
          </p:cNvPr>
          <p:cNvGrpSpPr/>
          <p:nvPr/>
        </p:nvGrpSpPr>
        <p:grpSpPr>
          <a:xfrm>
            <a:off x="1780657" y="1719268"/>
            <a:ext cx="770400" cy="482400"/>
            <a:chOff x="5871428" y="671881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0EF00F8B-C57C-4EF8-9D1E-A8F2B62726C6}"/>
                </a:ext>
              </a:extLst>
            </p:cNvPr>
            <p:cNvSpPr/>
            <p:nvPr/>
          </p:nvSpPr>
          <p:spPr>
            <a:xfrm>
              <a:off x="5871428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38" name="Rectangle: Rounded Corners 24">
              <a:extLst>
                <a:ext uri="{FF2B5EF4-FFF2-40B4-BE49-F238E27FC236}">
                  <a16:creationId xmlns:a16="http://schemas.microsoft.com/office/drawing/2014/main" id="{53FB8BBB-86BF-4F10-8471-741C101D895B}"/>
                </a:ext>
              </a:extLst>
            </p:cNvPr>
            <p:cNvSpPr txBox="1"/>
            <p:nvPr/>
          </p:nvSpPr>
          <p:spPr>
            <a:xfrm>
              <a:off x="5881028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Gas and Liquid fuel price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FDE86970-FA27-4B4D-81B7-07E575419E56}"/>
              </a:ext>
            </a:extLst>
          </p:cNvPr>
          <p:cNvGrpSpPr/>
          <p:nvPr/>
        </p:nvGrpSpPr>
        <p:grpSpPr>
          <a:xfrm>
            <a:off x="1780657" y="2229326"/>
            <a:ext cx="770400" cy="482400"/>
            <a:chOff x="5871428" y="1081589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40" name="Rectangle: Rounded Corners 139">
              <a:extLst>
                <a:ext uri="{FF2B5EF4-FFF2-40B4-BE49-F238E27FC236}">
                  <a16:creationId xmlns:a16="http://schemas.microsoft.com/office/drawing/2014/main" id="{D2505EF6-03F2-46D6-97EA-9E63BD514602}"/>
                </a:ext>
              </a:extLst>
            </p:cNvPr>
            <p:cNvSpPr/>
            <p:nvPr/>
          </p:nvSpPr>
          <p:spPr>
            <a:xfrm>
              <a:off x="5871428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41" name="Rectangle: Rounded Corners 26">
              <a:extLst>
                <a:ext uri="{FF2B5EF4-FFF2-40B4-BE49-F238E27FC236}">
                  <a16:creationId xmlns:a16="http://schemas.microsoft.com/office/drawing/2014/main" id="{CAE5580F-3D52-4BE6-A3AE-8BFDB0C75B45}"/>
                </a:ext>
              </a:extLst>
            </p:cNvPr>
            <p:cNvSpPr txBox="1"/>
            <p:nvPr/>
          </p:nvSpPr>
          <p:spPr>
            <a:xfrm>
              <a:off x="5881028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Refurbishment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8A8929B4-5689-49E9-9C85-A402F3D3436C}"/>
              </a:ext>
            </a:extLst>
          </p:cNvPr>
          <p:cNvGrpSpPr/>
          <p:nvPr/>
        </p:nvGrpSpPr>
        <p:grpSpPr>
          <a:xfrm>
            <a:off x="1780657" y="2739384"/>
            <a:ext cx="770400" cy="482400"/>
            <a:chOff x="5871428" y="1491296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43" name="Rectangle: Rounded Corners 142">
              <a:extLst>
                <a:ext uri="{FF2B5EF4-FFF2-40B4-BE49-F238E27FC236}">
                  <a16:creationId xmlns:a16="http://schemas.microsoft.com/office/drawing/2014/main" id="{B391AB95-C6DA-40F7-936A-8AB69EC4DE91}"/>
                </a:ext>
              </a:extLst>
            </p:cNvPr>
            <p:cNvSpPr/>
            <p:nvPr/>
          </p:nvSpPr>
          <p:spPr>
            <a:xfrm>
              <a:off x="5871428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44" name="Rectangle: Rounded Corners 28">
              <a:extLst>
                <a:ext uri="{FF2B5EF4-FFF2-40B4-BE49-F238E27FC236}">
                  <a16:creationId xmlns:a16="http://schemas.microsoft.com/office/drawing/2014/main" id="{594F7385-9AB4-4DA4-8C93-0D366698FD92}"/>
                </a:ext>
              </a:extLst>
            </p:cNvPr>
            <p:cNvSpPr txBox="1"/>
            <p:nvPr/>
          </p:nvSpPr>
          <p:spPr>
            <a:xfrm>
              <a:off x="5881028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Retirement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8AB710A6-876E-4C10-B5CD-BEF77C1461B4}"/>
              </a:ext>
            </a:extLst>
          </p:cNvPr>
          <p:cNvGrpSpPr/>
          <p:nvPr/>
        </p:nvGrpSpPr>
        <p:grpSpPr>
          <a:xfrm>
            <a:off x="1780657" y="3249442"/>
            <a:ext cx="770400" cy="482400"/>
            <a:chOff x="5871428" y="1901004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48F4B822-0886-4C04-9AFB-A7C67338A334}"/>
                </a:ext>
              </a:extLst>
            </p:cNvPr>
            <p:cNvSpPr/>
            <p:nvPr/>
          </p:nvSpPr>
          <p:spPr>
            <a:xfrm>
              <a:off x="5871428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47" name="Rectangle: Rounded Corners 30">
              <a:extLst>
                <a:ext uri="{FF2B5EF4-FFF2-40B4-BE49-F238E27FC236}">
                  <a16:creationId xmlns:a16="http://schemas.microsoft.com/office/drawing/2014/main" id="{F32F9E39-3A2E-42D3-A4A8-B231651D7A63}"/>
                </a:ext>
              </a:extLst>
            </p:cNvPr>
            <p:cNvSpPr txBox="1"/>
            <p:nvPr/>
          </p:nvSpPr>
          <p:spPr>
            <a:xfrm>
              <a:off x="5881028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Heat rates</a:t>
              </a: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37920A6-1870-4FAF-8A44-67D1A46CF097}"/>
              </a:ext>
            </a:extLst>
          </p:cNvPr>
          <p:cNvGrpSpPr/>
          <p:nvPr/>
        </p:nvGrpSpPr>
        <p:grpSpPr>
          <a:xfrm>
            <a:off x="1780657" y="3759500"/>
            <a:ext cx="770400" cy="482400"/>
            <a:chOff x="5871428" y="2310711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49" name="Rectangle: Rounded Corners 148">
              <a:extLst>
                <a:ext uri="{FF2B5EF4-FFF2-40B4-BE49-F238E27FC236}">
                  <a16:creationId xmlns:a16="http://schemas.microsoft.com/office/drawing/2014/main" id="{87C4A926-AB39-4DD4-9EAD-C9C2645BD528}"/>
                </a:ext>
              </a:extLst>
            </p:cNvPr>
            <p:cNvSpPr/>
            <p:nvPr/>
          </p:nvSpPr>
          <p:spPr>
            <a:xfrm>
              <a:off x="5871428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0" name="Rectangle: Rounded Corners 32">
              <a:extLst>
                <a:ext uri="{FF2B5EF4-FFF2-40B4-BE49-F238E27FC236}">
                  <a16:creationId xmlns:a16="http://schemas.microsoft.com/office/drawing/2014/main" id="{BADBBC88-0BC5-4E9D-9DA7-84BE9B8BC2DE}"/>
                </a:ext>
              </a:extLst>
            </p:cNvPr>
            <p:cNvSpPr txBox="1"/>
            <p:nvPr/>
          </p:nvSpPr>
          <p:spPr>
            <a:xfrm>
              <a:off x="5881028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Auxiliary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BBC4597E-2AC3-4DB8-A116-E3BD4E6B124D}"/>
              </a:ext>
            </a:extLst>
          </p:cNvPr>
          <p:cNvGrpSpPr/>
          <p:nvPr/>
        </p:nvGrpSpPr>
        <p:grpSpPr>
          <a:xfrm>
            <a:off x="2613161" y="2242235"/>
            <a:ext cx="770400" cy="482400"/>
            <a:chOff x="5871428" y="2720419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52" name="Rectangle: Rounded Corners 151">
              <a:extLst>
                <a:ext uri="{FF2B5EF4-FFF2-40B4-BE49-F238E27FC236}">
                  <a16:creationId xmlns:a16="http://schemas.microsoft.com/office/drawing/2014/main" id="{DF7B6EBE-1F64-43CD-A733-52010B8CBB3C}"/>
                </a:ext>
              </a:extLst>
            </p:cNvPr>
            <p:cNvSpPr/>
            <p:nvPr/>
          </p:nvSpPr>
          <p:spPr>
            <a:xfrm>
              <a:off x="5871428" y="272041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3" name="Rectangle: Rounded Corners 34">
              <a:extLst>
                <a:ext uri="{FF2B5EF4-FFF2-40B4-BE49-F238E27FC236}">
                  <a16:creationId xmlns:a16="http://schemas.microsoft.com/office/drawing/2014/main" id="{D6970350-7CF8-4DE0-B436-503078AFB13C}"/>
                </a:ext>
              </a:extLst>
            </p:cNvPr>
            <p:cNvSpPr txBox="1"/>
            <p:nvPr/>
          </p:nvSpPr>
          <p:spPr>
            <a:xfrm>
              <a:off x="5881028" y="273001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Fixed OPEX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91220CC3-E289-474E-AFC2-EF0CA4A02814}"/>
              </a:ext>
            </a:extLst>
          </p:cNvPr>
          <p:cNvGrpSpPr/>
          <p:nvPr/>
        </p:nvGrpSpPr>
        <p:grpSpPr>
          <a:xfrm>
            <a:off x="969439" y="2731701"/>
            <a:ext cx="770400" cy="482400"/>
            <a:chOff x="5871428" y="3130127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55" name="Rectangle: Rounded Corners 154">
              <a:extLst>
                <a:ext uri="{FF2B5EF4-FFF2-40B4-BE49-F238E27FC236}">
                  <a16:creationId xmlns:a16="http://schemas.microsoft.com/office/drawing/2014/main" id="{1DF0B8F5-07C6-4831-8EE2-46F4DEB626C2}"/>
                </a:ext>
              </a:extLst>
            </p:cNvPr>
            <p:cNvSpPr/>
            <p:nvPr/>
          </p:nvSpPr>
          <p:spPr>
            <a:xfrm>
              <a:off x="5871428" y="3130127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6" name="Rectangle: Rounded Corners 36">
              <a:extLst>
                <a:ext uri="{FF2B5EF4-FFF2-40B4-BE49-F238E27FC236}">
                  <a16:creationId xmlns:a16="http://schemas.microsoft.com/office/drawing/2014/main" id="{0705B5E6-B5B4-44EC-817C-0317891F5064}"/>
                </a:ext>
              </a:extLst>
            </p:cNvPr>
            <p:cNvSpPr txBox="1"/>
            <p:nvPr/>
          </p:nvSpPr>
          <p:spPr>
            <a:xfrm>
              <a:off x="5881028" y="3139727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Variable OPEX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9AA76F77-4E85-4B7A-98BC-614F41345D14}"/>
              </a:ext>
            </a:extLst>
          </p:cNvPr>
          <p:cNvGrpSpPr/>
          <p:nvPr/>
        </p:nvGrpSpPr>
        <p:grpSpPr>
          <a:xfrm>
            <a:off x="2613161" y="2799625"/>
            <a:ext cx="770400" cy="482400"/>
            <a:chOff x="5871428" y="3539834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58" name="Rectangle: Rounded Corners 157">
              <a:extLst>
                <a:ext uri="{FF2B5EF4-FFF2-40B4-BE49-F238E27FC236}">
                  <a16:creationId xmlns:a16="http://schemas.microsoft.com/office/drawing/2014/main" id="{359E3CAC-DFAC-4118-AB91-18A5FBF81633}"/>
                </a:ext>
              </a:extLst>
            </p:cNvPr>
            <p:cNvSpPr/>
            <p:nvPr/>
          </p:nvSpPr>
          <p:spPr>
            <a:xfrm>
              <a:off x="5871428" y="353983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9" name="Rectangle: Rounded Corners 38">
              <a:extLst>
                <a:ext uri="{FF2B5EF4-FFF2-40B4-BE49-F238E27FC236}">
                  <a16:creationId xmlns:a16="http://schemas.microsoft.com/office/drawing/2014/main" id="{598D5CD3-5CD4-4BFB-9854-C3D260DA9274}"/>
                </a:ext>
              </a:extLst>
            </p:cNvPr>
            <p:cNvSpPr txBox="1"/>
            <p:nvPr/>
          </p:nvSpPr>
          <p:spPr>
            <a:xfrm>
              <a:off x="5881028" y="354943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Emissions</a:t>
              </a: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C8C1BD3D-CEA8-4368-8BDA-02C19973B948}"/>
              </a:ext>
            </a:extLst>
          </p:cNvPr>
          <p:cNvGrpSpPr/>
          <p:nvPr/>
        </p:nvGrpSpPr>
        <p:grpSpPr>
          <a:xfrm>
            <a:off x="2613161" y="3357014"/>
            <a:ext cx="770400" cy="482400"/>
            <a:chOff x="5871428" y="3949542"/>
            <a:chExt cx="524425" cy="327766"/>
          </a:xfrm>
          <a:solidFill>
            <a:schemeClr val="accent2">
              <a:lumMod val="75000"/>
            </a:schemeClr>
          </a:solidFill>
        </p:grpSpPr>
        <p:sp>
          <p:nvSpPr>
            <p:cNvPr id="161" name="Rectangle: Rounded Corners 160">
              <a:extLst>
                <a:ext uri="{FF2B5EF4-FFF2-40B4-BE49-F238E27FC236}">
                  <a16:creationId xmlns:a16="http://schemas.microsoft.com/office/drawing/2014/main" id="{53A23E21-3A04-4D1F-BA40-D2CA0D5F2C02}"/>
                </a:ext>
              </a:extLst>
            </p:cNvPr>
            <p:cNvSpPr/>
            <p:nvPr/>
          </p:nvSpPr>
          <p:spPr>
            <a:xfrm>
              <a:off x="5871428" y="3949542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62" name="Rectangle: Rounded Corners 40">
              <a:extLst>
                <a:ext uri="{FF2B5EF4-FFF2-40B4-BE49-F238E27FC236}">
                  <a16:creationId xmlns:a16="http://schemas.microsoft.com/office/drawing/2014/main" id="{A42E9E68-158D-483D-8144-CAAE9ADEF0F2}"/>
                </a:ext>
              </a:extLst>
            </p:cNvPr>
            <p:cNvSpPr txBox="1"/>
            <p:nvPr/>
          </p:nvSpPr>
          <p:spPr>
            <a:xfrm>
              <a:off x="5881028" y="3959142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Marginal Loss Factors</a:t>
              </a: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44E78784-AADE-42E2-A6B2-A232660272D8}"/>
              </a:ext>
            </a:extLst>
          </p:cNvPr>
          <p:cNvGrpSpPr/>
          <p:nvPr/>
        </p:nvGrpSpPr>
        <p:grpSpPr>
          <a:xfrm>
            <a:off x="312602" y="4413635"/>
            <a:ext cx="770400" cy="482400"/>
            <a:chOff x="6690843" y="671881"/>
            <a:chExt cx="524425" cy="32776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64" name="Rectangle: Rounded Corners 163">
              <a:extLst>
                <a:ext uri="{FF2B5EF4-FFF2-40B4-BE49-F238E27FC236}">
                  <a16:creationId xmlns:a16="http://schemas.microsoft.com/office/drawing/2014/main" id="{43EB76F1-446C-4522-9310-55B05EE091A8}"/>
                </a:ext>
              </a:extLst>
            </p:cNvPr>
            <p:cNvSpPr/>
            <p:nvPr/>
          </p:nvSpPr>
          <p:spPr>
            <a:xfrm>
              <a:off x="6690843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65" name="Rectangle: Rounded Corners 4">
              <a:extLst>
                <a:ext uri="{FF2B5EF4-FFF2-40B4-BE49-F238E27FC236}">
                  <a16:creationId xmlns:a16="http://schemas.microsoft.com/office/drawing/2014/main" id="{3F6C5BB0-8A11-433E-9F48-00E2F3564927}"/>
                </a:ext>
              </a:extLst>
            </p:cNvPr>
            <p:cNvSpPr txBox="1"/>
            <p:nvPr/>
          </p:nvSpPr>
          <p:spPr>
            <a:xfrm>
              <a:off x="6700443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Complex Heat Rates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6F26DA3-9132-417D-B2D2-FE090E372079}"/>
              </a:ext>
            </a:extLst>
          </p:cNvPr>
          <p:cNvGrpSpPr/>
          <p:nvPr/>
        </p:nvGrpSpPr>
        <p:grpSpPr>
          <a:xfrm>
            <a:off x="312602" y="4930139"/>
            <a:ext cx="770400" cy="482400"/>
            <a:chOff x="6690843" y="1081589"/>
            <a:chExt cx="524425" cy="32776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67" name="Rectangle: Rounded Corners 166">
              <a:extLst>
                <a:ext uri="{FF2B5EF4-FFF2-40B4-BE49-F238E27FC236}">
                  <a16:creationId xmlns:a16="http://schemas.microsoft.com/office/drawing/2014/main" id="{7EC3C1FE-02B9-402C-8BF2-33FD4E65EB97}"/>
                </a:ext>
              </a:extLst>
            </p:cNvPr>
            <p:cNvSpPr/>
            <p:nvPr/>
          </p:nvSpPr>
          <p:spPr>
            <a:xfrm>
              <a:off x="6690843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68" name="Rectangle: Rounded Corners 6">
              <a:extLst>
                <a:ext uri="{FF2B5EF4-FFF2-40B4-BE49-F238E27FC236}">
                  <a16:creationId xmlns:a16="http://schemas.microsoft.com/office/drawing/2014/main" id="{BB447D88-A13B-4304-94F1-9F42D7CFFEBE}"/>
                </a:ext>
              </a:extLst>
            </p:cNvPr>
            <p:cNvSpPr txBox="1"/>
            <p:nvPr/>
          </p:nvSpPr>
          <p:spPr>
            <a:xfrm>
              <a:off x="6700443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Maximum Ramp Rates</a:t>
              </a: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F1E5DEA4-166A-4FF4-A4B8-F8517A608ED4}"/>
              </a:ext>
            </a:extLst>
          </p:cNvPr>
          <p:cNvGrpSpPr/>
          <p:nvPr/>
        </p:nvGrpSpPr>
        <p:grpSpPr>
          <a:xfrm>
            <a:off x="1111135" y="4413635"/>
            <a:ext cx="770400" cy="482400"/>
            <a:chOff x="6690843" y="1491296"/>
            <a:chExt cx="524425" cy="32776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0" name="Rectangle: Rounded Corners 169">
              <a:extLst>
                <a:ext uri="{FF2B5EF4-FFF2-40B4-BE49-F238E27FC236}">
                  <a16:creationId xmlns:a16="http://schemas.microsoft.com/office/drawing/2014/main" id="{CE6A3F39-B05B-4743-B74F-4488BE7C47CE}"/>
                </a:ext>
              </a:extLst>
            </p:cNvPr>
            <p:cNvSpPr/>
            <p:nvPr/>
          </p:nvSpPr>
          <p:spPr>
            <a:xfrm>
              <a:off x="6690843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71" name="Rectangle: Rounded Corners 8">
              <a:extLst>
                <a:ext uri="{FF2B5EF4-FFF2-40B4-BE49-F238E27FC236}">
                  <a16:creationId xmlns:a16="http://schemas.microsoft.com/office/drawing/2014/main" id="{9FEF5909-BB28-4450-86A0-D70133F8893D}"/>
                </a:ext>
              </a:extLst>
            </p:cNvPr>
            <p:cNvSpPr txBox="1"/>
            <p:nvPr/>
          </p:nvSpPr>
          <p:spPr>
            <a:xfrm>
              <a:off x="6700443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CCGT Unit Maximum Capacity</a:t>
              </a: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6519DB0-0928-4835-897D-FA594AAB42C4}"/>
              </a:ext>
            </a:extLst>
          </p:cNvPr>
          <p:cNvGrpSpPr/>
          <p:nvPr/>
        </p:nvGrpSpPr>
        <p:grpSpPr>
          <a:xfrm>
            <a:off x="1110191" y="4930139"/>
            <a:ext cx="770400" cy="482400"/>
            <a:chOff x="6690843" y="1901004"/>
            <a:chExt cx="524425" cy="32776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3" name="Rectangle: Rounded Corners 172">
              <a:extLst>
                <a:ext uri="{FF2B5EF4-FFF2-40B4-BE49-F238E27FC236}">
                  <a16:creationId xmlns:a16="http://schemas.microsoft.com/office/drawing/2014/main" id="{A392370C-C0F3-4F7B-A453-154133EC50B8}"/>
                </a:ext>
              </a:extLst>
            </p:cNvPr>
            <p:cNvSpPr/>
            <p:nvPr/>
          </p:nvSpPr>
          <p:spPr>
            <a:xfrm>
              <a:off x="6690843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74" name="Rectangle: Rounded Corners 10">
              <a:extLst>
                <a:ext uri="{FF2B5EF4-FFF2-40B4-BE49-F238E27FC236}">
                  <a16:creationId xmlns:a16="http://schemas.microsoft.com/office/drawing/2014/main" id="{AD7FEEF7-8EA9-48DD-905E-85DB0A34B4C6}"/>
                </a:ext>
              </a:extLst>
            </p:cNvPr>
            <p:cNvSpPr txBox="1"/>
            <p:nvPr/>
          </p:nvSpPr>
          <p:spPr>
            <a:xfrm>
              <a:off x="6700443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GPG Minimum Stable Level</a:t>
              </a: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7358C004-7A27-40DE-94A1-19CAAF273EB7}"/>
              </a:ext>
            </a:extLst>
          </p:cNvPr>
          <p:cNvGrpSpPr/>
          <p:nvPr/>
        </p:nvGrpSpPr>
        <p:grpSpPr>
          <a:xfrm>
            <a:off x="1909668" y="4413635"/>
            <a:ext cx="770400" cy="482400"/>
            <a:chOff x="6690843" y="2310711"/>
            <a:chExt cx="524425" cy="32776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6" name="Rectangle: Rounded Corners 175">
              <a:extLst>
                <a:ext uri="{FF2B5EF4-FFF2-40B4-BE49-F238E27FC236}">
                  <a16:creationId xmlns:a16="http://schemas.microsoft.com/office/drawing/2014/main" id="{6968C2D2-44E0-4C63-84E4-5B34CE198BEE}"/>
                </a:ext>
              </a:extLst>
            </p:cNvPr>
            <p:cNvSpPr/>
            <p:nvPr/>
          </p:nvSpPr>
          <p:spPr>
            <a:xfrm>
              <a:off x="6690843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77" name="Rectangle: Rounded Corners 12">
              <a:extLst>
                <a:ext uri="{FF2B5EF4-FFF2-40B4-BE49-F238E27FC236}">
                  <a16:creationId xmlns:a16="http://schemas.microsoft.com/office/drawing/2014/main" id="{0D077A04-5456-4B3A-9F43-A9F6072430CC}"/>
                </a:ext>
              </a:extLst>
            </p:cNvPr>
            <p:cNvSpPr txBox="1"/>
            <p:nvPr/>
          </p:nvSpPr>
          <p:spPr>
            <a:xfrm>
              <a:off x="6700443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Minimum Up and Down Times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7350C6EA-13BD-4418-8703-D1035F92929D}"/>
              </a:ext>
            </a:extLst>
          </p:cNvPr>
          <p:cNvGrpSpPr/>
          <p:nvPr/>
        </p:nvGrpSpPr>
        <p:grpSpPr>
          <a:xfrm>
            <a:off x="1907780" y="4930139"/>
            <a:ext cx="770400" cy="482400"/>
            <a:chOff x="6690843" y="2720419"/>
            <a:chExt cx="524425" cy="32776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9" name="Rectangle: Rounded Corners 178">
              <a:extLst>
                <a:ext uri="{FF2B5EF4-FFF2-40B4-BE49-F238E27FC236}">
                  <a16:creationId xmlns:a16="http://schemas.microsoft.com/office/drawing/2014/main" id="{6646E5FF-A9FD-448F-92A2-5011EFA1C58A}"/>
                </a:ext>
              </a:extLst>
            </p:cNvPr>
            <p:cNvSpPr/>
            <p:nvPr/>
          </p:nvSpPr>
          <p:spPr>
            <a:xfrm>
              <a:off x="6690843" y="272041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80" name="Rectangle: Rounded Corners 14">
              <a:extLst>
                <a:ext uri="{FF2B5EF4-FFF2-40B4-BE49-F238E27FC236}">
                  <a16:creationId xmlns:a16="http://schemas.microsoft.com/office/drawing/2014/main" id="{1AB1E78F-14AD-4835-B1D6-FE8D29995B84}"/>
                </a:ext>
              </a:extLst>
            </p:cNvPr>
            <p:cNvSpPr txBox="1"/>
            <p:nvPr/>
          </p:nvSpPr>
          <p:spPr>
            <a:xfrm>
              <a:off x="6700443" y="273001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GPG Start Cost</a:t>
              </a: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3E9DEFA0-3EB8-43E8-A321-1E42716B0153}"/>
              </a:ext>
            </a:extLst>
          </p:cNvPr>
          <p:cNvGrpSpPr/>
          <p:nvPr/>
        </p:nvGrpSpPr>
        <p:grpSpPr>
          <a:xfrm>
            <a:off x="1635931" y="849239"/>
            <a:ext cx="770400" cy="482400"/>
            <a:chOff x="7510258" y="671881"/>
            <a:chExt cx="524425" cy="327766"/>
          </a:xfrm>
          <a:solidFill>
            <a:srgbClr val="370F3C"/>
          </a:solidFill>
        </p:grpSpPr>
        <p:sp>
          <p:nvSpPr>
            <p:cNvPr id="182" name="Rectangle: Rounded Corners 181">
              <a:extLst>
                <a:ext uri="{FF2B5EF4-FFF2-40B4-BE49-F238E27FC236}">
                  <a16:creationId xmlns:a16="http://schemas.microsoft.com/office/drawing/2014/main" id="{7CBAE956-E374-4622-8164-1C50294600A8}"/>
                </a:ext>
              </a:extLst>
            </p:cNvPr>
            <p:cNvSpPr/>
            <p:nvPr/>
          </p:nvSpPr>
          <p:spPr>
            <a:xfrm>
              <a:off x="7510258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83" name="Rectangle: Rounded Corners 4">
              <a:extLst>
                <a:ext uri="{FF2B5EF4-FFF2-40B4-BE49-F238E27FC236}">
                  <a16:creationId xmlns:a16="http://schemas.microsoft.com/office/drawing/2014/main" id="{BAC1D456-434E-40F8-BABD-43F7533B3326}"/>
                </a:ext>
              </a:extLst>
            </p:cNvPr>
            <p:cNvSpPr txBox="1"/>
            <p:nvPr/>
          </p:nvSpPr>
          <p:spPr>
            <a:xfrm>
              <a:off x="7519860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Gas infrastructure</a:t>
              </a: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4E0AA2F5-9AF0-480C-9119-328954D2B661}"/>
              </a:ext>
            </a:extLst>
          </p:cNvPr>
          <p:cNvGrpSpPr/>
          <p:nvPr/>
        </p:nvGrpSpPr>
        <p:grpSpPr>
          <a:xfrm>
            <a:off x="2443058" y="838491"/>
            <a:ext cx="770400" cy="482400"/>
            <a:chOff x="7510258" y="1081589"/>
            <a:chExt cx="524425" cy="327766"/>
          </a:xfrm>
          <a:solidFill>
            <a:srgbClr val="370F3C"/>
          </a:solidFill>
        </p:grpSpPr>
        <p:sp>
          <p:nvSpPr>
            <p:cNvPr id="185" name="Rectangle: Rounded Corners 184">
              <a:extLst>
                <a:ext uri="{FF2B5EF4-FFF2-40B4-BE49-F238E27FC236}">
                  <a16:creationId xmlns:a16="http://schemas.microsoft.com/office/drawing/2014/main" id="{3EEAB735-4702-40C1-9390-E9B9FFA5ADE1}"/>
                </a:ext>
              </a:extLst>
            </p:cNvPr>
            <p:cNvSpPr/>
            <p:nvPr/>
          </p:nvSpPr>
          <p:spPr>
            <a:xfrm>
              <a:off x="7510258" y="1081589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86" name="Rectangle: Rounded Corners 6">
              <a:extLst>
                <a:ext uri="{FF2B5EF4-FFF2-40B4-BE49-F238E27FC236}">
                  <a16:creationId xmlns:a16="http://schemas.microsoft.com/office/drawing/2014/main" id="{D7BEB2F1-15FF-4A64-AF56-86FCD33DE558}"/>
                </a:ext>
              </a:extLst>
            </p:cNvPr>
            <p:cNvSpPr txBox="1"/>
            <p:nvPr/>
          </p:nvSpPr>
          <p:spPr>
            <a:xfrm>
              <a:off x="7519858" y="1091189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Pipeline transmission tariffs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B7330734-4011-4451-9704-48BAE145122A}"/>
              </a:ext>
            </a:extLst>
          </p:cNvPr>
          <p:cNvGrpSpPr/>
          <p:nvPr/>
        </p:nvGrpSpPr>
        <p:grpSpPr>
          <a:xfrm>
            <a:off x="829659" y="849239"/>
            <a:ext cx="770400" cy="482400"/>
            <a:chOff x="7510258" y="1491296"/>
            <a:chExt cx="524425" cy="327766"/>
          </a:xfrm>
          <a:solidFill>
            <a:srgbClr val="370F3C"/>
          </a:solidFill>
        </p:grpSpPr>
        <p:sp>
          <p:nvSpPr>
            <p:cNvPr id="188" name="Rectangle: Rounded Corners 187">
              <a:extLst>
                <a:ext uri="{FF2B5EF4-FFF2-40B4-BE49-F238E27FC236}">
                  <a16:creationId xmlns:a16="http://schemas.microsoft.com/office/drawing/2014/main" id="{E43DB832-6294-452C-8289-180BFACCB3F6}"/>
                </a:ext>
              </a:extLst>
            </p:cNvPr>
            <p:cNvSpPr/>
            <p:nvPr/>
          </p:nvSpPr>
          <p:spPr>
            <a:xfrm>
              <a:off x="7510258" y="1491296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89" name="Rectangle: Rounded Corners 8">
              <a:extLst>
                <a:ext uri="{FF2B5EF4-FFF2-40B4-BE49-F238E27FC236}">
                  <a16:creationId xmlns:a16="http://schemas.microsoft.com/office/drawing/2014/main" id="{9A8C5A39-B39D-4174-878D-FCD1FC812D4B}"/>
                </a:ext>
              </a:extLst>
            </p:cNvPr>
            <p:cNvSpPr txBox="1"/>
            <p:nvPr/>
          </p:nvSpPr>
          <p:spPr>
            <a:xfrm>
              <a:off x="7519858" y="1500896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Gas reserves and resources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2EFD695-B998-4EF0-861D-8D6C1024EAC7}"/>
              </a:ext>
            </a:extLst>
          </p:cNvPr>
          <p:cNvGrpSpPr/>
          <p:nvPr/>
        </p:nvGrpSpPr>
        <p:grpSpPr>
          <a:xfrm>
            <a:off x="3283769" y="838491"/>
            <a:ext cx="770400" cy="482400"/>
            <a:chOff x="7510258" y="1901004"/>
            <a:chExt cx="524425" cy="327766"/>
          </a:xfrm>
          <a:solidFill>
            <a:srgbClr val="370F3C"/>
          </a:solidFill>
        </p:grpSpPr>
        <p:sp>
          <p:nvSpPr>
            <p:cNvPr id="191" name="Rectangle: Rounded Corners 190">
              <a:extLst>
                <a:ext uri="{FF2B5EF4-FFF2-40B4-BE49-F238E27FC236}">
                  <a16:creationId xmlns:a16="http://schemas.microsoft.com/office/drawing/2014/main" id="{C2D8EEE1-F935-4E23-9748-22498AD5F31F}"/>
                </a:ext>
              </a:extLst>
            </p:cNvPr>
            <p:cNvSpPr/>
            <p:nvPr/>
          </p:nvSpPr>
          <p:spPr>
            <a:xfrm>
              <a:off x="7510258" y="1901004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92" name="Rectangle: Rounded Corners 10">
              <a:extLst>
                <a:ext uri="{FF2B5EF4-FFF2-40B4-BE49-F238E27FC236}">
                  <a16:creationId xmlns:a16="http://schemas.microsoft.com/office/drawing/2014/main" id="{831E9201-4F8B-48CE-8217-00DF92F72632}"/>
                </a:ext>
              </a:extLst>
            </p:cNvPr>
            <p:cNvSpPr txBox="1"/>
            <p:nvPr/>
          </p:nvSpPr>
          <p:spPr>
            <a:xfrm>
              <a:off x="7519858" y="1910604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Gas production costs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DEE58DB8-C0EF-4C53-BD41-A2EF7FC41FF6}"/>
              </a:ext>
            </a:extLst>
          </p:cNvPr>
          <p:cNvGrpSpPr/>
          <p:nvPr/>
        </p:nvGrpSpPr>
        <p:grpSpPr>
          <a:xfrm>
            <a:off x="22960" y="842959"/>
            <a:ext cx="770400" cy="482400"/>
            <a:chOff x="7510258" y="2310711"/>
            <a:chExt cx="524425" cy="327766"/>
          </a:xfrm>
          <a:solidFill>
            <a:srgbClr val="370F3C"/>
          </a:solidFill>
        </p:grpSpPr>
        <p:sp>
          <p:nvSpPr>
            <p:cNvPr id="194" name="Rectangle: Rounded Corners 193">
              <a:extLst>
                <a:ext uri="{FF2B5EF4-FFF2-40B4-BE49-F238E27FC236}">
                  <a16:creationId xmlns:a16="http://schemas.microsoft.com/office/drawing/2014/main" id="{93EB5217-3ADC-4D34-8C64-7C9D4BEAC4FA}"/>
                </a:ext>
              </a:extLst>
            </p:cNvPr>
            <p:cNvSpPr/>
            <p:nvPr/>
          </p:nvSpPr>
          <p:spPr>
            <a:xfrm>
              <a:off x="7510258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95" name="Rectangle: Rounded Corners 12">
              <a:extLst>
                <a:ext uri="{FF2B5EF4-FFF2-40B4-BE49-F238E27FC236}">
                  <a16:creationId xmlns:a16="http://schemas.microsoft.com/office/drawing/2014/main" id="{C72E5D0C-84DB-4647-97D7-E2E8292CB517}"/>
                </a:ext>
              </a:extLst>
            </p:cNvPr>
            <p:cNvSpPr txBox="1"/>
            <p:nvPr/>
          </p:nvSpPr>
          <p:spPr>
            <a:xfrm>
              <a:off x="7519858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Gas expansion candidates</a:t>
              </a:r>
            </a:p>
          </p:txBody>
        </p:sp>
      </p:grp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2EB00779-E7AD-4BCA-9412-D4C86CA2CC2E}"/>
              </a:ext>
            </a:extLst>
          </p:cNvPr>
          <p:cNvCxnSpPr>
            <a:cxnSpLocks/>
          </p:cNvCxnSpPr>
          <p:nvPr/>
        </p:nvCxnSpPr>
        <p:spPr>
          <a:xfrm>
            <a:off x="3723205" y="1504491"/>
            <a:ext cx="404988" cy="2070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AB1BF708-AB6A-4A1A-9743-0A062B8EF586}"/>
              </a:ext>
            </a:extLst>
          </p:cNvPr>
          <p:cNvCxnSpPr>
            <a:cxnSpLocks/>
          </p:cNvCxnSpPr>
          <p:nvPr/>
        </p:nvCxnSpPr>
        <p:spPr>
          <a:xfrm>
            <a:off x="4184753" y="1165781"/>
            <a:ext cx="373155" cy="4824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BFE02C63-DC17-4D4E-A103-29545B66FE56}"/>
              </a:ext>
            </a:extLst>
          </p:cNvPr>
          <p:cNvCxnSpPr>
            <a:cxnSpLocks/>
          </p:cNvCxnSpPr>
          <p:nvPr/>
        </p:nvCxnSpPr>
        <p:spPr>
          <a:xfrm>
            <a:off x="3509769" y="2426681"/>
            <a:ext cx="205710" cy="65271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D550CD21-4615-4F77-83CB-55B28DC7E715}"/>
              </a:ext>
            </a:extLst>
          </p:cNvPr>
          <p:cNvCxnSpPr>
            <a:cxnSpLocks/>
          </p:cNvCxnSpPr>
          <p:nvPr/>
        </p:nvCxnSpPr>
        <p:spPr>
          <a:xfrm flipV="1">
            <a:off x="3414253" y="3999287"/>
            <a:ext cx="115167" cy="8945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C865B9B0-4AFC-4185-AB5F-5B25BD42EBA7}"/>
              </a:ext>
            </a:extLst>
          </p:cNvPr>
          <p:cNvCxnSpPr>
            <a:cxnSpLocks/>
          </p:cNvCxnSpPr>
          <p:nvPr/>
        </p:nvCxnSpPr>
        <p:spPr>
          <a:xfrm>
            <a:off x="2873002" y="4625151"/>
            <a:ext cx="593526" cy="18708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EB66C7ED-ED12-4864-8587-66B5AE7B8EC0}"/>
              </a:ext>
            </a:extLst>
          </p:cNvPr>
          <p:cNvCxnSpPr>
            <a:cxnSpLocks/>
          </p:cNvCxnSpPr>
          <p:nvPr/>
        </p:nvCxnSpPr>
        <p:spPr>
          <a:xfrm flipV="1">
            <a:off x="2969628" y="5132201"/>
            <a:ext cx="559148" cy="6546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C5058A08-521B-4826-9B4B-A6FC7AB953B9}"/>
              </a:ext>
            </a:extLst>
          </p:cNvPr>
          <p:cNvCxnSpPr>
            <a:cxnSpLocks/>
          </p:cNvCxnSpPr>
          <p:nvPr/>
        </p:nvCxnSpPr>
        <p:spPr>
          <a:xfrm>
            <a:off x="4240341" y="5767777"/>
            <a:ext cx="556276" cy="6475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DBC21B2B-9454-4A29-8E55-562459119416}"/>
              </a:ext>
            </a:extLst>
          </p:cNvPr>
          <p:cNvCxnSpPr>
            <a:cxnSpLocks/>
          </p:cNvCxnSpPr>
          <p:nvPr/>
        </p:nvCxnSpPr>
        <p:spPr>
          <a:xfrm flipV="1">
            <a:off x="4555852" y="6241424"/>
            <a:ext cx="270518" cy="17985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8972DE96-2EC8-4E11-8BCD-81DDBEC0EB1B}"/>
              </a:ext>
            </a:extLst>
          </p:cNvPr>
          <p:cNvCxnSpPr>
            <a:cxnSpLocks/>
          </p:cNvCxnSpPr>
          <p:nvPr/>
        </p:nvCxnSpPr>
        <p:spPr>
          <a:xfrm>
            <a:off x="7865130" y="6161299"/>
            <a:ext cx="227375" cy="12537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B72F5ECB-126A-4E12-8B41-2657ADA87F7E}"/>
              </a:ext>
            </a:extLst>
          </p:cNvPr>
          <p:cNvCxnSpPr>
            <a:cxnSpLocks/>
          </p:cNvCxnSpPr>
          <p:nvPr/>
        </p:nvCxnSpPr>
        <p:spPr>
          <a:xfrm>
            <a:off x="7846538" y="5922785"/>
            <a:ext cx="283273" cy="2986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1609A046-168C-493A-8EE6-63B6DF7504F0}"/>
              </a:ext>
            </a:extLst>
          </p:cNvPr>
          <p:cNvCxnSpPr>
            <a:cxnSpLocks/>
          </p:cNvCxnSpPr>
          <p:nvPr/>
        </p:nvCxnSpPr>
        <p:spPr>
          <a:xfrm>
            <a:off x="9039058" y="5121842"/>
            <a:ext cx="307699" cy="906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C23092E3-4FD0-46C8-AFF0-7F361A0ECB19}"/>
              </a:ext>
            </a:extLst>
          </p:cNvPr>
          <p:cNvCxnSpPr>
            <a:cxnSpLocks/>
          </p:cNvCxnSpPr>
          <p:nvPr/>
        </p:nvCxnSpPr>
        <p:spPr>
          <a:xfrm>
            <a:off x="9192907" y="3717713"/>
            <a:ext cx="318188" cy="30898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5B2097AA-30B9-4575-B759-28D2AD7667CA}"/>
              </a:ext>
            </a:extLst>
          </p:cNvPr>
          <p:cNvCxnSpPr>
            <a:cxnSpLocks/>
          </p:cNvCxnSpPr>
          <p:nvPr/>
        </p:nvCxnSpPr>
        <p:spPr>
          <a:xfrm flipV="1">
            <a:off x="8482681" y="1807598"/>
            <a:ext cx="1039196" cy="2707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8A1424B4-95E1-43A9-BDAE-494973B52BC9}"/>
              </a:ext>
            </a:extLst>
          </p:cNvPr>
          <p:cNvCxnSpPr>
            <a:cxnSpLocks/>
          </p:cNvCxnSpPr>
          <p:nvPr/>
        </p:nvCxnSpPr>
        <p:spPr>
          <a:xfrm flipV="1">
            <a:off x="9203326" y="3101612"/>
            <a:ext cx="227051" cy="27978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ED4E7C0B-5DA9-482E-B0C2-306D005E6B94}"/>
              </a:ext>
            </a:extLst>
          </p:cNvPr>
          <p:cNvCxnSpPr>
            <a:cxnSpLocks/>
          </p:cNvCxnSpPr>
          <p:nvPr/>
        </p:nvCxnSpPr>
        <p:spPr>
          <a:xfrm flipV="1">
            <a:off x="6618514" y="972457"/>
            <a:ext cx="261257" cy="13062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D9311417-859E-43FF-A898-7A2B08580C31}"/>
              </a:ext>
            </a:extLst>
          </p:cNvPr>
          <p:cNvCxnSpPr>
            <a:cxnSpLocks/>
          </p:cNvCxnSpPr>
          <p:nvPr/>
        </p:nvCxnSpPr>
        <p:spPr>
          <a:xfrm flipV="1">
            <a:off x="8268350" y="1284787"/>
            <a:ext cx="406672" cy="4344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13BC7288-5792-423B-979A-D5F041A5157B}"/>
              </a:ext>
            </a:extLst>
          </p:cNvPr>
          <p:cNvCxnSpPr>
            <a:cxnSpLocks/>
          </p:cNvCxnSpPr>
          <p:nvPr/>
        </p:nvCxnSpPr>
        <p:spPr>
          <a:xfrm flipH="1" flipV="1">
            <a:off x="5511949" y="1014641"/>
            <a:ext cx="271676" cy="1147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A3D25B72-08B2-491D-B242-181A081E7FDE}"/>
              </a:ext>
            </a:extLst>
          </p:cNvPr>
          <p:cNvGrpSpPr/>
          <p:nvPr/>
        </p:nvGrpSpPr>
        <p:grpSpPr>
          <a:xfrm>
            <a:off x="10392051" y="3793608"/>
            <a:ext cx="770400" cy="482400"/>
            <a:chOff x="1774352" y="231071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215" name="Rectangle: Rounded Corners 214">
              <a:extLst>
                <a:ext uri="{FF2B5EF4-FFF2-40B4-BE49-F238E27FC236}">
                  <a16:creationId xmlns:a16="http://schemas.microsoft.com/office/drawing/2014/main" id="{EAE97FD9-F258-42AA-80B9-C84450AABB66}"/>
                </a:ext>
              </a:extLst>
            </p:cNvPr>
            <p:cNvSpPr/>
            <p:nvPr/>
          </p:nvSpPr>
          <p:spPr>
            <a:xfrm>
              <a:off x="1774352" y="231071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16" name="Rectangle: Rounded Corners 12">
              <a:extLst>
                <a:ext uri="{FF2B5EF4-FFF2-40B4-BE49-F238E27FC236}">
                  <a16:creationId xmlns:a16="http://schemas.microsoft.com/office/drawing/2014/main" id="{6469A8C6-7348-43EB-951A-5431858C2D1E}"/>
                </a:ext>
              </a:extLst>
            </p:cNvPr>
            <p:cNvSpPr txBox="1"/>
            <p:nvPr/>
          </p:nvSpPr>
          <p:spPr>
            <a:xfrm>
              <a:off x="1783952" y="232031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Electric Vehicles</a:t>
              </a:r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E5D9AA29-FDFD-4BB3-826C-F84ED813499A}"/>
              </a:ext>
            </a:extLst>
          </p:cNvPr>
          <p:cNvGrpSpPr/>
          <p:nvPr/>
        </p:nvGrpSpPr>
        <p:grpSpPr>
          <a:xfrm>
            <a:off x="9965240" y="2172859"/>
            <a:ext cx="770400" cy="482400"/>
            <a:chOff x="1774352" y="67188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219" name="Rectangle: Rounded Corners 218">
              <a:extLst>
                <a:ext uri="{FF2B5EF4-FFF2-40B4-BE49-F238E27FC236}">
                  <a16:creationId xmlns:a16="http://schemas.microsoft.com/office/drawing/2014/main" id="{1A03E976-8B4A-49E1-909A-DC222D251405}"/>
                </a:ext>
              </a:extLst>
            </p:cNvPr>
            <p:cNvSpPr/>
            <p:nvPr/>
          </p:nvSpPr>
          <p:spPr>
            <a:xfrm>
              <a:off x="177435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20" name="Rectangle: Rounded Corners 4">
              <a:extLst>
                <a:ext uri="{FF2B5EF4-FFF2-40B4-BE49-F238E27FC236}">
                  <a16:creationId xmlns:a16="http://schemas.microsoft.com/office/drawing/2014/main" id="{84830BAA-8911-4B0F-B14E-4F64EB6ECC40}"/>
                </a:ext>
              </a:extLst>
            </p:cNvPr>
            <p:cNvSpPr txBox="1"/>
            <p:nvPr/>
          </p:nvSpPr>
          <p:spPr>
            <a:xfrm>
              <a:off x="178395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Value of consumer reliability</a:t>
              </a: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48D8CC7-D87F-4C5C-81B0-1C875187497A}"/>
              </a:ext>
            </a:extLst>
          </p:cNvPr>
          <p:cNvGrpSpPr/>
          <p:nvPr/>
        </p:nvGrpSpPr>
        <p:grpSpPr>
          <a:xfrm>
            <a:off x="10783641" y="2172935"/>
            <a:ext cx="770400" cy="482400"/>
            <a:chOff x="1774352" y="67188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222" name="Rectangle: Rounded Corners 221">
              <a:extLst>
                <a:ext uri="{FF2B5EF4-FFF2-40B4-BE49-F238E27FC236}">
                  <a16:creationId xmlns:a16="http://schemas.microsoft.com/office/drawing/2014/main" id="{9BAF7368-0476-4E3A-B80C-60808EDD67DD}"/>
                </a:ext>
              </a:extLst>
            </p:cNvPr>
            <p:cNvSpPr/>
            <p:nvPr/>
          </p:nvSpPr>
          <p:spPr>
            <a:xfrm>
              <a:off x="177435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23" name="Rectangle: Rounded Corners 4">
              <a:extLst>
                <a:ext uri="{FF2B5EF4-FFF2-40B4-BE49-F238E27FC236}">
                  <a16:creationId xmlns:a16="http://schemas.microsoft.com/office/drawing/2014/main" id="{BECD5FD3-C999-402B-814A-62D5E3D6F1F4}"/>
                </a:ext>
              </a:extLst>
            </p:cNvPr>
            <p:cNvSpPr txBox="1"/>
            <p:nvPr/>
          </p:nvSpPr>
          <p:spPr>
            <a:xfrm>
              <a:off x="178395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Consumer Risk Preferences</a:t>
              </a:r>
            </a:p>
          </p:txBody>
        </p:sp>
      </p:grpSp>
      <p:sp>
        <p:nvSpPr>
          <p:cNvPr id="217" name="Title 1">
            <a:extLst>
              <a:ext uri="{FF2B5EF4-FFF2-40B4-BE49-F238E27FC236}">
                <a16:creationId xmlns:a16="http://schemas.microsoft.com/office/drawing/2014/main" id="{941E211A-8E99-4405-A166-AFA712B8D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15" y="158347"/>
            <a:ext cx="10899674" cy="489940"/>
          </a:xfrm>
        </p:spPr>
        <p:txBody>
          <a:bodyPr>
            <a:noAutofit/>
          </a:bodyPr>
          <a:lstStyle/>
          <a:p>
            <a:r>
              <a:rPr lang="en-US" sz="2800"/>
              <a:t>We’ve been on a mission for transparency</a:t>
            </a:r>
            <a:endParaRPr lang="en-AU" sz="2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F799E8-D455-AEC7-FA55-2689588718A1}"/>
              </a:ext>
            </a:extLst>
          </p:cNvPr>
          <p:cNvGrpSpPr/>
          <p:nvPr/>
        </p:nvGrpSpPr>
        <p:grpSpPr>
          <a:xfrm>
            <a:off x="9575893" y="4321995"/>
            <a:ext cx="770400" cy="482400"/>
            <a:chOff x="1774352" y="67188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F260FDB-FC02-C83A-1289-67FEE250BAF8}"/>
                </a:ext>
              </a:extLst>
            </p:cNvPr>
            <p:cNvSpPr/>
            <p:nvPr/>
          </p:nvSpPr>
          <p:spPr>
            <a:xfrm>
              <a:off x="177435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DCF7ACCB-6C43-FCE1-2437-914BBABE2CB3}"/>
                </a:ext>
              </a:extLst>
            </p:cNvPr>
            <p:cNvSpPr txBox="1"/>
            <p:nvPr/>
          </p:nvSpPr>
          <p:spPr>
            <a:xfrm>
              <a:off x="178395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Energy Efficiency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8BAD397-9D8F-F598-BD75-4C65034237F1}"/>
              </a:ext>
            </a:extLst>
          </p:cNvPr>
          <p:cNvGrpSpPr/>
          <p:nvPr/>
        </p:nvGrpSpPr>
        <p:grpSpPr>
          <a:xfrm>
            <a:off x="10384092" y="4321995"/>
            <a:ext cx="770400" cy="482400"/>
            <a:chOff x="1774352" y="67188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D6D56F4-9365-9E5C-EA8F-7997A049177F}"/>
                </a:ext>
              </a:extLst>
            </p:cNvPr>
            <p:cNvSpPr/>
            <p:nvPr/>
          </p:nvSpPr>
          <p:spPr>
            <a:xfrm>
              <a:off x="177435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9" name="Rectangle: Rounded Corners 4">
              <a:extLst>
                <a:ext uri="{FF2B5EF4-FFF2-40B4-BE49-F238E27FC236}">
                  <a16:creationId xmlns:a16="http://schemas.microsoft.com/office/drawing/2014/main" id="{DE720371-4407-BAB4-5A84-83F8AA137D5B}"/>
                </a:ext>
              </a:extLst>
            </p:cNvPr>
            <p:cNvSpPr txBox="1"/>
            <p:nvPr/>
          </p:nvSpPr>
          <p:spPr>
            <a:xfrm>
              <a:off x="178395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Electrification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61CD70-95B2-FF5C-7159-40220EEBB1F3}"/>
              </a:ext>
            </a:extLst>
          </p:cNvPr>
          <p:cNvGrpSpPr/>
          <p:nvPr/>
        </p:nvGrpSpPr>
        <p:grpSpPr>
          <a:xfrm>
            <a:off x="11206395" y="4321995"/>
            <a:ext cx="770400" cy="482400"/>
            <a:chOff x="1774352" y="671881"/>
            <a:chExt cx="524425" cy="327766"/>
          </a:xfrm>
          <a:solidFill>
            <a:schemeClr val="accent6">
              <a:lumMod val="75000"/>
            </a:schemeClr>
          </a:solidFill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FB5EDE5-AF9C-4F43-9DCC-8D0B408182D7}"/>
                </a:ext>
              </a:extLst>
            </p:cNvPr>
            <p:cNvSpPr/>
            <p:nvPr/>
          </p:nvSpPr>
          <p:spPr>
            <a:xfrm>
              <a:off x="1774352" y="671881"/>
              <a:ext cx="524425" cy="327766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63" name="Rectangle: Rounded Corners 4">
              <a:extLst>
                <a:ext uri="{FF2B5EF4-FFF2-40B4-BE49-F238E27FC236}">
                  <a16:creationId xmlns:a16="http://schemas.microsoft.com/office/drawing/2014/main" id="{F1F6B5C9-17F2-2862-647E-6AF3482C0819}"/>
                </a:ext>
              </a:extLst>
            </p:cNvPr>
            <p:cNvSpPr txBox="1"/>
            <p:nvPr/>
          </p:nvSpPr>
          <p:spPr>
            <a:xfrm>
              <a:off x="1783952" y="681481"/>
              <a:ext cx="505225" cy="30856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7620" rIns="11430" bIns="7620" numCol="1" spcCol="1270" anchor="ctr" anchorCtr="0">
              <a:noAutofit/>
            </a:bodyPr>
            <a:lstStyle/>
            <a:p>
              <a:pPr marL="0" marR="0" lvl="0" indent="0" algn="ctr" defTabSz="266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Courier New" panose="02070309020205020404" pitchFamily="49" charset="0"/>
                <a:buNone/>
                <a:tabLst/>
                <a:defRPr/>
              </a:pPr>
              <a:r>
                <a:rPr kumimoji="0" lang="en-AU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Hydrogen and other green gas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1C7D3BE-78FD-2AC1-0C6A-7036ECF0ED1F}"/>
              </a:ext>
            </a:extLst>
          </p:cNvPr>
          <p:cNvGrpSpPr/>
          <p:nvPr/>
        </p:nvGrpSpPr>
        <p:grpSpPr>
          <a:xfrm>
            <a:off x="4335269" y="1740631"/>
            <a:ext cx="1286861" cy="836460"/>
            <a:chOff x="1917691" y="372448"/>
            <a:chExt cx="1286861" cy="836460"/>
          </a:xfrm>
        </p:grpSpPr>
        <p:sp>
          <p:nvSpPr>
            <p:cNvPr id="213" name="Rectangle: Rounded Corners 212">
              <a:extLst>
                <a:ext uri="{FF2B5EF4-FFF2-40B4-BE49-F238E27FC236}">
                  <a16:creationId xmlns:a16="http://schemas.microsoft.com/office/drawing/2014/main" id="{FD669510-F7AB-A699-E16C-C9B70F8BBE69}"/>
                </a:ext>
              </a:extLst>
            </p:cNvPr>
            <p:cNvSpPr/>
            <p:nvPr/>
          </p:nvSpPr>
          <p:spPr>
            <a:xfrm>
              <a:off x="1917691" y="372448"/>
              <a:ext cx="1286861" cy="836460"/>
            </a:xfrm>
            <a:prstGeom prst="roundRect">
              <a:avLst/>
            </a:prstGeom>
            <a:solidFill>
              <a:srgbClr val="370F3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24" name="Rectangle: Rounded Corners 4">
              <a:extLst>
                <a:ext uri="{FF2B5EF4-FFF2-40B4-BE49-F238E27FC236}">
                  <a16:creationId xmlns:a16="http://schemas.microsoft.com/office/drawing/2014/main" id="{02E8622A-FAD7-CE06-DB0D-A81778C9D946}"/>
                </a:ext>
              </a:extLst>
            </p:cNvPr>
            <p:cNvSpPr txBox="1"/>
            <p:nvPr/>
          </p:nvSpPr>
          <p:spPr>
            <a:xfrm>
              <a:off x="1958524" y="413281"/>
              <a:ext cx="1205195" cy="754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Symbol" panose="05050102010706020507" pitchFamily="18" charset="2"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Gas system properties</a:t>
              </a:r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27540ED3-7776-EFC6-1063-6A5A48594269}"/>
              </a:ext>
            </a:extLst>
          </p:cNvPr>
          <p:cNvGrpSpPr/>
          <p:nvPr/>
        </p:nvGrpSpPr>
        <p:grpSpPr>
          <a:xfrm>
            <a:off x="7124724" y="1806816"/>
            <a:ext cx="1215483" cy="652483"/>
            <a:chOff x="4839622" y="464437"/>
            <a:chExt cx="1215483" cy="652483"/>
          </a:xfrm>
        </p:grpSpPr>
        <p:sp>
          <p:nvSpPr>
            <p:cNvPr id="226" name="Rectangle: Rounded Corners 225">
              <a:extLst>
                <a:ext uri="{FF2B5EF4-FFF2-40B4-BE49-F238E27FC236}">
                  <a16:creationId xmlns:a16="http://schemas.microsoft.com/office/drawing/2014/main" id="{C5B63005-7F7F-1017-7DEE-86722E1753BE}"/>
                </a:ext>
              </a:extLst>
            </p:cNvPr>
            <p:cNvSpPr/>
            <p:nvPr/>
          </p:nvSpPr>
          <p:spPr>
            <a:xfrm>
              <a:off x="4839622" y="464437"/>
              <a:ext cx="1215483" cy="652483"/>
            </a:xfrm>
            <a:prstGeom prst="roundRect">
              <a:avLst/>
            </a:prstGeom>
            <a:solidFill>
              <a:srgbClr val="238DA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27" name="Rectangle: Rounded Corners 4">
              <a:extLst>
                <a:ext uri="{FF2B5EF4-FFF2-40B4-BE49-F238E27FC236}">
                  <a16:creationId xmlns:a16="http://schemas.microsoft.com/office/drawing/2014/main" id="{56B23C9E-EE2E-142D-ABE0-EA4520448349}"/>
                </a:ext>
              </a:extLst>
            </p:cNvPr>
            <p:cNvSpPr txBox="1"/>
            <p:nvPr/>
          </p:nvSpPr>
          <p:spPr>
            <a:xfrm>
              <a:off x="4871474" y="496289"/>
              <a:ext cx="1151779" cy="5887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Symbol" panose="05050102010706020507" pitchFamily="18" charset="2"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Summary data</a:t>
              </a: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8558CC35-4B03-7642-5AE3-CFC38A1D4F9D}"/>
              </a:ext>
            </a:extLst>
          </p:cNvPr>
          <p:cNvGrpSpPr/>
          <p:nvPr/>
        </p:nvGrpSpPr>
        <p:grpSpPr>
          <a:xfrm>
            <a:off x="3650573" y="4578023"/>
            <a:ext cx="1220720" cy="793462"/>
            <a:chOff x="1449557" y="3236353"/>
            <a:chExt cx="1220720" cy="793462"/>
          </a:xfrm>
        </p:grpSpPr>
        <p:sp>
          <p:nvSpPr>
            <p:cNvPr id="229" name="Rectangle: Rounded Corners 228">
              <a:extLst>
                <a:ext uri="{FF2B5EF4-FFF2-40B4-BE49-F238E27FC236}">
                  <a16:creationId xmlns:a16="http://schemas.microsoft.com/office/drawing/2014/main" id="{472B8D28-AFAB-8505-8294-82BEACE47A72}"/>
                </a:ext>
              </a:extLst>
            </p:cNvPr>
            <p:cNvSpPr/>
            <p:nvPr/>
          </p:nvSpPr>
          <p:spPr>
            <a:xfrm>
              <a:off x="1449557" y="3236353"/>
              <a:ext cx="1220720" cy="79346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30" name="Rectangle: Rounded Corners 4">
              <a:extLst>
                <a:ext uri="{FF2B5EF4-FFF2-40B4-BE49-F238E27FC236}">
                  <a16:creationId xmlns:a16="http://schemas.microsoft.com/office/drawing/2014/main" id="{96F46015-0EDE-B1E9-6AB2-3B332EB5701A}"/>
                </a:ext>
              </a:extLst>
            </p:cNvPr>
            <p:cNvSpPr txBox="1"/>
            <p:nvPr/>
          </p:nvSpPr>
          <p:spPr>
            <a:xfrm>
              <a:off x="1488291" y="3275087"/>
              <a:ext cx="1143252" cy="7159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Symbol" panose="05050102010706020507" pitchFamily="18" charset="2"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 model properties</a:t>
              </a: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290DF34D-0CD2-D968-123F-20C15C600E62}"/>
              </a:ext>
            </a:extLst>
          </p:cNvPr>
          <p:cNvGrpSpPr/>
          <p:nvPr/>
        </p:nvGrpSpPr>
        <p:grpSpPr>
          <a:xfrm>
            <a:off x="4923437" y="5597173"/>
            <a:ext cx="1172324" cy="762011"/>
            <a:chOff x="2650211" y="4224944"/>
            <a:chExt cx="1172324" cy="762011"/>
          </a:xfrm>
        </p:grpSpPr>
        <p:sp>
          <p:nvSpPr>
            <p:cNvPr id="232" name="Rectangle: Rounded Corners 231">
              <a:extLst>
                <a:ext uri="{FF2B5EF4-FFF2-40B4-BE49-F238E27FC236}">
                  <a16:creationId xmlns:a16="http://schemas.microsoft.com/office/drawing/2014/main" id="{C827F922-A765-D970-F70E-960E6DC234A7}"/>
                </a:ext>
              </a:extLst>
            </p:cNvPr>
            <p:cNvSpPr/>
            <p:nvPr/>
          </p:nvSpPr>
          <p:spPr>
            <a:xfrm>
              <a:off x="2650211" y="4224944"/>
              <a:ext cx="1172324" cy="76201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233" name="Rectangle: Rounded Corners 4">
              <a:extLst>
                <a:ext uri="{FF2B5EF4-FFF2-40B4-BE49-F238E27FC236}">
                  <a16:creationId xmlns:a16="http://schemas.microsoft.com/office/drawing/2014/main" id="{2D1284E8-D310-6453-D9F7-13217399FFA2}"/>
                </a:ext>
              </a:extLst>
            </p:cNvPr>
            <p:cNvSpPr txBox="1"/>
            <p:nvPr/>
          </p:nvSpPr>
          <p:spPr>
            <a:xfrm>
              <a:off x="2687409" y="4262142"/>
              <a:ext cx="1097928" cy="6876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Symbol" panose="05050102010706020507" pitchFamily="18" charset="2"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Generator reliability settings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236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98CB9-781C-4462-A718-66E86EA32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65" y="136525"/>
            <a:ext cx="9887917" cy="619255"/>
          </a:xfrm>
        </p:spPr>
        <p:txBody>
          <a:bodyPr>
            <a:normAutofit/>
          </a:bodyPr>
          <a:lstStyle/>
          <a:p>
            <a:r>
              <a:rPr lang="en-AU" sz="3200" dirty="0"/>
              <a:t>Where are the best renewable resources?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BD208D-7FA3-4A05-AD20-C2DAA283C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680" y="983440"/>
            <a:ext cx="6384910" cy="561519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C903571-7878-4BD6-A449-BAA2C474347D}"/>
              </a:ext>
            </a:extLst>
          </p:cNvPr>
          <p:cNvGrpSpPr/>
          <p:nvPr/>
        </p:nvGrpSpPr>
        <p:grpSpPr>
          <a:xfrm>
            <a:off x="7709957" y="1008380"/>
            <a:ext cx="3102740" cy="5362649"/>
            <a:chOff x="1297547" y="1013713"/>
            <a:chExt cx="3420000" cy="613851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8C5FD63-1488-47A8-8B7F-AB5CCE0D4DE4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7547" y="1013713"/>
              <a:ext cx="3420000" cy="55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309DE1-3712-40C7-9207-6437F1B265E3}"/>
                </a:ext>
              </a:extLst>
            </p:cNvPr>
            <p:cNvSpPr txBox="1"/>
            <p:nvPr/>
          </p:nvSpPr>
          <p:spPr>
            <a:xfrm>
              <a:off x="1890661" y="6870387"/>
              <a:ext cx="2440184" cy="281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000" b="1" dirty="0"/>
                <a:t>Possible pumped hydro sites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66DA538-ABCA-48D6-B577-EF320F5E694B}"/>
              </a:ext>
            </a:extLst>
          </p:cNvPr>
          <p:cNvSpPr txBox="1"/>
          <p:nvPr/>
        </p:nvSpPr>
        <p:spPr>
          <a:xfrm>
            <a:off x="1205680" y="5631175"/>
            <a:ext cx="11544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/>
              <a:t>Source: DNV GL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1185CB-525C-4BCA-A88E-4137AC4CB891}"/>
              </a:ext>
            </a:extLst>
          </p:cNvPr>
          <p:cNvSpPr txBox="1"/>
          <p:nvPr/>
        </p:nvSpPr>
        <p:spPr>
          <a:xfrm>
            <a:off x="4441091" y="5631175"/>
            <a:ext cx="11544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/>
              <a:t>Source: DNV GL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29495A-02CF-4037-9D53-B04B6D242D11}"/>
              </a:ext>
            </a:extLst>
          </p:cNvPr>
          <p:cNvSpPr/>
          <p:nvPr/>
        </p:nvSpPr>
        <p:spPr>
          <a:xfrm>
            <a:off x="7725026" y="5254607"/>
            <a:ext cx="1228725" cy="616744"/>
          </a:xfrm>
          <a:prstGeom prst="rect">
            <a:avLst/>
          </a:prstGeom>
          <a:solidFill>
            <a:srgbClr val="BCD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C951A7-5029-4E5D-9E99-5F33D0EF2360}"/>
              </a:ext>
            </a:extLst>
          </p:cNvPr>
          <p:cNvSpPr txBox="1"/>
          <p:nvPr/>
        </p:nvSpPr>
        <p:spPr>
          <a:xfrm>
            <a:off x="7679591" y="5631175"/>
            <a:ext cx="954162" cy="2519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/>
              <a:t>Source: ANU</a:t>
            </a:r>
          </a:p>
        </p:txBody>
      </p:sp>
    </p:spTree>
    <p:extLst>
      <p:ext uri="{BB962C8B-B14F-4D97-AF65-F5344CB8AC3E}">
        <p14:creationId xmlns:p14="http://schemas.microsoft.com/office/powerpoint/2010/main" val="157249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066" y="155575"/>
            <a:ext cx="9887917" cy="443122"/>
          </a:xfrm>
        </p:spPr>
        <p:txBody>
          <a:bodyPr>
            <a:noAutofit/>
          </a:bodyPr>
          <a:lstStyle/>
          <a:p>
            <a:r>
              <a:rPr lang="en-AU" sz="3200" dirty="0"/>
              <a:t>Where are the best renewable energy zones?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579" y="1115048"/>
            <a:ext cx="7286251" cy="4627902"/>
          </a:xfrm>
          <a:prstGeom prst="rect">
            <a:avLst/>
          </a:prstGeom>
          <a:effectLst>
            <a:outerShdw blurRad="101600" dist="38100" dir="8100000" sx="101000" sy="101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71936" y="1889842"/>
            <a:ext cx="2710781" cy="3078314"/>
          </a:xfrm>
          <a:prstGeom prst="rect">
            <a:avLst/>
          </a:prstGeom>
          <a:effectLst>
            <a:outerShdw blurRad="101600" dist="38100" dir="8100000" sx="101000" sy="1010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7541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5A8FD-F42A-4928-9093-70DFE816E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AF98E3-A933-4BC3-A6A4-6DFD7CABE7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0ADB-9353-46DA-870C-B6E3691BCDD5}" type="slidenum">
              <a:rPr lang="en-AU" smtClean="0"/>
              <a:pPr/>
              <a:t>8</a:t>
            </a:fld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CA5B36-8303-4CA9-988A-2831579F9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48" y="16626"/>
            <a:ext cx="7798073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1F9348-A37D-4ECE-A986-5848C01B4874}"/>
              </a:ext>
            </a:extLst>
          </p:cNvPr>
          <p:cNvSpPr txBox="1"/>
          <p:nvPr/>
        </p:nvSpPr>
        <p:spPr>
          <a:xfrm>
            <a:off x="8191515" y="3261881"/>
            <a:ext cx="3640650" cy="3442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Resource quality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Correlation with demand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Land parcel density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Land cover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Road access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Terrain complexity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Population density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Protected areas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en-AU" sz="2177" dirty="0"/>
              <a:t>Electricity network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endParaRPr lang="en-AU" sz="2177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3F520E-FC08-4DE3-9775-0BE08CDB0B69}"/>
              </a:ext>
            </a:extLst>
          </p:cNvPr>
          <p:cNvSpPr txBox="1">
            <a:spLocks/>
          </p:cNvSpPr>
          <p:nvPr/>
        </p:nvSpPr>
        <p:spPr>
          <a:xfrm>
            <a:off x="8236613" y="1412776"/>
            <a:ext cx="3550453" cy="1747821"/>
          </a:xfrm>
          <a:prstGeom prst="rect">
            <a:avLst/>
          </a:prstGeom>
          <a:solidFill>
            <a:srgbClr val="FFFFFF"/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2903" i="1" dirty="0"/>
              <a:t>What factors might help to identify renewable energy zone candidates?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F486EC-FE8E-4041-8F8A-BAFDF0BEB85E}"/>
              </a:ext>
            </a:extLst>
          </p:cNvPr>
          <p:cNvSpPr txBox="1"/>
          <p:nvPr/>
        </p:nvSpPr>
        <p:spPr>
          <a:xfrm>
            <a:off x="169948" y="5702063"/>
            <a:ext cx="11544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/>
              <a:t>Source: DNV GL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7CFF4B-2A28-49E5-A30B-E566FB2A262B}"/>
              </a:ext>
            </a:extLst>
          </p:cNvPr>
          <p:cNvSpPr txBox="1"/>
          <p:nvPr/>
        </p:nvSpPr>
        <p:spPr>
          <a:xfrm>
            <a:off x="4184651" y="5702063"/>
            <a:ext cx="11544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/>
              <a:t>Source: DNV GL</a:t>
            </a:r>
          </a:p>
        </p:txBody>
      </p:sp>
    </p:spTree>
    <p:extLst>
      <p:ext uri="{BB962C8B-B14F-4D97-AF65-F5344CB8AC3E}">
        <p14:creationId xmlns:p14="http://schemas.microsoft.com/office/powerpoint/2010/main" val="3435164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D9CDD1-3FF0-A6EE-75E1-75E96DF73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018" y="701563"/>
            <a:ext cx="4684982" cy="615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17D758-D354-43AB-BF84-818898056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643DF2-BFFF-4452-82CF-C4F5BAFAF6D0}"/>
              </a:ext>
            </a:extLst>
          </p:cNvPr>
          <p:cNvSpPr txBox="1">
            <a:spLocks/>
          </p:cNvSpPr>
          <p:nvPr/>
        </p:nvSpPr>
        <p:spPr>
          <a:xfrm>
            <a:off x="226030" y="120034"/>
            <a:ext cx="10622497" cy="4746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3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How could we develop a renewable energy zone?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D65153-EA5D-478D-8053-3ABF88D8E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337" y="1766807"/>
            <a:ext cx="4115479" cy="3762837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98F459-F095-4C8C-BE7E-5A1A98216197}"/>
              </a:ext>
            </a:extLst>
          </p:cNvPr>
          <p:cNvSpPr/>
          <p:nvPr/>
        </p:nvSpPr>
        <p:spPr>
          <a:xfrm>
            <a:off x="3398211" y="578896"/>
            <a:ext cx="1002838" cy="1120589"/>
          </a:xfrm>
          <a:prstGeom prst="rect">
            <a:avLst/>
          </a:prstGeom>
          <a:solidFill>
            <a:schemeClr val="bg1">
              <a:lumMod val="5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B6E97B0-9E0D-4D20-A344-C158EB104FC8}"/>
              </a:ext>
            </a:extLst>
          </p:cNvPr>
          <p:cNvCxnSpPr>
            <a:cxnSpLocks/>
          </p:cNvCxnSpPr>
          <p:nvPr/>
        </p:nvCxnSpPr>
        <p:spPr>
          <a:xfrm>
            <a:off x="3398211" y="1699485"/>
            <a:ext cx="3148126" cy="3830159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04A892-FB4F-4C20-BE65-9DF537EE9684}"/>
              </a:ext>
            </a:extLst>
          </p:cNvPr>
          <p:cNvCxnSpPr>
            <a:cxnSpLocks/>
          </p:cNvCxnSpPr>
          <p:nvPr/>
        </p:nvCxnSpPr>
        <p:spPr>
          <a:xfrm>
            <a:off x="4401049" y="578896"/>
            <a:ext cx="2145288" cy="1187911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978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EMO">
      <a:dk1>
        <a:srgbClr val="424242"/>
      </a:dk1>
      <a:lt1>
        <a:srgbClr val="FFFFFF"/>
      </a:lt1>
      <a:dk2>
        <a:srgbClr val="3C1053"/>
      </a:dk2>
      <a:lt2>
        <a:srgbClr val="EEEEF0"/>
      </a:lt2>
      <a:accent1>
        <a:srgbClr val="6B3077"/>
      </a:accent1>
      <a:accent2>
        <a:srgbClr val="A3519B"/>
      </a:accent2>
      <a:accent3>
        <a:srgbClr val="9B2241"/>
      </a:accent3>
      <a:accent4>
        <a:srgbClr val="FDD26E"/>
      </a:accent4>
      <a:accent5>
        <a:srgbClr val="A1D883"/>
      </a:accent5>
      <a:accent6>
        <a:srgbClr val="40C1AC"/>
      </a:accent6>
      <a:hlink>
        <a:srgbClr val="606EB2"/>
      </a:hlink>
      <a:folHlink>
        <a:srgbClr val="A3DBE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MO_Presentation_Template" id="{990B8CB9-9F0B-4C5A-A866-94C1B0E47691}" vid="{1041C785-C82E-4CAC-944A-F1E3381DB00A}"/>
    </a:ext>
  </a:extLst>
</a:theme>
</file>

<file path=ppt/theme/theme2.xml><?xml version="1.0" encoding="utf-8"?>
<a:theme xmlns:a="http://schemas.openxmlformats.org/drawingml/2006/main" name="AEMO_Presentation_Template">
  <a:themeElements>
    <a:clrScheme name="AEMO">
      <a:dk1>
        <a:srgbClr val="424242"/>
      </a:dk1>
      <a:lt1>
        <a:srgbClr val="FFFFFF"/>
      </a:lt1>
      <a:dk2>
        <a:srgbClr val="3C1053"/>
      </a:dk2>
      <a:lt2>
        <a:srgbClr val="EEEEF0"/>
      </a:lt2>
      <a:accent1>
        <a:srgbClr val="6B3077"/>
      </a:accent1>
      <a:accent2>
        <a:srgbClr val="A3519B"/>
      </a:accent2>
      <a:accent3>
        <a:srgbClr val="9B2241"/>
      </a:accent3>
      <a:accent4>
        <a:srgbClr val="FDD26E"/>
      </a:accent4>
      <a:accent5>
        <a:srgbClr val="A1D883"/>
      </a:accent5>
      <a:accent6>
        <a:srgbClr val="40C1AC"/>
      </a:accent6>
      <a:hlink>
        <a:srgbClr val="606EB2"/>
      </a:hlink>
      <a:folHlink>
        <a:srgbClr val="A3DBE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5DEB77C-B1A9-FB49-B7C0-5732F81BA0F6}" vid="{DB416059-6C35-D24E-A01D-7D6C96D4913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0C86BAF592943B466C3307620DB41" ma:contentTypeVersion="13" ma:contentTypeDescription="Create a new document." ma:contentTypeScope="" ma:versionID="6508934d0d0198e045acf4be8001b266">
  <xsd:schema xmlns:xsd="http://www.w3.org/2001/XMLSchema" xmlns:xs="http://www.w3.org/2001/XMLSchema" xmlns:p="http://schemas.microsoft.com/office/2006/metadata/properties" xmlns:ns2="b5cb6bc7-7dbb-459a-bb2f-c8e7c1024b1e" xmlns:ns3="a102c61c-0b94-4dc7-88be-622bd30b80a1" targetNamespace="http://schemas.microsoft.com/office/2006/metadata/properties" ma:root="true" ma:fieldsID="3ac50b5e66408b9f1966dd598c4130fe" ns2:_="" ns3:_="">
    <xsd:import namespace="b5cb6bc7-7dbb-459a-bb2f-c8e7c1024b1e"/>
    <xsd:import namespace="a102c61c-0b94-4dc7-88be-622bd30b80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cb6bc7-7dbb-459a-bb2f-c8e7c1024b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9513c6f-d7d3-4bba-9430-ae33811478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02c61c-0b94-4dc7-88be-622bd30b80a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4cfdcb6-3e52-441b-a2b0-1e7e9c3cbe55}" ma:internalName="TaxCatchAll" ma:showField="CatchAllData" ma:web="a102c61c-0b94-4dc7-88be-622bd30b80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cb6bc7-7dbb-459a-bb2f-c8e7c1024b1e">
      <Terms xmlns="http://schemas.microsoft.com/office/infopath/2007/PartnerControls"/>
    </lcf76f155ced4ddcb4097134ff3c332f>
    <TaxCatchAll xmlns="a102c61c-0b94-4dc7-88be-622bd30b80a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CFB4BD-EA79-4DE2-B2B0-B9905CE5EBD1}"/>
</file>

<file path=customXml/itemProps2.xml><?xml version="1.0" encoding="utf-8"?>
<ds:datastoreItem xmlns:ds="http://schemas.openxmlformats.org/officeDocument/2006/customXml" ds:itemID="{508F8FFE-27FB-4133-9C23-2D78BC374648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5d1a2284-45bc-4927-a9f9-e51f9f17c21a"/>
    <ds:schemaRef ds:uri="a5c3501c-765f-4c45-b088-41d998ced962"/>
    <ds:schemaRef ds:uri="097e4110-8b51-4755-a6aa-1dac60bb4ce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F29204-6DFF-4A5B-AAC9-E6EDE5EF62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AEMO_Presentation_Template</Template>
  <TotalTime>1809</TotalTime>
  <Words>485</Words>
  <Application>Microsoft Office PowerPoint</Application>
  <PresentationFormat>Widescreen</PresentationFormat>
  <Paragraphs>147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Arial</vt:lpstr>
      <vt:lpstr>Arial Nova</vt:lpstr>
      <vt:lpstr>Arial Nova Light</vt:lpstr>
      <vt:lpstr>Calibri</vt:lpstr>
      <vt:lpstr>Century Gothic</vt:lpstr>
      <vt:lpstr>Courier New</vt:lpstr>
      <vt:lpstr>Segoe UI</vt:lpstr>
      <vt:lpstr>Segoe UI Light</vt:lpstr>
      <vt:lpstr>Segoe UI Semibold</vt:lpstr>
      <vt:lpstr>Symbol</vt:lpstr>
      <vt:lpstr>Tw Cen MT</vt:lpstr>
      <vt:lpstr>Office Theme</vt:lpstr>
      <vt:lpstr>AEMO_Presentation_Template</vt:lpstr>
      <vt:lpstr>Australia’s Integrated System Plan</vt:lpstr>
      <vt:lpstr>We are on a journey to 100% renewable energy</vt:lpstr>
      <vt:lpstr>PowerPoint Presentation</vt:lpstr>
      <vt:lpstr>PowerPoint Presentation</vt:lpstr>
      <vt:lpstr>We’ve been on a mission for transparency</vt:lpstr>
      <vt:lpstr>Where are the best renewable resources?</vt:lpstr>
      <vt:lpstr>Where are the best renewable energy zones?</vt:lpstr>
      <vt:lpstr>PowerPoint Presentation</vt:lpstr>
      <vt:lpstr>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Title</dc:title>
  <dc:creator>Eli Pack</dc:creator>
  <cp:lastModifiedBy>Eli Pack</cp:lastModifiedBy>
  <cp:revision>3</cp:revision>
  <dcterms:created xsi:type="dcterms:W3CDTF">2024-09-25T06:23:31Z</dcterms:created>
  <dcterms:modified xsi:type="dcterms:W3CDTF">2024-10-14T11:59:13Z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0x010100BA30C86BAF592943B466C3307620DB41</vt:lpwstr>
  </property>
  <property fmtid="{D5CDD505-2E9C-101B-9397-08002B2CF9AE}" pid="3" name="MediaServiceImageTags">
    <vt:lpwstr/>
  </property>
  <property fmtid="{D5CDD505-2E9C-101B-9397-08002B2CF9AE}" pid="4" name="MSIP_Label_c1941c47-a837-430d-8559-fd118a72769e_Enabled">
    <vt:lpwstr>true</vt:lpwstr>
  </property>
  <property fmtid="{D5CDD505-2E9C-101B-9397-08002B2CF9AE}" pid="5" name="MSIP_Label_c1941c47-a837-430d-8559-fd118a72769e_SetDate">
    <vt:lpwstr>2023-07-24T04:58:33Z</vt:lpwstr>
  </property>
  <property fmtid="{D5CDD505-2E9C-101B-9397-08002B2CF9AE}" pid="6" name="MSIP_Label_c1941c47-a837-430d-8559-fd118a72769e_Method">
    <vt:lpwstr>Standard</vt:lpwstr>
  </property>
  <property fmtid="{D5CDD505-2E9C-101B-9397-08002B2CF9AE}" pid="7" name="MSIP_Label_c1941c47-a837-430d-8559-fd118a72769e_Name">
    <vt:lpwstr>Internal</vt:lpwstr>
  </property>
  <property fmtid="{D5CDD505-2E9C-101B-9397-08002B2CF9AE}" pid="8" name="MSIP_Label_c1941c47-a837-430d-8559-fd118a72769e_SiteId">
    <vt:lpwstr>320c999e-3876-4ad0-b401-d241068e9e60</vt:lpwstr>
  </property>
  <property fmtid="{D5CDD505-2E9C-101B-9397-08002B2CF9AE}" pid="9" name="MSIP_Label_c1941c47-a837-430d-8559-fd118a72769e_ActionId">
    <vt:lpwstr>8bf48a27-f946-434c-b0e1-aed864ddbc82</vt:lpwstr>
  </property>
  <property fmtid="{D5CDD505-2E9C-101B-9397-08002B2CF9AE}" pid="10" name="MSIP_Label_c1941c47-a837-430d-8559-fd118a72769e_ContentBits">
    <vt:lpwstr>0</vt:lpwstr>
  </property>
</Properties>
</file>